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5"/>
  </p:notesMasterIdLst>
  <p:sldIdLst>
    <p:sldId id="259" r:id="rId3"/>
    <p:sldId id="257" r:id="rId4"/>
    <p:sldId id="262" r:id="rId5"/>
    <p:sldId id="263" r:id="rId6"/>
    <p:sldId id="268" r:id="rId7"/>
    <p:sldId id="258" r:id="rId8"/>
    <p:sldId id="267" r:id="rId9"/>
    <p:sldId id="274" r:id="rId10"/>
    <p:sldId id="270" r:id="rId11"/>
    <p:sldId id="271" r:id="rId12"/>
    <p:sldId id="272" r:id="rId13"/>
    <p:sldId id="273" r:id="rId14"/>
    <p:sldId id="269" r:id="rId15"/>
    <p:sldId id="276" r:id="rId16"/>
    <p:sldId id="275" r:id="rId17"/>
    <p:sldId id="277" r:id="rId18"/>
    <p:sldId id="264" r:id="rId19"/>
    <p:sldId id="261" r:id="rId20"/>
    <p:sldId id="278" r:id="rId21"/>
    <p:sldId id="266" r:id="rId22"/>
    <p:sldId id="260" r:id="rId23"/>
    <p:sldId id="265"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91" d="100"/>
          <a:sy n="91" d="100"/>
        </p:scale>
        <p:origin x="84" y="228"/>
      </p:cViewPr>
      <p:guideLst/>
    </p:cSldViewPr>
  </p:slideViewPr>
  <p:notesTextViewPr>
    <p:cViewPr>
      <p:scale>
        <a:sx n="1" d="1"/>
        <a:sy n="1" d="1"/>
      </p:scale>
      <p:origin x="0" y="0"/>
    </p:cViewPr>
  </p:notesTextViewPr>
  <p:notesViewPr>
    <p:cSldViewPr snapToGrid="0">
      <p:cViewPr varScale="1">
        <p:scale>
          <a:sx n="70" d="100"/>
          <a:sy n="70" d="100"/>
        </p:scale>
        <p:origin x="2802"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9E67081-7D57-454A-A056-F824FAE57C04}" type="datetimeFigureOut">
              <a:rPr lang="en-GB" smtClean="0"/>
              <a:t>23/02/2018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F180055-4C4C-4E3B-B500-1284E6793CCC}" type="slidenum">
              <a:rPr lang="en-GB" smtClean="0"/>
              <a:t>‹#›</a:t>
            </a:fld>
            <a:endParaRPr lang="en-GB"/>
          </a:p>
        </p:txBody>
      </p:sp>
    </p:spTree>
    <p:extLst>
      <p:ext uri="{BB962C8B-B14F-4D97-AF65-F5344CB8AC3E}">
        <p14:creationId xmlns:p14="http://schemas.microsoft.com/office/powerpoint/2010/main" val="4288031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a:t>
            </a:fld>
            <a:endParaRPr lang="en-GB"/>
          </a:p>
        </p:txBody>
      </p:sp>
    </p:spTree>
    <p:extLst>
      <p:ext uri="{BB962C8B-B14F-4D97-AF65-F5344CB8AC3E}">
        <p14:creationId xmlns:p14="http://schemas.microsoft.com/office/powerpoint/2010/main" val="255961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409575" y="1206500"/>
            <a:ext cx="5849938" cy="3290888"/>
          </a:xfrm>
          <a:ln/>
        </p:spPr>
      </p:sp>
      <p:sp>
        <p:nvSpPr>
          <p:cNvPr id="3584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endParaRPr lang="en-GB" dirty="0" smtClean="0">
              <a:effectLst>
                <a:outerShdw blurRad="38100" dist="38100" dir="2700000" algn="tl">
                  <a:srgbClr val="000000"/>
                </a:outerShdw>
              </a:effectLst>
            </a:endParaRPr>
          </a:p>
          <a:p>
            <a:pPr eaLnBrk="1" hangingPunct="1">
              <a:defRPr/>
            </a:pPr>
            <a:endParaRPr lang="en-GB" dirty="0">
              <a:effectLst>
                <a:outerShdw blurRad="38100" dist="38100" dir="2700000" algn="tl">
                  <a:srgbClr val="000000"/>
                </a:outerShdw>
              </a:effectLst>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29503" indent="-280578">
              <a:spcBef>
                <a:spcPct val="30000"/>
              </a:spcBef>
              <a:defRPr sz="1200">
                <a:solidFill>
                  <a:schemeClr val="tx1"/>
                </a:solidFill>
                <a:latin typeface="Arial" panose="020B0604020202020204" pitchFamily="34" charset="0"/>
              </a:defRPr>
            </a:lvl2pPr>
            <a:lvl3pPr marL="1122312" indent="-224462">
              <a:spcBef>
                <a:spcPct val="30000"/>
              </a:spcBef>
              <a:defRPr sz="1200">
                <a:solidFill>
                  <a:schemeClr val="tx1"/>
                </a:solidFill>
                <a:latin typeface="Arial" panose="020B0604020202020204" pitchFamily="34" charset="0"/>
              </a:defRPr>
            </a:lvl3pPr>
            <a:lvl4pPr marL="1571236" indent="-224462">
              <a:spcBef>
                <a:spcPct val="30000"/>
              </a:spcBef>
              <a:defRPr sz="1200">
                <a:solidFill>
                  <a:schemeClr val="tx1"/>
                </a:solidFill>
                <a:latin typeface="Arial" panose="020B0604020202020204" pitchFamily="34" charset="0"/>
              </a:defRPr>
            </a:lvl4pPr>
            <a:lvl5pPr marL="2020161" indent="-224462">
              <a:spcBef>
                <a:spcPct val="30000"/>
              </a:spcBef>
              <a:defRPr sz="1200">
                <a:solidFill>
                  <a:schemeClr val="tx1"/>
                </a:solidFill>
                <a:latin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E9D4B55-8568-4EA7-A82B-687ED44229F7}" type="slidenum">
              <a:rPr lang="cy-GB" altLang="en-US" smtClean="0">
                <a:solidFill>
                  <a:prstClr val="black"/>
                </a:solidFill>
              </a:rPr>
              <a:pPr>
                <a:spcBef>
                  <a:spcPct val="0"/>
                </a:spcBef>
              </a:pPr>
              <a:t>2</a:t>
            </a:fld>
            <a:endParaRPr lang="cy-GB" altLang="en-US" smtClean="0">
              <a:solidFill>
                <a:prstClr val="black"/>
              </a:solidFill>
            </a:endParaRPr>
          </a:p>
        </p:txBody>
      </p:sp>
    </p:spTree>
    <p:extLst>
      <p:ext uri="{BB962C8B-B14F-4D97-AF65-F5344CB8AC3E}">
        <p14:creationId xmlns:p14="http://schemas.microsoft.com/office/powerpoint/2010/main" val="2117437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09972" y="4789454"/>
            <a:ext cx="5335270" cy="3840480"/>
          </a:xfrm>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3</a:t>
            </a:fld>
            <a:endParaRPr lang="en-GB"/>
          </a:p>
        </p:txBody>
      </p:sp>
    </p:spTree>
    <p:extLst>
      <p:ext uri="{BB962C8B-B14F-4D97-AF65-F5344CB8AC3E}">
        <p14:creationId xmlns:p14="http://schemas.microsoft.com/office/powerpoint/2010/main" val="1012066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279AC993-00E1-4A92-BDFA-313550F44815}" type="slidenum">
              <a:rPr lang="en-GB" altLang="en-US">
                <a:latin typeface="Arial" panose="020B0604020202020204" pitchFamily="34" charset="0"/>
              </a:rPr>
              <a:pPr eaLnBrk="1" hangingPunct="1"/>
              <a:t>4</a:t>
            </a:fld>
            <a:endParaRPr lang="en-GB" altLang="en-US">
              <a:latin typeface="Arial" panose="020B0604020202020204" pitchFamily="34"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p>
        </p:txBody>
      </p:sp>
    </p:spTree>
    <p:extLst>
      <p:ext uri="{BB962C8B-B14F-4D97-AF65-F5344CB8AC3E}">
        <p14:creationId xmlns:p14="http://schemas.microsoft.com/office/powerpoint/2010/main" val="1259416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5</a:t>
            </a:fld>
            <a:endParaRPr lang="en-GB"/>
          </a:p>
        </p:txBody>
      </p:sp>
    </p:spTree>
    <p:extLst>
      <p:ext uri="{BB962C8B-B14F-4D97-AF65-F5344CB8AC3E}">
        <p14:creationId xmlns:p14="http://schemas.microsoft.com/office/powerpoint/2010/main" val="2691221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6</a:t>
            </a:fld>
            <a:endParaRPr lang="en-GB"/>
          </a:p>
        </p:txBody>
      </p:sp>
    </p:spTree>
    <p:extLst>
      <p:ext uri="{BB962C8B-B14F-4D97-AF65-F5344CB8AC3E}">
        <p14:creationId xmlns:p14="http://schemas.microsoft.com/office/powerpoint/2010/main" val="1827236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B76D98EE-DA1D-4AA8-AFED-F107ADE6B56B}" type="slidenum">
              <a:rPr lang="en-GB" altLang="en-US">
                <a:latin typeface="Arial" panose="020B0604020202020204" pitchFamily="34" charset="0"/>
              </a:rPr>
              <a:pPr eaLnBrk="1" hangingPunct="1"/>
              <a:t>7</a:t>
            </a:fld>
            <a:endParaRPr lang="en-GB" altLang="en-US">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dirty="0"/>
          </a:p>
        </p:txBody>
      </p:sp>
    </p:spTree>
    <p:extLst>
      <p:ext uri="{BB962C8B-B14F-4D97-AF65-F5344CB8AC3E}">
        <p14:creationId xmlns:p14="http://schemas.microsoft.com/office/powerpoint/2010/main" val="1734196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A3991C34-F1A2-4593-9CB9-F286A597EBAE}" type="slidenum">
              <a:rPr lang="en-GB" altLang="en-US">
                <a:latin typeface="Arial" panose="020B0604020202020204" pitchFamily="34" charset="0"/>
              </a:rPr>
              <a:pPr eaLnBrk="1" hangingPunct="1"/>
              <a:t>8</a:t>
            </a:fld>
            <a:endParaRPr lang="en-GB" altLang="en-US">
              <a:latin typeface="Arial" panose="020B0604020202020204" pitchFamily="34"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dirty="0" smtClean="0"/>
          </a:p>
        </p:txBody>
      </p:sp>
    </p:spTree>
    <p:extLst>
      <p:ext uri="{BB962C8B-B14F-4D97-AF65-F5344CB8AC3E}">
        <p14:creationId xmlns:p14="http://schemas.microsoft.com/office/powerpoint/2010/main" val="633948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3A95521A-134C-459D-8912-BA46C638CCF8}" type="slidenum">
              <a:rPr lang="en-GB" altLang="en-US">
                <a:latin typeface="Arial" panose="020B0604020202020204" pitchFamily="34" charset="0"/>
              </a:rPr>
              <a:pPr eaLnBrk="1" hangingPunct="1"/>
              <a:t>9</a:t>
            </a:fld>
            <a:endParaRPr lang="en-GB" altLang="en-US">
              <a:latin typeface="Arial" panose="020B0604020202020204" pitchFamily="34" charset="0"/>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p>
        </p:txBody>
      </p:sp>
    </p:spTree>
    <p:extLst>
      <p:ext uri="{BB962C8B-B14F-4D97-AF65-F5344CB8AC3E}">
        <p14:creationId xmlns:p14="http://schemas.microsoft.com/office/powerpoint/2010/main" val="1277174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19A214A5-99E3-4315-AC55-D54E9215829E}" type="slidenum">
              <a:rPr lang="en-GB" altLang="en-US">
                <a:latin typeface="Arial" panose="020B0604020202020204" pitchFamily="34" charset="0"/>
              </a:rPr>
              <a:pPr eaLnBrk="1" hangingPunct="1"/>
              <a:t>10</a:t>
            </a:fld>
            <a:endParaRPr lang="en-GB" altLang="en-US">
              <a:latin typeface="Arial" panose="020B0604020202020204" pitchFamily="34"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t>. </a:t>
            </a:r>
            <a:endParaRPr lang="en-GB" altLang="en-US" dirty="0" smtClean="0"/>
          </a:p>
        </p:txBody>
      </p:sp>
    </p:spTree>
    <p:extLst>
      <p:ext uri="{BB962C8B-B14F-4D97-AF65-F5344CB8AC3E}">
        <p14:creationId xmlns:p14="http://schemas.microsoft.com/office/powerpoint/2010/main" val="3019969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BB620544-799E-4A37-81EE-D849838F5EC3}" type="slidenum">
              <a:rPr lang="en-GB" altLang="en-US">
                <a:latin typeface="Arial" panose="020B0604020202020204" pitchFamily="34" charset="0"/>
              </a:rPr>
              <a:pPr eaLnBrk="1" hangingPunct="1"/>
              <a:t>11</a:t>
            </a:fld>
            <a:endParaRPr lang="en-GB" altLang="en-US">
              <a:latin typeface="Arial" panose="020B0604020202020204" pitchFamily="34" charset="0"/>
            </a:endParaRPr>
          </a:p>
        </p:txBody>
      </p:sp>
      <p:sp>
        <p:nvSpPr>
          <p:cNvPr id="33795" name="Slide Image Placeholder 1"/>
          <p:cNvSpPr>
            <a:spLocks noGrp="1" noRot="1" noChangeAspect="1" noTextEdit="1"/>
          </p:cNvSpPr>
          <p:nvPr>
            <p:ph type="sldImg"/>
          </p:nvPr>
        </p:nvSpPr>
        <p:spPr>
          <a:ln/>
        </p:spPr>
      </p:sp>
      <p:sp>
        <p:nvSpPr>
          <p:cNvPr id="33796"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smtClean="0"/>
          </a:p>
        </p:txBody>
      </p:sp>
      <p:sp>
        <p:nvSpPr>
          <p:cNvPr id="33797" name="Slide Number Placeholder 3"/>
          <p:cNvSpPr txBox="1">
            <a:spLocks noGrp="1"/>
          </p:cNvSpPr>
          <p:nvPr/>
        </p:nvSpPr>
        <p:spPr bwMode="auto">
          <a:xfrm>
            <a:off x="3776866" y="9263815"/>
            <a:ext cx="2890665" cy="48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30" tIns="44915" rIns="89830" bIns="44915" anchor="b"/>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eaLnBrk="1" hangingPunct="1"/>
            <a:fld id="{13D999C8-663D-472B-8266-630094EB888E}" type="slidenum">
              <a:rPr lang="en-GB" altLang="en-US" sz="1200"/>
              <a:pPr algn="r" eaLnBrk="1" hangingPunct="1"/>
              <a:t>11</a:t>
            </a:fld>
            <a:endParaRPr lang="en-GB" altLang="en-US" sz="1200"/>
          </a:p>
        </p:txBody>
      </p:sp>
    </p:spTree>
    <p:extLst>
      <p:ext uri="{BB962C8B-B14F-4D97-AF65-F5344CB8AC3E}">
        <p14:creationId xmlns:p14="http://schemas.microsoft.com/office/powerpoint/2010/main" val="103581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503" indent="-280578" eaLnBrk="0" hangingPunct="0">
              <a:defRPr>
                <a:solidFill>
                  <a:schemeClr val="tx1"/>
                </a:solidFill>
                <a:latin typeface="Tahoma" panose="020B0604030504040204" pitchFamily="34" charset="0"/>
                <a:cs typeface="Arial" panose="020B0604020202020204" pitchFamily="34" charset="0"/>
              </a:defRPr>
            </a:lvl2pPr>
            <a:lvl3pPr marL="1122312" indent="-224462" eaLnBrk="0" hangingPunct="0">
              <a:defRPr>
                <a:solidFill>
                  <a:schemeClr val="tx1"/>
                </a:solidFill>
                <a:latin typeface="Tahoma" panose="020B0604030504040204" pitchFamily="34" charset="0"/>
                <a:cs typeface="Arial" panose="020B0604020202020204" pitchFamily="34" charset="0"/>
              </a:defRPr>
            </a:lvl3pPr>
            <a:lvl4pPr marL="1571236" indent="-224462" eaLnBrk="0" hangingPunct="0">
              <a:defRPr>
                <a:solidFill>
                  <a:schemeClr val="tx1"/>
                </a:solidFill>
                <a:latin typeface="Tahoma" panose="020B0604030504040204" pitchFamily="34" charset="0"/>
                <a:cs typeface="Arial" panose="020B0604020202020204" pitchFamily="34" charset="0"/>
              </a:defRPr>
            </a:lvl4pPr>
            <a:lvl5pPr marL="2020161" indent="-224462" eaLnBrk="0" hangingPunct="0">
              <a:defRPr>
                <a:solidFill>
                  <a:schemeClr val="tx1"/>
                </a:solidFill>
                <a:latin typeface="Tahoma" panose="020B060403050404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17E1C935-6B99-44E1-B769-7B0182602D1C}" type="slidenum">
              <a:rPr lang="en-GB" altLang="en-US">
                <a:latin typeface="Arial" panose="020B0604020202020204" pitchFamily="34" charset="0"/>
              </a:rPr>
              <a:pPr eaLnBrk="1" hangingPunct="1"/>
              <a:t>12</a:t>
            </a:fld>
            <a:endParaRPr lang="en-GB" altLang="en-US">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t/>
            </a:r>
            <a:br>
              <a:rPr lang="en-GB" altLang="en-US" dirty="0" smtClean="0"/>
            </a:br>
            <a:r>
              <a:rPr lang="en-GB" altLang="en-US" dirty="0" smtClean="0"/>
              <a:t/>
            </a:r>
            <a:br>
              <a:rPr lang="en-GB" altLang="en-US" dirty="0" smtClean="0"/>
            </a:br>
            <a:endParaRPr lang="en-GB" altLang="en-US" b="1" dirty="0" smtClean="0"/>
          </a:p>
        </p:txBody>
      </p:sp>
    </p:spTree>
    <p:extLst>
      <p:ext uri="{BB962C8B-B14F-4D97-AF65-F5344CB8AC3E}">
        <p14:creationId xmlns:p14="http://schemas.microsoft.com/office/powerpoint/2010/main" val="31279907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180055-4C4C-4E3B-B500-1284E6793CCC}" type="slidenum">
              <a:rPr lang="en-GB" smtClean="0"/>
              <a:t>13</a:t>
            </a:fld>
            <a:endParaRPr lang="en-GB"/>
          </a:p>
        </p:txBody>
      </p:sp>
    </p:spTree>
    <p:extLst>
      <p:ext uri="{BB962C8B-B14F-4D97-AF65-F5344CB8AC3E}">
        <p14:creationId xmlns:p14="http://schemas.microsoft.com/office/powerpoint/2010/main" val="3616421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180055-4C4C-4E3B-B500-1284E6793CCC}" type="slidenum">
              <a:rPr lang="en-GB" smtClean="0"/>
              <a:t>14</a:t>
            </a:fld>
            <a:endParaRPr lang="en-GB"/>
          </a:p>
        </p:txBody>
      </p:sp>
    </p:spTree>
    <p:extLst>
      <p:ext uri="{BB962C8B-B14F-4D97-AF65-F5344CB8AC3E}">
        <p14:creationId xmlns:p14="http://schemas.microsoft.com/office/powerpoint/2010/main" val="2043364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15</a:t>
            </a:fld>
            <a:endParaRPr lang="en-GB"/>
          </a:p>
        </p:txBody>
      </p:sp>
    </p:spTree>
    <p:extLst>
      <p:ext uri="{BB962C8B-B14F-4D97-AF65-F5344CB8AC3E}">
        <p14:creationId xmlns:p14="http://schemas.microsoft.com/office/powerpoint/2010/main" val="1234876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16</a:t>
            </a:fld>
            <a:endParaRPr lang="en-GB"/>
          </a:p>
        </p:txBody>
      </p:sp>
    </p:spTree>
    <p:extLst>
      <p:ext uri="{BB962C8B-B14F-4D97-AF65-F5344CB8AC3E}">
        <p14:creationId xmlns:p14="http://schemas.microsoft.com/office/powerpoint/2010/main" val="28556814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17</a:t>
            </a:fld>
            <a:endParaRPr lang="en-GB"/>
          </a:p>
        </p:txBody>
      </p:sp>
    </p:spTree>
    <p:extLst>
      <p:ext uri="{BB962C8B-B14F-4D97-AF65-F5344CB8AC3E}">
        <p14:creationId xmlns:p14="http://schemas.microsoft.com/office/powerpoint/2010/main" val="1200285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18</a:t>
            </a:fld>
            <a:endParaRPr lang="en-GB"/>
          </a:p>
        </p:txBody>
      </p:sp>
      <p:sp>
        <p:nvSpPr>
          <p:cNvPr id="5" name="AutoShape 2" descr="Image result for quagga"/>
          <p:cNvSpPr>
            <a:spLocks noGrp="1" noRot="1" noChangeAspect="1" noChangeArrowheads="1"/>
          </p:cNvSpPr>
          <p:nvPr>
            <p:ph type="sldImg"/>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89785" tIns="44892" rIns="89785" bIns="44892" numCol="1" anchor="t" anchorCtr="0" compatLnSpc="1">
            <a:prstTxWarp prst="textNoShape">
              <a:avLst/>
            </a:prstTxWarp>
          </a:bodyPr>
          <a:lstStyle/>
          <a:p>
            <a:endParaRPr lang="en-GB"/>
          </a:p>
        </p:txBody>
      </p:sp>
    </p:spTree>
    <p:extLst>
      <p:ext uri="{BB962C8B-B14F-4D97-AF65-F5344CB8AC3E}">
        <p14:creationId xmlns:p14="http://schemas.microsoft.com/office/powerpoint/2010/main" val="35408664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19</a:t>
            </a:fld>
            <a:endParaRPr lang="en-GB"/>
          </a:p>
        </p:txBody>
      </p:sp>
    </p:spTree>
    <p:extLst>
      <p:ext uri="{BB962C8B-B14F-4D97-AF65-F5344CB8AC3E}">
        <p14:creationId xmlns:p14="http://schemas.microsoft.com/office/powerpoint/2010/main" val="3117085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20</a:t>
            </a:fld>
            <a:endParaRPr lang="en-GB"/>
          </a:p>
        </p:txBody>
      </p:sp>
    </p:spTree>
    <p:extLst>
      <p:ext uri="{BB962C8B-B14F-4D97-AF65-F5344CB8AC3E}">
        <p14:creationId xmlns:p14="http://schemas.microsoft.com/office/powerpoint/2010/main" val="3248203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180055-4C4C-4E3B-B500-1284E6793CCC}" type="slidenum">
              <a:rPr lang="en-GB" smtClean="0"/>
              <a:t>21</a:t>
            </a:fld>
            <a:endParaRPr lang="en-GB"/>
          </a:p>
        </p:txBody>
      </p:sp>
    </p:spTree>
    <p:extLst>
      <p:ext uri="{BB962C8B-B14F-4D97-AF65-F5344CB8AC3E}">
        <p14:creationId xmlns:p14="http://schemas.microsoft.com/office/powerpoint/2010/main" val="24453411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180055-4C4C-4E3B-B500-1284E6793CCC}" type="slidenum">
              <a:rPr lang="en-GB" smtClean="0"/>
              <a:t>22</a:t>
            </a:fld>
            <a:endParaRPr lang="en-GB"/>
          </a:p>
        </p:txBody>
      </p:sp>
    </p:spTree>
    <p:extLst>
      <p:ext uri="{BB962C8B-B14F-4D97-AF65-F5344CB8AC3E}">
        <p14:creationId xmlns:p14="http://schemas.microsoft.com/office/powerpoint/2010/main" val="4236440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75189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1707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7077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12431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535658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35129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225904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520091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535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45987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17605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609600" y="1981200"/>
            <a:ext cx="10972800" cy="4114800"/>
          </a:xfrm>
        </p:spPr>
        <p:txBody>
          <a:bodyPr/>
          <a:lstStyle/>
          <a:p>
            <a:endParaRPr lang="en-GB"/>
          </a:p>
        </p:txBody>
      </p:sp>
      <p:sp>
        <p:nvSpPr>
          <p:cNvPr id="4" name="Date Placeholder 3"/>
          <p:cNvSpPr>
            <a:spLocks noGrp="1"/>
          </p:cNvSpPr>
          <p:nvPr>
            <p:ph type="dt" sz="half" idx="10"/>
          </p:nvPr>
        </p:nvSpPr>
        <p:spPr>
          <a:xfrm>
            <a:off x="609600" y="6245225"/>
            <a:ext cx="2844800" cy="476250"/>
          </a:xfrm>
        </p:spPr>
        <p:txBody>
          <a:bodyPr/>
          <a:lstStyle>
            <a:lvl1pPr>
              <a:defRPr/>
            </a:lvl1pPr>
          </a:lstStyle>
          <a:p>
            <a:endParaRPr lang="en-US" altLang="en-US">
              <a:solidFill>
                <a:prstClr val="white">
                  <a:tint val="75000"/>
                </a:prstClr>
              </a:solidFill>
            </a:endParaRPr>
          </a:p>
        </p:txBody>
      </p:sp>
      <p:sp>
        <p:nvSpPr>
          <p:cNvPr id="5" name="Footer Placeholder 4"/>
          <p:cNvSpPr>
            <a:spLocks noGrp="1"/>
          </p:cNvSpPr>
          <p:nvPr>
            <p:ph type="ftr" sz="quarter" idx="11"/>
          </p:nvPr>
        </p:nvSpPr>
        <p:spPr>
          <a:xfrm>
            <a:off x="4165600" y="6245225"/>
            <a:ext cx="3860800" cy="476250"/>
          </a:xfrm>
        </p:spPr>
        <p:txBody>
          <a:bodyPr/>
          <a:lstStyle>
            <a:lvl1pPr>
              <a:defRPr/>
            </a:lvl1pPr>
          </a:lstStyle>
          <a:p>
            <a:endParaRPr lang="en-US" altLang="en-US">
              <a:solidFill>
                <a:prstClr val="white">
                  <a:tint val="75000"/>
                </a:prstClr>
              </a:solidFill>
            </a:endParaRPr>
          </a:p>
        </p:txBody>
      </p:sp>
      <p:sp>
        <p:nvSpPr>
          <p:cNvPr id="6" name="Slide Number Placeholder 5"/>
          <p:cNvSpPr>
            <a:spLocks noGrp="1"/>
          </p:cNvSpPr>
          <p:nvPr>
            <p:ph type="sldNum" sz="quarter" idx="12"/>
          </p:nvPr>
        </p:nvSpPr>
        <p:spPr>
          <a:xfrm>
            <a:off x="8737600" y="6245225"/>
            <a:ext cx="2844800" cy="476250"/>
          </a:xfrm>
        </p:spPr>
        <p:txBody>
          <a:bodyPr/>
          <a:lstStyle>
            <a:lvl1pPr>
              <a:defRPr/>
            </a:lvl1pPr>
          </a:lstStyle>
          <a:p>
            <a:fld id="{CE66621A-667E-4156-9FF4-D412CE9CC67B}" type="slidenum">
              <a:rPr lang="en-US" altLang="en-US">
                <a:solidFill>
                  <a:prstClr val="white">
                    <a:tint val="75000"/>
                  </a:prstClr>
                </a:solidFill>
              </a:rPr>
              <a:pPr/>
              <a:t>‹#›</a:t>
            </a:fld>
            <a:endParaRPr lang="en-US" altLang="en-US">
              <a:solidFill>
                <a:prstClr val="white">
                  <a:tint val="75000"/>
                </a:prstClr>
              </a:solidFill>
            </a:endParaRPr>
          </a:p>
        </p:txBody>
      </p:sp>
    </p:spTree>
    <p:extLst>
      <p:ext uri="{BB962C8B-B14F-4D97-AF65-F5344CB8AC3E}">
        <p14:creationId xmlns:p14="http://schemas.microsoft.com/office/powerpoint/2010/main" val="1302224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82201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525336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4446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391155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39421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798183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5414423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909836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52653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1814224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316932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609600" y="1981200"/>
            <a:ext cx="10972800" cy="4114800"/>
          </a:xfrm>
        </p:spPr>
        <p:txBody>
          <a:bodyPr/>
          <a:lstStyle/>
          <a:p>
            <a:endParaRPr lang="en-GB"/>
          </a:p>
        </p:txBody>
      </p:sp>
      <p:sp>
        <p:nvSpPr>
          <p:cNvPr id="4" name="Date Placeholder 3"/>
          <p:cNvSpPr>
            <a:spLocks noGrp="1"/>
          </p:cNvSpPr>
          <p:nvPr>
            <p:ph type="dt" sz="half" idx="10"/>
          </p:nvPr>
        </p:nvSpPr>
        <p:spPr>
          <a:xfrm>
            <a:off x="609600" y="6245225"/>
            <a:ext cx="2844800" cy="476250"/>
          </a:xfrm>
        </p:spPr>
        <p:txBody>
          <a:bodyPr/>
          <a:lstStyle>
            <a:lvl1pPr>
              <a:defRPr/>
            </a:lvl1pPr>
          </a:lstStyle>
          <a:p>
            <a:endParaRPr lang="en-US" altLang="en-US">
              <a:solidFill>
                <a:prstClr val="white">
                  <a:tint val="75000"/>
                </a:prstClr>
              </a:solidFill>
            </a:endParaRPr>
          </a:p>
        </p:txBody>
      </p:sp>
      <p:sp>
        <p:nvSpPr>
          <p:cNvPr id="5" name="Footer Placeholder 4"/>
          <p:cNvSpPr>
            <a:spLocks noGrp="1"/>
          </p:cNvSpPr>
          <p:nvPr>
            <p:ph type="ftr" sz="quarter" idx="11"/>
          </p:nvPr>
        </p:nvSpPr>
        <p:spPr>
          <a:xfrm>
            <a:off x="4165600" y="6245225"/>
            <a:ext cx="3860800" cy="476250"/>
          </a:xfrm>
        </p:spPr>
        <p:txBody>
          <a:bodyPr/>
          <a:lstStyle>
            <a:lvl1pPr>
              <a:defRPr/>
            </a:lvl1pPr>
          </a:lstStyle>
          <a:p>
            <a:endParaRPr lang="en-US" altLang="en-US">
              <a:solidFill>
                <a:prstClr val="white">
                  <a:tint val="75000"/>
                </a:prstClr>
              </a:solidFill>
            </a:endParaRPr>
          </a:p>
        </p:txBody>
      </p:sp>
      <p:sp>
        <p:nvSpPr>
          <p:cNvPr id="6" name="Slide Number Placeholder 5"/>
          <p:cNvSpPr>
            <a:spLocks noGrp="1"/>
          </p:cNvSpPr>
          <p:nvPr>
            <p:ph type="sldNum" sz="quarter" idx="12"/>
          </p:nvPr>
        </p:nvSpPr>
        <p:spPr>
          <a:xfrm>
            <a:off x="8737600" y="6245225"/>
            <a:ext cx="2844800" cy="476250"/>
          </a:xfrm>
        </p:spPr>
        <p:txBody>
          <a:bodyPr/>
          <a:lstStyle>
            <a:lvl1pPr>
              <a:defRPr/>
            </a:lvl1pPr>
          </a:lstStyle>
          <a:p>
            <a:fld id="{CE66621A-667E-4156-9FF4-D412CE9CC67B}" type="slidenum">
              <a:rPr lang="en-US" altLang="en-US">
                <a:solidFill>
                  <a:prstClr val="white">
                    <a:tint val="75000"/>
                  </a:prstClr>
                </a:solidFill>
              </a:rPr>
              <a:pPr/>
              <a:t>‹#›</a:t>
            </a:fld>
            <a:endParaRPr lang="en-US" altLang="en-US">
              <a:solidFill>
                <a:prstClr val="white">
                  <a:tint val="75000"/>
                </a:prstClr>
              </a:solidFill>
            </a:endParaRPr>
          </a:p>
        </p:txBody>
      </p:sp>
    </p:spTree>
    <p:extLst>
      <p:ext uri="{BB962C8B-B14F-4D97-AF65-F5344CB8AC3E}">
        <p14:creationId xmlns:p14="http://schemas.microsoft.com/office/powerpoint/2010/main" val="4279127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24289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9D91C0-9A9D-4065-AC7F-931EEB734108}" type="datetimeFigureOut">
              <a:rPr lang="en-GB" smtClean="0">
                <a:solidFill>
                  <a:prstClr val="white">
                    <a:tint val="75000"/>
                  </a:prstClr>
                </a:solidFill>
              </a:rPr>
              <a:pPr/>
              <a:t>23/02/2018</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201706-7DDE-4C76-8DDC-2F6ACF18660B}"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93404720"/>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hyperlink" Target="http://en.citizendium.org/images/a/ae/Lachapskull.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Base_pair" TargetMode="External"/><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17.png"/><Relationship Id="rId4" Type="http://schemas.openxmlformats.org/officeDocument/2006/relationships/hyperlink" Target="https://en.wikipedia.org/wiki/Chromosome_6_(huma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r>
            <a:br>
              <a:rPr lang="en-GB" dirty="0" smtClean="0"/>
            </a:br>
            <a:r>
              <a:rPr lang="en-GB" dirty="0" smtClean="0"/>
              <a:t>D.N.A.</a:t>
            </a:r>
            <a:br>
              <a:rPr lang="en-GB" dirty="0" smtClean="0"/>
            </a:br>
            <a:r>
              <a:rPr lang="en-GB" dirty="0" smtClean="0"/>
              <a:t>Genetic Studies</a:t>
            </a:r>
            <a:endParaRPr lang="en-GB" dirty="0"/>
          </a:p>
        </p:txBody>
      </p:sp>
      <p:sp>
        <p:nvSpPr>
          <p:cNvPr id="3" name="Subtitle 2"/>
          <p:cNvSpPr>
            <a:spLocks noGrp="1"/>
          </p:cNvSpPr>
          <p:nvPr>
            <p:ph type="subTitle" idx="1"/>
          </p:nvPr>
        </p:nvSpPr>
        <p:spPr/>
        <p:txBody>
          <a:bodyPr/>
          <a:lstStyle/>
          <a:p>
            <a:r>
              <a:rPr lang="en-GB" dirty="0" err="1" smtClean="0"/>
              <a:t>Bioarchaeology</a:t>
            </a:r>
            <a:r>
              <a:rPr lang="en-GB" dirty="0" smtClean="0"/>
              <a:t> and Forensics</a:t>
            </a:r>
            <a:endParaRPr lang="en-GB" dirty="0"/>
          </a:p>
        </p:txBody>
      </p:sp>
    </p:spTree>
    <p:extLst>
      <p:ext uri="{BB962C8B-B14F-4D97-AF65-F5344CB8AC3E}">
        <p14:creationId xmlns:p14="http://schemas.microsoft.com/office/powerpoint/2010/main" val="2865700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3"/>
          <p:cNvSpPr txBox="1">
            <a:spLocks noChangeArrowheads="1"/>
          </p:cNvSpPr>
          <p:nvPr/>
        </p:nvSpPr>
        <p:spPr bwMode="auto">
          <a:xfrm>
            <a:off x="2208214" y="765176"/>
            <a:ext cx="7704137" cy="708025"/>
          </a:xfrm>
          <a:prstGeom prst="rect">
            <a:avLst/>
          </a:prstGeom>
          <a:noFill/>
          <a:ln w="9525">
            <a:noFill/>
            <a:miter lim="800000"/>
            <a:headEnd/>
            <a:tailEnd/>
          </a:ln>
        </p:spPr>
        <p:txBody>
          <a:bodyPr>
            <a:spAutoFit/>
          </a:bodyPr>
          <a:lstStyle>
            <a:lvl1pPr eaLnBrk="0" hangingPunct="0">
              <a:defRPr>
                <a:solidFill>
                  <a:schemeClr val="tx1"/>
                </a:solidFill>
                <a:latin typeface="Tahoma" pitchFamily="34" charset="0"/>
              </a:defRPr>
            </a:lvl1pPr>
            <a:lvl2pPr marL="742950" indent="-285750" eaLnBrk="0" hangingPunct="0">
              <a:defRPr>
                <a:solidFill>
                  <a:schemeClr val="tx1"/>
                </a:solidFill>
                <a:latin typeface="Tahoma" pitchFamily="34" charset="0"/>
              </a:defRPr>
            </a:lvl2pPr>
            <a:lvl3pPr marL="1143000" indent="-228600" eaLnBrk="0" hangingPunct="0">
              <a:defRPr>
                <a:solidFill>
                  <a:schemeClr val="tx1"/>
                </a:solidFill>
                <a:latin typeface="Tahoma" pitchFamily="34" charset="0"/>
              </a:defRPr>
            </a:lvl3pPr>
            <a:lvl4pPr marL="1600200" indent="-228600" eaLnBrk="0" hangingPunct="0">
              <a:defRPr>
                <a:solidFill>
                  <a:schemeClr val="tx1"/>
                </a:solidFill>
                <a:latin typeface="Tahoma" pitchFamily="34" charset="0"/>
              </a:defRPr>
            </a:lvl4pPr>
            <a:lvl5pPr marL="2057400" indent="-228600" eaLnBrk="0" hangingPunct="0">
              <a:defRPr>
                <a:solidFill>
                  <a:schemeClr val="tx1"/>
                </a:solidFill>
                <a:latin typeface="Tahoma" pitchFamily="34" charset="0"/>
              </a:defRPr>
            </a:lvl5pPr>
            <a:lvl6pPr marL="2514600" indent="-228600" algn="ctr" eaLnBrk="0" fontAlgn="base" hangingPunct="0">
              <a:spcBef>
                <a:spcPct val="0"/>
              </a:spcBef>
              <a:spcAft>
                <a:spcPct val="0"/>
              </a:spcAft>
              <a:defRPr>
                <a:solidFill>
                  <a:schemeClr val="tx1"/>
                </a:solidFill>
                <a:latin typeface="Tahoma" pitchFamily="34" charset="0"/>
              </a:defRPr>
            </a:lvl6pPr>
            <a:lvl7pPr marL="2971800" indent="-228600" algn="ctr" eaLnBrk="0" fontAlgn="base" hangingPunct="0">
              <a:spcBef>
                <a:spcPct val="0"/>
              </a:spcBef>
              <a:spcAft>
                <a:spcPct val="0"/>
              </a:spcAft>
              <a:defRPr>
                <a:solidFill>
                  <a:schemeClr val="tx1"/>
                </a:solidFill>
                <a:latin typeface="Tahoma" pitchFamily="34" charset="0"/>
              </a:defRPr>
            </a:lvl7pPr>
            <a:lvl8pPr marL="3429000" indent="-228600" algn="ctr" eaLnBrk="0" fontAlgn="base" hangingPunct="0">
              <a:spcBef>
                <a:spcPct val="0"/>
              </a:spcBef>
              <a:spcAft>
                <a:spcPct val="0"/>
              </a:spcAft>
              <a:defRPr>
                <a:solidFill>
                  <a:schemeClr val="tx1"/>
                </a:solidFill>
                <a:latin typeface="Tahoma" pitchFamily="34" charset="0"/>
              </a:defRPr>
            </a:lvl8pPr>
            <a:lvl9pPr marL="3886200" indent="-228600" algn="ctr" eaLnBrk="0" fontAlgn="base" hangingPunct="0">
              <a:spcBef>
                <a:spcPct val="0"/>
              </a:spcBef>
              <a:spcAft>
                <a:spcPct val="0"/>
              </a:spcAft>
              <a:defRPr>
                <a:solidFill>
                  <a:schemeClr val="tx1"/>
                </a:solidFill>
                <a:latin typeface="Tahoma" pitchFamily="34" charset="0"/>
              </a:defRPr>
            </a:lvl9pPr>
          </a:lstStyle>
          <a:p>
            <a:pPr algn="ctr" eaLnBrk="1" hangingPunct="1">
              <a:defRPr/>
            </a:pPr>
            <a:r>
              <a:rPr lang="en-GB" sz="2000" dirty="0">
                <a:solidFill>
                  <a:srgbClr val="954F72"/>
                </a:solidFill>
                <a:effectLst>
                  <a:outerShdw blurRad="38100" dist="38100" dir="2700000" algn="tl">
                    <a:srgbClr val="000000"/>
                  </a:outerShdw>
                </a:effectLst>
              </a:rPr>
              <a:t>’</a:t>
            </a:r>
          </a:p>
          <a:p>
            <a:pPr algn="ctr" eaLnBrk="1" hangingPunct="1">
              <a:defRPr/>
            </a:pPr>
            <a:endParaRPr lang="en-GB" sz="2000" dirty="0">
              <a:solidFill>
                <a:srgbClr val="0563C1"/>
              </a:solidFill>
              <a:effectLst>
                <a:outerShdw blurRad="38100" dist="38100" dir="2700000" algn="tl">
                  <a:srgbClr val="000000"/>
                </a:outerShdw>
              </a:effectLst>
              <a:latin typeface="Comic Sans MS" pitchFamily="66" charset="0"/>
              <a:cs typeface="Arial" charset="0"/>
            </a:endParaRPr>
          </a:p>
        </p:txBody>
      </p:sp>
      <p:pic>
        <p:nvPicPr>
          <p:cNvPr id="41987" name="Picture 6" descr="C:\Users\sm018\AppData\Local\Microsoft\Windows\Temporary Internet Files\Content.Outlook\WJKDKUX9\photo (3).JPG"/>
          <p:cNvPicPr>
            <a:picLocks noChangeAspect="1" noChangeArrowheads="1"/>
          </p:cNvPicPr>
          <p:nvPr/>
        </p:nvPicPr>
        <p:blipFill>
          <a:blip r:embed="rId3">
            <a:extLst>
              <a:ext uri="{28A0092B-C50C-407E-A947-70E740481C1C}">
                <a14:useLocalDpi xmlns:a14="http://schemas.microsoft.com/office/drawing/2010/main" val="0"/>
              </a:ext>
            </a:extLst>
          </a:blip>
          <a:srcRect l="3081" t="3793" r="3046"/>
          <a:stretch>
            <a:fillRect/>
          </a:stretch>
        </p:blipFill>
        <p:spPr bwMode="auto">
          <a:xfrm>
            <a:off x="-134082" y="0"/>
            <a:ext cx="96027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Rectangle 2"/>
          <p:cNvSpPr>
            <a:spLocks noGrp="1" noChangeArrowheads="1"/>
          </p:cNvSpPr>
          <p:nvPr>
            <p:ph idx="1"/>
          </p:nvPr>
        </p:nvSpPr>
        <p:spPr>
          <a:xfrm>
            <a:off x="2833688" y="2218296"/>
            <a:ext cx="6769100" cy="4597400"/>
          </a:xfrm>
        </p:spPr>
        <p:txBody>
          <a:bodyPr>
            <a:normAutofit fontScale="92500" lnSpcReduction="20000"/>
          </a:bodyPr>
          <a:lstStyle/>
          <a:p>
            <a:pPr eaLnBrk="1" hangingPunct="1">
              <a:lnSpc>
                <a:spcPct val="80000"/>
              </a:lnSpc>
              <a:buFontTx/>
              <a:buNone/>
              <a:defRPr/>
            </a:pPr>
            <a:endParaRPr lang="en-GB" sz="1800" dirty="0">
              <a:latin typeface="Comic Sans MS" pitchFamily="66" charset="0"/>
            </a:endParaRPr>
          </a:p>
          <a:p>
            <a:pPr eaLnBrk="1" hangingPunct="1">
              <a:lnSpc>
                <a:spcPct val="80000"/>
              </a:lnSpc>
              <a:buFontTx/>
              <a:buNone/>
              <a:defRPr/>
            </a:pPr>
            <a:endParaRPr lang="en-GB" sz="1800" dirty="0">
              <a:solidFill>
                <a:schemeClr val="hlink"/>
              </a:solidFill>
              <a:latin typeface="Comic Sans MS" pitchFamily="66" charset="0"/>
            </a:endParaRP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Location of buried remains (aerial photography, Geophysical techniques)</a:t>
            </a:r>
          </a:p>
          <a:p>
            <a:pPr eaLnBrk="1" hangingPunct="1">
              <a:lnSpc>
                <a:spcPct val="80000"/>
              </a:lnSpc>
              <a:buClr>
                <a:schemeClr val="tx1"/>
              </a:buClr>
              <a:defRPr/>
            </a:pPr>
            <a:r>
              <a:rPr lang="en-GB" sz="2000" b="1" dirty="0" smtClean="0">
                <a:effectLst>
                  <a:outerShdw blurRad="38100" dist="38100" dir="2700000" algn="tl">
                    <a:srgbClr val="000000">
                      <a:alpha val="43137"/>
                    </a:srgbClr>
                  </a:outerShdw>
                </a:effectLst>
              </a:rPr>
              <a:t>Excavation, survey etc.</a:t>
            </a:r>
            <a:endParaRPr lang="en-GB" sz="2000" b="1" dirty="0">
              <a:effectLst>
                <a:outerShdw blurRad="38100" dist="38100" dir="2700000" algn="tl">
                  <a:srgbClr val="000000">
                    <a:alpha val="43137"/>
                  </a:srgbClr>
                </a:outerShdw>
              </a:effectLst>
            </a:endParaRP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Recovery and recording of material culture and human remains</a:t>
            </a: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Analysis of soils, pollen, plant macros, </a:t>
            </a:r>
            <a:r>
              <a:rPr lang="en-GB" sz="2000" b="1" dirty="0" smtClean="0">
                <a:effectLst>
                  <a:outerShdw blurRad="38100" dist="38100" dir="2700000" algn="tl">
                    <a:srgbClr val="000000">
                      <a:alpha val="43137"/>
                    </a:srgbClr>
                  </a:outerShdw>
                </a:effectLst>
              </a:rPr>
              <a:t>molluscs, insects</a:t>
            </a:r>
            <a:endParaRPr lang="en-GB" sz="2000" b="1" dirty="0">
              <a:effectLst>
                <a:outerShdw blurRad="38100" dist="38100" dir="2700000" algn="tl">
                  <a:srgbClr val="000000">
                    <a:alpha val="43137"/>
                  </a:srgbClr>
                </a:outerShdw>
              </a:effectLst>
            </a:endParaRP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Analysis of stomach contents, bowels, (coprolites) etc.</a:t>
            </a: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Facial reconstruction</a:t>
            </a:r>
          </a:p>
          <a:p>
            <a:pPr eaLnBrk="1" hangingPunct="1">
              <a:lnSpc>
                <a:spcPct val="80000"/>
              </a:lnSpc>
              <a:buClr>
                <a:schemeClr val="tx1"/>
              </a:buClr>
              <a:defRPr/>
            </a:pPr>
            <a:r>
              <a:rPr lang="en-GB" sz="2000" b="1" dirty="0">
                <a:solidFill>
                  <a:schemeClr val="accent4">
                    <a:lumMod val="60000"/>
                    <a:lumOff val="40000"/>
                  </a:schemeClr>
                </a:solidFill>
                <a:effectLst>
                  <a:outerShdw blurRad="38100" dist="38100" dir="2700000" algn="tl">
                    <a:srgbClr val="000000">
                      <a:alpha val="43137"/>
                    </a:srgbClr>
                  </a:outerShdw>
                </a:effectLst>
              </a:rPr>
              <a:t>DNA </a:t>
            </a:r>
            <a:endParaRPr lang="en-GB" sz="2000" b="1" dirty="0" smtClean="0">
              <a:solidFill>
                <a:schemeClr val="accent4">
                  <a:lumMod val="60000"/>
                  <a:lumOff val="40000"/>
                </a:schemeClr>
              </a:solidFill>
              <a:effectLst>
                <a:outerShdw blurRad="38100" dist="38100" dir="2700000" algn="tl">
                  <a:srgbClr val="000000">
                    <a:alpha val="43137"/>
                  </a:srgbClr>
                </a:outerShdw>
              </a:effectLst>
            </a:endParaRPr>
          </a:p>
          <a:p>
            <a:pPr eaLnBrk="1" hangingPunct="1">
              <a:lnSpc>
                <a:spcPct val="80000"/>
              </a:lnSpc>
              <a:buClr>
                <a:schemeClr val="tx1"/>
              </a:buClr>
              <a:defRPr/>
            </a:pPr>
            <a:r>
              <a:rPr lang="en-GB" sz="2000" b="1" dirty="0" err="1" smtClean="0">
                <a:effectLst>
                  <a:outerShdw blurRad="38100" dist="38100" dir="2700000" algn="tl">
                    <a:srgbClr val="000000">
                      <a:alpha val="43137"/>
                    </a:srgbClr>
                  </a:outerShdw>
                </a:effectLst>
              </a:rPr>
              <a:t>Taphonomy</a:t>
            </a:r>
            <a:r>
              <a:rPr lang="en-GB" sz="2000" b="1" dirty="0" smtClean="0">
                <a:effectLst>
                  <a:outerShdw blurRad="38100" dist="38100" dir="2700000" algn="tl">
                    <a:srgbClr val="000000">
                      <a:alpha val="43137"/>
                    </a:srgbClr>
                  </a:outerShdw>
                </a:effectLst>
              </a:rPr>
              <a:t> </a:t>
            </a:r>
            <a:r>
              <a:rPr lang="en-GB" sz="2000" b="1" dirty="0">
                <a:effectLst>
                  <a:outerShdw blurRad="38100" dist="38100" dir="2700000" algn="tl">
                    <a:srgbClr val="000000">
                      <a:alpha val="43137"/>
                    </a:srgbClr>
                  </a:outerShdw>
                </a:effectLst>
              </a:rPr>
              <a:t>(Laws of Burial)</a:t>
            </a: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Experimental Archaeology</a:t>
            </a: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Publicity</a:t>
            </a:r>
          </a:p>
          <a:p>
            <a:pPr eaLnBrk="1" hangingPunct="1">
              <a:lnSpc>
                <a:spcPct val="80000"/>
              </a:lnSpc>
              <a:buClr>
                <a:schemeClr val="tx1"/>
              </a:buClr>
              <a:defRPr/>
            </a:pPr>
            <a:endParaRPr lang="en-GB" sz="2000" b="1" dirty="0">
              <a:effectLst>
                <a:outerShdw blurRad="38100" dist="38100" dir="2700000" algn="tl">
                  <a:srgbClr val="000000">
                    <a:alpha val="43137"/>
                  </a:srgbClr>
                </a:outerShdw>
              </a:effectLst>
            </a:endParaRPr>
          </a:p>
          <a:p>
            <a:pPr eaLnBrk="1" hangingPunct="1">
              <a:lnSpc>
                <a:spcPct val="80000"/>
              </a:lnSpc>
              <a:buClr>
                <a:schemeClr val="tx1"/>
              </a:buClr>
              <a:defRPr/>
            </a:pPr>
            <a:r>
              <a:rPr lang="en-GB" sz="2000" b="1" dirty="0">
                <a:effectLst>
                  <a:outerShdw blurRad="38100" dist="38100" dir="2700000" algn="tl">
                    <a:srgbClr val="000000">
                      <a:alpha val="43137"/>
                    </a:srgbClr>
                  </a:outerShdw>
                </a:effectLst>
              </a:rPr>
              <a:t>(keep in mind we are also interested in ‘who’ were the person/s doing the burial as well)</a:t>
            </a:r>
          </a:p>
          <a:p>
            <a:pPr eaLnBrk="1" hangingPunct="1">
              <a:lnSpc>
                <a:spcPct val="80000"/>
              </a:lnSpc>
              <a:buFontTx/>
              <a:buNone/>
              <a:defRPr/>
            </a:pPr>
            <a:endParaRPr lang="en-GB" sz="1800" b="1" dirty="0">
              <a:solidFill>
                <a:schemeClr val="accent2"/>
              </a:solidFill>
              <a:latin typeface="Comic Sans MS" pitchFamily="66" charset="0"/>
            </a:endParaRPr>
          </a:p>
          <a:p>
            <a:pPr eaLnBrk="1" hangingPunct="1">
              <a:lnSpc>
                <a:spcPct val="80000"/>
              </a:lnSpc>
              <a:buFontTx/>
              <a:buNone/>
              <a:defRPr/>
            </a:pPr>
            <a:endParaRPr lang="en-US" sz="1800" dirty="0">
              <a:latin typeface="Comic Sans MS" pitchFamily="66" charset="0"/>
            </a:endParaRPr>
          </a:p>
        </p:txBody>
      </p:sp>
      <p:sp>
        <p:nvSpPr>
          <p:cNvPr id="2" name="Rectangle 1"/>
          <p:cNvSpPr/>
          <p:nvPr/>
        </p:nvSpPr>
        <p:spPr>
          <a:xfrm>
            <a:off x="1367589" y="50301"/>
            <a:ext cx="5040312" cy="584200"/>
          </a:xfrm>
          <a:prstGeom prst="rect">
            <a:avLst/>
          </a:prstGeom>
        </p:spPr>
        <p:txBody>
          <a:bodyPr>
            <a:spAutoFit/>
          </a:bodyPr>
          <a:lstStyle/>
          <a:p>
            <a:pPr>
              <a:defRPr/>
            </a:pPr>
            <a:r>
              <a:rPr lang="en-GB" sz="3200" b="1" dirty="0">
                <a:solidFill>
                  <a:srgbClr val="FFC000">
                    <a:lumMod val="60000"/>
                    <a:lumOff val="40000"/>
                  </a:srgbClr>
                </a:solidFill>
                <a:effectLst>
                  <a:outerShdw blurRad="38100" dist="38100" dir="2700000" algn="tl">
                    <a:srgbClr val="000000">
                      <a:alpha val="43137"/>
                    </a:srgbClr>
                  </a:outerShdw>
                </a:effectLst>
              </a:rPr>
              <a:t>Collection of evidence</a:t>
            </a:r>
          </a:p>
        </p:txBody>
      </p:sp>
      <p:sp>
        <p:nvSpPr>
          <p:cNvPr id="3" name="TextBox 2"/>
          <p:cNvSpPr txBox="1"/>
          <p:nvPr/>
        </p:nvSpPr>
        <p:spPr>
          <a:xfrm>
            <a:off x="9468706" y="765176"/>
            <a:ext cx="2961642" cy="6186309"/>
          </a:xfrm>
          <a:prstGeom prst="rect">
            <a:avLst/>
          </a:prstGeom>
          <a:noFill/>
        </p:spPr>
        <p:txBody>
          <a:bodyPr wrap="square" rtlCol="0">
            <a:spAutoFit/>
          </a:bodyPr>
          <a:lstStyle/>
          <a:p>
            <a:r>
              <a:rPr lang="en-GB" dirty="0" smtClean="0"/>
              <a:t>Recovered from a variety of contexts</a:t>
            </a:r>
          </a:p>
          <a:p>
            <a:endParaRPr lang="en-GB" dirty="0"/>
          </a:p>
          <a:p>
            <a:r>
              <a:rPr lang="en-GB" dirty="0" smtClean="0"/>
              <a:t>Archaeological</a:t>
            </a:r>
          </a:p>
          <a:p>
            <a:r>
              <a:rPr lang="en-GB" dirty="0" smtClean="0"/>
              <a:t>Historical</a:t>
            </a:r>
          </a:p>
          <a:p>
            <a:r>
              <a:rPr lang="en-GB" dirty="0" smtClean="0"/>
              <a:t>Skeletal  bone, hair, etc..)</a:t>
            </a:r>
          </a:p>
          <a:p>
            <a:r>
              <a:rPr lang="en-GB" dirty="0" smtClean="0"/>
              <a:t>Soft tissue</a:t>
            </a:r>
          </a:p>
          <a:p>
            <a:r>
              <a:rPr lang="en-GB" dirty="0" smtClean="0"/>
              <a:t>Body fluids (blood, saliva)</a:t>
            </a:r>
          </a:p>
          <a:p>
            <a:r>
              <a:rPr lang="en-GB" dirty="0" smtClean="0"/>
              <a:t>Mummified</a:t>
            </a:r>
          </a:p>
          <a:p>
            <a:r>
              <a:rPr lang="en-GB" dirty="0" smtClean="0"/>
              <a:t>Archival collections </a:t>
            </a:r>
          </a:p>
          <a:p>
            <a:r>
              <a:rPr lang="en-GB" dirty="0" smtClean="0"/>
              <a:t>Frozen ice-permafrost</a:t>
            </a:r>
          </a:p>
          <a:p>
            <a:r>
              <a:rPr lang="en-GB" dirty="0"/>
              <a:t>	</a:t>
            </a:r>
            <a:r>
              <a:rPr lang="en-GB" dirty="0" smtClean="0"/>
              <a:t>and cores</a:t>
            </a:r>
          </a:p>
          <a:p>
            <a:r>
              <a:rPr lang="en-GB" dirty="0" smtClean="0"/>
              <a:t>Marine &amp;  lake sediments</a:t>
            </a:r>
          </a:p>
          <a:p>
            <a:r>
              <a:rPr lang="en-GB" dirty="0" smtClean="0"/>
              <a:t>Plants</a:t>
            </a:r>
          </a:p>
          <a:p>
            <a:r>
              <a:rPr lang="en-GB" dirty="0" smtClean="0"/>
              <a:t>Plankton etc.</a:t>
            </a:r>
          </a:p>
          <a:p>
            <a:endParaRPr lang="en-GB" dirty="0"/>
          </a:p>
          <a:p>
            <a:r>
              <a:rPr lang="en-GB" dirty="0" smtClean="0"/>
              <a:t>Note the marine sediments but what is missing?</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2825672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73578" cy="1325563"/>
          </a:xfrm>
        </p:spPr>
        <p:txBody>
          <a:bodyPr/>
          <a:lstStyle/>
          <a:p>
            <a:r>
              <a:rPr lang="en-GB" dirty="0" smtClean="0"/>
              <a:t>We don’t need to do it – we just need to know it can be done</a:t>
            </a:r>
            <a:endParaRPr lang="en-GB" dirty="0"/>
          </a:p>
        </p:txBody>
      </p:sp>
      <p:sp>
        <p:nvSpPr>
          <p:cNvPr id="3" name="Content Placeholder 2"/>
          <p:cNvSpPr>
            <a:spLocks noGrp="1"/>
          </p:cNvSpPr>
          <p:nvPr>
            <p:ph idx="1"/>
          </p:nvPr>
        </p:nvSpPr>
        <p:spPr>
          <a:xfrm>
            <a:off x="418642" y="1957828"/>
            <a:ext cx="5045725" cy="4351338"/>
          </a:xfrm>
        </p:spPr>
        <p:txBody>
          <a:bodyPr>
            <a:normAutofit fontScale="85000" lnSpcReduction="10000"/>
          </a:bodyPr>
          <a:lstStyle/>
          <a:p>
            <a:r>
              <a:rPr lang="en-GB" b="1" dirty="0"/>
              <a:t>DNA sequencing</a:t>
            </a:r>
            <a:r>
              <a:rPr lang="en-GB" dirty="0"/>
              <a:t> is the process of determining the precise order of </a:t>
            </a:r>
            <a:r>
              <a:rPr lang="en-GB" dirty="0" smtClean="0"/>
              <a:t>nucleotides within a DNA molecule. </a:t>
            </a:r>
            <a:endParaRPr lang="en-GB" u="sng" dirty="0" smtClean="0"/>
          </a:p>
          <a:p>
            <a:r>
              <a:rPr lang="en-GB" dirty="0" smtClean="0"/>
              <a:t>It </a:t>
            </a:r>
            <a:r>
              <a:rPr lang="en-GB" dirty="0"/>
              <a:t>includes any method or technology that is used to determine the order of the four bases</a:t>
            </a:r>
            <a:r>
              <a:rPr lang="en-GB" dirty="0" smtClean="0"/>
              <a:t>— A adenine, G guanine, C cytosine or T thymine in a </a:t>
            </a:r>
            <a:r>
              <a:rPr lang="en-GB" dirty="0"/>
              <a:t>strand of DNA</a:t>
            </a:r>
            <a:r>
              <a:rPr lang="en-GB" dirty="0" smtClean="0"/>
              <a:t>.</a:t>
            </a:r>
          </a:p>
          <a:p>
            <a:r>
              <a:rPr lang="en-GB" dirty="0" smtClean="0"/>
              <a:t>There are about 3 billion of these in the human genetic code</a:t>
            </a:r>
          </a:p>
          <a:p>
            <a:r>
              <a:rPr lang="en-GB" dirty="0" smtClean="0"/>
              <a:t>Other forms of genetic sequencing – amino acid, proteins – but this the easiest, quickest…..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006" y="1690688"/>
            <a:ext cx="3431448" cy="4882015"/>
          </a:xfrm>
          <a:prstGeom prst="rect">
            <a:avLst/>
          </a:prstGeom>
        </p:spPr>
      </p:pic>
      <p:pic>
        <p:nvPicPr>
          <p:cNvPr id="5" name="Picture 4"/>
          <p:cNvPicPr>
            <a:picLocks noChangeAspect="1"/>
          </p:cNvPicPr>
          <p:nvPr/>
        </p:nvPicPr>
        <p:blipFill rotWithShape="1">
          <a:blip r:embed="rId4"/>
          <a:srcRect l="17793" r="14992"/>
          <a:stretch/>
        </p:blipFill>
        <p:spPr>
          <a:xfrm>
            <a:off x="9498935" y="1615418"/>
            <a:ext cx="2522482" cy="3752850"/>
          </a:xfrm>
          <a:prstGeom prst="rect">
            <a:avLst/>
          </a:prstGeom>
        </p:spPr>
      </p:pic>
    </p:spTree>
    <p:extLst>
      <p:ext uri="{BB962C8B-B14F-4D97-AF65-F5344CB8AC3E}">
        <p14:creationId xmlns:p14="http://schemas.microsoft.com/office/powerpoint/2010/main" val="684606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descr="325365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70" y="561861"/>
            <a:ext cx="6472034" cy="5938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21185" y="603842"/>
            <a:ext cx="2555913" cy="6463308"/>
          </a:xfrm>
          <a:prstGeom prst="rect">
            <a:avLst/>
          </a:prstGeom>
          <a:noFill/>
        </p:spPr>
        <p:txBody>
          <a:bodyPr wrap="square" rtlCol="0">
            <a:spAutoFit/>
          </a:bodyPr>
          <a:lstStyle/>
          <a:p>
            <a:r>
              <a:rPr lang="en-GB" dirty="0" smtClean="0"/>
              <a:t>Nuclear DNA  (</a:t>
            </a:r>
            <a:r>
              <a:rPr lang="en-GB" dirty="0" err="1" smtClean="0"/>
              <a:t>nDNA</a:t>
            </a:r>
            <a:r>
              <a:rPr lang="en-GB" dirty="0" smtClean="0"/>
              <a:t>)</a:t>
            </a:r>
          </a:p>
          <a:p>
            <a:r>
              <a:rPr lang="en-GB" dirty="0"/>
              <a:t>nuclear deoxyribonucleic </a:t>
            </a:r>
            <a:r>
              <a:rPr lang="en-GB" dirty="0" smtClean="0"/>
              <a:t>acid</a:t>
            </a:r>
          </a:p>
          <a:p>
            <a:endParaRPr lang="en-GB" dirty="0"/>
          </a:p>
          <a:p>
            <a:r>
              <a:rPr lang="en-GB" dirty="0" smtClean="0"/>
              <a:t>Crick and Watson 1953 ‘double helix’ structure</a:t>
            </a:r>
          </a:p>
          <a:p>
            <a:endParaRPr lang="en-GB" dirty="0" smtClean="0"/>
          </a:p>
          <a:p>
            <a:r>
              <a:rPr lang="en-GB" dirty="0"/>
              <a:t>includes 46 </a:t>
            </a:r>
            <a:r>
              <a:rPr lang="en-GB" dirty="0" smtClean="0"/>
              <a:t>chromosomes </a:t>
            </a:r>
            <a:r>
              <a:rPr lang="en-GB" dirty="0"/>
              <a:t>containing 3 billion nucleotides</a:t>
            </a:r>
            <a:endParaRPr lang="en-GB" dirty="0" smtClean="0"/>
          </a:p>
          <a:p>
            <a:endParaRPr lang="en-GB" dirty="0"/>
          </a:p>
          <a:p>
            <a:r>
              <a:rPr lang="en-GB" dirty="0"/>
              <a:t>2 copies per </a:t>
            </a:r>
            <a:r>
              <a:rPr lang="en-GB" dirty="0" smtClean="0"/>
              <a:t>cell</a:t>
            </a:r>
          </a:p>
          <a:p>
            <a:endParaRPr lang="en-GB" dirty="0"/>
          </a:p>
          <a:p>
            <a:r>
              <a:rPr lang="en-GB" dirty="0" smtClean="0"/>
              <a:t>passed down from each parent</a:t>
            </a:r>
          </a:p>
          <a:p>
            <a:endParaRPr lang="en-GB" dirty="0" smtClean="0"/>
          </a:p>
          <a:p>
            <a:r>
              <a:rPr lang="en-GB" dirty="0"/>
              <a:t>encodes for the majority of the </a:t>
            </a:r>
            <a:r>
              <a:rPr lang="en-GB" dirty="0" smtClean="0"/>
              <a:t>genome </a:t>
            </a:r>
          </a:p>
          <a:p>
            <a:endParaRPr lang="en-GB" dirty="0"/>
          </a:p>
          <a:p>
            <a:r>
              <a:rPr lang="en-GB" dirty="0" smtClean="0"/>
              <a:t>e.g. determines brown or blue eyes</a:t>
            </a:r>
          </a:p>
          <a:p>
            <a:endParaRPr lang="en-GB" dirty="0"/>
          </a:p>
          <a:p>
            <a:endParaRPr lang="en-GB" dirty="0"/>
          </a:p>
        </p:txBody>
      </p:sp>
      <p:sp>
        <p:nvSpPr>
          <p:cNvPr id="3" name="Right Arrow 2"/>
          <p:cNvSpPr/>
          <p:nvPr/>
        </p:nvSpPr>
        <p:spPr>
          <a:xfrm flipV="1">
            <a:off x="1674564" y="2520776"/>
            <a:ext cx="3095740" cy="2737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8896204" y="742341"/>
            <a:ext cx="3172858" cy="6186309"/>
          </a:xfrm>
          <a:prstGeom prst="rect">
            <a:avLst/>
          </a:prstGeom>
        </p:spPr>
        <p:txBody>
          <a:bodyPr wrap="square">
            <a:spAutoFit/>
          </a:bodyPr>
          <a:lstStyle/>
          <a:p>
            <a:r>
              <a:rPr lang="en-GB" dirty="0" smtClean="0"/>
              <a:t>Mitochondrial </a:t>
            </a:r>
            <a:r>
              <a:rPr lang="en-GB" dirty="0"/>
              <a:t>DNA  </a:t>
            </a:r>
            <a:r>
              <a:rPr lang="en-GB" dirty="0" smtClean="0"/>
              <a:t>(</a:t>
            </a:r>
            <a:r>
              <a:rPr lang="en-GB" dirty="0" err="1" smtClean="0"/>
              <a:t>mtDNA</a:t>
            </a:r>
            <a:r>
              <a:rPr lang="en-GB" dirty="0"/>
              <a:t>)</a:t>
            </a:r>
          </a:p>
          <a:p>
            <a:r>
              <a:rPr lang="en-GB" dirty="0" smtClean="0"/>
              <a:t>deoxyribonucleic acid</a:t>
            </a:r>
          </a:p>
          <a:p>
            <a:endParaRPr lang="en-GB" dirty="0"/>
          </a:p>
          <a:p>
            <a:r>
              <a:rPr lang="en-GB" dirty="0"/>
              <a:t>Cann, </a:t>
            </a:r>
            <a:r>
              <a:rPr lang="en-GB" dirty="0" err="1"/>
              <a:t>Stoneking</a:t>
            </a:r>
            <a:r>
              <a:rPr lang="en-GB" dirty="0"/>
              <a:t> and Wilson </a:t>
            </a:r>
            <a:r>
              <a:rPr lang="en-GB" dirty="0" smtClean="0"/>
              <a:t>1987 (Archaeology 147 living populations </a:t>
            </a:r>
            <a:r>
              <a:rPr lang="en-GB" dirty="0" err="1" smtClean="0"/>
              <a:t>OoA</a:t>
            </a:r>
            <a:r>
              <a:rPr lang="en-GB" dirty="0" smtClean="0"/>
              <a:t> debate)</a:t>
            </a:r>
            <a:endParaRPr lang="en-GB" dirty="0"/>
          </a:p>
          <a:p>
            <a:endParaRPr lang="en-GB" dirty="0"/>
          </a:p>
          <a:p>
            <a:r>
              <a:rPr lang="en-GB" dirty="0" smtClean="0"/>
              <a:t>closed</a:t>
            </a:r>
            <a:r>
              <a:rPr lang="en-GB" dirty="0"/>
              <a:t>, circular </a:t>
            </a:r>
            <a:r>
              <a:rPr lang="en-GB" dirty="0" smtClean="0"/>
              <a:t>genomes in structure containing 16,569 </a:t>
            </a:r>
            <a:r>
              <a:rPr lang="en-GB" dirty="0"/>
              <a:t>nucleotides </a:t>
            </a:r>
          </a:p>
          <a:p>
            <a:endParaRPr lang="en-GB" dirty="0"/>
          </a:p>
          <a:p>
            <a:r>
              <a:rPr lang="en-GB" dirty="0"/>
              <a:t>passed down from </a:t>
            </a:r>
            <a:r>
              <a:rPr lang="en-GB" dirty="0" smtClean="0"/>
              <a:t>maternal parent only</a:t>
            </a:r>
            <a:endParaRPr lang="en-GB" dirty="0"/>
          </a:p>
          <a:p>
            <a:endParaRPr lang="en-GB" dirty="0"/>
          </a:p>
          <a:p>
            <a:r>
              <a:rPr lang="en-GB" dirty="0"/>
              <a:t>encodes for the </a:t>
            </a:r>
            <a:r>
              <a:rPr lang="en-GB" dirty="0" smtClean="0"/>
              <a:t>rest </a:t>
            </a:r>
            <a:r>
              <a:rPr lang="en-GB" dirty="0"/>
              <a:t>of the genome </a:t>
            </a:r>
            <a:endParaRPr lang="en-GB" dirty="0" smtClean="0"/>
          </a:p>
          <a:p>
            <a:endParaRPr lang="en-GB" dirty="0"/>
          </a:p>
          <a:p>
            <a:r>
              <a:rPr lang="en-GB" dirty="0" smtClean="0"/>
              <a:t>contains 100-1000 per cell</a:t>
            </a:r>
            <a:endParaRPr lang="en-GB" dirty="0"/>
          </a:p>
          <a:p>
            <a:endParaRPr lang="en-GB" dirty="0"/>
          </a:p>
          <a:p>
            <a:r>
              <a:rPr lang="en-GB" dirty="0" smtClean="0"/>
              <a:t>‘power house’ of the cell, converts food to energy the cell can use</a:t>
            </a:r>
            <a:endParaRPr lang="en-GB" dirty="0"/>
          </a:p>
        </p:txBody>
      </p:sp>
      <p:sp>
        <p:nvSpPr>
          <p:cNvPr id="5" name="Left Arrow 4"/>
          <p:cNvSpPr/>
          <p:nvPr/>
        </p:nvSpPr>
        <p:spPr>
          <a:xfrm>
            <a:off x="7546555" y="4386339"/>
            <a:ext cx="2366533" cy="2737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10231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Where is the use of DNA</a:t>
            </a:r>
            <a:endParaRPr lang="en-GB" dirty="0"/>
          </a:p>
        </p:txBody>
      </p:sp>
      <p:sp>
        <p:nvSpPr>
          <p:cNvPr id="3" name="Content Placeholder 2"/>
          <p:cNvSpPr>
            <a:spLocks noGrp="1"/>
          </p:cNvSpPr>
          <p:nvPr>
            <p:ph idx="1"/>
          </p:nvPr>
        </p:nvSpPr>
        <p:spPr/>
        <p:txBody>
          <a:bodyPr>
            <a:normAutofit/>
          </a:bodyPr>
          <a:lstStyle/>
          <a:p>
            <a:r>
              <a:rPr lang="en-GB" dirty="0" smtClean="0"/>
              <a:t>Within the context of archaeology, history, ecology easy to see</a:t>
            </a:r>
          </a:p>
          <a:p>
            <a:pPr lvl="1"/>
            <a:r>
              <a:rPr lang="en-GB" dirty="0" smtClean="0"/>
              <a:t>Development of the methodology</a:t>
            </a:r>
          </a:p>
          <a:p>
            <a:r>
              <a:rPr lang="en-GB" dirty="0" smtClean="0"/>
              <a:t>PCR or Polymerase </a:t>
            </a:r>
            <a:r>
              <a:rPr lang="en-GB" dirty="0"/>
              <a:t>Chain </a:t>
            </a:r>
            <a:r>
              <a:rPr lang="en-GB" dirty="0" smtClean="0"/>
              <a:t>Reaction – amplification of DNA strand</a:t>
            </a:r>
          </a:p>
          <a:p>
            <a:r>
              <a:rPr lang="en-GB" dirty="0"/>
              <a:t>Low Copy Number (LCN) DNA </a:t>
            </a:r>
            <a:r>
              <a:rPr lang="en-GB" dirty="0" smtClean="0"/>
              <a:t>Analysis</a:t>
            </a:r>
          </a:p>
          <a:p>
            <a:r>
              <a:rPr lang="en-GB" dirty="0" smtClean="0"/>
              <a:t>Forensic </a:t>
            </a:r>
            <a:r>
              <a:rPr lang="en-GB" dirty="0"/>
              <a:t>DNA </a:t>
            </a:r>
            <a:r>
              <a:rPr lang="en-GB" dirty="0" err="1" smtClean="0"/>
              <a:t>Phenotyping</a:t>
            </a:r>
            <a:r>
              <a:rPr lang="en-GB" dirty="0" smtClean="0"/>
              <a:t> – getting to the colour features, hair eyes, red hair </a:t>
            </a:r>
            <a:r>
              <a:rPr lang="en-GB" dirty="0" err="1"/>
              <a:t>melanocortin</a:t>
            </a:r>
            <a:r>
              <a:rPr lang="en-GB" dirty="0"/>
              <a:t> 1 receptor gene (MC1R), which is associated with red </a:t>
            </a:r>
            <a:r>
              <a:rPr lang="en-GB" dirty="0" smtClean="0"/>
              <a:t>hair – Neanderthals had red hair gene.</a:t>
            </a:r>
            <a:r>
              <a:rPr lang="en-GB" dirty="0"/>
              <a:t/>
            </a:r>
            <a:br>
              <a:rPr lang="en-GB" dirty="0"/>
            </a:br>
            <a:endParaRPr lang="en-GB" dirty="0" smtClean="0"/>
          </a:p>
        </p:txBody>
      </p:sp>
    </p:spTree>
    <p:extLst>
      <p:ext uri="{BB962C8B-B14F-4D97-AF65-F5344CB8AC3E}">
        <p14:creationId xmlns:p14="http://schemas.microsoft.com/office/powerpoint/2010/main" val="718992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 question of genetics: how old does it go?</a:t>
            </a:r>
            <a:endParaRPr lang="en-GB" dirty="0"/>
          </a:p>
        </p:txBody>
      </p:sp>
      <p:sp>
        <p:nvSpPr>
          <p:cNvPr id="2" name="Content Placeholder 1"/>
          <p:cNvSpPr>
            <a:spLocks noGrp="1"/>
          </p:cNvSpPr>
          <p:nvPr>
            <p:ph idx="1"/>
          </p:nvPr>
        </p:nvSpPr>
        <p:spPr>
          <a:xfrm>
            <a:off x="838200" y="1825625"/>
            <a:ext cx="4132385" cy="4351338"/>
          </a:xfrm>
        </p:spPr>
        <p:txBody>
          <a:bodyPr>
            <a:normAutofit fontScale="77500" lnSpcReduction="20000"/>
          </a:bodyPr>
          <a:lstStyle/>
          <a:p>
            <a:r>
              <a:rPr lang="en-GB" dirty="0" smtClean="0"/>
              <a:t>ancient </a:t>
            </a:r>
            <a:r>
              <a:rPr lang="en-GB" dirty="0"/>
              <a:t>DNA studies are characterised by low-quality DNA. </a:t>
            </a:r>
            <a:r>
              <a:rPr lang="en-GB" dirty="0" smtClean="0"/>
              <a:t>Therefore imperfectly preserved</a:t>
            </a:r>
          </a:p>
          <a:p>
            <a:endParaRPr lang="en-GB" dirty="0"/>
          </a:p>
          <a:p>
            <a:r>
              <a:rPr lang="en-GB" dirty="0" smtClean="0"/>
              <a:t>2013</a:t>
            </a:r>
            <a:r>
              <a:rPr lang="en-GB" dirty="0"/>
              <a:t>, </a:t>
            </a:r>
            <a:r>
              <a:rPr lang="en-GB" dirty="0" smtClean="0"/>
              <a:t>the </a:t>
            </a:r>
            <a:r>
              <a:rPr lang="en-GB" dirty="0"/>
              <a:t>DNA of a </a:t>
            </a:r>
            <a:r>
              <a:rPr lang="en-GB" dirty="0" smtClean="0"/>
              <a:t>560–780,000 </a:t>
            </a:r>
            <a:r>
              <a:rPr lang="en-GB" dirty="0"/>
              <a:t>year old horse, </a:t>
            </a:r>
            <a:r>
              <a:rPr lang="en-GB" dirty="0" smtClean="0"/>
              <a:t>leg </a:t>
            </a:r>
            <a:r>
              <a:rPr lang="en-GB" dirty="0"/>
              <a:t>bone found buried in </a:t>
            </a:r>
            <a:r>
              <a:rPr lang="en-GB" dirty="0" smtClean="0"/>
              <a:t>permafrost </a:t>
            </a:r>
            <a:r>
              <a:rPr lang="en-GB" dirty="0" err="1" smtClean="0"/>
              <a:t>Yuknon</a:t>
            </a:r>
            <a:r>
              <a:rPr lang="en-GB" dirty="0" smtClean="0"/>
              <a:t>.</a:t>
            </a:r>
            <a:endParaRPr lang="en-GB" baseline="30000" dirty="0"/>
          </a:p>
          <a:p>
            <a:endParaRPr lang="en-GB" baseline="30000" dirty="0"/>
          </a:p>
          <a:p>
            <a:r>
              <a:rPr lang="en-GB" dirty="0" err="1"/>
              <a:t>m</a:t>
            </a:r>
            <a:r>
              <a:rPr lang="en-GB" dirty="0" err="1" smtClean="0"/>
              <a:t>t</a:t>
            </a:r>
            <a:r>
              <a:rPr lang="en-GB" dirty="0" smtClean="0"/>
              <a:t> genome of </a:t>
            </a:r>
            <a:r>
              <a:rPr lang="en-GB" i="1" dirty="0" err="1"/>
              <a:t>U</a:t>
            </a:r>
            <a:r>
              <a:rPr lang="en-GB" i="1" dirty="0" err="1" smtClean="0"/>
              <a:t>rsus</a:t>
            </a:r>
            <a:r>
              <a:rPr lang="en-GB" i="1" dirty="0" smtClean="0"/>
              <a:t> </a:t>
            </a:r>
            <a:r>
              <a:rPr lang="en-GB" i="1" dirty="0" err="1" smtClean="0"/>
              <a:t>deningeri</a:t>
            </a:r>
            <a:r>
              <a:rPr lang="en-GB" i="1" dirty="0" smtClean="0"/>
              <a:t> </a:t>
            </a:r>
            <a:r>
              <a:rPr lang="en-GB" dirty="0" smtClean="0"/>
              <a:t>more </a:t>
            </a:r>
            <a:r>
              <a:rPr lang="en-GB" dirty="0"/>
              <a:t>than 300,000 years old, </a:t>
            </a:r>
            <a:r>
              <a:rPr lang="en-GB" dirty="0" smtClean="0"/>
              <a:t>so not just a product of permafrost preservation</a:t>
            </a:r>
            <a:endParaRPr lang="en-GB"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0585" y="1889003"/>
            <a:ext cx="6954982" cy="3984625"/>
          </a:xfrm>
          <a:prstGeom prst="rect">
            <a:avLst/>
          </a:prstGeom>
        </p:spPr>
      </p:pic>
    </p:spTree>
    <p:extLst>
      <p:ext uri="{BB962C8B-B14F-4D97-AF65-F5344CB8AC3E}">
        <p14:creationId xmlns:p14="http://schemas.microsoft.com/office/powerpoint/2010/main" val="282881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5C24930"/>
          <p:cNvPicPr>
            <a:picLocks noChangeAspect="1" noChangeArrowheads="1"/>
          </p:cNvPicPr>
          <p:nvPr/>
        </p:nvPicPr>
        <p:blipFill>
          <a:blip r:embed="rId3" cstate="print">
            <a:extLst>
              <a:ext uri="{28A0092B-C50C-407E-A947-70E740481C1C}">
                <a14:useLocalDpi xmlns:a14="http://schemas.microsoft.com/office/drawing/2010/main" val="0"/>
              </a:ext>
            </a:extLst>
          </a:blip>
          <a:srcRect l="2621"/>
          <a:stretch>
            <a:fillRect/>
          </a:stretch>
        </p:blipFill>
        <p:spPr bwMode="auto">
          <a:xfrm>
            <a:off x="3254292" y="692903"/>
            <a:ext cx="3097212" cy="597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 Box 3"/>
          <p:cNvSpPr txBox="1">
            <a:spLocks noChangeArrowheads="1"/>
          </p:cNvSpPr>
          <p:nvPr/>
        </p:nvSpPr>
        <p:spPr bwMode="auto">
          <a:xfrm>
            <a:off x="6565818" y="4748464"/>
            <a:ext cx="4391025" cy="1477963"/>
          </a:xfrm>
          <a:prstGeom prst="rect">
            <a:avLst/>
          </a:prstGeom>
          <a:noFill/>
          <a:ln>
            <a:noFill/>
          </a:ln>
          <a:effectLst/>
          <a:extLst/>
        </p:spPr>
        <p:txBody>
          <a:bodyPr>
            <a:spAutoFit/>
          </a:bodyPr>
          <a:lstStyle/>
          <a:p>
            <a:pPr>
              <a:defRPr/>
            </a:pPr>
            <a:r>
              <a:rPr lang="en-GB" dirty="0">
                <a:effectLst>
                  <a:outerShdw blurRad="38100" dist="38100" dir="2700000" algn="tl">
                    <a:srgbClr val="000000"/>
                  </a:outerShdw>
                </a:effectLst>
              </a:rPr>
              <a:t>Africa consistently shows the greater diversity and the ‘deepest’ branch (</a:t>
            </a:r>
            <a:r>
              <a:rPr lang="en-GB" dirty="0" err="1">
                <a:effectLst>
                  <a:outerShdw blurRad="38100" dist="38100" dir="2700000" algn="tl">
                    <a:srgbClr val="000000"/>
                  </a:outerShdw>
                </a:effectLst>
              </a:rPr>
              <a:t>mtDNA</a:t>
            </a:r>
            <a:r>
              <a:rPr lang="en-GB" dirty="0">
                <a:effectLst>
                  <a:outerShdw blurRad="38100" dist="38100" dir="2700000" algn="tl">
                    <a:srgbClr val="000000"/>
                  </a:outerShdw>
                </a:effectLst>
              </a:rPr>
              <a:t> left). This is found in the San of the Kalahari desert populations, closely followed by the </a:t>
            </a:r>
            <a:r>
              <a:rPr lang="en-GB" dirty="0" err="1">
                <a:effectLst>
                  <a:outerShdw blurRad="38100" dist="38100" dir="2700000" algn="tl">
                    <a:srgbClr val="000000"/>
                  </a:outerShdw>
                </a:effectLst>
              </a:rPr>
              <a:t>Mbuti</a:t>
            </a:r>
            <a:r>
              <a:rPr lang="en-GB" dirty="0">
                <a:effectLst>
                  <a:outerShdw blurRad="38100" dist="38100" dir="2700000" algn="tl">
                    <a:srgbClr val="000000"/>
                  </a:outerShdw>
                </a:effectLst>
              </a:rPr>
              <a:t> forest populations</a:t>
            </a:r>
            <a:endParaRPr lang="en-US" dirty="0">
              <a:effectLst>
                <a:outerShdw blurRad="38100" dist="38100" dir="2700000" algn="tl">
                  <a:srgbClr val="000000"/>
                </a:outerShdw>
              </a:effectLst>
            </a:endParaRPr>
          </a:p>
        </p:txBody>
      </p:sp>
      <p:pic>
        <p:nvPicPr>
          <p:cNvPr id="14340" name="Picture 5" descr="jm1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5818" y="692903"/>
            <a:ext cx="4537075" cy="383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20316" y="352425"/>
            <a:ext cx="3007895" cy="2126080"/>
          </a:xfrm>
        </p:spPr>
        <p:txBody>
          <a:bodyPr>
            <a:normAutofit/>
          </a:bodyPr>
          <a:lstStyle/>
          <a:p>
            <a:r>
              <a:rPr lang="en-GB" sz="2000" dirty="0" smtClean="0"/>
              <a:t>Case study: Human origins &amp; the Out of Africa Theory</a:t>
            </a:r>
            <a:br>
              <a:rPr lang="en-GB" sz="2000" dirty="0" smtClean="0"/>
            </a:br>
            <a:r>
              <a:rPr lang="en-GB" sz="2000" dirty="0"/>
              <a:t/>
            </a:r>
            <a:br>
              <a:rPr lang="en-GB" sz="2000" dirty="0"/>
            </a:br>
            <a:r>
              <a:rPr lang="en-GB" sz="2000" dirty="0" smtClean="0"/>
              <a:t>see Cann</a:t>
            </a:r>
            <a:r>
              <a:rPr lang="en-GB" sz="2000" dirty="0"/>
              <a:t>, </a:t>
            </a:r>
            <a:r>
              <a:rPr lang="en-GB" sz="2000" dirty="0" err="1"/>
              <a:t>Stoneking</a:t>
            </a:r>
            <a:r>
              <a:rPr lang="en-GB" sz="2000" dirty="0"/>
              <a:t> and Wilson 1987</a:t>
            </a:r>
          </a:p>
        </p:txBody>
      </p:sp>
    </p:spTree>
    <p:extLst>
      <p:ext uri="{BB962C8B-B14F-4D97-AF65-F5344CB8AC3E}">
        <p14:creationId xmlns:p14="http://schemas.microsoft.com/office/powerpoint/2010/main" val="277138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mtDN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2538" y="765175"/>
            <a:ext cx="3860800"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Rectangle 3"/>
          <p:cNvSpPr>
            <a:spLocks noChangeArrowheads="1"/>
          </p:cNvSpPr>
          <p:nvPr/>
        </p:nvSpPr>
        <p:spPr bwMode="auto">
          <a:xfrm>
            <a:off x="2782888" y="4743362"/>
            <a:ext cx="7554912" cy="1200329"/>
          </a:xfrm>
          <a:prstGeom prst="rect">
            <a:avLst/>
          </a:prstGeom>
          <a:noFill/>
          <a:ln>
            <a:noFill/>
          </a:ln>
          <a:effectLst/>
          <a:extLst/>
        </p:spPr>
        <p:txBody>
          <a:bodyPr anchor="ctr">
            <a:spAutoFit/>
          </a:bodyPr>
          <a:lstStyle/>
          <a:p>
            <a:pPr>
              <a:defRPr/>
            </a:pPr>
            <a:r>
              <a:rPr lang="en-US" dirty="0">
                <a:effectLst>
                  <a:outerShdw blurRad="38100" dist="38100" dir="2700000" algn="tl">
                    <a:srgbClr val="000000"/>
                  </a:outerShdw>
                </a:effectLst>
              </a:rPr>
              <a:t>Complete </a:t>
            </a:r>
            <a:r>
              <a:rPr lang="en-US" u="sng" dirty="0" err="1">
                <a:effectLst>
                  <a:outerShdw blurRad="38100" dist="38100" dir="2700000" algn="tl">
                    <a:srgbClr val="000000"/>
                  </a:outerShdw>
                </a:effectLst>
              </a:rPr>
              <a:t>mtDNA</a:t>
            </a:r>
            <a:r>
              <a:rPr lang="en-US" dirty="0">
                <a:effectLst>
                  <a:outerShdw blurRad="38100" dist="38100" dir="2700000" algn="tl">
                    <a:srgbClr val="000000"/>
                  </a:outerShdw>
                </a:effectLst>
              </a:rPr>
              <a:t>, used as a genetic marker of closeness when compared across populations, the </a:t>
            </a:r>
            <a:r>
              <a:rPr lang="en-US" dirty="0" err="1">
                <a:effectLst>
                  <a:outerShdw blurRad="38100" dist="38100" dir="2700000" algn="tl">
                    <a:srgbClr val="000000"/>
                  </a:outerShdw>
                </a:effectLst>
              </a:rPr>
              <a:t>mtDNA</a:t>
            </a:r>
            <a:r>
              <a:rPr lang="en-US" dirty="0">
                <a:effectLst>
                  <a:outerShdw blurRad="38100" dist="38100" dir="2700000" algn="tl">
                    <a:srgbClr val="000000"/>
                  </a:outerShdw>
                </a:effectLst>
              </a:rPr>
              <a:t> mutates, and these changes are compared. Similar results are seen with other biological indices (chromosomes, proteins, amino acids etc.). </a:t>
            </a:r>
            <a:endParaRPr lang="en-US" dirty="0" smtClean="0">
              <a:effectLst>
                <a:outerShdw blurRad="38100" dist="38100" dir="2700000" algn="tl">
                  <a:srgbClr val="000000"/>
                </a:outerShdw>
              </a:effectLst>
            </a:endParaRPr>
          </a:p>
        </p:txBody>
      </p:sp>
    </p:spTree>
    <p:extLst>
      <p:ext uri="{BB962C8B-B14F-4D97-AF65-F5344CB8AC3E}">
        <p14:creationId xmlns:p14="http://schemas.microsoft.com/office/powerpoint/2010/main" val="2504177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defRPr/>
            </a:pPr>
            <a:r>
              <a:rPr lang="en-GB" sz="3600"/>
              <a:t>Out of Africa or replacement Theory</a:t>
            </a:r>
          </a:p>
        </p:txBody>
      </p:sp>
      <p:pic>
        <p:nvPicPr>
          <p:cNvPr id="5123" name="Picture 3" descr="Multireg"/>
          <p:cNvPicPr>
            <a:picLocks noChangeAspect="1" noChangeArrowheads="1"/>
          </p:cNvPicPr>
          <p:nvPr/>
        </p:nvPicPr>
        <p:blipFill>
          <a:blip r:embed="rId3">
            <a:extLst>
              <a:ext uri="{28A0092B-C50C-407E-A947-70E740481C1C}">
                <a14:useLocalDpi xmlns:a14="http://schemas.microsoft.com/office/drawing/2010/main" val="0"/>
              </a:ext>
            </a:extLst>
          </a:blip>
          <a:srcRect l="43307"/>
          <a:stretch>
            <a:fillRect/>
          </a:stretch>
        </p:blipFill>
        <p:spPr bwMode="auto">
          <a:xfrm>
            <a:off x="2063750" y="1844676"/>
            <a:ext cx="3265488" cy="435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5" descr="File:Lachapskull.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7439" y="4437064"/>
            <a:ext cx="3095625"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9" descr="cromag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67438" y="1557338"/>
            <a:ext cx="295275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5844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6" descr="http://upload.wikimedia.org/wikipedia/commons/thumb/4/41/Spreading_homo_sapiens.svg/320px-Spreading_homo_sapiens.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76" y="1196975"/>
            <a:ext cx="6461125"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3719513" y="5373688"/>
            <a:ext cx="6337300" cy="1200150"/>
          </a:xfrm>
          <a:prstGeom prst="rect">
            <a:avLst/>
          </a:prstGeom>
        </p:spPr>
        <p:txBody>
          <a:bodyPr>
            <a:spAutoFit/>
          </a:bodyPr>
          <a:lstStyle/>
          <a:p>
            <a:pPr>
              <a:defRPr/>
            </a:pPr>
            <a:r>
              <a:rPr lang="en-GB" dirty="0">
                <a:effectLst>
                  <a:outerShdw blurRad="38100" dist="38100" dir="2700000" algn="tl">
                    <a:srgbClr val="000000">
                      <a:alpha val="43137"/>
                    </a:srgbClr>
                  </a:outerShdw>
                </a:effectLst>
                <a:cs typeface="Arial" charset="0"/>
              </a:rPr>
              <a:t>Model of the pattern of dispersal</a:t>
            </a:r>
          </a:p>
          <a:p>
            <a:pPr>
              <a:defRPr/>
            </a:pPr>
            <a:r>
              <a:rPr lang="en-GB" dirty="0">
                <a:effectLst>
                  <a:outerShdw blurRad="38100" dist="38100" dir="2700000" algn="tl">
                    <a:srgbClr val="000000">
                      <a:alpha val="43137"/>
                    </a:srgbClr>
                  </a:outerShdw>
                </a:effectLst>
                <a:cs typeface="Arial" charset="0"/>
              </a:rPr>
              <a:t>1.  Red = Homo sapiens</a:t>
            </a:r>
            <a:br>
              <a:rPr lang="en-GB" dirty="0">
                <a:effectLst>
                  <a:outerShdw blurRad="38100" dist="38100" dir="2700000" algn="tl">
                    <a:srgbClr val="000000">
                      <a:alpha val="43137"/>
                    </a:srgbClr>
                  </a:outerShdw>
                </a:effectLst>
                <a:cs typeface="Arial" charset="0"/>
              </a:rPr>
            </a:br>
            <a:r>
              <a:rPr lang="en-GB" dirty="0">
                <a:effectLst>
                  <a:outerShdw blurRad="38100" dist="38100" dir="2700000" algn="tl">
                    <a:srgbClr val="000000">
                      <a:alpha val="43137"/>
                    </a:srgbClr>
                  </a:outerShdw>
                </a:effectLst>
                <a:cs typeface="Arial" charset="0"/>
              </a:rPr>
              <a:t>2.  Brown = Neanderthals</a:t>
            </a:r>
            <a:br>
              <a:rPr lang="en-GB" dirty="0">
                <a:effectLst>
                  <a:outerShdw blurRad="38100" dist="38100" dir="2700000" algn="tl">
                    <a:srgbClr val="000000">
                      <a:alpha val="43137"/>
                    </a:srgbClr>
                  </a:outerShdw>
                </a:effectLst>
                <a:cs typeface="Arial" charset="0"/>
              </a:rPr>
            </a:br>
            <a:r>
              <a:rPr lang="en-GB" dirty="0">
                <a:effectLst>
                  <a:outerShdw blurRad="38100" dist="38100" dir="2700000" algn="tl">
                    <a:srgbClr val="000000">
                      <a:alpha val="43137"/>
                    </a:srgbClr>
                  </a:outerShdw>
                </a:effectLst>
                <a:cs typeface="Arial" charset="0"/>
              </a:rPr>
              <a:t>3. Green = Early Hominid distributions i.e. </a:t>
            </a:r>
            <a:r>
              <a:rPr lang="en-GB" i="1" dirty="0">
                <a:effectLst>
                  <a:outerShdw blurRad="38100" dist="38100" dir="2700000" algn="tl">
                    <a:srgbClr val="000000">
                      <a:alpha val="43137"/>
                    </a:srgbClr>
                  </a:outerShdw>
                </a:effectLst>
                <a:cs typeface="Arial" charset="0"/>
              </a:rPr>
              <a:t>Homo erectus</a:t>
            </a:r>
          </a:p>
        </p:txBody>
      </p:sp>
    </p:spTree>
    <p:extLst>
      <p:ext uri="{BB962C8B-B14F-4D97-AF65-F5344CB8AC3E}">
        <p14:creationId xmlns:p14="http://schemas.microsoft.com/office/powerpoint/2010/main" val="648680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ChangeArrowheads="1"/>
          </p:cNvSpPr>
          <p:nvPr/>
        </p:nvSpPr>
        <p:spPr bwMode="auto">
          <a:xfrm>
            <a:off x="2495550" y="4978400"/>
            <a:ext cx="817245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a:latin typeface="Arial" panose="020B0604020202020204" pitchFamily="34" charset="0"/>
              </a:rPr>
              <a:t>  </a:t>
            </a:r>
            <a:r>
              <a:rPr lang="en-US" altLang="en-US" sz="11100">
                <a:latin typeface="Arial" panose="020B0604020202020204" pitchFamily="34" charset="0"/>
              </a:rPr>
              <a:t> </a:t>
            </a:r>
            <a:r>
              <a:rPr lang="en-US" altLang="en-US">
                <a:latin typeface="Arial" panose="020B0604020202020204" pitchFamily="34" charset="0"/>
              </a:rPr>
              <a:t>                                </a:t>
            </a:r>
          </a:p>
        </p:txBody>
      </p:sp>
      <p:pic>
        <p:nvPicPr>
          <p:cNvPr id="10243" name="Picture 5" descr="Neandertal and modern hum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50" y="476251"/>
            <a:ext cx="4857750" cy="402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6" name="Rectangle 8"/>
          <p:cNvSpPr>
            <a:spLocks noChangeArrowheads="1"/>
          </p:cNvSpPr>
          <p:nvPr/>
        </p:nvSpPr>
        <p:spPr bwMode="auto">
          <a:xfrm>
            <a:off x="2495550" y="4809053"/>
            <a:ext cx="6661150" cy="1938992"/>
          </a:xfrm>
          <a:prstGeom prst="rect">
            <a:avLst/>
          </a:prstGeom>
          <a:noFill/>
          <a:ln>
            <a:noFill/>
          </a:ln>
          <a:extLst/>
        </p:spPr>
        <p:txBody>
          <a:bodyPr>
            <a:spAutoFit/>
          </a:bodyPr>
          <a:lstStyle/>
          <a:p>
            <a:pPr eaLnBrk="0" hangingPunct="0">
              <a:defRPr/>
            </a:pPr>
            <a:r>
              <a:rPr lang="en-US" sz="2400" dirty="0">
                <a:effectLst>
                  <a:outerShdw blurRad="38100" dist="38100" dir="2700000" algn="tl">
                    <a:srgbClr val="000000"/>
                  </a:outerShdw>
                </a:effectLst>
              </a:rPr>
              <a:t>Left: La </a:t>
            </a:r>
            <a:r>
              <a:rPr lang="en-US" sz="2400" dirty="0" err="1">
                <a:effectLst>
                  <a:outerShdw blurRad="38100" dist="38100" dir="2700000" algn="tl">
                    <a:srgbClr val="000000"/>
                  </a:outerShdw>
                </a:effectLst>
              </a:rPr>
              <a:t>Ferrassie</a:t>
            </a:r>
            <a:r>
              <a:rPr lang="en-US" sz="2400" dirty="0">
                <a:effectLst>
                  <a:outerShdw blurRad="38100" dist="38100" dir="2700000" algn="tl">
                    <a:srgbClr val="000000"/>
                  </a:outerShdw>
                </a:effectLst>
              </a:rPr>
              <a:t>, a Neanderthal, and right, Cro-Magnon (anatomically modern human) show two contemporary but distinct lineages in </a:t>
            </a:r>
            <a:r>
              <a:rPr lang="en-US" sz="2400" dirty="0" smtClean="0">
                <a:effectLst>
                  <a:outerShdw blurRad="38100" dist="38100" dir="2700000" algn="tl">
                    <a:srgbClr val="000000"/>
                  </a:outerShdw>
                </a:effectLst>
              </a:rPr>
              <a:t>Europe However genetic studies show we have Neanderthal DNA in us, on average 2% in modern Europeans</a:t>
            </a:r>
            <a:endParaRPr lang="en-US" sz="2400" dirty="0">
              <a:effectLst>
                <a:outerShdw blurRad="38100" dist="38100" dir="2700000" algn="tl">
                  <a:srgbClr val="000000"/>
                </a:outerShdw>
              </a:effectLst>
            </a:endParaRPr>
          </a:p>
        </p:txBody>
      </p:sp>
    </p:spTree>
    <p:extLst>
      <p:ext uri="{BB962C8B-B14F-4D97-AF65-F5344CB8AC3E}">
        <p14:creationId xmlns:p14="http://schemas.microsoft.com/office/powerpoint/2010/main" val="2073738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p:cNvSpPr>
            <a:spLocks noGrp="1" noChangeArrowheads="1"/>
          </p:cNvSpPr>
          <p:nvPr>
            <p:ph type="title" idx="4294967295"/>
          </p:nvPr>
        </p:nvSpPr>
        <p:spPr>
          <a:xfrm>
            <a:off x="1524000" y="381000"/>
            <a:ext cx="8229600" cy="1371600"/>
          </a:xfrm>
        </p:spPr>
        <p:txBody>
          <a:bodyPr/>
          <a:lstStyle/>
          <a:p>
            <a:pPr eaLnBrk="1" hangingPunct="1">
              <a:defRPr/>
            </a:pPr>
            <a:r>
              <a:rPr lang="en-GB" sz="4000"/>
              <a:t>Neanderthal genomes </a:t>
            </a:r>
            <a:br>
              <a:rPr lang="en-GB" sz="4000"/>
            </a:br>
            <a:r>
              <a:rPr lang="en-GB" sz="4000"/>
              <a:t>(What is a genome?)</a:t>
            </a:r>
          </a:p>
        </p:txBody>
      </p:sp>
      <p:sp>
        <p:nvSpPr>
          <p:cNvPr id="18435" name="Rectangle 5"/>
          <p:cNvSpPr>
            <a:spLocks noChangeArrowheads="1"/>
          </p:cNvSpPr>
          <p:nvPr/>
        </p:nvSpPr>
        <p:spPr bwMode="auto">
          <a:xfrm>
            <a:off x="1847851" y="2133600"/>
            <a:ext cx="3960813"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dirty="0"/>
              <a:t>Three female Neanderthals from </a:t>
            </a:r>
            <a:r>
              <a:rPr lang="en-GB" altLang="en-US" dirty="0" err="1"/>
              <a:t>Vindija</a:t>
            </a:r>
            <a:r>
              <a:rPr lang="en-GB" altLang="en-US" dirty="0"/>
              <a:t> Cave, Croatia.</a:t>
            </a:r>
          </a:p>
          <a:p>
            <a:pPr eaLnBrk="1" hangingPunct="1"/>
            <a:endParaRPr lang="en-GB" altLang="en-US" dirty="0"/>
          </a:p>
          <a:p>
            <a:pPr eaLnBrk="1" hangingPunct="1"/>
            <a:r>
              <a:rPr lang="en-GB" altLang="en-US" dirty="0"/>
              <a:t>Test group of modern people, including</a:t>
            </a:r>
          </a:p>
          <a:p>
            <a:pPr eaLnBrk="1" hangingPunct="1"/>
            <a:endParaRPr lang="en-GB" altLang="en-US" dirty="0"/>
          </a:p>
          <a:p>
            <a:pPr eaLnBrk="1" hangingPunct="1"/>
            <a:r>
              <a:rPr lang="en-GB" altLang="en-US" dirty="0"/>
              <a:t>one San from southern Africa, </a:t>
            </a:r>
          </a:p>
          <a:p>
            <a:pPr eaLnBrk="1" hangingPunct="1"/>
            <a:r>
              <a:rPr lang="en-GB" altLang="en-US" dirty="0"/>
              <a:t>one Yoruba from West Africa, </a:t>
            </a:r>
          </a:p>
          <a:p>
            <a:pPr eaLnBrk="1" hangingPunct="1"/>
            <a:r>
              <a:rPr lang="en-GB" altLang="en-US" dirty="0">
                <a:solidFill>
                  <a:schemeClr val="folHlink"/>
                </a:solidFill>
              </a:rPr>
              <a:t>one Papua New Guinean, </a:t>
            </a:r>
          </a:p>
          <a:p>
            <a:pPr eaLnBrk="1" hangingPunct="1"/>
            <a:r>
              <a:rPr lang="en-GB" altLang="en-US" dirty="0">
                <a:solidFill>
                  <a:schemeClr val="folHlink"/>
                </a:solidFill>
              </a:rPr>
              <a:t>one Han Chinese,</a:t>
            </a:r>
          </a:p>
          <a:p>
            <a:pPr eaLnBrk="1" hangingPunct="1"/>
            <a:r>
              <a:rPr lang="en-GB" altLang="en-US" dirty="0">
                <a:solidFill>
                  <a:schemeClr val="folHlink"/>
                </a:solidFill>
              </a:rPr>
              <a:t>one French,</a:t>
            </a:r>
          </a:p>
          <a:p>
            <a:pPr eaLnBrk="1" hangingPunct="1"/>
            <a:endParaRPr lang="en-GB" altLang="en-US" dirty="0">
              <a:solidFill>
                <a:schemeClr val="folHlink"/>
              </a:solidFill>
            </a:endParaRPr>
          </a:p>
          <a:p>
            <a:pPr eaLnBrk="1" hangingPunct="1"/>
            <a:r>
              <a:rPr lang="en-GB" altLang="en-US" dirty="0">
                <a:solidFill>
                  <a:schemeClr val="folHlink"/>
                </a:solidFill>
              </a:rPr>
              <a:t>(representing Australasian, Asian and European populations today) </a:t>
            </a:r>
          </a:p>
        </p:txBody>
      </p:sp>
      <p:sp>
        <p:nvSpPr>
          <p:cNvPr id="73734" name="Rectangle 6"/>
          <p:cNvSpPr>
            <a:spLocks noChangeArrowheads="1"/>
          </p:cNvSpPr>
          <p:nvPr/>
        </p:nvSpPr>
        <p:spPr bwMode="auto">
          <a:xfrm>
            <a:off x="1992313" y="5957888"/>
            <a:ext cx="8064500" cy="336550"/>
          </a:xfrm>
          <a:prstGeom prst="rect">
            <a:avLst/>
          </a:prstGeom>
          <a:noFill/>
          <a:ln>
            <a:noFill/>
          </a:ln>
          <a:effectLst/>
          <a:extLst/>
        </p:spPr>
        <p:txBody>
          <a:bodyPr anchor="ctr">
            <a:spAutoFit/>
          </a:bodyPr>
          <a:lstStyle/>
          <a:p>
            <a:pPr>
              <a:defRPr/>
            </a:pPr>
            <a:r>
              <a:rPr lang="en-US" sz="1600">
                <a:effectLst>
                  <a:outerShdw blurRad="38100" dist="38100" dir="2700000" algn="tl">
                    <a:srgbClr val="000000"/>
                  </a:outerShdw>
                </a:effectLst>
              </a:rPr>
              <a:t>Green, R. L. </a:t>
            </a:r>
            <a:r>
              <a:rPr lang="en-US" sz="1600" i="1">
                <a:effectLst>
                  <a:outerShdw blurRad="38100" dist="38100" dir="2700000" algn="tl">
                    <a:srgbClr val="000000"/>
                  </a:outerShdw>
                </a:effectLst>
              </a:rPr>
              <a:t> et al. </a:t>
            </a:r>
            <a:r>
              <a:rPr lang="en-US" sz="1600">
                <a:effectLst>
                  <a:outerShdw blurRad="38100" dist="38100" dir="2700000" algn="tl">
                    <a:srgbClr val="000000"/>
                  </a:outerShdw>
                </a:effectLst>
              </a:rPr>
              <a:t>2010 A Draft Sequence of the Neandertal Genome </a:t>
            </a:r>
            <a:r>
              <a:rPr lang="en-US" sz="1600" i="1">
                <a:effectLst>
                  <a:outerShdw blurRad="38100" dist="38100" dir="2700000" algn="tl">
                    <a:srgbClr val="000000"/>
                  </a:outerShdw>
                </a:effectLst>
              </a:rPr>
              <a:t>Science </a:t>
            </a:r>
            <a:r>
              <a:rPr lang="en-US" sz="1600">
                <a:effectLst>
                  <a:outerShdw blurRad="38100" dist="38100" dir="2700000" algn="tl">
                    <a:srgbClr val="000000"/>
                  </a:outerShdw>
                </a:effectLst>
              </a:rPr>
              <a:t>328, 710</a:t>
            </a:r>
          </a:p>
        </p:txBody>
      </p:sp>
      <p:sp>
        <p:nvSpPr>
          <p:cNvPr id="18437" name="Rectangle 7"/>
          <p:cNvSpPr>
            <a:spLocks noChangeArrowheads="1"/>
          </p:cNvSpPr>
          <p:nvPr/>
        </p:nvSpPr>
        <p:spPr bwMode="auto">
          <a:xfrm>
            <a:off x="5503863" y="324643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US" altLang="en-US"/>
          </a:p>
        </p:txBody>
      </p:sp>
      <p:sp>
        <p:nvSpPr>
          <p:cNvPr id="18438" name="Rectangle 8"/>
          <p:cNvSpPr>
            <a:spLocks noChangeArrowheads="1"/>
          </p:cNvSpPr>
          <p:nvPr/>
        </p:nvSpPr>
        <p:spPr bwMode="auto">
          <a:xfrm>
            <a:off x="5503864" y="3246438"/>
            <a:ext cx="2555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a:t> </a:t>
            </a:r>
          </a:p>
        </p:txBody>
      </p:sp>
      <p:pic>
        <p:nvPicPr>
          <p:cNvPr id="3" name="Picture 2"/>
          <p:cNvPicPr>
            <a:picLocks noChangeAspect="1"/>
          </p:cNvPicPr>
          <p:nvPr/>
        </p:nvPicPr>
        <p:blipFill>
          <a:blip r:embed="rId3"/>
          <a:stretch>
            <a:fillRect/>
          </a:stretch>
        </p:blipFill>
        <p:spPr>
          <a:xfrm>
            <a:off x="6045583" y="2212645"/>
            <a:ext cx="5356395" cy="2999581"/>
          </a:xfrm>
          <a:prstGeom prst="rect">
            <a:avLst/>
          </a:prstGeom>
        </p:spPr>
      </p:pic>
    </p:spTree>
    <p:extLst>
      <p:ext uri="{BB962C8B-B14F-4D97-AF65-F5344CB8AC3E}">
        <p14:creationId xmlns:p14="http://schemas.microsoft.com/office/powerpoint/2010/main" val="3521387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p:cNvSpPr>
            <a:spLocks noGrp="1"/>
          </p:cNvSpPr>
          <p:nvPr>
            <p:ph type="title"/>
          </p:nvPr>
        </p:nvSpPr>
        <p:spPr/>
        <p:txBody>
          <a:bodyPr/>
          <a:lstStyle/>
          <a:p>
            <a:pPr algn="r"/>
            <a:r>
              <a:rPr lang="en-GB" altLang="en-US" sz="3600"/>
              <a:t>Biomolecular anthropology</a:t>
            </a:r>
            <a:br>
              <a:rPr lang="en-GB" altLang="en-US" sz="3600"/>
            </a:br>
            <a:r>
              <a:rPr lang="en-GB" altLang="en-US" sz="3600"/>
              <a:t>(it’s all in the genes)</a:t>
            </a:r>
          </a:p>
        </p:txBody>
      </p:sp>
      <p:pic>
        <p:nvPicPr>
          <p:cNvPr id="3" name="Picture 2"/>
          <p:cNvPicPr/>
          <p:nvPr/>
        </p:nvPicPr>
        <p:blipFill>
          <a:blip r:embed="rId3"/>
          <a:stretch>
            <a:fillRect/>
          </a:stretch>
        </p:blipFill>
        <p:spPr>
          <a:xfrm>
            <a:off x="1391652" y="0"/>
            <a:ext cx="9144000" cy="6858000"/>
          </a:xfrm>
          <a:prstGeom prst="rect">
            <a:avLst/>
          </a:prstGeom>
        </p:spPr>
      </p:pic>
      <p:sp>
        <p:nvSpPr>
          <p:cNvPr id="4" name="TextBox 3"/>
          <p:cNvSpPr txBox="1"/>
          <p:nvPr/>
        </p:nvSpPr>
        <p:spPr>
          <a:xfrm>
            <a:off x="2532993" y="6232635"/>
            <a:ext cx="7420303" cy="646331"/>
          </a:xfrm>
          <a:prstGeom prst="rect">
            <a:avLst/>
          </a:prstGeom>
          <a:noFill/>
        </p:spPr>
        <p:txBody>
          <a:bodyPr wrap="square" rtlCol="0">
            <a:spAutoFit/>
          </a:bodyPr>
          <a:lstStyle/>
          <a:p>
            <a:r>
              <a:rPr lang="en-GB" dirty="0" smtClean="0">
                <a:solidFill>
                  <a:schemeClr val="bg1"/>
                </a:solidFill>
              </a:rPr>
              <a:t>But is it all about the genes, the science, the ‘closeness’ of populations?</a:t>
            </a:r>
          </a:p>
          <a:p>
            <a:r>
              <a:rPr lang="en-GB" dirty="0" smtClean="0">
                <a:solidFill>
                  <a:schemeClr val="bg1"/>
                </a:solidFill>
              </a:rPr>
              <a:t>We are archaeologists – what about the behaviour?</a:t>
            </a:r>
            <a:endParaRPr lang="en-GB" dirty="0">
              <a:solidFill>
                <a:schemeClr val="bg1"/>
              </a:solidFill>
            </a:endParaRPr>
          </a:p>
        </p:txBody>
      </p:sp>
    </p:spTree>
    <p:extLst>
      <p:ext uri="{BB962C8B-B14F-4D97-AF65-F5344CB8AC3E}">
        <p14:creationId xmlns:p14="http://schemas.microsoft.com/office/powerpoint/2010/main" val="4141352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11" y="365125"/>
            <a:ext cx="10968789" cy="1325563"/>
          </a:xfrm>
        </p:spPr>
        <p:txBody>
          <a:bodyPr>
            <a:normAutofit/>
          </a:bodyPr>
          <a:lstStyle/>
          <a:p>
            <a:r>
              <a:rPr lang="en-GB" sz="4000" dirty="0" smtClean="0"/>
              <a:t>Red heads, and other attributes (freckles, pale skin)</a:t>
            </a:r>
            <a:endParaRPr lang="en-GB" sz="4000" dirty="0"/>
          </a:p>
        </p:txBody>
      </p:sp>
      <p:sp>
        <p:nvSpPr>
          <p:cNvPr id="4" name="Content Placeholder 3"/>
          <p:cNvSpPr>
            <a:spLocks noGrp="1"/>
          </p:cNvSpPr>
          <p:nvPr>
            <p:ph idx="1"/>
          </p:nvPr>
        </p:nvSpPr>
        <p:spPr>
          <a:xfrm>
            <a:off x="6562952" y="1626853"/>
            <a:ext cx="5480659" cy="4351338"/>
          </a:xfrm>
        </p:spPr>
        <p:txBody>
          <a:bodyPr>
            <a:normAutofit lnSpcReduction="10000"/>
          </a:bodyPr>
          <a:lstStyle/>
          <a:p>
            <a:r>
              <a:rPr lang="en-GB" dirty="0" smtClean="0"/>
              <a:t>red head gene is recessive – can skip generations</a:t>
            </a:r>
            <a:endParaRPr lang="en-GB" dirty="0"/>
          </a:p>
          <a:p>
            <a:r>
              <a:rPr lang="en-GB" dirty="0"/>
              <a:t>gene for the </a:t>
            </a:r>
            <a:r>
              <a:rPr lang="en-GB" dirty="0" err="1"/>
              <a:t>melanocortin</a:t>
            </a:r>
            <a:r>
              <a:rPr lang="en-GB" dirty="0"/>
              <a:t> 1 receptor (MRC1) was sequenced using DNA from two </a:t>
            </a:r>
            <a:r>
              <a:rPr lang="en-GB" dirty="0" smtClean="0"/>
              <a:t>Neanderthals </a:t>
            </a:r>
          </a:p>
          <a:p>
            <a:r>
              <a:rPr lang="en-GB" dirty="0"/>
              <a:t>p</a:t>
            </a:r>
            <a:r>
              <a:rPr lang="en-GB" dirty="0" smtClean="0"/>
              <a:t>roduction of melanin (pigment colour of hair and skin) = reduced</a:t>
            </a:r>
          </a:p>
          <a:p>
            <a:r>
              <a:rPr lang="en-GB" dirty="0" smtClean="0"/>
              <a:t>Advantage = body produce </a:t>
            </a:r>
            <a:r>
              <a:rPr lang="en-GB" dirty="0" err="1" smtClean="0"/>
              <a:t>Vit</a:t>
            </a:r>
            <a:r>
              <a:rPr lang="en-GB" dirty="0" smtClean="0"/>
              <a:t>. D in sunlight</a:t>
            </a:r>
          </a:p>
          <a:p>
            <a:r>
              <a:rPr lang="en-GB" dirty="0" smtClean="0"/>
              <a:t>Did they have red hair then?</a:t>
            </a:r>
          </a:p>
          <a:p>
            <a:endParaRPr lang="en-GB" dirty="0"/>
          </a:p>
        </p:txBody>
      </p:sp>
      <p:pic>
        <p:nvPicPr>
          <p:cNvPr id="3" name="Picture 2"/>
          <p:cNvPicPr>
            <a:picLocks noChangeAspect="1"/>
          </p:cNvPicPr>
          <p:nvPr/>
        </p:nvPicPr>
        <p:blipFill>
          <a:blip r:embed="rId3"/>
          <a:stretch>
            <a:fillRect/>
          </a:stretch>
        </p:blipFill>
        <p:spPr>
          <a:xfrm>
            <a:off x="252664" y="1626853"/>
            <a:ext cx="6177941" cy="4479007"/>
          </a:xfrm>
          <a:prstGeom prst="rect">
            <a:avLst/>
          </a:prstGeom>
        </p:spPr>
      </p:pic>
    </p:spTree>
    <p:extLst>
      <p:ext uri="{BB962C8B-B14F-4D97-AF65-F5344CB8AC3E}">
        <p14:creationId xmlns:p14="http://schemas.microsoft.com/office/powerpoint/2010/main" val="2322363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else can we tell?</a:t>
            </a:r>
            <a:br>
              <a:rPr lang="en-GB" dirty="0" smtClean="0"/>
            </a:br>
            <a:r>
              <a:rPr lang="en-GB" dirty="0" smtClean="0"/>
              <a:t/>
            </a:r>
            <a:br>
              <a:rPr lang="en-GB" dirty="0" smtClean="0"/>
            </a:br>
            <a:endParaRPr lang="en-GB" dirty="0"/>
          </a:p>
        </p:txBody>
      </p:sp>
      <p:sp>
        <p:nvSpPr>
          <p:cNvPr id="15" name="Content Placeholder 14"/>
          <p:cNvSpPr>
            <a:spLocks noGrp="1"/>
          </p:cNvSpPr>
          <p:nvPr>
            <p:ph idx="1"/>
          </p:nvPr>
        </p:nvSpPr>
        <p:spPr>
          <a:xfrm>
            <a:off x="7470671" y="204537"/>
            <a:ext cx="4267075" cy="5690937"/>
          </a:xfrm>
        </p:spPr>
        <p:txBody>
          <a:bodyPr>
            <a:normAutofit fontScale="92500"/>
          </a:bodyPr>
          <a:lstStyle/>
          <a:p>
            <a:r>
              <a:rPr lang="en-GB" dirty="0"/>
              <a:t>Immunity against Eurasian </a:t>
            </a:r>
            <a:r>
              <a:rPr lang="en-GB" dirty="0" smtClean="0"/>
              <a:t>pathogens = disease defense</a:t>
            </a:r>
          </a:p>
          <a:p>
            <a:r>
              <a:rPr lang="en-GB" dirty="0" smtClean="0"/>
              <a:t>Cause problem in organ rejection</a:t>
            </a:r>
          </a:p>
          <a:p>
            <a:r>
              <a:rPr lang="en-GB" dirty="0" smtClean="0"/>
              <a:t>May link to odour perception</a:t>
            </a:r>
          </a:p>
          <a:p>
            <a:r>
              <a:rPr lang="en-GB" dirty="0" smtClean="0"/>
              <a:t>AND possibly mate selection (but the study was done a rather isolated case and place) </a:t>
            </a:r>
          </a:p>
          <a:p>
            <a:r>
              <a:rPr lang="en-GB" dirty="0" smtClean="0"/>
              <a:t>How else could we possibly pick up smell within the archaeological method?</a:t>
            </a:r>
            <a:endParaRPr lang="en-GB" dirty="0"/>
          </a:p>
        </p:txBody>
      </p:sp>
      <p:sp>
        <p:nvSpPr>
          <p:cNvPr id="3" name="Rectangle 2"/>
          <p:cNvSpPr/>
          <p:nvPr/>
        </p:nvSpPr>
        <p:spPr>
          <a:xfrm>
            <a:off x="3048000" y="2274838"/>
            <a:ext cx="6096000" cy="369332"/>
          </a:xfrm>
          <a:prstGeom prst="rect">
            <a:avLst/>
          </a:prstGeom>
        </p:spPr>
        <p:txBody>
          <a:bodyPr>
            <a:spAutoFit/>
          </a:bodyPr>
          <a:lstStyle/>
          <a:p>
            <a:pPr fontAlgn="base"/>
            <a:r>
              <a:rPr lang="en-GB" b="1" dirty="0">
                <a:solidFill>
                  <a:srgbClr val="000000"/>
                </a:solidFill>
                <a:latin typeface="inherit"/>
              </a:rPr>
              <a:t> </a:t>
            </a:r>
            <a:endParaRPr lang="en-GB" b="0" i="0" dirty="0">
              <a:effectLst/>
              <a:latin typeface="Open Sans"/>
            </a:endParaRPr>
          </a:p>
        </p:txBody>
      </p:sp>
      <p:sp>
        <p:nvSpPr>
          <p:cNvPr id="7" name="AutoShape 4" descr="https://upload.wikimedia.org/wikipedia/commons/thumb/7/77/HLA.svg/230px-HLA.svg.png"/>
          <p:cNvSpPr>
            <a:spLocks noChangeAspect="1" noChangeArrowheads="1"/>
          </p:cNvSpPr>
          <p:nvPr/>
        </p:nvSpPr>
        <p:spPr bwMode="auto">
          <a:xfrm>
            <a:off x="509588" y="222671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509588" y="5331677"/>
            <a:ext cx="8133096" cy="923330"/>
          </a:xfrm>
          <a:prstGeom prst="rect">
            <a:avLst/>
          </a:prstGeom>
        </p:spPr>
        <p:txBody>
          <a:bodyPr wrap="square">
            <a:spAutoFit/>
          </a:bodyPr>
          <a:lstStyle/>
          <a:p>
            <a:r>
              <a:rPr lang="en-GB" dirty="0" smtClean="0">
                <a:latin typeface="Arial" panose="020B0604020202020204" pitchFamily="34" charset="0"/>
              </a:rPr>
              <a:t>When one sees such language as this…</a:t>
            </a:r>
          </a:p>
          <a:p>
            <a:endParaRPr lang="en-GB" dirty="0">
              <a:latin typeface="Arial" panose="020B0604020202020204" pitchFamily="34" charset="0"/>
            </a:endParaRPr>
          </a:p>
          <a:p>
            <a:r>
              <a:rPr lang="en-GB" dirty="0" smtClean="0">
                <a:latin typeface="Arial" panose="020B0604020202020204" pitchFamily="34" charset="0"/>
              </a:rPr>
              <a:t>The </a:t>
            </a:r>
            <a:r>
              <a:rPr lang="en-GB" dirty="0">
                <a:latin typeface="Arial" panose="020B0604020202020204" pitchFamily="34" charset="0"/>
              </a:rPr>
              <a:t>HLA gene complex resides on a 3 </a:t>
            </a:r>
            <a:r>
              <a:rPr lang="en-GB" dirty="0" err="1">
                <a:latin typeface="Arial" panose="020B0604020202020204" pitchFamily="34" charset="0"/>
                <a:hlinkClick r:id="rId3" tooltip="Base pair"/>
              </a:rPr>
              <a:t>Mbp</a:t>
            </a:r>
            <a:r>
              <a:rPr lang="en-GB" dirty="0">
                <a:latin typeface="Arial" panose="020B0604020202020204" pitchFamily="34" charset="0"/>
              </a:rPr>
              <a:t> stretch within </a:t>
            </a:r>
            <a:r>
              <a:rPr lang="en-GB" dirty="0">
                <a:latin typeface="Arial" panose="020B0604020202020204" pitchFamily="34" charset="0"/>
                <a:hlinkClick r:id="rId4" tooltip="Chromosome 6 (human)"/>
              </a:rPr>
              <a:t>chromosome 6p</a:t>
            </a:r>
            <a:r>
              <a:rPr lang="en-GB" dirty="0">
                <a:latin typeface="Arial" panose="020B0604020202020204" pitchFamily="34" charset="0"/>
              </a:rPr>
              <a:t>21.</a:t>
            </a:r>
            <a:endParaRPr lang="en-GB" dirty="0"/>
          </a:p>
        </p:txBody>
      </p:sp>
      <p:pic>
        <p:nvPicPr>
          <p:cNvPr id="14" name="Picture 13"/>
          <p:cNvPicPr>
            <a:picLocks noChangeAspect="1"/>
          </p:cNvPicPr>
          <p:nvPr/>
        </p:nvPicPr>
        <p:blipFill>
          <a:blip r:embed="rId5"/>
          <a:stretch>
            <a:fillRect/>
          </a:stretch>
        </p:blipFill>
        <p:spPr>
          <a:xfrm>
            <a:off x="509588" y="1477976"/>
            <a:ext cx="6711364" cy="3433981"/>
          </a:xfrm>
          <a:prstGeom prst="rect">
            <a:avLst/>
          </a:prstGeom>
        </p:spPr>
      </p:pic>
    </p:spTree>
    <p:extLst>
      <p:ext uri="{BB962C8B-B14F-4D97-AF65-F5344CB8AC3E}">
        <p14:creationId xmlns:p14="http://schemas.microsoft.com/office/powerpoint/2010/main" val="98464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‘closeness’ mean – really mean</a:t>
            </a:r>
            <a:endParaRPr lang="en-GB" dirty="0"/>
          </a:p>
        </p:txBody>
      </p:sp>
      <p:sp>
        <p:nvSpPr>
          <p:cNvPr id="3" name="Content Placeholder 2"/>
          <p:cNvSpPr>
            <a:spLocks noGrp="1"/>
          </p:cNvSpPr>
          <p:nvPr>
            <p:ph idx="1"/>
          </p:nvPr>
        </p:nvSpPr>
        <p:spPr>
          <a:xfrm>
            <a:off x="218242" y="1825625"/>
            <a:ext cx="6645166" cy="4351338"/>
          </a:xfrm>
        </p:spPr>
        <p:txBody>
          <a:bodyPr>
            <a:normAutofit/>
          </a:bodyPr>
          <a:lstStyle/>
          <a:p>
            <a:r>
              <a:rPr lang="en-GB" dirty="0" smtClean="0"/>
              <a:t>We share 99.9% within the modern population</a:t>
            </a:r>
          </a:p>
          <a:p>
            <a:r>
              <a:rPr lang="en-GB" dirty="0" smtClean="0"/>
              <a:t>99% of DNA with chimps</a:t>
            </a:r>
          </a:p>
          <a:p>
            <a:r>
              <a:rPr lang="en-GB" dirty="0" smtClean="0"/>
              <a:t>98% with pigs (can transplant organs)</a:t>
            </a:r>
          </a:p>
          <a:p>
            <a:r>
              <a:rPr lang="en-GB" dirty="0" smtClean="0"/>
              <a:t>We share 84% with dogs (similar disease for example – but then again this happens with bird flu!)</a:t>
            </a:r>
          </a:p>
          <a:p>
            <a:endParaRPr lang="en-GB" dirty="0"/>
          </a:p>
        </p:txBody>
      </p:sp>
      <p:pic>
        <p:nvPicPr>
          <p:cNvPr id="4" name="Picture 3"/>
          <p:cNvPicPr>
            <a:picLocks noChangeAspect="1"/>
          </p:cNvPicPr>
          <p:nvPr/>
        </p:nvPicPr>
        <p:blipFill>
          <a:blip r:embed="rId3"/>
          <a:stretch>
            <a:fillRect/>
          </a:stretch>
        </p:blipFill>
        <p:spPr>
          <a:xfrm>
            <a:off x="6863408" y="1374395"/>
            <a:ext cx="4714310" cy="3545161"/>
          </a:xfrm>
          <a:prstGeom prst="rect">
            <a:avLst/>
          </a:prstGeom>
        </p:spPr>
      </p:pic>
      <p:pic>
        <p:nvPicPr>
          <p:cNvPr id="5" name="Picture 4"/>
          <p:cNvPicPr>
            <a:picLocks noChangeAspect="1"/>
          </p:cNvPicPr>
          <p:nvPr/>
        </p:nvPicPr>
        <p:blipFill>
          <a:blip r:embed="rId4"/>
          <a:stretch>
            <a:fillRect/>
          </a:stretch>
        </p:blipFill>
        <p:spPr>
          <a:xfrm>
            <a:off x="9359615" y="4768870"/>
            <a:ext cx="2755500" cy="1843561"/>
          </a:xfrm>
          <a:prstGeom prst="rect">
            <a:avLst/>
          </a:prstGeom>
        </p:spPr>
      </p:pic>
      <p:pic>
        <p:nvPicPr>
          <p:cNvPr id="6" name="Picture 5"/>
          <p:cNvPicPr>
            <a:picLocks noChangeAspect="1"/>
          </p:cNvPicPr>
          <p:nvPr/>
        </p:nvPicPr>
        <p:blipFill rotWithShape="1">
          <a:blip r:embed="rId5"/>
          <a:srcRect t="14737"/>
          <a:stretch/>
        </p:blipFill>
        <p:spPr>
          <a:xfrm>
            <a:off x="6715921" y="4626479"/>
            <a:ext cx="2496207" cy="2128345"/>
          </a:xfrm>
          <a:prstGeom prst="rect">
            <a:avLst/>
          </a:prstGeom>
        </p:spPr>
      </p:pic>
    </p:spTree>
    <p:extLst>
      <p:ext uri="{BB962C8B-B14F-4D97-AF65-F5344CB8AC3E}">
        <p14:creationId xmlns:p14="http://schemas.microsoft.com/office/powerpoint/2010/main" val="1524930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Archaeology and Forensic applications</a:t>
            </a:r>
            <a:endParaRPr lang="en-GB" dirty="0"/>
          </a:p>
        </p:txBody>
      </p:sp>
      <p:sp>
        <p:nvSpPr>
          <p:cNvPr id="3" name="Content Placeholder 2"/>
          <p:cNvSpPr>
            <a:spLocks noGrp="1"/>
          </p:cNvSpPr>
          <p:nvPr>
            <p:ph idx="1"/>
          </p:nvPr>
        </p:nvSpPr>
        <p:spPr/>
        <p:txBody>
          <a:bodyPr/>
          <a:lstStyle/>
          <a:p>
            <a:r>
              <a:rPr lang="en-GB" dirty="0"/>
              <a:t>humans are 99.9 percent </a:t>
            </a:r>
            <a:r>
              <a:rPr lang="en-GB" dirty="0" smtClean="0"/>
              <a:t>identical but </a:t>
            </a:r>
            <a:r>
              <a:rPr lang="en-GB" dirty="0"/>
              <a:t>with 3 billion letters in the genetic code, </a:t>
            </a:r>
            <a:r>
              <a:rPr lang="en-GB" dirty="0" smtClean="0"/>
              <a:t>the 0.1 </a:t>
            </a:r>
            <a:r>
              <a:rPr lang="en-GB" dirty="0"/>
              <a:t>percent of variation allows for individuals to have a unique genetic "fingerprint</a:t>
            </a:r>
            <a:r>
              <a:rPr lang="en-GB" dirty="0" smtClean="0"/>
              <a:t>.“</a:t>
            </a:r>
          </a:p>
          <a:p>
            <a:r>
              <a:rPr lang="en-GB" dirty="0" smtClean="0"/>
              <a:t>This has both archaeological and forensic applications</a:t>
            </a:r>
          </a:p>
          <a:p>
            <a:r>
              <a:rPr lang="en-GB" dirty="0" smtClean="0"/>
              <a:t>Here you have to think about what do we offer that is above and beyond a crime and catching a criminal – what other injustices or issues in the world that we can contribute to?</a:t>
            </a:r>
            <a:endParaRPr lang="en-GB" dirty="0"/>
          </a:p>
        </p:txBody>
      </p:sp>
    </p:spTree>
    <p:extLst>
      <p:ext uri="{BB962C8B-B14F-4D97-AF65-F5344CB8AC3E}">
        <p14:creationId xmlns:p14="http://schemas.microsoft.com/office/powerpoint/2010/main" val="1672315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Bringing back the dead?</a:t>
            </a:r>
            <a:endParaRPr lang="en-GB" dirty="0"/>
          </a:p>
        </p:txBody>
      </p:sp>
      <p:sp>
        <p:nvSpPr>
          <p:cNvPr id="5" name="Content Placeholder 4"/>
          <p:cNvSpPr>
            <a:spLocks noGrp="1"/>
          </p:cNvSpPr>
          <p:nvPr>
            <p:ph idx="1"/>
          </p:nvPr>
        </p:nvSpPr>
        <p:spPr>
          <a:xfrm>
            <a:off x="583894" y="1825625"/>
            <a:ext cx="6971629" cy="4351338"/>
          </a:xfrm>
        </p:spPr>
        <p:txBody>
          <a:bodyPr>
            <a:normAutofit fontScale="85000" lnSpcReduction="20000"/>
          </a:bodyPr>
          <a:lstStyle/>
          <a:p>
            <a:r>
              <a:rPr lang="en-GB" dirty="0" smtClean="0"/>
              <a:t>Thought to be once extinct in S. Africa in 19</a:t>
            </a:r>
            <a:r>
              <a:rPr lang="en-GB" baseline="30000" dirty="0" smtClean="0"/>
              <a:t>th</a:t>
            </a:r>
            <a:r>
              <a:rPr lang="en-GB" dirty="0" smtClean="0"/>
              <a:t> C., 150 year old </a:t>
            </a:r>
            <a:r>
              <a:rPr lang="en-GB" dirty="0" err="1" smtClean="0"/>
              <a:t>aDNA</a:t>
            </a:r>
            <a:r>
              <a:rPr lang="en-GB" dirty="0" smtClean="0"/>
              <a:t> from the </a:t>
            </a:r>
            <a:r>
              <a:rPr lang="en-GB" dirty="0" err="1" smtClean="0"/>
              <a:t>Quagga</a:t>
            </a:r>
            <a:r>
              <a:rPr lang="en-GB" dirty="0" smtClean="0"/>
              <a:t> shows it to be a to a sub-species of the southern plains  zebra</a:t>
            </a:r>
          </a:p>
          <a:p>
            <a:endParaRPr lang="en-GB" dirty="0"/>
          </a:p>
          <a:p>
            <a:r>
              <a:rPr lang="en-GB" dirty="0" smtClean="0"/>
              <a:t>Similar calls for Mammoth, Tasmanian Tiger, Dire wolf,  and other recently extinct animals</a:t>
            </a:r>
          </a:p>
          <a:p>
            <a:endParaRPr lang="en-GB" dirty="0"/>
          </a:p>
          <a:p>
            <a:r>
              <a:rPr lang="en-GB" dirty="0" smtClean="0"/>
              <a:t>Domestication timeframe – plants and animals</a:t>
            </a:r>
          </a:p>
          <a:p>
            <a:pPr marL="0" indent="0">
              <a:buNone/>
            </a:pPr>
            <a:endParaRPr lang="en-GB" dirty="0"/>
          </a:p>
          <a:p>
            <a:r>
              <a:rPr lang="en-GB" dirty="0" smtClean="0"/>
              <a:t>Naturally or artificially mummified, alcohol preserved, rodent </a:t>
            </a:r>
            <a:r>
              <a:rPr lang="en-GB" dirty="0" err="1" smtClean="0"/>
              <a:t>middens</a:t>
            </a:r>
            <a:r>
              <a:rPr lang="en-GB" dirty="0" smtClean="0"/>
              <a:t>, dried plant remains,</a:t>
            </a:r>
            <a:r>
              <a:rPr lang="en-GB" dirty="0"/>
              <a:t> </a:t>
            </a:r>
            <a:r>
              <a:rPr lang="en-GB" dirty="0" smtClean="0"/>
              <a:t>plants and animals from soil samples</a:t>
            </a:r>
          </a:p>
        </p:txBody>
      </p:sp>
      <p:pic>
        <p:nvPicPr>
          <p:cNvPr id="3" name="Picture 2"/>
          <p:cNvPicPr>
            <a:picLocks noChangeAspect="1"/>
          </p:cNvPicPr>
          <p:nvPr/>
        </p:nvPicPr>
        <p:blipFill>
          <a:blip r:embed="rId3"/>
          <a:stretch>
            <a:fillRect/>
          </a:stretch>
        </p:blipFill>
        <p:spPr>
          <a:xfrm>
            <a:off x="7954107" y="1929321"/>
            <a:ext cx="3077381" cy="2708096"/>
          </a:xfrm>
          <a:prstGeom prst="rect">
            <a:avLst/>
          </a:prstGeom>
        </p:spPr>
      </p:pic>
    </p:spTree>
    <p:extLst>
      <p:ext uri="{BB962C8B-B14F-4D97-AF65-F5344CB8AC3E}">
        <p14:creationId xmlns:p14="http://schemas.microsoft.com/office/powerpoint/2010/main" val="3918829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Sense of justice?</a:t>
            </a:r>
            <a:endParaRPr lang="en-GB" dirty="0"/>
          </a:p>
        </p:txBody>
      </p:sp>
      <p:sp>
        <p:nvSpPr>
          <p:cNvPr id="4" name="Content Placeholder 3"/>
          <p:cNvSpPr>
            <a:spLocks noGrp="1"/>
          </p:cNvSpPr>
          <p:nvPr>
            <p:ph idx="1"/>
          </p:nvPr>
        </p:nvSpPr>
        <p:spPr>
          <a:xfrm>
            <a:off x="6621517" y="1690688"/>
            <a:ext cx="4459014" cy="5328362"/>
          </a:xfrm>
        </p:spPr>
        <p:txBody>
          <a:bodyPr>
            <a:normAutofit fontScale="62500" lnSpcReduction="20000"/>
          </a:bodyPr>
          <a:lstStyle/>
          <a:p>
            <a:pPr fontAlgn="base"/>
            <a:r>
              <a:rPr lang="en-GB" dirty="0" smtClean="0"/>
              <a:t>Russian </a:t>
            </a:r>
            <a:r>
              <a:rPr lang="en-GB" dirty="0"/>
              <a:t>investigators have exhumed the remains of the last tsar and his wife, as they re-examine their 1918 murders</a:t>
            </a:r>
            <a:r>
              <a:rPr lang="en-GB" b="1" dirty="0"/>
              <a:t>.</a:t>
            </a:r>
          </a:p>
          <a:p>
            <a:pPr fontAlgn="base"/>
            <a:r>
              <a:rPr lang="en-GB" dirty="0"/>
              <a:t>Samples were taken from Tsar Nicholas II, his wife Alexandra, and from the bloodstained uniform of Alexander II, Nicholas's grandfather, killed in 1881.</a:t>
            </a:r>
          </a:p>
          <a:p>
            <a:pPr fontAlgn="base"/>
            <a:r>
              <a:rPr lang="en-GB" dirty="0"/>
              <a:t>The Romanov family members, who were killed by revolutionary Bolsheviks, are </a:t>
            </a:r>
            <a:r>
              <a:rPr lang="en-GB" dirty="0" smtClean="0"/>
              <a:t>now buried </a:t>
            </a:r>
            <a:r>
              <a:rPr lang="en-GB" dirty="0"/>
              <a:t>at a St Petersburg cathedral.</a:t>
            </a:r>
          </a:p>
          <a:p>
            <a:pPr fontAlgn="base"/>
            <a:r>
              <a:rPr lang="en-GB" dirty="0"/>
              <a:t>The Orthodox Church wants to confirm family links before other relatives can be reburied with them.</a:t>
            </a:r>
          </a:p>
          <a:p>
            <a:pPr fontAlgn="base"/>
            <a:r>
              <a:rPr lang="en-GB" dirty="0"/>
              <a:t>The long-running murder case had been closed in 1998, after DNA tests authenticated the Romanov </a:t>
            </a:r>
            <a:r>
              <a:rPr lang="en-GB" dirty="0" smtClean="0"/>
              <a:t>remains </a:t>
            </a:r>
            <a:r>
              <a:rPr lang="en-GB" dirty="0"/>
              <a:t>found in a mass grave in the Urals in 1991</a:t>
            </a:r>
            <a:r>
              <a:rPr lang="en-GB" dirty="0" smtClean="0"/>
              <a:t>.</a:t>
            </a:r>
          </a:p>
          <a:p>
            <a:pPr fontAlgn="base"/>
            <a:r>
              <a:rPr lang="en-GB" dirty="0" smtClean="0"/>
              <a:t>Two youngest have now been identified – from a different grave in the Urals</a:t>
            </a:r>
            <a:endParaRPr lang="en-GB" dirty="0"/>
          </a:p>
          <a:p>
            <a:endParaRPr lang="en-GB" dirty="0"/>
          </a:p>
        </p:txBody>
      </p:sp>
      <p:pic>
        <p:nvPicPr>
          <p:cNvPr id="3" name="Picture 2"/>
          <p:cNvPicPr>
            <a:picLocks noChangeAspect="1"/>
          </p:cNvPicPr>
          <p:nvPr/>
        </p:nvPicPr>
        <p:blipFill>
          <a:blip r:embed="rId3"/>
          <a:stretch>
            <a:fillRect/>
          </a:stretch>
        </p:blipFill>
        <p:spPr>
          <a:xfrm>
            <a:off x="838200" y="2017986"/>
            <a:ext cx="5425966" cy="4414345"/>
          </a:xfrm>
          <a:prstGeom prst="rect">
            <a:avLst/>
          </a:prstGeom>
        </p:spPr>
      </p:pic>
    </p:spTree>
    <p:extLst>
      <p:ext uri="{BB962C8B-B14F-4D97-AF65-F5344CB8AC3E}">
        <p14:creationId xmlns:p14="http://schemas.microsoft.com/office/powerpoint/2010/main" val="4285498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322676" y="794783"/>
            <a:ext cx="2869323" cy="2521294"/>
          </a:xfrm>
        </p:spPr>
        <p:txBody>
          <a:bodyPr>
            <a:noAutofit/>
          </a:bodyPr>
          <a:lstStyle/>
          <a:p>
            <a:r>
              <a:rPr lang="en-GB" sz="2000" dirty="0" smtClean="0">
                <a:latin typeface="+mn-lt"/>
              </a:rPr>
              <a:t>Shirt of Nicholas II last Emperor of Russia, blood stains and bones have identified him, and his family positively.</a:t>
            </a:r>
            <a:br>
              <a:rPr lang="en-GB" sz="2000" dirty="0" smtClean="0">
                <a:latin typeface="+mn-lt"/>
              </a:rPr>
            </a:br>
            <a:r>
              <a:rPr lang="en-GB" sz="2000" dirty="0">
                <a:latin typeface="+mn-lt"/>
              </a:rPr>
              <a:t/>
            </a:r>
            <a:br>
              <a:rPr lang="en-GB" sz="2000" dirty="0">
                <a:latin typeface="+mn-lt"/>
              </a:rPr>
            </a:br>
            <a:r>
              <a:rPr lang="en-GB" sz="2000" dirty="0" smtClean="0">
                <a:latin typeface="+mn-lt"/>
              </a:rPr>
              <a:t>To do this known living dependents were needed or known ancient ones….Tsar Alexander II (killed by a bomb and buried if full dress uniform – blood stains and all) </a:t>
            </a:r>
            <a:endParaRPr lang="en-GB" sz="2000" dirty="0">
              <a:latin typeface="+mn-lt"/>
            </a:endParaRPr>
          </a:p>
        </p:txBody>
      </p:sp>
      <p:pic>
        <p:nvPicPr>
          <p:cNvPr id="1026" name="Picture 2" descr="ded29078-ee9b-4c92-a067-816271f83cad@eurprd01"/>
          <p:cNvPicPr>
            <a:picLocks noChangeAspect="1" noChangeArrowheads="1"/>
          </p:cNvPicPr>
          <p:nvPr/>
        </p:nvPicPr>
        <p:blipFill rotWithShape="1">
          <a:blip r:embed="rId3">
            <a:extLst>
              <a:ext uri="{28A0092B-C50C-407E-A947-70E740481C1C}">
                <a14:useLocalDpi xmlns:a14="http://schemas.microsoft.com/office/drawing/2010/main" val="0"/>
              </a:ext>
            </a:extLst>
          </a:blip>
          <a:srcRect l="-355" t="9458" r="7212" b="158"/>
          <a:stretch/>
        </p:blipFill>
        <p:spPr bwMode="auto">
          <a:xfrm>
            <a:off x="0" y="0"/>
            <a:ext cx="92280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8200697" y="4298731"/>
            <a:ext cx="3667817" cy="2063147"/>
          </a:xfrm>
          <a:prstGeom prst="rect">
            <a:avLst/>
          </a:prstGeom>
        </p:spPr>
      </p:pic>
    </p:spTree>
    <p:extLst>
      <p:ext uri="{BB962C8B-B14F-4D97-AF65-F5344CB8AC3E}">
        <p14:creationId xmlns:p14="http://schemas.microsoft.com/office/powerpoint/2010/main" val="258045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degradation of the DNA molecules</a:t>
            </a:r>
          </a:p>
        </p:txBody>
      </p:sp>
      <p:sp>
        <p:nvSpPr>
          <p:cNvPr id="4" name="Content Placeholder 3"/>
          <p:cNvSpPr>
            <a:spLocks noGrp="1"/>
          </p:cNvSpPr>
          <p:nvPr>
            <p:ph idx="1"/>
          </p:nvPr>
        </p:nvSpPr>
        <p:spPr/>
        <p:txBody>
          <a:bodyPr/>
          <a:lstStyle/>
          <a:p>
            <a:r>
              <a:rPr lang="en-GB" dirty="0" smtClean="0"/>
              <a:t>a </a:t>
            </a:r>
            <a:r>
              <a:rPr lang="en-GB" dirty="0"/>
              <a:t>process which correlates loosely with factors such as </a:t>
            </a:r>
            <a:endParaRPr lang="en-GB" dirty="0" smtClean="0"/>
          </a:p>
          <a:p>
            <a:endParaRPr lang="en-GB" dirty="0" smtClean="0"/>
          </a:p>
          <a:p>
            <a:pPr lvl="1"/>
            <a:r>
              <a:rPr lang="en-GB" dirty="0" smtClean="0"/>
              <a:t>time</a:t>
            </a:r>
            <a:r>
              <a:rPr lang="en-GB" dirty="0"/>
              <a:t>, </a:t>
            </a:r>
            <a:endParaRPr lang="en-GB" dirty="0" smtClean="0"/>
          </a:p>
          <a:p>
            <a:pPr lvl="1"/>
            <a:r>
              <a:rPr lang="en-GB" dirty="0" smtClean="0"/>
              <a:t>temperature</a:t>
            </a:r>
            <a:r>
              <a:rPr lang="en-GB" dirty="0"/>
              <a:t>, </a:t>
            </a:r>
            <a:endParaRPr lang="en-GB" dirty="0" smtClean="0"/>
          </a:p>
          <a:p>
            <a:pPr lvl="1"/>
            <a:r>
              <a:rPr lang="en-GB" dirty="0" smtClean="0"/>
              <a:t>presence </a:t>
            </a:r>
            <a:r>
              <a:rPr lang="en-GB" dirty="0"/>
              <a:t>of </a:t>
            </a:r>
            <a:r>
              <a:rPr lang="en-GB" dirty="0" smtClean="0"/>
              <a:t>(free) </a:t>
            </a:r>
            <a:r>
              <a:rPr lang="en-GB" dirty="0"/>
              <a:t>water, </a:t>
            </a:r>
            <a:endParaRPr lang="en-GB" dirty="0" smtClean="0"/>
          </a:p>
          <a:p>
            <a:pPr marL="457200" lvl="1" indent="0">
              <a:buNone/>
            </a:pPr>
            <a:endParaRPr lang="en-GB" dirty="0" smtClean="0"/>
          </a:p>
          <a:p>
            <a:pPr marL="457200" lvl="1" indent="0">
              <a:buNone/>
            </a:pPr>
            <a:r>
              <a:rPr lang="en-GB" dirty="0" smtClean="0"/>
              <a:t>Places an upper limit beyond </a:t>
            </a:r>
            <a:r>
              <a:rPr lang="en-GB" dirty="0"/>
              <a:t>which no DNA is deemed likely to </a:t>
            </a:r>
            <a:r>
              <a:rPr lang="en-GB" dirty="0" smtClean="0"/>
              <a:t>survive, so knowing this as a perpetrator…..</a:t>
            </a:r>
            <a:endParaRPr lang="en-GB" dirty="0"/>
          </a:p>
        </p:txBody>
      </p:sp>
    </p:spTree>
    <p:extLst>
      <p:ext uri="{BB962C8B-B14F-4D97-AF65-F5344CB8AC3E}">
        <p14:creationId xmlns:p14="http://schemas.microsoft.com/office/powerpoint/2010/main" val="2957579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setting</a:t>
            </a:r>
            <a:endParaRPr lang="en-GB" dirty="0"/>
          </a:p>
        </p:txBody>
      </p:sp>
      <p:sp>
        <p:nvSpPr>
          <p:cNvPr id="3" name="Content Placeholder 2"/>
          <p:cNvSpPr>
            <a:spLocks noGrp="1"/>
          </p:cNvSpPr>
          <p:nvPr>
            <p:ph idx="1"/>
          </p:nvPr>
        </p:nvSpPr>
        <p:spPr/>
        <p:txBody>
          <a:bodyPr/>
          <a:lstStyle/>
          <a:p>
            <a:pPr marL="0" indent="0">
              <a:buNone/>
            </a:pPr>
            <a:r>
              <a:rPr lang="en-GB" dirty="0" smtClean="0"/>
              <a:t>In what circumstances will the DNA survive and be in good condition?</a:t>
            </a:r>
          </a:p>
          <a:p>
            <a:pPr marL="0" indent="0">
              <a:buNone/>
            </a:pPr>
            <a:r>
              <a:rPr lang="en-GB" dirty="0" smtClean="0"/>
              <a:t>What is your environment like for conditions of preservation such as </a:t>
            </a:r>
          </a:p>
          <a:p>
            <a:r>
              <a:rPr lang="en-GB" dirty="0" smtClean="0"/>
              <a:t>wet or dry?</a:t>
            </a:r>
          </a:p>
          <a:p>
            <a:r>
              <a:rPr lang="en-GB" dirty="0" smtClean="0"/>
              <a:t>mingled or discrete?</a:t>
            </a:r>
          </a:p>
          <a:p>
            <a:r>
              <a:rPr lang="en-GB" dirty="0"/>
              <a:t>t</a:t>
            </a:r>
            <a:r>
              <a:rPr lang="en-GB" dirty="0" smtClean="0"/>
              <a:t>emperature?</a:t>
            </a:r>
          </a:p>
          <a:p>
            <a:r>
              <a:rPr lang="en-GB" dirty="0"/>
              <a:t>time </a:t>
            </a:r>
            <a:r>
              <a:rPr lang="en-GB" dirty="0" smtClean="0"/>
              <a:t>frame?</a:t>
            </a:r>
          </a:p>
          <a:p>
            <a:r>
              <a:rPr lang="en-GB" dirty="0"/>
              <a:t>c</a:t>
            </a:r>
            <a:r>
              <a:rPr lang="en-GB" dirty="0" smtClean="0"/>
              <a:t>omplete or incomplete?</a:t>
            </a:r>
          </a:p>
          <a:p>
            <a:pPr marL="0" indent="0">
              <a:buNone/>
            </a:pPr>
            <a:r>
              <a:rPr lang="en-GB" dirty="0" smtClean="0"/>
              <a:t>How many of the above can you compensate for or </a:t>
            </a:r>
            <a:r>
              <a:rPr lang="en-GB" dirty="0" err="1" smtClean="0"/>
              <a:t>accomodate</a:t>
            </a:r>
            <a:r>
              <a:rPr lang="en-GB" dirty="0" smtClean="0"/>
              <a:t>?</a:t>
            </a:r>
            <a:endParaRPr lang="en-GB" dirty="0"/>
          </a:p>
        </p:txBody>
      </p:sp>
    </p:spTree>
    <p:extLst>
      <p:ext uri="{BB962C8B-B14F-4D97-AF65-F5344CB8AC3E}">
        <p14:creationId xmlns:p14="http://schemas.microsoft.com/office/powerpoint/2010/main" val="11885236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869</TotalTime>
  <Words>1344</Words>
  <Application>Microsoft Office PowerPoint</Application>
  <PresentationFormat>Widescreen</PresentationFormat>
  <Paragraphs>190</Paragraphs>
  <Slides>22</Slides>
  <Notes>22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Arial</vt:lpstr>
      <vt:lpstr>Calibri</vt:lpstr>
      <vt:lpstr>Calibri Light</vt:lpstr>
      <vt:lpstr>Comic Sans MS</vt:lpstr>
      <vt:lpstr>inherit</vt:lpstr>
      <vt:lpstr>Open Sans</vt:lpstr>
      <vt:lpstr>Tahoma</vt:lpstr>
      <vt:lpstr>1_Office Theme</vt:lpstr>
      <vt:lpstr>Office Theme</vt:lpstr>
      <vt:lpstr> D.N.A. Genetic Studies</vt:lpstr>
      <vt:lpstr>PowerPoint Presentation</vt:lpstr>
      <vt:lpstr>We don’t need to do it – we just need to know it can be done</vt:lpstr>
      <vt:lpstr>PowerPoint Presentation</vt:lpstr>
      <vt:lpstr>Why? Where is the use of DNA</vt:lpstr>
      <vt:lpstr>A question of genetics: how old does it go?</vt:lpstr>
      <vt:lpstr>Case study: Human origins &amp; the Out of Africa Theory  see Cann, Stoneking and Wilson 1987</vt:lpstr>
      <vt:lpstr>PowerPoint Presentation</vt:lpstr>
      <vt:lpstr>Out of Africa or replacement Theory</vt:lpstr>
      <vt:lpstr>PowerPoint Presentation</vt:lpstr>
      <vt:lpstr>PowerPoint Presentation</vt:lpstr>
      <vt:lpstr>Neanderthal genomes  (What is a genome?)</vt:lpstr>
      <vt:lpstr>Biomolecular anthropology (it’s all in the genes)</vt:lpstr>
      <vt:lpstr>Red heads, and other attributes (freckles, pale skin)</vt:lpstr>
      <vt:lpstr>What else can we tell?  </vt:lpstr>
      <vt:lpstr>What does ‘closeness’ mean – really mean</vt:lpstr>
      <vt:lpstr>Archaeology and Forensic applications</vt:lpstr>
      <vt:lpstr>Bringing back the dead?</vt:lpstr>
      <vt:lpstr>Sense of justice?</vt:lpstr>
      <vt:lpstr>Shirt of Nicholas II last Emperor of Russia, blood stains and bones have identified him, and his family positively.  To do this known living dependents were needed or known ancient ones….Tsar Alexander II (killed by a bomb and buried if full dress uniform – blood stains and all) </vt:lpstr>
      <vt:lpstr>degradation of the DNA molecules</vt:lpstr>
      <vt:lpstr>Your setting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D.N.A. Genetic Studies</dc:title>
  <dc:creator>Ros Coard</dc:creator>
  <cp:lastModifiedBy>Ros Coard</cp:lastModifiedBy>
  <cp:revision>27</cp:revision>
  <cp:lastPrinted>2018-02-13T17:13:55Z</cp:lastPrinted>
  <dcterms:created xsi:type="dcterms:W3CDTF">2017-02-07T11:21:21Z</dcterms:created>
  <dcterms:modified xsi:type="dcterms:W3CDTF">2018-02-23T14:41:45Z</dcterms:modified>
</cp:coreProperties>
</file>