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9" r:id="rId2"/>
    <p:sldId id="260" r:id="rId3"/>
    <p:sldId id="376" r:id="rId4"/>
    <p:sldId id="374" r:id="rId5"/>
    <p:sldId id="375" r:id="rId6"/>
    <p:sldId id="262" r:id="rId7"/>
    <p:sldId id="372" r:id="rId8"/>
    <p:sldId id="263" r:id="rId9"/>
    <p:sldId id="377" r:id="rId10"/>
    <p:sldId id="264" r:id="rId11"/>
    <p:sldId id="373" r:id="rId12"/>
    <p:sldId id="265" r:id="rId13"/>
    <p:sldId id="268" r:id="rId14"/>
    <p:sldId id="379" r:id="rId15"/>
    <p:sldId id="371" r:id="rId16"/>
    <p:sldId id="270" r:id="rId17"/>
    <p:sldId id="37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3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395" autoAdjust="0"/>
    <p:restoredTop sz="94660"/>
  </p:normalViewPr>
  <p:slideViewPr>
    <p:cSldViewPr snapToGrid="0">
      <p:cViewPr varScale="1">
        <p:scale>
          <a:sx n="109" d="100"/>
          <a:sy n="109" d="100"/>
        </p:scale>
        <p:origin x="10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3711505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3006582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52A8F6-8BEE-4004-A762-3776D0E62DD8}"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4047348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52A8F6-8BEE-4004-A762-3776D0E62DD8}"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2634262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2A8F6-8BEE-4004-A762-3776D0E62DD8}" type="datetimeFigureOut">
              <a:rPr lang="en-GB" smtClean="0"/>
              <a:t>19/11/2020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3460728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52A8F6-8BEE-4004-A762-3776D0E62DD8}" type="datetimeFigureOut">
              <a:rPr lang="en-GB" smtClean="0"/>
              <a:t>19/11/2020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4045047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52A8F6-8BEE-4004-A762-3776D0E62DD8}" type="datetimeFigureOut">
              <a:rPr lang="en-GB" smtClean="0"/>
              <a:t>19/11/2020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4170216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52A8F6-8BEE-4004-A762-3776D0E62DD8}"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136668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52A8F6-8BEE-4004-A762-3776D0E62DD8}"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1657754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2685882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965279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1303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52A8F6-8BEE-4004-A762-3776D0E62DD8}" type="datetimeFigureOut">
              <a:rPr lang="en-GB" smtClean="0"/>
              <a:t>19/11/2020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8701B1-3BC5-4F1C-9C99-ABCADC0FBAA1}" type="slidenum">
              <a:rPr lang="en-GB" smtClean="0"/>
              <a:t>‹#›</a:t>
            </a:fld>
            <a:endParaRPr lang="en-GB"/>
          </a:p>
        </p:txBody>
      </p:sp>
    </p:spTree>
    <p:extLst>
      <p:ext uri="{BB962C8B-B14F-4D97-AF65-F5344CB8AC3E}">
        <p14:creationId xmlns:p14="http://schemas.microsoft.com/office/powerpoint/2010/main" val="112794898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685" y="483577"/>
            <a:ext cx="10917115" cy="1325563"/>
          </a:xfrm>
        </p:spPr>
        <p:txBody>
          <a:bodyPr>
            <a:noAutofit/>
          </a:bodyPr>
          <a:lstStyle/>
          <a:p>
            <a:r>
              <a:rPr lang="en-GB" dirty="0">
                <a:solidFill>
                  <a:srgbClr val="92D050"/>
                </a:solidFill>
              </a:rPr>
              <a:t>Writing place: writing The senses</a:t>
            </a:r>
          </a:p>
        </p:txBody>
      </p:sp>
      <p:sp>
        <p:nvSpPr>
          <p:cNvPr id="3" name="Content Placeholder 2"/>
          <p:cNvSpPr>
            <a:spLocks noGrp="1"/>
          </p:cNvSpPr>
          <p:nvPr>
            <p:ph idx="1"/>
          </p:nvPr>
        </p:nvSpPr>
        <p:spPr>
          <a:xfrm>
            <a:off x="668357" y="2643309"/>
            <a:ext cx="10685443" cy="3731114"/>
          </a:xfrm>
        </p:spPr>
        <p:txBody>
          <a:bodyPr/>
          <a:lstStyle/>
          <a:p>
            <a:pPr marL="0" indent="0">
              <a:buNone/>
            </a:pPr>
            <a:r>
              <a:rPr lang="en-GB" dirty="0"/>
              <a:t>Sight – specific but may be distant (the Petrarchan sonneteer - consider </a:t>
            </a:r>
            <a:r>
              <a:rPr lang="en-GB" i="1" dirty="0"/>
              <a:t>Dubliners</a:t>
            </a:r>
            <a:r>
              <a:rPr lang="en-GB" dirty="0"/>
              <a:t>)</a:t>
            </a:r>
          </a:p>
          <a:p>
            <a:pPr marL="0" indent="0">
              <a:buNone/>
            </a:pPr>
            <a:r>
              <a:rPr lang="en-GB" dirty="0"/>
              <a:t>Sound – invasive (consider </a:t>
            </a:r>
            <a:r>
              <a:rPr lang="en-GB" i="1" dirty="0"/>
              <a:t>Dubliners</a:t>
            </a:r>
            <a:r>
              <a:rPr lang="en-GB" dirty="0"/>
              <a:t>)</a:t>
            </a:r>
          </a:p>
          <a:p>
            <a:pPr marL="0" indent="0">
              <a:buNone/>
            </a:pPr>
            <a:r>
              <a:rPr lang="en-GB" dirty="0"/>
              <a:t>Smell – evocative (</a:t>
            </a:r>
            <a:r>
              <a:rPr lang="en-GB" i="1" dirty="0"/>
              <a:t>Perfume</a:t>
            </a:r>
            <a:r>
              <a:rPr lang="en-GB" dirty="0"/>
              <a:t>)</a:t>
            </a:r>
          </a:p>
          <a:p>
            <a:pPr marL="0" indent="0">
              <a:buNone/>
            </a:pPr>
            <a:r>
              <a:rPr lang="en-GB" dirty="0"/>
              <a:t>Taste – memory (</a:t>
            </a:r>
            <a:r>
              <a:rPr lang="en-GB" i="1" dirty="0"/>
              <a:t>In Search of Lost Time</a:t>
            </a:r>
            <a:r>
              <a:rPr lang="en-GB" dirty="0"/>
              <a:t>)</a:t>
            </a:r>
          </a:p>
          <a:p>
            <a:pPr marL="0" indent="0">
              <a:buNone/>
            </a:pPr>
            <a:r>
              <a:rPr lang="en-GB" dirty="0"/>
              <a:t>Touch – </a:t>
            </a:r>
            <a:r>
              <a:rPr lang="en-GB" i="1" dirty="0"/>
              <a:t>Heart of Darkness </a:t>
            </a:r>
          </a:p>
          <a:p>
            <a:pPr marL="0" indent="0">
              <a:buNone/>
            </a:pPr>
            <a:r>
              <a:rPr lang="en-GB" dirty="0"/>
              <a:t>----</a:t>
            </a:r>
          </a:p>
          <a:p>
            <a:pPr marL="0" indent="0">
              <a:buNone/>
            </a:pPr>
            <a:r>
              <a:rPr lang="en-GB" dirty="0"/>
              <a:t>The sense of the body in space (</a:t>
            </a:r>
            <a:r>
              <a:rPr lang="en-GB" i="1" dirty="0"/>
              <a:t>Surfacing</a:t>
            </a:r>
            <a:r>
              <a:rPr lang="en-GB" dirty="0"/>
              <a:t>)</a:t>
            </a:r>
          </a:p>
        </p:txBody>
      </p:sp>
    </p:spTree>
    <p:extLst>
      <p:ext uri="{BB962C8B-B14F-4D97-AF65-F5344CB8AC3E}">
        <p14:creationId xmlns:p14="http://schemas.microsoft.com/office/powerpoint/2010/main" val="3398316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92D050"/>
                </a:solidFill>
              </a:rPr>
              <a:t>examples</a:t>
            </a:r>
          </a:p>
        </p:txBody>
      </p:sp>
      <p:sp>
        <p:nvSpPr>
          <p:cNvPr id="3" name="Content Placeholder 2"/>
          <p:cNvSpPr>
            <a:spLocks noGrp="1"/>
          </p:cNvSpPr>
          <p:nvPr>
            <p:ph idx="1"/>
          </p:nvPr>
        </p:nvSpPr>
        <p:spPr/>
        <p:txBody>
          <a:bodyPr/>
          <a:lstStyle/>
          <a:p>
            <a:r>
              <a:rPr lang="en-GB" dirty="0"/>
              <a:t>the significance of smell: Patrick </a:t>
            </a:r>
            <a:r>
              <a:rPr lang="en-GB" dirty="0" err="1"/>
              <a:t>Suskind</a:t>
            </a:r>
            <a:r>
              <a:rPr lang="en-GB" dirty="0"/>
              <a:t>, </a:t>
            </a:r>
            <a:r>
              <a:rPr lang="en-GB" i="1" dirty="0"/>
              <a:t>Perfume, </a:t>
            </a:r>
            <a:endParaRPr lang="en-GB" dirty="0"/>
          </a:p>
          <a:p>
            <a:r>
              <a:rPr lang="en-GB" dirty="0"/>
              <a:t>drawing on the body: Marcel Proust, </a:t>
            </a:r>
            <a:r>
              <a:rPr lang="en-GB" i="1" dirty="0"/>
              <a:t>In Search of Lost Time</a:t>
            </a:r>
            <a:endParaRPr lang="en-GB" dirty="0"/>
          </a:p>
          <a:p>
            <a:r>
              <a:rPr lang="en-GB" dirty="0"/>
              <a:t>the clothed and unclothed body: Tobias Smollett, </a:t>
            </a:r>
            <a:r>
              <a:rPr lang="en-GB" i="1" dirty="0"/>
              <a:t>The Expedition Of Humphry Clinker</a:t>
            </a:r>
            <a:endParaRPr lang="en-GB" dirty="0"/>
          </a:p>
          <a:p>
            <a:r>
              <a:rPr lang="en-GB" dirty="0"/>
              <a:t>The sense of the body in space, the marker of the boundary between worlds: Margaret Atwood, </a:t>
            </a:r>
            <a:r>
              <a:rPr lang="en-GB" i="1" dirty="0"/>
              <a:t>Surfacing</a:t>
            </a:r>
          </a:p>
          <a:p>
            <a:r>
              <a:rPr lang="en-GB" dirty="0"/>
              <a:t>Excessive body Dylan Thomas </a:t>
            </a:r>
          </a:p>
          <a:p>
            <a:endParaRPr lang="en-GB" dirty="0"/>
          </a:p>
        </p:txBody>
      </p:sp>
    </p:spTree>
    <p:extLst>
      <p:ext uri="{BB962C8B-B14F-4D97-AF65-F5344CB8AC3E}">
        <p14:creationId xmlns:p14="http://schemas.microsoft.com/office/powerpoint/2010/main" val="1326933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EE476-1D06-4207-9181-D28ED4DA0970}"/>
              </a:ext>
            </a:extLst>
          </p:cNvPr>
          <p:cNvSpPr>
            <a:spLocks noGrp="1"/>
          </p:cNvSpPr>
          <p:nvPr>
            <p:ph type="title"/>
          </p:nvPr>
        </p:nvSpPr>
        <p:spPr>
          <a:xfrm>
            <a:off x="1044677" y="2356157"/>
            <a:ext cx="9653803" cy="1325563"/>
          </a:xfrm>
        </p:spPr>
        <p:txBody>
          <a:bodyPr>
            <a:normAutofit/>
          </a:bodyPr>
          <a:lstStyle/>
          <a:p>
            <a:pPr algn="ctr"/>
            <a:r>
              <a:rPr lang="en-GB" dirty="0">
                <a:solidFill>
                  <a:srgbClr val="92D050"/>
                </a:solidFill>
              </a:rPr>
              <a:t>the significance of smell: </a:t>
            </a:r>
            <a:r>
              <a:rPr lang="en-GB" sz="3600" dirty="0">
                <a:solidFill>
                  <a:srgbClr val="92D050"/>
                </a:solidFill>
              </a:rPr>
              <a:t>Patrick </a:t>
            </a:r>
            <a:r>
              <a:rPr lang="en-GB" sz="3600" dirty="0" err="1">
                <a:solidFill>
                  <a:srgbClr val="92D050"/>
                </a:solidFill>
              </a:rPr>
              <a:t>Suskind</a:t>
            </a:r>
            <a:r>
              <a:rPr lang="en-GB" sz="3600" dirty="0">
                <a:solidFill>
                  <a:srgbClr val="92D050"/>
                </a:solidFill>
              </a:rPr>
              <a:t>, </a:t>
            </a:r>
            <a:r>
              <a:rPr lang="en-GB" sz="3600" i="1" dirty="0">
                <a:solidFill>
                  <a:srgbClr val="92D050"/>
                </a:solidFill>
              </a:rPr>
              <a:t>Perfume, </a:t>
            </a:r>
            <a:endParaRPr lang="en-GB" dirty="0"/>
          </a:p>
        </p:txBody>
      </p:sp>
    </p:spTree>
    <p:extLst>
      <p:ext uri="{BB962C8B-B14F-4D97-AF65-F5344CB8AC3E}">
        <p14:creationId xmlns:p14="http://schemas.microsoft.com/office/powerpoint/2010/main" val="2615515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8C2B3C-543A-4873-8471-3F3F9BD92C6E}"/>
              </a:ext>
            </a:extLst>
          </p:cNvPr>
          <p:cNvSpPr txBox="1"/>
          <p:nvPr/>
        </p:nvSpPr>
        <p:spPr>
          <a:xfrm>
            <a:off x="226142" y="84589"/>
            <a:ext cx="11739715" cy="6315960"/>
          </a:xfrm>
          <a:prstGeom prst="rect">
            <a:avLst/>
          </a:prstGeom>
          <a:noFill/>
        </p:spPr>
        <p:txBody>
          <a:bodyPr wrap="square">
            <a:spAutoFit/>
          </a:bodyPr>
          <a:lstStyle/>
          <a:p>
            <a:pPr>
              <a:lnSpc>
                <a:spcPct val="107000"/>
              </a:lnSpc>
              <a:spcAft>
                <a:spcPts val="600"/>
              </a:spcAft>
            </a:pPr>
            <a:r>
              <a:rPr lang="en-GB" sz="1800" dirty="0">
                <a:effectLst/>
                <a:latin typeface="Palatino Linotype" panose="02040502050505030304" pitchFamily="18" charset="0"/>
                <a:ea typeface="Perpetua" panose="02020502060401020303" pitchFamily="18" charset="0"/>
                <a:cs typeface="Times New Roman" panose="02020603050405020304" pitchFamily="18" charset="0"/>
              </a:rPr>
              <a:t>Here, then, on the most putrid spot in the whole kingdom, Jean-Baptiste Grenouille was born on July 17, 1738. It was one of the hottest days of the year. The heat lay leaden upon the graveyard, squeezing its putrefying vapor, a blend of rotting melon and the fetid </a:t>
            </a:r>
            <a:r>
              <a:rPr lang="en-GB" sz="1800" dirty="0" err="1">
                <a:effectLst/>
                <a:latin typeface="Palatino Linotype" panose="02040502050505030304" pitchFamily="18" charset="0"/>
                <a:ea typeface="Perpetua" panose="02020502060401020303" pitchFamily="18" charset="0"/>
                <a:cs typeface="Times New Roman" panose="02020603050405020304" pitchFamily="18" charset="0"/>
              </a:rPr>
              <a:t>odor</a:t>
            </a:r>
            <a:r>
              <a:rPr lang="en-GB" sz="1800" dirty="0">
                <a:effectLst/>
                <a:latin typeface="Palatino Linotype" panose="02040502050505030304" pitchFamily="18" charset="0"/>
                <a:ea typeface="Perpetua" panose="02020502060401020303" pitchFamily="18" charset="0"/>
                <a:cs typeface="Times New Roman" panose="02020603050405020304" pitchFamily="18" charset="0"/>
              </a:rPr>
              <a:t> of burnt animal horn, out into the nearby alleys. When the </a:t>
            </a:r>
            <a:r>
              <a:rPr lang="en-GB" sz="1800" dirty="0" err="1">
                <a:effectLst/>
                <a:latin typeface="Palatino Linotype" panose="02040502050505030304" pitchFamily="18" charset="0"/>
                <a:ea typeface="Perpetua" panose="02020502060401020303" pitchFamily="18" charset="0"/>
                <a:cs typeface="Times New Roman" panose="02020603050405020304" pitchFamily="18" charset="0"/>
              </a:rPr>
              <a:t>labor</a:t>
            </a:r>
            <a:r>
              <a:rPr lang="en-GB" sz="1800" dirty="0">
                <a:effectLst/>
                <a:latin typeface="Palatino Linotype" panose="02040502050505030304" pitchFamily="18" charset="0"/>
                <a:ea typeface="Perpetua" panose="02020502060401020303" pitchFamily="18" charset="0"/>
                <a:cs typeface="Times New Roman" panose="02020603050405020304" pitchFamily="18" charset="0"/>
              </a:rPr>
              <a:t> pains began, Grenouille's mother was standing at a fish stall in the rue aux </a:t>
            </a:r>
            <a:r>
              <a:rPr lang="en-GB" sz="1800" dirty="0" err="1">
                <a:effectLst/>
                <a:latin typeface="Palatino Linotype" panose="02040502050505030304" pitchFamily="18" charset="0"/>
                <a:ea typeface="Perpetua" panose="02020502060401020303" pitchFamily="18" charset="0"/>
                <a:cs typeface="Times New Roman" panose="02020603050405020304" pitchFamily="18" charset="0"/>
              </a:rPr>
              <a:t>Fers</a:t>
            </a:r>
            <a:r>
              <a:rPr lang="en-GB" sz="1800" dirty="0">
                <a:effectLst/>
                <a:latin typeface="Palatino Linotype" panose="02040502050505030304" pitchFamily="18" charset="0"/>
                <a:ea typeface="Perpetua" panose="02020502060401020303" pitchFamily="18" charset="0"/>
                <a:cs typeface="Times New Roman" panose="02020603050405020304" pitchFamily="18" charset="0"/>
              </a:rPr>
              <a:t>, scaling whiting that she had just gutted. </a:t>
            </a:r>
            <a:r>
              <a:rPr lang="en-GB" sz="1800" dirty="0">
                <a:solidFill>
                  <a:srgbClr val="92D050"/>
                </a:solidFill>
                <a:effectLst/>
                <a:latin typeface="Palatino Linotype" panose="02040502050505030304" pitchFamily="18" charset="0"/>
                <a:ea typeface="Perpetua" panose="02020502060401020303" pitchFamily="18" charset="0"/>
                <a:cs typeface="Times New Roman" panose="02020603050405020304" pitchFamily="18" charset="0"/>
              </a:rPr>
              <a:t>The fish, ostensibly taken that very morning from the Seine, already stank so vilely that the smell masked the </a:t>
            </a:r>
            <a:r>
              <a:rPr lang="en-GB" sz="1800" dirty="0" err="1">
                <a:solidFill>
                  <a:srgbClr val="92D050"/>
                </a:solidFill>
                <a:effectLst/>
                <a:latin typeface="Palatino Linotype" panose="02040502050505030304" pitchFamily="18" charset="0"/>
                <a:ea typeface="Perpetua" panose="02020502060401020303" pitchFamily="18" charset="0"/>
                <a:cs typeface="Times New Roman" panose="02020603050405020304" pitchFamily="18" charset="0"/>
              </a:rPr>
              <a:t>odor</a:t>
            </a:r>
            <a:r>
              <a:rPr lang="en-GB" sz="1800" dirty="0">
                <a:solidFill>
                  <a:srgbClr val="92D050"/>
                </a:solidFill>
                <a:effectLst/>
                <a:latin typeface="Palatino Linotype" panose="02040502050505030304" pitchFamily="18" charset="0"/>
                <a:ea typeface="Perpetua" panose="02020502060401020303" pitchFamily="18" charset="0"/>
                <a:cs typeface="Times New Roman" panose="02020603050405020304" pitchFamily="18" charset="0"/>
              </a:rPr>
              <a:t> of corpses. Grenouille's mother, however, perceived the </a:t>
            </a:r>
            <a:r>
              <a:rPr lang="en-GB" sz="1800" dirty="0" err="1">
                <a:solidFill>
                  <a:srgbClr val="92D050"/>
                </a:solidFill>
                <a:effectLst/>
                <a:latin typeface="Palatino Linotype" panose="02040502050505030304" pitchFamily="18" charset="0"/>
                <a:ea typeface="Perpetua" panose="02020502060401020303" pitchFamily="18" charset="0"/>
                <a:cs typeface="Times New Roman" panose="02020603050405020304" pitchFamily="18" charset="0"/>
              </a:rPr>
              <a:t>odor</a:t>
            </a:r>
            <a:r>
              <a:rPr lang="en-GB" sz="1800" dirty="0">
                <a:solidFill>
                  <a:srgbClr val="92D050"/>
                </a:solidFill>
                <a:effectLst/>
                <a:latin typeface="Palatino Linotype" panose="02040502050505030304" pitchFamily="18" charset="0"/>
                <a:ea typeface="Perpetua" panose="02020502060401020303" pitchFamily="18" charset="0"/>
                <a:cs typeface="Times New Roman" panose="02020603050405020304" pitchFamily="18" charset="0"/>
              </a:rPr>
              <a:t> neither of the fish nor of the corpses, for her sense of smell had been utterly dulled, besides which her belly hurt, and the pain deadened all susceptibility to sensate impressions. She only wanted the pain to stop, she wanted to put this revolting birth behind her as quickly as possible.</a:t>
            </a:r>
            <a:r>
              <a:rPr lang="en-GB" sz="1800" dirty="0">
                <a:effectLst/>
                <a:latin typeface="Palatino Linotype" panose="02040502050505030304" pitchFamily="18" charset="0"/>
                <a:ea typeface="Perpetua" panose="02020502060401020303" pitchFamily="18" charset="0"/>
                <a:cs typeface="Times New Roman" panose="02020603050405020304" pitchFamily="18" charset="0"/>
              </a:rPr>
              <a:t> It was her fifth. She had effected all the others here at the fish booth, and all had been stillbirths or semi-stillbirths, for the bloody meat that emerged had not differed greatly from the fish guts that lay there already, nor had lived much longer, and by evening the whole mess had been </a:t>
            </a:r>
            <a:r>
              <a:rPr lang="en-GB" sz="1800" dirty="0" err="1">
                <a:effectLst/>
                <a:latin typeface="Palatino Linotype" panose="02040502050505030304" pitchFamily="18" charset="0"/>
                <a:ea typeface="Perpetua" panose="02020502060401020303" pitchFamily="18" charset="0"/>
                <a:cs typeface="Times New Roman" panose="02020603050405020304" pitchFamily="18" charset="0"/>
              </a:rPr>
              <a:t>shoveled</a:t>
            </a:r>
            <a:r>
              <a:rPr lang="en-GB" sz="1800" dirty="0">
                <a:effectLst/>
                <a:latin typeface="Palatino Linotype" panose="02040502050505030304" pitchFamily="18" charset="0"/>
                <a:ea typeface="Perpetua" panose="02020502060401020303" pitchFamily="18" charset="0"/>
                <a:cs typeface="Times New Roman" panose="02020603050405020304" pitchFamily="18" charset="0"/>
              </a:rPr>
              <a:t> away and carted off to the graveyard or down to the river. It would be much the same this day, and </a:t>
            </a:r>
            <a:r>
              <a:rPr lang="en-GB" sz="1800" dirty="0">
                <a:solidFill>
                  <a:srgbClr val="92D050"/>
                </a:solidFill>
                <a:effectLst/>
                <a:latin typeface="Palatino Linotype" panose="02040502050505030304" pitchFamily="18" charset="0"/>
                <a:ea typeface="Perpetua" panose="02020502060401020303" pitchFamily="18" charset="0"/>
                <a:cs typeface="Times New Roman" panose="02020603050405020304" pitchFamily="18" charset="0"/>
              </a:rPr>
              <a:t>Grenouille's mother, who was still a young woman, barely in her mid-twenties, and who still was quite pretty and had almost all her teeth in her mouth and some hair on her head and-except for gout and syphilis and a touch of consumption-suffered from no serious disease, who still hoped to live a while yet, perhaps a good five or ten years, and perhaps even to marry one day and as the </a:t>
            </a:r>
            <a:r>
              <a:rPr lang="en-GB" sz="1800" dirty="0" err="1">
                <a:solidFill>
                  <a:srgbClr val="92D050"/>
                </a:solidFill>
                <a:effectLst/>
                <a:latin typeface="Palatino Linotype" panose="02040502050505030304" pitchFamily="18" charset="0"/>
                <a:ea typeface="Perpetua" panose="02020502060401020303" pitchFamily="18" charset="0"/>
                <a:cs typeface="Times New Roman" panose="02020603050405020304" pitchFamily="18" charset="0"/>
              </a:rPr>
              <a:t>honorable</a:t>
            </a:r>
            <a:r>
              <a:rPr lang="en-GB" sz="1800" dirty="0">
                <a:solidFill>
                  <a:srgbClr val="92D050"/>
                </a:solidFill>
                <a:effectLst/>
                <a:latin typeface="Palatino Linotype" panose="02040502050505030304" pitchFamily="18" charset="0"/>
                <a:ea typeface="Perpetua" panose="02020502060401020303" pitchFamily="18" charset="0"/>
                <a:cs typeface="Times New Roman" panose="02020603050405020304" pitchFamily="18" charset="0"/>
              </a:rPr>
              <a:t> wife of a widower with a trade or some such to bear real children . . </a:t>
            </a:r>
            <a:r>
              <a:rPr lang="en-GB" sz="1800" dirty="0">
                <a:effectLst/>
                <a:latin typeface="Palatino Linotype" panose="02040502050505030304" pitchFamily="18" charset="0"/>
                <a:ea typeface="Perpetua" panose="02020502060401020303" pitchFamily="18" charset="0"/>
                <a:cs typeface="Times New Roman" panose="02020603050405020304" pitchFamily="18" charset="0"/>
              </a:rPr>
              <a:t>. Grenouille's mother wished that it were already over. And when the final contractions began, she squatted down under the gutting table and there gave birth, as she had done four times before, and cut the </a:t>
            </a:r>
            <a:r>
              <a:rPr lang="en-GB" sz="1800" dirty="0" err="1">
                <a:effectLst/>
                <a:latin typeface="Palatino Linotype" panose="02040502050505030304" pitchFamily="18" charset="0"/>
                <a:ea typeface="Perpetua" panose="02020502060401020303" pitchFamily="18" charset="0"/>
                <a:cs typeface="Times New Roman" panose="02020603050405020304" pitchFamily="18" charset="0"/>
              </a:rPr>
              <a:t>newborn</a:t>
            </a:r>
            <a:r>
              <a:rPr lang="en-GB" sz="1800" dirty="0">
                <a:effectLst/>
                <a:latin typeface="Palatino Linotype" panose="02040502050505030304" pitchFamily="18" charset="0"/>
                <a:ea typeface="Perpetua" panose="02020502060401020303" pitchFamily="18" charset="0"/>
                <a:cs typeface="Times New Roman" panose="02020603050405020304" pitchFamily="18" charset="0"/>
              </a:rPr>
              <a:t> thing's umbilical cord with her butcher knife. But then, on account of the heat and the stench, which she did not perceive as such but only as an unbearable, numbing something-like a field of lilies or a small room filled with too many daffodils-she grew faint, toppled to one side, fell out from under the table into the street, and lay there, knife in hand.</a:t>
            </a:r>
            <a:endParaRPr lang="en-GB" sz="1800" dirty="0">
              <a:effectLst/>
              <a:latin typeface="Perpetua" panose="02020502060401020303" pitchFamily="18" charset="0"/>
              <a:ea typeface="Perpetua" panose="02020502060401020303"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E965882-A037-49C2-93CB-C7AC5585B648}"/>
              </a:ext>
            </a:extLst>
          </p:cNvPr>
          <p:cNvSpPr txBox="1"/>
          <p:nvPr/>
        </p:nvSpPr>
        <p:spPr>
          <a:xfrm>
            <a:off x="9027635" y="6384715"/>
            <a:ext cx="3269227" cy="388696"/>
          </a:xfrm>
          <a:prstGeom prst="rect">
            <a:avLst/>
          </a:prstGeom>
          <a:noFill/>
        </p:spPr>
        <p:txBody>
          <a:bodyPr wrap="square">
            <a:spAutoFit/>
          </a:bodyPr>
          <a:lstStyle/>
          <a:p>
            <a:pPr>
              <a:lnSpc>
                <a:spcPct val="107000"/>
              </a:lnSpc>
              <a:spcAft>
                <a:spcPts val="800"/>
              </a:spcAft>
            </a:pPr>
            <a:r>
              <a:rPr lang="en-GB" sz="1800" b="1" dirty="0">
                <a:solidFill>
                  <a:srgbClr val="00B0F0"/>
                </a:solidFill>
                <a:effectLst/>
                <a:latin typeface="Palatino Linotype" panose="02040502050505030304" pitchFamily="18" charset="0"/>
                <a:ea typeface="Perpetua" panose="02020502060401020303" pitchFamily="18" charset="0"/>
                <a:cs typeface="Times New Roman" panose="02020603050405020304" pitchFamily="18" charset="0"/>
              </a:rPr>
              <a:t>Patrick </a:t>
            </a:r>
            <a:r>
              <a:rPr lang="en-GB" sz="1800" b="1" dirty="0" err="1">
                <a:solidFill>
                  <a:srgbClr val="00B0F0"/>
                </a:solidFill>
                <a:effectLst/>
                <a:latin typeface="Palatino Linotype" panose="02040502050505030304" pitchFamily="18" charset="0"/>
                <a:ea typeface="Perpetua" panose="02020502060401020303" pitchFamily="18" charset="0"/>
                <a:cs typeface="Times New Roman" panose="02020603050405020304" pitchFamily="18" charset="0"/>
              </a:rPr>
              <a:t>Suskind</a:t>
            </a:r>
            <a:r>
              <a:rPr lang="en-GB" sz="1800" b="1" dirty="0">
                <a:solidFill>
                  <a:srgbClr val="00B0F0"/>
                </a:solidFill>
                <a:effectLst/>
                <a:latin typeface="Palatino Linotype" panose="02040502050505030304" pitchFamily="18" charset="0"/>
                <a:ea typeface="Perpetua" panose="02020502060401020303" pitchFamily="18" charset="0"/>
                <a:cs typeface="Times New Roman" panose="02020603050405020304" pitchFamily="18" charset="0"/>
              </a:rPr>
              <a:t>, </a:t>
            </a:r>
            <a:r>
              <a:rPr lang="en-GB" sz="1800" b="1" i="1" dirty="0">
                <a:solidFill>
                  <a:srgbClr val="00B0F0"/>
                </a:solidFill>
                <a:effectLst/>
                <a:latin typeface="Palatino Linotype" panose="02040502050505030304" pitchFamily="18" charset="0"/>
                <a:ea typeface="Perpetua" panose="02020502060401020303" pitchFamily="18" charset="0"/>
                <a:cs typeface="Times New Roman" panose="02020603050405020304" pitchFamily="18" charset="0"/>
              </a:rPr>
              <a:t>Perfume </a:t>
            </a:r>
            <a:r>
              <a:rPr lang="en-GB" sz="1800" b="1" dirty="0">
                <a:solidFill>
                  <a:srgbClr val="00B0F0"/>
                </a:solidFill>
                <a:effectLst/>
                <a:latin typeface="Palatino Linotype" panose="02040502050505030304" pitchFamily="18" charset="0"/>
                <a:ea typeface="Perpetua" panose="02020502060401020303" pitchFamily="18" charset="0"/>
                <a:cs typeface="Times New Roman" panose="02020603050405020304" pitchFamily="18" charset="0"/>
              </a:rPr>
              <a:t> </a:t>
            </a:r>
            <a:endParaRPr lang="en-GB" sz="1400" dirty="0">
              <a:solidFill>
                <a:srgbClr val="00B0F0"/>
              </a:solidFill>
              <a:effectLst/>
              <a:latin typeface="Perpetua" panose="02020502060401020303" pitchFamily="18" charset="0"/>
              <a:ea typeface="Perpetua" panose="02020502060401020303" pitchFamily="18" charset="0"/>
              <a:cs typeface="Times New Roman" panose="02020603050405020304" pitchFamily="18" charset="0"/>
            </a:endParaRPr>
          </a:p>
        </p:txBody>
      </p:sp>
    </p:spTree>
    <p:extLst>
      <p:ext uri="{BB962C8B-B14F-4D97-AF65-F5344CB8AC3E}">
        <p14:creationId xmlns:p14="http://schemas.microsoft.com/office/powerpoint/2010/main" val="4224085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3459551-4B9B-49F6-AC7E-B233CA471B95}"/>
              </a:ext>
            </a:extLst>
          </p:cNvPr>
          <p:cNvSpPr>
            <a:spLocks noGrp="1"/>
          </p:cNvSpPr>
          <p:nvPr>
            <p:ph type="title"/>
          </p:nvPr>
        </p:nvSpPr>
        <p:spPr>
          <a:xfrm>
            <a:off x="1934309" y="1751474"/>
            <a:ext cx="7860322" cy="2038011"/>
          </a:xfrm>
        </p:spPr>
        <p:txBody>
          <a:bodyPr>
            <a:normAutofit/>
          </a:bodyPr>
          <a:lstStyle/>
          <a:p>
            <a:pPr algn="ctr"/>
            <a:r>
              <a:rPr lang="en-GB" dirty="0">
                <a:solidFill>
                  <a:srgbClr val="92D050"/>
                </a:solidFill>
              </a:rPr>
              <a:t>drawing on the body: </a:t>
            </a:r>
            <a:br>
              <a:rPr lang="en-GB" dirty="0">
                <a:solidFill>
                  <a:srgbClr val="92D050"/>
                </a:solidFill>
              </a:rPr>
            </a:br>
            <a:br>
              <a:rPr lang="en-GB" sz="900" dirty="0">
                <a:solidFill>
                  <a:srgbClr val="92D050"/>
                </a:solidFill>
              </a:rPr>
            </a:br>
            <a:r>
              <a:rPr lang="en-GB" sz="4000" dirty="0">
                <a:solidFill>
                  <a:srgbClr val="92D050"/>
                </a:solidFill>
              </a:rPr>
              <a:t>Marcel Proust, </a:t>
            </a:r>
            <a:br>
              <a:rPr lang="en-GB" sz="4000" dirty="0">
                <a:solidFill>
                  <a:srgbClr val="92D050"/>
                </a:solidFill>
              </a:rPr>
            </a:br>
            <a:r>
              <a:rPr lang="en-GB" sz="4000" i="1" dirty="0">
                <a:solidFill>
                  <a:srgbClr val="92D050"/>
                </a:solidFill>
              </a:rPr>
              <a:t>In Search of Lost Time</a:t>
            </a:r>
            <a:endParaRPr lang="en-GB" sz="8000" dirty="0">
              <a:solidFill>
                <a:srgbClr val="92D050"/>
              </a:solidFill>
            </a:endParaRPr>
          </a:p>
        </p:txBody>
      </p:sp>
    </p:spTree>
    <p:extLst>
      <p:ext uri="{BB962C8B-B14F-4D97-AF65-F5344CB8AC3E}">
        <p14:creationId xmlns:p14="http://schemas.microsoft.com/office/powerpoint/2010/main" val="2405891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9957" y="722489"/>
            <a:ext cx="11003844" cy="6135511"/>
          </a:xfrm>
        </p:spPr>
        <p:txBody>
          <a:bodyPr>
            <a:normAutofit/>
          </a:bodyPr>
          <a:lstStyle/>
          <a:p>
            <a:pPr marL="0" indent="0">
              <a:buNone/>
            </a:pPr>
            <a:r>
              <a:rPr lang="en-GB" sz="2400" dirty="0"/>
              <a:t>I </a:t>
            </a:r>
            <a:r>
              <a:rPr lang="en-GB" dirty="0"/>
              <a:t>haven’t time to dilly-dally; it’s nearly ten o’clock and my fire not lighted yet, and </a:t>
            </a:r>
            <a:r>
              <a:rPr lang="en-GB" dirty="0">
                <a:solidFill>
                  <a:schemeClr val="accent1">
                    <a:lumMod val="60000"/>
                    <a:lumOff val="40000"/>
                  </a:schemeClr>
                </a:solidFill>
              </a:rPr>
              <a:t>I’ve still got to scrape my asparagus.</a:t>
            </a:r>
            <a:r>
              <a:rPr lang="en-GB" dirty="0"/>
              <a:t>”</a:t>
            </a:r>
          </a:p>
          <a:p>
            <a:pPr marL="0" indent="0">
              <a:buNone/>
            </a:pPr>
            <a:r>
              <a:rPr lang="en-GB" dirty="0"/>
              <a:t>“What, Françoise, </a:t>
            </a:r>
            <a:r>
              <a:rPr lang="en-GB" dirty="0">
                <a:solidFill>
                  <a:schemeClr val="accent1">
                    <a:lumMod val="60000"/>
                    <a:lumOff val="40000"/>
                  </a:schemeClr>
                </a:solidFill>
              </a:rPr>
              <a:t>more asparagus</a:t>
            </a:r>
            <a:r>
              <a:rPr lang="en-GB" dirty="0"/>
              <a:t>! It’s a </a:t>
            </a:r>
            <a:r>
              <a:rPr lang="en-GB" dirty="0">
                <a:solidFill>
                  <a:schemeClr val="accent1">
                    <a:lumMod val="60000"/>
                    <a:lumOff val="40000"/>
                  </a:schemeClr>
                </a:solidFill>
              </a:rPr>
              <a:t>regular mania for asparagus </a:t>
            </a:r>
            <a:r>
              <a:rPr lang="en-GB" dirty="0"/>
              <a:t>you’ve got this year. You’ll make our Parisians sick of it.”</a:t>
            </a:r>
          </a:p>
          <a:p>
            <a:pPr marL="0" indent="0">
              <a:buNone/>
            </a:pPr>
            <a:r>
              <a:rPr lang="en-GB" dirty="0"/>
              <a:t>“No, no, Mme Octave, they like it well enough. They’ll be coming back from church soon as hungry as hunters, and they won’t turn their noses up at their asparagus, you’ll see.”  </a:t>
            </a:r>
          </a:p>
          <a:p>
            <a:pPr marL="0" indent="0">
              <a:buNone/>
            </a:pPr>
            <a:r>
              <a:rPr lang="en-GB" dirty="0">
                <a:solidFill>
                  <a:srgbClr val="92D050"/>
                </a:solidFill>
              </a:rPr>
              <a:t>In the year in which we ate such quantities of asparagus, the </a:t>
            </a:r>
            <a:r>
              <a:rPr lang="en-GB" dirty="0" err="1">
                <a:solidFill>
                  <a:srgbClr val="92D050"/>
                </a:solidFill>
              </a:rPr>
              <a:t>kitchenmaid</a:t>
            </a:r>
            <a:r>
              <a:rPr lang="en-GB" dirty="0">
                <a:solidFill>
                  <a:srgbClr val="92D050"/>
                </a:solidFill>
              </a:rPr>
              <a:t> whose duty it was to prepare them was a poor sickly creature, some way “gone” in pregnancy when we arrived at </a:t>
            </a:r>
            <a:r>
              <a:rPr lang="en-GB" dirty="0" err="1">
                <a:solidFill>
                  <a:srgbClr val="92D050"/>
                </a:solidFill>
              </a:rPr>
              <a:t>Combray</a:t>
            </a:r>
            <a:r>
              <a:rPr lang="en-GB" dirty="0">
                <a:solidFill>
                  <a:srgbClr val="92D050"/>
                </a:solidFill>
              </a:rPr>
              <a:t> for Easter, and it was indeed surprising that Françoise allowed her to run so many errands and to do so much work, for she was beginning to find difficulty in bearing before her the mysterious basket, fuller and larger every day, whose splendid outline could be detected beneath the folds of her ample smock</a:t>
            </a:r>
          </a:p>
          <a:p>
            <a:pPr marL="0" indent="0">
              <a:buNone/>
            </a:pPr>
            <a:endParaRPr lang="en-GB" sz="2400" dirty="0"/>
          </a:p>
        </p:txBody>
      </p:sp>
    </p:spTree>
    <p:extLst>
      <p:ext uri="{BB962C8B-B14F-4D97-AF65-F5344CB8AC3E}">
        <p14:creationId xmlns:p14="http://schemas.microsoft.com/office/powerpoint/2010/main" val="2451450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DF1A07-B7E4-4C2F-91A6-83D882959C55}"/>
              </a:ext>
            </a:extLst>
          </p:cNvPr>
          <p:cNvSpPr/>
          <p:nvPr/>
        </p:nvSpPr>
        <p:spPr>
          <a:xfrm>
            <a:off x="541867" y="457932"/>
            <a:ext cx="11108265" cy="5201424"/>
          </a:xfrm>
          <a:prstGeom prst="rect">
            <a:avLst/>
          </a:prstGeom>
        </p:spPr>
        <p:txBody>
          <a:bodyPr wrap="square">
            <a:spAutoFit/>
          </a:bodyPr>
          <a:lstStyle/>
          <a:p>
            <a:r>
              <a:rPr lang="en-GB" sz="2800" dirty="0"/>
              <a:t>what most enraptured me were the asparagus, tinged with ultramarine and pink which shaded off from their heads, finely stippled in mauve and azure, through a series of imperceptible gradations to their white feet—still stained a little by the soil of their garden-bed—with an iridescence  that was not of this world. I felt that these celestial hues indicated the presence of exquisite creatures who had been pleased to assume vegetable form and who, through the disguise of their firm, comestible flesh, allowed me to discern in this radiance of earliest dawn, these hinted rainbows, these blue evening shades, that precious quality which I should recognise again when, all night long after a dinner at which I had partaken of them, they played (lyrical and coarse in their jesting like one of Shakespeare’s fairies) at transforming my chamber pot into a vase of aromatic perfume.</a:t>
            </a:r>
          </a:p>
          <a:p>
            <a:endParaRPr lang="en-GB" sz="2400" dirty="0">
              <a:solidFill>
                <a:schemeClr val="accent3">
                  <a:lumMod val="60000"/>
                  <a:lumOff val="40000"/>
                </a:schemeClr>
              </a:solidFill>
            </a:endParaRPr>
          </a:p>
        </p:txBody>
      </p:sp>
    </p:spTree>
    <p:extLst>
      <p:ext uri="{BB962C8B-B14F-4D97-AF65-F5344CB8AC3E}">
        <p14:creationId xmlns:p14="http://schemas.microsoft.com/office/powerpoint/2010/main" val="2490678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2966" y="583393"/>
            <a:ext cx="11286067" cy="6063198"/>
          </a:xfrm>
          <a:prstGeom prst="rect">
            <a:avLst/>
          </a:prstGeom>
        </p:spPr>
        <p:txBody>
          <a:bodyPr wrap="square">
            <a:spAutoFit/>
          </a:bodyPr>
          <a:lstStyle/>
          <a:p>
            <a:r>
              <a:rPr lang="en-GB" sz="2800" dirty="0">
                <a:solidFill>
                  <a:srgbClr val="92D050"/>
                </a:solidFill>
              </a:rPr>
              <a:t>[the kitchen maid] charged by Françoise with the task of preparing them for the table, would have them lying beside her in a basket, while she sat there with a mournful air as though all the sorrows of the world were heaped upon her; and the light crowns of azure which capped the asparagus shoots above their pink jackets were delicately outlined, star by star, as, in Giotto’s fresco, are the flowers encircling the brow or patterning the basket of his Virtue at Padua. </a:t>
            </a:r>
          </a:p>
          <a:p>
            <a:endParaRPr lang="en-GB" sz="2800" dirty="0">
              <a:solidFill>
                <a:srgbClr val="92D050"/>
              </a:solidFill>
            </a:endParaRPr>
          </a:p>
          <a:p>
            <a:r>
              <a:rPr lang="en-GB" sz="2800" dirty="0"/>
              <a:t>Françoise had adopted, to minister to her unfaltering resolution to render the house uninhabitable to any other servant, a series of stratagems so cunning and so pitiless that, many years later, we discovered that if </a:t>
            </a:r>
            <a:r>
              <a:rPr lang="en-GB" sz="2800" dirty="0">
                <a:solidFill>
                  <a:schemeClr val="accent1">
                    <a:lumMod val="60000"/>
                    <a:lumOff val="40000"/>
                  </a:schemeClr>
                </a:solidFill>
              </a:rPr>
              <a:t>we had been fed on asparagus day after day throughout that summer, </a:t>
            </a:r>
            <a:r>
              <a:rPr lang="en-GB" sz="2800" dirty="0"/>
              <a:t>it was because their smell gave the poor kitchen-maid who had to prepare them such violent attacks of asthma that she was finally obliged to leave my aunt’s service.</a:t>
            </a:r>
          </a:p>
          <a:p>
            <a:endParaRPr lang="en-GB" sz="2400" dirty="0">
              <a:solidFill>
                <a:srgbClr val="92D050"/>
              </a:solidFill>
            </a:endParaRPr>
          </a:p>
        </p:txBody>
      </p:sp>
    </p:spTree>
    <p:extLst>
      <p:ext uri="{BB962C8B-B14F-4D97-AF65-F5344CB8AC3E}">
        <p14:creationId xmlns:p14="http://schemas.microsoft.com/office/powerpoint/2010/main" val="1614289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FC8B5-5FCF-4382-94DF-5C72C2D7F82E}"/>
              </a:ext>
            </a:extLst>
          </p:cNvPr>
          <p:cNvSpPr>
            <a:spLocks noGrp="1"/>
          </p:cNvSpPr>
          <p:nvPr>
            <p:ph type="title"/>
          </p:nvPr>
        </p:nvSpPr>
        <p:spPr>
          <a:xfrm>
            <a:off x="956187" y="1884209"/>
            <a:ext cx="10515600" cy="2392824"/>
          </a:xfrm>
        </p:spPr>
        <p:txBody>
          <a:bodyPr>
            <a:normAutofit/>
          </a:bodyPr>
          <a:lstStyle/>
          <a:p>
            <a:pPr algn="ctr"/>
            <a:r>
              <a:rPr lang="en-GB" sz="3600" dirty="0">
                <a:solidFill>
                  <a:srgbClr val="92D050"/>
                </a:solidFill>
              </a:rPr>
              <a:t>the clothed and unclothed body: Tobias Smollett, </a:t>
            </a:r>
            <a:r>
              <a:rPr lang="en-GB" sz="3600" i="1" dirty="0">
                <a:solidFill>
                  <a:srgbClr val="92D050"/>
                </a:solidFill>
              </a:rPr>
              <a:t>The Expedition Of Humphry Clinker</a:t>
            </a:r>
          </a:p>
        </p:txBody>
      </p:sp>
    </p:spTree>
    <p:extLst>
      <p:ext uri="{BB962C8B-B14F-4D97-AF65-F5344CB8AC3E}">
        <p14:creationId xmlns:p14="http://schemas.microsoft.com/office/powerpoint/2010/main" val="2372703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408" y="250724"/>
            <a:ext cx="11670031" cy="6297560"/>
          </a:xfrm>
        </p:spPr>
        <p:txBody>
          <a:bodyPr>
            <a:noAutofit/>
          </a:bodyPr>
          <a:lstStyle/>
          <a:p>
            <a:pPr marL="0" indent="0">
              <a:buNone/>
            </a:pPr>
            <a:r>
              <a:rPr lang="en-GB" dirty="0"/>
              <a:t>We</a:t>
            </a:r>
            <a:r>
              <a:rPr lang="en-GB" sz="2200" dirty="0"/>
              <a:t> </a:t>
            </a:r>
            <a:r>
              <a:rPr lang="en-GB" dirty="0"/>
              <a:t>had scarce entered the room at Marlborough, where we stayed to dine, when she exhibited a formal complaint against the poor fellow who had superseded the postilion. She said he was such a beggarly rascal that he had ne’er a shirt to his back, and had the impudence to shock her sight by shewing his bare posteriors, for which act of indelicacy he deserved to be set in the stocks. Mrs Winifred Jenkins confirmed the assertion, with respect to his nakedness, observing, at the same time, that he had a skin as fair as alabaster.</a:t>
            </a:r>
          </a:p>
          <a:p>
            <a:pPr marL="0" indent="0">
              <a:buNone/>
            </a:pPr>
            <a:r>
              <a:rPr lang="en-GB" dirty="0">
                <a:solidFill>
                  <a:schemeClr val="accent3">
                    <a:lumMod val="60000"/>
                    <a:lumOff val="40000"/>
                  </a:schemeClr>
                </a:solidFill>
              </a:rPr>
              <a:t>‘This is a heinous offence, indeed (cried my uncle) let us hear what the fellow has to say in his own vindication.’ He was accordingly summoned, and made his appearance, which was equally queer and pathetic. He seemed to be about twenty years of age, of a middling size, with bandy legs, stooping shoulders, high forehead, sandy locks, pinking eyes, flat nose, and long chin—but his complexion was of a sickly yellow; his looks denoted famine, and the rags that he wore could hardly conceal what decency requires to be covered—My uncle, having surveyed him attentively, said, with an ironical expression in his countenance, </a:t>
            </a:r>
          </a:p>
        </p:txBody>
      </p:sp>
    </p:spTree>
    <p:extLst>
      <p:ext uri="{BB962C8B-B14F-4D97-AF65-F5344CB8AC3E}">
        <p14:creationId xmlns:p14="http://schemas.microsoft.com/office/powerpoint/2010/main" val="3307584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1BB2A8C-70D8-4B7D-8E15-C3210BE4EF6B}"/>
              </a:ext>
            </a:extLst>
          </p:cNvPr>
          <p:cNvSpPr txBox="1"/>
          <p:nvPr/>
        </p:nvSpPr>
        <p:spPr>
          <a:xfrm>
            <a:off x="353960" y="117693"/>
            <a:ext cx="11488995" cy="6586418"/>
          </a:xfrm>
          <a:prstGeom prst="rect">
            <a:avLst/>
          </a:prstGeom>
          <a:noFill/>
        </p:spPr>
        <p:txBody>
          <a:bodyPr wrap="square">
            <a:spAutoFit/>
          </a:bodyPr>
          <a:lstStyle/>
          <a:p>
            <a:r>
              <a:rPr lang="en-GB" sz="2400" dirty="0">
                <a:solidFill>
                  <a:schemeClr val="accent3">
                    <a:lumMod val="60000"/>
                    <a:lumOff val="40000"/>
                  </a:schemeClr>
                </a:solidFill>
              </a:rPr>
              <a:t>‘</a:t>
            </a:r>
            <a:r>
              <a:rPr lang="en-GB" sz="2400" dirty="0" err="1">
                <a:solidFill>
                  <a:schemeClr val="accent3">
                    <a:lumMod val="60000"/>
                    <a:lumOff val="40000"/>
                  </a:schemeClr>
                </a:solidFill>
              </a:rPr>
              <a:t>An’t</a:t>
            </a:r>
            <a:r>
              <a:rPr lang="en-GB" sz="2400" dirty="0">
                <a:solidFill>
                  <a:schemeClr val="accent3">
                    <a:lumMod val="60000"/>
                    <a:lumOff val="40000"/>
                  </a:schemeClr>
                </a:solidFill>
              </a:rPr>
              <a:t> you ashamed, fellow, to ride postilion without a shirt to cover your backside from the view of the ladies in the coach?’ ‘Yes, I am, an please your noble honour (answered the man) but necessity has no law, as the saying is—And more than that, it was an accident. My breeches cracked behind, after I had got into the saddle’ ‘You’re an impudent varlet (cried Mrs Tabby) for presuming to ride before persons of fashion without a shirt’—‘I am so, an please your worthy ladyship (said he) but I am a poor Wiltshire lad—I </a:t>
            </a:r>
            <a:r>
              <a:rPr lang="en-GB" sz="2400" dirty="0" err="1">
                <a:solidFill>
                  <a:schemeClr val="accent3">
                    <a:lumMod val="60000"/>
                    <a:lumOff val="40000"/>
                  </a:schemeClr>
                </a:solidFill>
              </a:rPr>
              <a:t>ha’n’t</a:t>
            </a:r>
            <a:r>
              <a:rPr lang="en-GB" sz="2400" dirty="0">
                <a:solidFill>
                  <a:schemeClr val="accent3">
                    <a:lumMod val="60000"/>
                    <a:lumOff val="40000"/>
                  </a:schemeClr>
                </a:solidFill>
              </a:rPr>
              <a:t> a shirt in the world, that I can call my own, nor a rag of clothes, and please your ladyship, but what you see—I have no friend nor relation upon earth to help me out—I have had the fever and ague these six months, and spent all I had in the world upon doctors, and to keep soul and body together; and, saving your ladyship’s good presence, I </a:t>
            </a:r>
            <a:r>
              <a:rPr lang="en-GB" sz="2400" dirty="0" err="1">
                <a:solidFill>
                  <a:schemeClr val="accent3">
                    <a:lumMod val="60000"/>
                    <a:lumOff val="40000"/>
                  </a:schemeClr>
                </a:solidFill>
              </a:rPr>
              <a:t>han’t</a:t>
            </a:r>
            <a:r>
              <a:rPr lang="en-GB" sz="2400" dirty="0">
                <a:solidFill>
                  <a:schemeClr val="accent3">
                    <a:lumMod val="60000"/>
                    <a:lumOff val="40000"/>
                  </a:schemeClr>
                </a:solidFill>
              </a:rPr>
              <a:t> broke bread these four and twenty hours.’</a:t>
            </a:r>
          </a:p>
          <a:p>
            <a:endParaRPr lang="en-GB" sz="1200" dirty="0">
              <a:solidFill>
                <a:schemeClr val="accent3">
                  <a:lumMod val="60000"/>
                  <a:lumOff val="40000"/>
                </a:schemeClr>
              </a:solidFill>
            </a:endParaRPr>
          </a:p>
          <a:p>
            <a:r>
              <a:rPr lang="en-GB" sz="2400" dirty="0"/>
              <a:t>Mrs Bramble, turning from him, said, she had never seen such a filthy tatterdemalion, and bid him begone; observing, that he would fill the room full of vermin—Her brother darted a significant glance at her, as she retired with Liddy into another apartment, and then asked the man if he was known to any person in Marlborough?—When he answered, that the landlord of the inn had known him from his infancy; mine host was immediately called, and being interrogated on the subject, declared that the young fellow’s name was Humphry Clinker. That he had been a love begotten babe, brought up in the work-house, and put out</a:t>
            </a:r>
          </a:p>
        </p:txBody>
      </p:sp>
    </p:spTree>
    <p:extLst>
      <p:ext uri="{BB962C8B-B14F-4D97-AF65-F5344CB8AC3E}">
        <p14:creationId xmlns:p14="http://schemas.microsoft.com/office/powerpoint/2010/main" val="662129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4405" y="77118"/>
            <a:ext cx="11435507" cy="6780882"/>
          </a:xfrm>
        </p:spPr>
        <p:txBody>
          <a:bodyPr>
            <a:noAutofit/>
          </a:bodyPr>
          <a:lstStyle/>
          <a:p>
            <a:pPr marL="0" indent="0">
              <a:buNone/>
            </a:pPr>
            <a:r>
              <a:rPr lang="en-GB" sz="2500" dirty="0"/>
              <a:t>apprentice by the parish to a country black-smith, who died before the boy’s time was out: that he had for some time worked under his ostler, as a helper and extra postilion, till he was taken ill of the ague, which disabled him from getting his bread: that, having sold or pawned every thing he had in the world for his cure and subsistence, he became so miserable and shabby, that he disgraced the stable, and was dismissed; but that he never heard any thing to the prejudice of his character in other respects. ‘So that the fellow being sick and destitute (said my uncle) you turned him out to die in the streets.’ ‘I pay the poor’s rate (replied the other) and I have no right to maintain idle vagrants, either in sickness or health; besides, such a miserable object would have brought a discredit upon my house.’</a:t>
            </a:r>
          </a:p>
          <a:p>
            <a:pPr marL="0" indent="0">
              <a:buNone/>
            </a:pPr>
            <a:endParaRPr lang="en-GB" sz="800" dirty="0"/>
          </a:p>
          <a:p>
            <a:pPr marL="0" indent="0">
              <a:buNone/>
            </a:pPr>
            <a:r>
              <a:rPr lang="en-GB" sz="2500" dirty="0">
                <a:solidFill>
                  <a:srgbClr val="92D050"/>
                </a:solidFill>
              </a:rPr>
              <a:t>[Clinker’s] natural </a:t>
            </a:r>
            <a:r>
              <a:rPr lang="en-GB" sz="2500" dirty="0" err="1">
                <a:solidFill>
                  <a:srgbClr val="92D050"/>
                </a:solidFill>
              </a:rPr>
              <a:t>aukwardness</a:t>
            </a:r>
            <a:r>
              <a:rPr lang="en-GB" sz="2500" dirty="0">
                <a:solidFill>
                  <a:srgbClr val="92D050"/>
                </a:solidFill>
              </a:rPr>
              <a:t> and the flutter of his spirits were productive of repeated blunders in the course of his attendance—At length, he spilt part of a custard upon her right shoulder; and, starting back, trod upon Chowder, who set up a dismal howl—Poor Humphry was so disconcerted at this double mistake, that he dropt the china dish, which broke into a thousand pieces; then, falling down upon his knees, remained in that posture gaping, with a most ludicrous aspect of distress. Mrs Bramble flew to the dog, and, snatching him in her arms, presented him to her brother saying, ‘This is all a concerted scheme against this unfortunate animal, whose only crime is its regard for me—Here it is, kill it at once, and then you’ll be satisfied.’</a:t>
            </a:r>
          </a:p>
        </p:txBody>
      </p:sp>
    </p:spTree>
    <p:extLst>
      <p:ext uri="{BB962C8B-B14F-4D97-AF65-F5344CB8AC3E}">
        <p14:creationId xmlns:p14="http://schemas.microsoft.com/office/powerpoint/2010/main" val="2189712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90798"/>
          </a:xfrm>
        </p:spPr>
        <p:txBody>
          <a:bodyPr>
            <a:normAutofit/>
          </a:bodyPr>
          <a:lstStyle/>
          <a:p>
            <a:pPr algn="ctr"/>
            <a:r>
              <a:rPr lang="en-GB" sz="2700" dirty="0">
                <a:solidFill>
                  <a:schemeClr val="accent1">
                    <a:lumMod val="60000"/>
                    <a:lumOff val="40000"/>
                  </a:schemeClr>
                </a:solidFill>
              </a:rPr>
              <a:t>the body in space; the boundary between worlds Margaret Atwood, </a:t>
            </a:r>
            <a:r>
              <a:rPr lang="en-GB" sz="2700" i="1" dirty="0">
                <a:solidFill>
                  <a:schemeClr val="accent1">
                    <a:lumMod val="60000"/>
                    <a:lumOff val="40000"/>
                  </a:schemeClr>
                </a:solidFill>
              </a:rPr>
              <a:t>Surfacing</a:t>
            </a:r>
            <a:endParaRPr lang="en-GB" dirty="0"/>
          </a:p>
        </p:txBody>
      </p:sp>
      <p:sp>
        <p:nvSpPr>
          <p:cNvPr id="5" name="Content Placeholder 4"/>
          <p:cNvSpPr>
            <a:spLocks noGrp="1"/>
          </p:cNvSpPr>
          <p:nvPr>
            <p:ph idx="1"/>
          </p:nvPr>
        </p:nvSpPr>
        <p:spPr/>
        <p:txBody>
          <a:bodyPr>
            <a:normAutofit lnSpcReduction="10000"/>
          </a:bodyPr>
          <a:lstStyle/>
          <a:p>
            <a:pPr marL="0" indent="0">
              <a:buNone/>
            </a:pPr>
            <a:r>
              <a:rPr lang="en-GB" dirty="0"/>
              <a:t>The trouble is all in the knob at the top of our bodies. I’m not against the body or the head either: only the neck, which creates the illusion that they are separate. The language is wrong, it shouldn’t have different words for them. If the head extended directly into the shoulders like a worm’s or a frog’s without that constriction, that lie, they wouldn’t be able to look down at their bodies and move them around as if they were robots or puppets; they would have to realize that if the head is detached from the body both of them will die.</a:t>
            </a:r>
          </a:p>
          <a:p>
            <a:pPr marL="0" indent="0">
              <a:buNone/>
            </a:pPr>
            <a:endParaRPr lang="en-GB" dirty="0"/>
          </a:p>
          <a:p>
            <a:pPr marL="0" indent="0">
              <a:buNone/>
            </a:pPr>
            <a:r>
              <a:rPr lang="en-GB" dirty="0">
                <a:solidFill>
                  <a:srgbClr val="92D050"/>
                </a:solidFill>
              </a:rPr>
              <a:t>Second-hand American was spreading over him in patches, like mange or lichen. He was infested, garbled, and I couldn't help him: it would take such time to heal, unearth him, scrape down to where he was true.</a:t>
            </a:r>
          </a:p>
        </p:txBody>
      </p:sp>
    </p:spTree>
    <p:extLst>
      <p:ext uri="{BB962C8B-B14F-4D97-AF65-F5344CB8AC3E}">
        <p14:creationId xmlns:p14="http://schemas.microsoft.com/office/powerpoint/2010/main" val="209172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D2028-52D3-431F-803B-6C8E9E03C531}"/>
              </a:ext>
            </a:extLst>
          </p:cNvPr>
          <p:cNvSpPr>
            <a:spLocks noGrp="1"/>
          </p:cNvSpPr>
          <p:nvPr>
            <p:ph type="title"/>
          </p:nvPr>
        </p:nvSpPr>
        <p:spPr>
          <a:xfrm>
            <a:off x="1244600" y="2103437"/>
            <a:ext cx="10515600" cy="2692083"/>
          </a:xfrm>
        </p:spPr>
        <p:txBody>
          <a:bodyPr>
            <a:normAutofit/>
          </a:bodyPr>
          <a:lstStyle/>
          <a:p>
            <a:pPr algn="ctr"/>
            <a:r>
              <a:rPr lang="en-GB" dirty="0">
                <a:solidFill>
                  <a:srgbClr val="92D050"/>
                </a:solidFill>
              </a:rPr>
              <a:t>The Excessive body </a:t>
            </a:r>
            <a:br>
              <a:rPr lang="en-GB" dirty="0">
                <a:solidFill>
                  <a:srgbClr val="92D050"/>
                </a:solidFill>
              </a:rPr>
            </a:br>
            <a:r>
              <a:rPr lang="en-GB" dirty="0">
                <a:solidFill>
                  <a:srgbClr val="92D050"/>
                </a:solidFill>
              </a:rPr>
              <a:t>Dylan Thomas, ‘A Story’ </a:t>
            </a:r>
            <a:br>
              <a:rPr lang="en-GB" sz="5400" dirty="0"/>
            </a:br>
            <a:endParaRPr lang="en-GB" sz="5400" dirty="0"/>
          </a:p>
        </p:txBody>
      </p:sp>
    </p:spTree>
    <p:extLst>
      <p:ext uri="{BB962C8B-B14F-4D97-AF65-F5344CB8AC3E}">
        <p14:creationId xmlns:p14="http://schemas.microsoft.com/office/powerpoint/2010/main" val="2051881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8FE02B-3057-4CC9-959F-E5B82310F7E4}"/>
              </a:ext>
            </a:extLst>
          </p:cNvPr>
          <p:cNvSpPr>
            <a:spLocks noGrp="1"/>
          </p:cNvSpPr>
          <p:nvPr>
            <p:ph idx="1"/>
          </p:nvPr>
        </p:nvSpPr>
        <p:spPr>
          <a:xfrm>
            <a:off x="741485" y="1741756"/>
            <a:ext cx="10972800" cy="4773372"/>
          </a:xfrm>
        </p:spPr>
        <p:txBody>
          <a:bodyPr>
            <a:normAutofit/>
          </a:bodyPr>
          <a:lstStyle/>
          <a:p>
            <a:pPr marL="118872" indent="0">
              <a:lnSpc>
                <a:spcPct val="110000"/>
              </a:lnSpc>
              <a:spcBef>
                <a:spcPts val="0"/>
              </a:spcBef>
              <a:spcAft>
                <a:spcPts val="600"/>
              </a:spcAft>
              <a:buNone/>
            </a:pPr>
            <a:r>
              <a:rPr lang="en-GB" sz="2300" dirty="0"/>
              <a:t>But there he was, always, a steaming hulk of an uncle, his braces straining like hawsers, crammed behind the counter of a tiny shop at the front of the house, and breathing like a brass band; or guzzling and blustery in the kitchen over his gutsy supper, too big for everything except the great black boats of his boots. </a:t>
            </a:r>
            <a:r>
              <a:rPr lang="en-GB" sz="2300" dirty="0">
                <a:solidFill>
                  <a:schemeClr val="accent1">
                    <a:lumMod val="40000"/>
                    <a:lumOff val="60000"/>
                  </a:schemeClr>
                </a:solidFill>
              </a:rPr>
              <a:t>As he ate, the house grew smaller; He billowed out over the furniture, the loud checked meadow of his waistcoat littered, as though after a picnic, with cigarettes, apple peelings , cabbage stalks, birds’ bones, gravy; and the forest fire of his hair crackled among the hooked hams from the ceiling. </a:t>
            </a:r>
            <a:r>
              <a:rPr lang="en-GB" sz="2300" dirty="0"/>
              <a:t>
…The shop was full of my uncle, and when Mr Benjamin Franklin, Mr </a:t>
            </a:r>
            <a:r>
              <a:rPr lang="en-GB" sz="2300" dirty="0" err="1"/>
              <a:t>Weazley</a:t>
            </a:r>
            <a:r>
              <a:rPr lang="en-GB" sz="2300" dirty="0"/>
              <a:t>, Noah Bowen, and Will Sentry came in , I thought it would burst. </a:t>
            </a:r>
            <a:r>
              <a:rPr lang="en-GB" sz="2300" dirty="0">
                <a:solidFill>
                  <a:schemeClr val="accent1">
                    <a:lumMod val="40000"/>
                    <a:lumOff val="60000"/>
                  </a:schemeClr>
                </a:solidFill>
              </a:rPr>
              <a:t>It was like all being together in a drawer that smelt of cheese and turps, and twist tobacco and sweet biscuits and snuff and waistcoat</a:t>
            </a:r>
            <a:r>
              <a:rPr lang="en-GB" sz="2300" dirty="0"/>
              <a:t>.  </a:t>
            </a:r>
          </a:p>
          <a:p>
            <a:pPr marL="118872" indent="0">
              <a:lnSpc>
                <a:spcPct val="110000"/>
              </a:lnSpc>
              <a:spcBef>
                <a:spcPts val="0"/>
              </a:spcBef>
              <a:spcAft>
                <a:spcPts val="600"/>
              </a:spcAft>
              <a:buNone/>
            </a:pPr>
            <a:r>
              <a:rPr lang="en-GB" dirty="0"/>
              <a:t>[…]</a:t>
            </a:r>
          </a:p>
        </p:txBody>
      </p:sp>
      <p:sp>
        <p:nvSpPr>
          <p:cNvPr id="4" name="TextBox 3">
            <a:extLst>
              <a:ext uri="{FF2B5EF4-FFF2-40B4-BE49-F238E27FC236}">
                <a16:creationId xmlns:a16="http://schemas.microsoft.com/office/drawing/2014/main" id="{08886821-43DB-41D0-88FE-AACA413F04C8}"/>
              </a:ext>
            </a:extLst>
          </p:cNvPr>
          <p:cNvSpPr txBox="1"/>
          <p:nvPr/>
        </p:nvSpPr>
        <p:spPr>
          <a:xfrm>
            <a:off x="903409" y="342872"/>
            <a:ext cx="10157313" cy="954107"/>
          </a:xfrm>
          <a:prstGeom prst="rect">
            <a:avLst/>
          </a:prstGeom>
          <a:noFill/>
        </p:spPr>
        <p:txBody>
          <a:bodyPr wrap="square">
            <a:spAutoFit/>
          </a:bodyPr>
          <a:lstStyle/>
          <a:p>
            <a:r>
              <a:rPr lang="en-GB" sz="2800" dirty="0">
                <a:solidFill>
                  <a:srgbClr val="92D050"/>
                </a:solidFill>
                <a:latin typeface="+mj-lt"/>
              </a:rPr>
              <a:t>Excess – crammed with verbs, surreal lists, strange juxtapositions  </a:t>
            </a:r>
          </a:p>
        </p:txBody>
      </p:sp>
    </p:spTree>
    <p:extLst>
      <p:ext uri="{BB962C8B-B14F-4D97-AF65-F5344CB8AC3E}">
        <p14:creationId xmlns:p14="http://schemas.microsoft.com/office/powerpoint/2010/main" val="1578098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CA2CEA-06F4-4353-B68A-3F77EAAFDDC2}"/>
              </a:ext>
            </a:extLst>
          </p:cNvPr>
          <p:cNvSpPr>
            <a:spLocks noGrp="1"/>
          </p:cNvSpPr>
          <p:nvPr>
            <p:ph idx="1"/>
          </p:nvPr>
        </p:nvSpPr>
        <p:spPr>
          <a:xfrm>
            <a:off x="518746" y="219809"/>
            <a:ext cx="11019692" cy="6638192"/>
          </a:xfrm>
        </p:spPr>
        <p:txBody>
          <a:bodyPr>
            <a:normAutofit fontScale="77500" lnSpcReduction="20000"/>
          </a:bodyPr>
          <a:lstStyle/>
          <a:p>
            <a:pPr marL="118872" indent="0">
              <a:lnSpc>
                <a:spcPct val="110000"/>
              </a:lnSpc>
              <a:spcBef>
                <a:spcPts val="0"/>
              </a:spcBef>
              <a:spcAft>
                <a:spcPts val="600"/>
              </a:spcAft>
              <a:buNone/>
            </a:pPr>
            <a:r>
              <a:rPr lang="en-GB" sz="3000" dirty="0"/>
              <a:t>He was about sick and tired, he said, of being followed by Will Sentry.
All day long, wherever I go, he said </a:t>
            </a:r>
            <a:r>
              <a:rPr lang="en-GB" sz="3000" dirty="0">
                <a:solidFill>
                  <a:schemeClr val="accent1">
                    <a:lumMod val="40000"/>
                    <a:lumOff val="60000"/>
                  </a:schemeClr>
                </a:solidFill>
              </a:rPr>
              <a:t>he's after me like a collie with one eye. I got a shadow of my own, </a:t>
            </a:r>
            <a:r>
              <a:rPr lang="en-GB" sz="3000" i="1" dirty="0">
                <a:solidFill>
                  <a:schemeClr val="accent1">
                    <a:lumMod val="40000"/>
                    <a:lumOff val="60000"/>
                  </a:schemeClr>
                </a:solidFill>
              </a:rPr>
              <a:t>and </a:t>
            </a:r>
            <a:r>
              <a:rPr lang="en-GB" sz="3000" dirty="0">
                <a:solidFill>
                  <a:schemeClr val="accent1">
                    <a:lumMod val="40000"/>
                    <a:lumOff val="60000"/>
                  </a:schemeClr>
                </a:solidFill>
              </a:rPr>
              <a:t>a dog. I don't need no Tom, Dick or Harry pursuing me with his dirty muffler on</a:t>
            </a:r>
            <a:r>
              <a:rPr lang="en-GB" sz="3000" dirty="0"/>
              <a:t>. </a:t>
            </a:r>
          </a:p>
          <a:p>
            <a:pPr marL="118872" indent="0">
              <a:lnSpc>
                <a:spcPct val="110000"/>
              </a:lnSpc>
              <a:spcBef>
                <a:spcPts val="0"/>
              </a:spcBef>
              <a:spcAft>
                <a:spcPts val="600"/>
              </a:spcAft>
              <a:buNone/>
            </a:pPr>
            <a:r>
              <a:rPr lang="en-GB" sz="3000" dirty="0"/>
              <a:t>Will Sentry blushed, and said : it's only oily. I got a bicycle 
A man has no privacy at all , Mr Franklin went on. I tell you he sticks so close I'm afraid to go out the back in case I sit on his lap . It’s a wonder to me, he said, he don't follow me into bed at night. 
Wife won't let Will Sentry said. </a:t>
            </a:r>
          </a:p>
          <a:p>
            <a:pPr marL="174625" indent="0">
              <a:lnSpc>
                <a:spcPct val="120000"/>
              </a:lnSpc>
              <a:spcBef>
                <a:spcPts val="0"/>
              </a:spcBef>
              <a:spcAft>
                <a:spcPts val="200"/>
              </a:spcAft>
              <a:buNone/>
            </a:pPr>
            <a:endParaRPr lang="en-GB" sz="3000" dirty="0"/>
          </a:p>
          <a:p>
            <a:pPr marL="174625" indent="0">
              <a:lnSpc>
                <a:spcPct val="120000"/>
              </a:lnSpc>
              <a:spcBef>
                <a:spcPts val="0"/>
              </a:spcBef>
              <a:spcAft>
                <a:spcPts val="200"/>
              </a:spcAft>
              <a:buNone/>
            </a:pPr>
            <a:endParaRPr lang="en-GB" sz="3000" dirty="0"/>
          </a:p>
          <a:p>
            <a:pPr marL="174625" indent="0">
              <a:lnSpc>
                <a:spcPct val="120000"/>
              </a:lnSpc>
              <a:spcBef>
                <a:spcPts val="0"/>
              </a:spcBef>
              <a:spcAft>
                <a:spcPts val="200"/>
              </a:spcAft>
              <a:buNone/>
            </a:pPr>
            <a:r>
              <a:rPr lang="en-GB" sz="3000" dirty="0"/>
              <a:t>... </a:t>
            </a:r>
            <a:r>
              <a:rPr lang="en-GB" sz="3000" dirty="0">
                <a:solidFill>
                  <a:schemeClr val="accent1">
                    <a:lumMod val="40000"/>
                    <a:lumOff val="60000"/>
                  </a:schemeClr>
                </a:solidFill>
              </a:rPr>
              <a:t>behind locked doors, they hymned and </a:t>
            </a:r>
            <a:r>
              <a:rPr lang="en-GB" sz="3000" dirty="0" err="1">
                <a:solidFill>
                  <a:schemeClr val="accent1">
                    <a:lumMod val="40000"/>
                    <a:lumOff val="60000"/>
                  </a:schemeClr>
                </a:solidFill>
              </a:rPr>
              <a:t>rumpused</a:t>
            </a:r>
            <a:r>
              <a:rPr lang="en-GB" sz="3000" dirty="0">
                <a:solidFill>
                  <a:schemeClr val="accent1">
                    <a:lumMod val="40000"/>
                    <a:lumOff val="60000"/>
                  </a:schemeClr>
                </a:solidFill>
              </a:rPr>
              <a:t> all the beautiful afternoon. And when a policeman entered the Druids Tap by the back door and found them all choral with beer,   […] </a:t>
            </a:r>
          </a:p>
          <a:p>
            <a:pPr marL="174625" indent="0">
              <a:lnSpc>
                <a:spcPct val="120000"/>
              </a:lnSpc>
              <a:spcBef>
                <a:spcPts val="0"/>
              </a:spcBef>
              <a:spcAft>
                <a:spcPts val="200"/>
              </a:spcAft>
              <a:buNone/>
            </a:pPr>
            <a:r>
              <a:rPr lang="en-GB" sz="3000" dirty="0"/>
              <a:t>Where do you come from? He said in his buttoned, blue voice.  </a:t>
            </a:r>
          </a:p>
          <a:p>
            <a:pPr marL="174625" indent="0">
              <a:lnSpc>
                <a:spcPct val="120000"/>
              </a:lnSpc>
              <a:spcBef>
                <a:spcPts val="0"/>
              </a:spcBef>
              <a:spcAft>
                <a:spcPts val="200"/>
              </a:spcAft>
              <a:buNone/>
            </a:pPr>
            <a:r>
              <a:rPr lang="en-GB" sz="3000" dirty="0"/>
              <a:t>They told him.
I got an auntie there, the policeman said. And very soon he was singing Asleep in the Deep. </a:t>
            </a:r>
          </a:p>
          <a:p>
            <a:pPr marL="174625" indent="0">
              <a:lnSpc>
                <a:spcPct val="120000"/>
              </a:lnSpc>
              <a:spcBef>
                <a:spcPts val="0"/>
              </a:spcBef>
              <a:spcAft>
                <a:spcPts val="200"/>
              </a:spcAft>
              <a:buNone/>
            </a:pPr>
            <a:r>
              <a:rPr lang="en-GB" sz="3000" dirty="0">
                <a:solidFill>
                  <a:schemeClr val="accent1">
                    <a:lumMod val="40000"/>
                    <a:lumOff val="60000"/>
                  </a:schemeClr>
                </a:solidFill>
              </a:rPr>
              <a:t>Off we drove again at last, the charabanc, bouncing with tenors and flagons, and came to a river that rushed along among willows.</a:t>
            </a:r>
            <a:r>
              <a:rPr lang="en-GB" sz="3000" dirty="0"/>
              <a:t>
</a:t>
            </a:r>
            <a:r>
              <a:rPr lang="en-GB" sz="3000" dirty="0">
                <a:solidFill>
                  <a:schemeClr val="accent1">
                    <a:lumMod val="40000"/>
                    <a:lumOff val="60000"/>
                  </a:schemeClr>
                </a:solidFill>
              </a:rPr>
              <a:t>Water! They shouted</a:t>
            </a:r>
            <a:r>
              <a:rPr lang="en-GB" sz="3000" dirty="0"/>
              <a:t>.</a:t>
            </a:r>
            <a:endParaRPr lang="en-GB" dirty="0"/>
          </a:p>
        </p:txBody>
      </p:sp>
      <p:sp>
        <p:nvSpPr>
          <p:cNvPr id="4" name="TextBox 3">
            <a:extLst>
              <a:ext uri="{FF2B5EF4-FFF2-40B4-BE49-F238E27FC236}">
                <a16:creationId xmlns:a16="http://schemas.microsoft.com/office/drawing/2014/main" id="{43494359-9FD4-4773-B0FC-8ED7EE1C9CEE}"/>
              </a:ext>
            </a:extLst>
          </p:cNvPr>
          <p:cNvSpPr txBox="1"/>
          <p:nvPr/>
        </p:nvSpPr>
        <p:spPr>
          <a:xfrm>
            <a:off x="1566498" y="2967335"/>
            <a:ext cx="8430356" cy="461665"/>
          </a:xfrm>
          <a:prstGeom prst="rect">
            <a:avLst/>
          </a:prstGeom>
          <a:noFill/>
        </p:spPr>
        <p:txBody>
          <a:bodyPr wrap="square">
            <a:spAutoFit/>
          </a:bodyPr>
          <a:lstStyle/>
          <a:p>
            <a:r>
              <a:rPr lang="en-GB" sz="2400" dirty="0">
                <a:solidFill>
                  <a:srgbClr val="92D050"/>
                </a:solidFill>
                <a:latin typeface="+mj-lt"/>
              </a:rPr>
              <a:t>The unthinking actions of the group</a:t>
            </a:r>
            <a:endParaRPr lang="en-GB" sz="2400" dirty="0"/>
          </a:p>
        </p:txBody>
      </p:sp>
    </p:spTree>
    <p:extLst>
      <p:ext uri="{BB962C8B-B14F-4D97-AF65-F5344CB8AC3E}">
        <p14:creationId xmlns:p14="http://schemas.microsoft.com/office/powerpoint/2010/main" val="1159779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1303F"/>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0CC084-6C0A-4B72-9855-8C025E0B59DB}"/>
              </a:ext>
            </a:extLst>
          </p:cNvPr>
          <p:cNvSpPr>
            <a:spLocks noGrp="1"/>
          </p:cNvSpPr>
          <p:nvPr>
            <p:ph idx="1"/>
          </p:nvPr>
        </p:nvSpPr>
        <p:spPr>
          <a:xfrm>
            <a:off x="167680" y="404965"/>
            <a:ext cx="11856640" cy="5916704"/>
          </a:xfrm>
        </p:spPr>
        <p:txBody>
          <a:bodyPr>
            <a:normAutofit/>
          </a:bodyPr>
          <a:lstStyle/>
          <a:p>
            <a:pPr marL="174625" indent="0">
              <a:lnSpc>
                <a:spcPct val="100000"/>
              </a:lnSpc>
              <a:spcBef>
                <a:spcPts val="0"/>
              </a:spcBef>
              <a:spcAft>
                <a:spcPts val="200"/>
              </a:spcAft>
              <a:buNone/>
            </a:pPr>
            <a:r>
              <a:rPr lang="en-GB" sz="2300" dirty="0"/>
              <a:t>Porthcawl ! Sang my uncle.
Where's the donkeys? Said Mr </a:t>
            </a:r>
            <a:r>
              <a:rPr lang="en-GB" sz="2300" dirty="0" err="1"/>
              <a:t>Weazley</a:t>
            </a:r>
            <a:r>
              <a:rPr lang="en-GB" sz="2300" dirty="0"/>
              <a:t>.</a:t>
            </a:r>
          </a:p>
          <a:p>
            <a:pPr marL="174625" indent="0">
              <a:lnSpc>
                <a:spcPct val="100000"/>
              </a:lnSpc>
              <a:spcBef>
                <a:spcPts val="0"/>
              </a:spcBef>
              <a:spcAft>
                <a:spcPts val="200"/>
              </a:spcAft>
              <a:buNone/>
            </a:pPr>
            <a:r>
              <a:rPr lang="en-GB" sz="2300" dirty="0">
                <a:solidFill>
                  <a:schemeClr val="accent1">
                    <a:lumMod val="40000"/>
                    <a:lumOff val="60000"/>
                  </a:schemeClr>
                </a:solidFill>
              </a:rPr>
              <a:t>And out they lurched, to paddle and whoop in the cold, white, wading water</a:t>
            </a:r>
            <a:r>
              <a:rPr lang="en-GB" sz="2300" dirty="0"/>
              <a:t>. Mr Franklin, trying to polka on the slippery stones fell in twice. Nothing is simple , he said with dignity as he oozed up the bank. 
</a:t>
            </a:r>
            <a:r>
              <a:rPr lang="en-GB" sz="2300" dirty="0">
                <a:solidFill>
                  <a:schemeClr val="accent1">
                    <a:lumMod val="40000"/>
                    <a:lumOff val="60000"/>
                  </a:schemeClr>
                </a:solidFill>
              </a:rPr>
              <a:t>It's cold! They cried.
It's lovely! </a:t>
            </a:r>
          </a:p>
          <a:p>
            <a:pPr marL="174625" indent="0">
              <a:lnSpc>
                <a:spcPct val="100000"/>
              </a:lnSpc>
              <a:spcBef>
                <a:spcPts val="0"/>
              </a:spcBef>
              <a:spcAft>
                <a:spcPts val="200"/>
              </a:spcAft>
              <a:buNone/>
            </a:pPr>
            <a:r>
              <a:rPr lang="en-GB" sz="2300" dirty="0">
                <a:solidFill>
                  <a:schemeClr val="accent1">
                    <a:lumMod val="40000"/>
                    <a:lumOff val="60000"/>
                  </a:schemeClr>
                </a:solidFill>
              </a:rPr>
              <a:t>Its smooth as a moth’s nose! 
It's </a:t>
            </a:r>
            <a:r>
              <a:rPr lang="en-GB" sz="2300" i="1" dirty="0">
                <a:solidFill>
                  <a:schemeClr val="accent1">
                    <a:lumMod val="40000"/>
                    <a:lumOff val="60000"/>
                  </a:schemeClr>
                </a:solidFill>
              </a:rPr>
              <a:t>better</a:t>
            </a:r>
            <a:r>
              <a:rPr lang="en-GB" sz="2300" dirty="0">
                <a:solidFill>
                  <a:schemeClr val="accent1">
                    <a:lumMod val="40000"/>
                    <a:lumOff val="60000"/>
                  </a:schemeClr>
                </a:solidFill>
              </a:rPr>
              <a:t> than Porthcawl !</a:t>
            </a:r>
          </a:p>
          <a:p>
            <a:pPr marL="174625" indent="0">
              <a:lnSpc>
                <a:spcPct val="100000"/>
              </a:lnSpc>
              <a:spcBef>
                <a:spcPts val="0"/>
              </a:spcBef>
              <a:spcAft>
                <a:spcPts val="200"/>
              </a:spcAft>
              <a:buNone/>
            </a:pPr>
            <a:endParaRPr lang="en-GB" sz="2300" dirty="0"/>
          </a:p>
          <a:p>
            <a:pPr marL="174625" indent="0">
              <a:lnSpc>
                <a:spcPct val="100000"/>
              </a:lnSpc>
              <a:spcBef>
                <a:spcPts val="0"/>
              </a:spcBef>
              <a:spcAft>
                <a:spcPts val="200"/>
              </a:spcAft>
              <a:buNone/>
            </a:pPr>
            <a:r>
              <a:rPr lang="en-GB" sz="2300" dirty="0">
                <a:solidFill>
                  <a:schemeClr val="accent1">
                    <a:lumMod val="40000"/>
                    <a:lumOff val="60000"/>
                  </a:schemeClr>
                </a:solidFill>
              </a:rPr>
              <a:t>And dusk came down warm and gentle on 30 wild, wet, pickled, splashing men without a care in the world at the end of the world in the West of Wales. </a:t>
            </a:r>
            <a:r>
              <a:rPr lang="en-GB" sz="2300" dirty="0"/>
              <a:t>And, who goes there? called Will Sentry to a wild duck flying. </a:t>
            </a:r>
          </a:p>
          <a:p>
            <a:pPr marL="174625" indent="0">
              <a:lnSpc>
                <a:spcPct val="100000"/>
              </a:lnSpc>
              <a:spcBef>
                <a:spcPts val="0"/>
              </a:spcBef>
              <a:spcAft>
                <a:spcPts val="200"/>
              </a:spcAft>
              <a:buNone/>
            </a:pPr>
            <a:r>
              <a:rPr lang="en-GB" sz="2300" dirty="0"/>
              <a:t>... so they carried out the remaining cases, and the Primus stove, and old O. Jones himself, and took them in a field, and sat down in a circle in the field and drank and sang while old O. Jones cooked sausage and mash and the moon flew above us. And there I drifted to sleep against my uncle’s mountainous waistcoat, and, as I slept, Who goes there ? called out Will Sentry to the flying moon .</a:t>
            </a:r>
          </a:p>
        </p:txBody>
      </p:sp>
    </p:spTree>
    <p:extLst>
      <p:ext uri="{BB962C8B-B14F-4D97-AF65-F5344CB8AC3E}">
        <p14:creationId xmlns:p14="http://schemas.microsoft.com/office/powerpoint/2010/main" val="4906835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mod">
      <a:majorFont>
        <a:latin typeface="Perpetua Titling MT"/>
        <a:ea typeface=""/>
        <a:cs typeface=""/>
      </a:majorFont>
      <a:minorFont>
        <a:latin typeface="Perpetu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docProps/app.xml><?xml version="1.0" encoding="utf-8"?>
<Properties xmlns="http://schemas.openxmlformats.org/officeDocument/2006/extended-properties" xmlns:vt="http://schemas.openxmlformats.org/officeDocument/2006/docPropsVTypes">
  <Template>Office Theme</Template>
  <TotalTime>875</TotalTime>
  <Words>2945</Words>
  <Application>Microsoft Office PowerPoint</Application>
  <PresentationFormat>Widescreen</PresentationFormat>
  <Paragraphs>58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Palatino Linotype</vt:lpstr>
      <vt:lpstr>Perpetua</vt:lpstr>
      <vt:lpstr>Perpetua Titling MT</vt:lpstr>
      <vt:lpstr>Office Theme</vt:lpstr>
      <vt:lpstr>Writing place: writing The senses</vt:lpstr>
      <vt:lpstr>examples</vt:lpstr>
      <vt:lpstr>the significance of smell: Patrick Suskind, Perfume, </vt:lpstr>
      <vt:lpstr>PowerPoint Presentation</vt:lpstr>
      <vt:lpstr>drawing on the body:   Marcel Proust,  In Search of Lost Time</vt:lpstr>
      <vt:lpstr>PowerPoint Presentation</vt:lpstr>
      <vt:lpstr>PowerPoint Presentation</vt:lpstr>
      <vt:lpstr>PowerPoint Presentation</vt:lpstr>
      <vt:lpstr>the clothed and unclothed body: Tobias Smollett, The Expedition Of Humphry Clinker</vt:lpstr>
      <vt:lpstr>PowerPoint Presentation</vt:lpstr>
      <vt:lpstr>PowerPoint Presentation</vt:lpstr>
      <vt:lpstr>PowerPoint Presentation</vt:lpstr>
      <vt:lpstr>the body in space; the boundary between worlds Margaret Atwood, Surfacing</vt:lpstr>
      <vt:lpstr>The Excessive body  Dylan Thomas, ‘A Story’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Creative Writing Project (HPEN5018, HPEN6018)</dc:title>
  <dc:creator>Jeni Williams</dc:creator>
  <cp:lastModifiedBy>Jeni Williams</cp:lastModifiedBy>
  <cp:revision>33</cp:revision>
  <dcterms:created xsi:type="dcterms:W3CDTF">2019-09-12T14:09:02Z</dcterms:created>
  <dcterms:modified xsi:type="dcterms:W3CDTF">2020-11-19T23:53:29Z</dcterms:modified>
</cp:coreProperties>
</file>