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67"/>
    <p:restoredTop sz="94643"/>
  </p:normalViewPr>
  <p:slideViewPr>
    <p:cSldViewPr snapToGrid="0" snapToObjects="1">
      <p:cViewPr varScale="1">
        <p:scale>
          <a:sx n="109" d="100"/>
          <a:sy n="109" d="100"/>
        </p:scale>
        <p:origin x="474" y="126"/>
      </p:cViewPr>
      <p:guideLst/>
    </p:cSldViewPr>
  </p:slideViewPr>
  <p:notesTextViewPr>
    <p:cViewPr>
      <p:scale>
        <a:sx n="85" d="100"/>
        <a:sy n="8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F9060-ADB6-E242-BEE3-E065FC99429F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96ECAD-53FF-784A-A74B-A43C965998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5269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96ECAD-53FF-784A-A74B-A43C965998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303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96ECAD-53FF-784A-A74B-A43C965998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1390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96ECAD-53FF-784A-A74B-A43C965998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48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3F401-7DB4-B045-8FE9-9010C417B45F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0DFF7-BEA8-074E-8625-08A8AFA6CC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77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3F401-7DB4-B045-8FE9-9010C417B45F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0DFF7-BEA8-074E-8625-08A8AFA6CC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0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3F401-7DB4-B045-8FE9-9010C417B45F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0DFF7-BEA8-074E-8625-08A8AFA6CC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936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3F401-7DB4-B045-8FE9-9010C417B45F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0DFF7-BEA8-074E-8625-08A8AFA6CC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015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3F401-7DB4-B045-8FE9-9010C417B45F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0DFF7-BEA8-074E-8625-08A8AFA6CC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055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3F401-7DB4-B045-8FE9-9010C417B45F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0DFF7-BEA8-074E-8625-08A8AFA6CC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715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3F401-7DB4-B045-8FE9-9010C417B45F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0DFF7-BEA8-074E-8625-08A8AFA6CC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280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3F401-7DB4-B045-8FE9-9010C417B45F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0DFF7-BEA8-074E-8625-08A8AFA6CC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75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3F401-7DB4-B045-8FE9-9010C417B45F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0DFF7-BEA8-074E-8625-08A8AFA6CC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011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3F401-7DB4-B045-8FE9-9010C417B45F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0DFF7-BEA8-074E-8625-08A8AFA6CC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7330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3F401-7DB4-B045-8FE9-9010C417B45F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0DFF7-BEA8-074E-8625-08A8AFA6CC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828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23F401-7DB4-B045-8FE9-9010C417B45F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60DFF7-BEA8-074E-8625-08A8AFA6CC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14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60000">
              <a:schemeClr val="accent6">
                <a:lumMod val="0"/>
                <a:lumOff val="100000"/>
              </a:schemeClr>
            </a:gs>
            <a:gs pos="74000">
              <a:schemeClr val="accent6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0181" y="-140677"/>
            <a:ext cx="5950727" cy="3180143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</p:pic>
      <p:sp>
        <p:nvSpPr>
          <p:cNvPr id="2" name="TextBox 1"/>
          <p:cNvSpPr txBox="1"/>
          <p:nvPr/>
        </p:nvSpPr>
        <p:spPr>
          <a:xfrm>
            <a:off x="7772398" y="6224954"/>
            <a:ext cx="4419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 err="1" smtClean="0">
                <a:latin typeface="Cambria" charset="0"/>
                <a:ea typeface="Cambria" charset="0"/>
                <a:cs typeface="Cambria" charset="0"/>
              </a:rPr>
              <a:t>Gan</a:t>
            </a:r>
            <a:r>
              <a:rPr lang="en-US" sz="2400" b="1" i="1" dirty="0" smtClean="0">
                <a:latin typeface="Cambria" charset="0"/>
                <a:ea typeface="Cambria" charset="0"/>
                <a:cs typeface="Cambria" charset="0"/>
              </a:rPr>
              <a:t> Elizabeth, Georgia a Rhea</a:t>
            </a:r>
            <a:endParaRPr lang="en-US" sz="2400" b="1" i="1" dirty="0"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95321" y="3039466"/>
            <a:ext cx="71334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Lle</a:t>
            </a:r>
            <a:r>
              <a:rPr lang="en-US" b="1" i="1" dirty="0" smtClean="0"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yn</a:t>
            </a:r>
            <a:r>
              <a:rPr lang="en-US" b="1" i="1" dirty="0" smtClean="0">
                <a:latin typeface="Cambria" charset="0"/>
                <a:ea typeface="Cambria" charset="0"/>
                <a:cs typeface="Cambria" charset="0"/>
              </a:rPr>
              <a:t> y </a:t>
            </a: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farchnad</a:t>
            </a:r>
            <a:r>
              <a:rPr lang="en-US" b="1" i="1" dirty="0" smtClean="0">
                <a:latin typeface="Cambria" charset="0"/>
                <a:ea typeface="Cambria" charset="0"/>
                <a:cs typeface="Cambria" charset="0"/>
              </a:rPr>
              <a:t> am </a:t>
            </a: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gaffi</a:t>
            </a:r>
            <a:r>
              <a:rPr lang="en-US" b="1" i="1" dirty="0" smtClean="0"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llysieuol</a:t>
            </a:r>
            <a:endParaRPr lang="en-US" b="1" i="1" dirty="0" smtClean="0">
              <a:latin typeface="Cambria" charset="0"/>
              <a:ea typeface="Cambria" charset="0"/>
              <a:cs typeface="Cambria" charset="0"/>
            </a:endParaRPr>
          </a:p>
          <a:p>
            <a:pPr marL="285750" indent="-285750">
              <a:buFont typeface="Arial" charset="0"/>
              <a:buChar char="•"/>
            </a:pPr>
            <a:endParaRPr lang="en-US" b="1" i="1" dirty="0" smtClean="0">
              <a:latin typeface="Cambria" charset="0"/>
              <a:ea typeface="Cambria" charset="0"/>
              <a:cs typeface="Cambria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Tueddiad</a:t>
            </a:r>
            <a:r>
              <a:rPr lang="en-US" b="1" i="1" dirty="0" smtClean="0"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sydd</a:t>
            </a:r>
            <a:r>
              <a:rPr lang="en-US" b="1" i="1" dirty="0" smtClean="0"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i</a:t>
            </a:r>
            <a:r>
              <a:rPr lang="en-US" b="1" i="1" dirty="0" smtClean="0"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ddod</a:t>
            </a:r>
            <a:endParaRPr lang="en-US" b="1" i="1" dirty="0" smtClean="0">
              <a:latin typeface="Cambria" charset="0"/>
              <a:ea typeface="Cambria" charset="0"/>
              <a:cs typeface="Cambria" charset="0"/>
            </a:endParaRPr>
          </a:p>
          <a:p>
            <a:pPr marL="285750" indent="-285750">
              <a:buFont typeface="Arial" charset="0"/>
              <a:buChar char="•"/>
            </a:pPr>
            <a:endParaRPr lang="en-US" b="1" i="1" dirty="0" smtClean="0">
              <a:latin typeface="Cambria" charset="0"/>
              <a:ea typeface="Cambria" charset="0"/>
              <a:cs typeface="Cambria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Nid</a:t>
            </a:r>
            <a:r>
              <a:rPr lang="en-US" b="1" i="1" dirty="0" smtClean="0"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oes</a:t>
            </a:r>
            <a:r>
              <a:rPr lang="en-US" b="1" i="1" dirty="0" smtClean="0"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llawer</a:t>
            </a:r>
            <a:r>
              <a:rPr lang="en-US" b="1" i="1" dirty="0" smtClean="0">
                <a:latin typeface="Cambria" charset="0"/>
                <a:ea typeface="Cambria" charset="0"/>
                <a:cs typeface="Cambria" charset="0"/>
              </a:rPr>
              <a:t> o </a:t>
            </a: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ddewis</a:t>
            </a:r>
            <a:r>
              <a:rPr lang="en-US" b="1" i="1" dirty="0" smtClean="0">
                <a:latin typeface="Cambria" charset="0"/>
                <a:ea typeface="Cambria" charset="0"/>
                <a:cs typeface="Cambria" charset="0"/>
              </a:rPr>
              <a:t> o </a:t>
            </a: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fwydydd</a:t>
            </a:r>
            <a:r>
              <a:rPr lang="en-US" b="1" i="1" dirty="0" smtClean="0"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llysieuol</a:t>
            </a:r>
            <a:r>
              <a:rPr lang="en-US" b="1" i="1" dirty="0" smtClean="0"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mewn</a:t>
            </a:r>
            <a:r>
              <a:rPr lang="en-US" b="1" i="1" dirty="0" smtClean="0"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caffi’s</a:t>
            </a:r>
            <a:r>
              <a:rPr lang="en-US" b="1" i="1" dirty="0" smtClean="0"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b="1" i="1" dirty="0" err="1" smtClean="0">
                <a:latin typeface="Cambria" charset="0"/>
                <a:ea typeface="Cambria" charset="0"/>
                <a:cs typeface="Cambria" charset="0"/>
              </a:rPr>
              <a:t>lleol</a:t>
            </a:r>
            <a:endParaRPr lang="en-US" b="1" i="1" dirty="0" smtClean="0">
              <a:latin typeface="Cambria" charset="0"/>
              <a:ea typeface="Cambria" charset="0"/>
              <a:cs typeface="Cambria" charset="0"/>
            </a:endParaRPr>
          </a:p>
          <a:p>
            <a:pPr marL="285750" indent="-285750">
              <a:buFont typeface="Arial" charset="0"/>
              <a:buChar char="•"/>
            </a:pPr>
            <a:endParaRPr lang="en-US" b="1" i="1" dirty="0" smtClean="0">
              <a:latin typeface="Cambria" charset="0"/>
              <a:ea typeface="Cambria" charset="0"/>
              <a:cs typeface="Cambria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cy-GB" b="1" i="1" dirty="0" smtClean="0">
                <a:latin typeface="Cambria" charset="0"/>
                <a:ea typeface="Cambria" charset="0"/>
                <a:cs typeface="Cambria" charset="0"/>
              </a:rPr>
              <a:t>Mae </a:t>
            </a:r>
            <a:r>
              <a:rPr lang="cy-GB" b="1" i="1" dirty="0">
                <a:latin typeface="Cambria" charset="0"/>
                <a:ea typeface="Cambria" charset="0"/>
                <a:cs typeface="Cambria" charset="0"/>
              </a:rPr>
              <a:t>bwydydd </a:t>
            </a:r>
            <a:r>
              <a:rPr lang="cy-GB" b="1" i="1" dirty="0" smtClean="0">
                <a:latin typeface="Cambria" charset="0"/>
                <a:ea typeface="Cambria" charset="0"/>
                <a:cs typeface="Cambria" charset="0"/>
              </a:rPr>
              <a:t>iachus </a:t>
            </a:r>
            <a:r>
              <a:rPr lang="cy-GB" b="1" i="1" dirty="0">
                <a:latin typeface="Cambria" charset="0"/>
                <a:ea typeface="Cambria" charset="0"/>
                <a:cs typeface="Cambria" charset="0"/>
              </a:rPr>
              <a:t>yn d</a:t>
            </a:r>
            <a:r>
              <a:rPr lang="cy-GB" b="1" i="1" dirty="0" smtClean="0">
                <a:latin typeface="Cambria" charset="0"/>
                <a:ea typeface="Cambria" charset="0"/>
                <a:cs typeface="Cambria" charset="0"/>
              </a:rPr>
              <a:t>ueddol </a:t>
            </a:r>
            <a:r>
              <a:rPr lang="cy-GB" b="1" i="1" dirty="0">
                <a:latin typeface="Cambria" charset="0"/>
                <a:ea typeface="Cambria" charset="0"/>
                <a:cs typeface="Cambria" charset="0"/>
              </a:rPr>
              <a:t>o fod yn llai cyfleus i'w </a:t>
            </a:r>
            <a:r>
              <a:rPr lang="cy-GB" b="1" i="1" dirty="0" smtClean="0">
                <a:latin typeface="Cambria" charset="0"/>
                <a:ea typeface="Cambria" charset="0"/>
                <a:cs typeface="Cambria" charset="0"/>
              </a:rPr>
              <a:t>paratoi ac yn ddrud o gymharu â </a:t>
            </a:r>
            <a:r>
              <a:rPr lang="cy-GB" b="1" i="1" dirty="0" smtClean="0">
                <a:latin typeface="Cambria" charset="0"/>
                <a:ea typeface="Cambria" charset="0"/>
                <a:cs typeface="Cambria" charset="0"/>
              </a:rPr>
              <a:t>bwydydd </a:t>
            </a:r>
            <a:r>
              <a:rPr lang="cy-GB" b="1" i="1" dirty="0" smtClean="0">
                <a:latin typeface="Cambria" charset="0"/>
                <a:ea typeface="Cambria" charset="0"/>
                <a:cs typeface="Cambria" charset="0"/>
              </a:rPr>
              <a:t>afiachus</a:t>
            </a:r>
          </a:p>
          <a:p>
            <a:pPr marL="285750" indent="-285750">
              <a:buFont typeface="Arial" charset="0"/>
              <a:buChar char="•"/>
            </a:pPr>
            <a:endParaRPr lang="cy-GB" b="1" i="1" dirty="0" smtClean="0">
              <a:latin typeface="Cambria" charset="0"/>
              <a:ea typeface="Cambria" charset="0"/>
              <a:cs typeface="Cambria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cy-GB" b="1" i="1" dirty="0" smtClean="0">
                <a:latin typeface="Cambria" charset="0"/>
                <a:ea typeface="Cambria" charset="0"/>
                <a:cs typeface="Cambria" charset="0"/>
              </a:rPr>
              <a:t>Mae gennym brofiad </a:t>
            </a:r>
            <a:r>
              <a:rPr lang="cy-GB" b="1" i="1" dirty="0">
                <a:latin typeface="Cambria" charset="0"/>
                <a:ea typeface="Cambria" charset="0"/>
                <a:cs typeface="Cambria" charset="0"/>
              </a:rPr>
              <a:t>gwaith </a:t>
            </a:r>
            <a:r>
              <a:rPr lang="cy-GB" b="1" i="1" dirty="0" smtClean="0">
                <a:latin typeface="Cambria" charset="0"/>
                <a:ea typeface="Cambria" charset="0"/>
                <a:cs typeface="Cambria" charset="0"/>
              </a:rPr>
              <a:t>i ymwneud â </a:t>
            </a:r>
            <a:r>
              <a:rPr lang="cy-GB" b="1" i="1" dirty="0">
                <a:latin typeface="Cambria" charset="0"/>
                <a:ea typeface="Cambria" charset="0"/>
                <a:cs typeface="Cambria" charset="0"/>
              </a:rPr>
              <a:t>gwasanaeth cwsmeriaid. Mae </a:t>
            </a:r>
            <a:r>
              <a:rPr lang="cy-GB" b="1" i="1" dirty="0" smtClean="0">
                <a:latin typeface="Cambria" charset="0"/>
                <a:ea typeface="Cambria" charset="0"/>
                <a:cs typeface="Cambria" charset="0"/>
              </a:rPr>
              <a:t>aelod o’r grŵp wedi gweithio mewn </a:t>
            </a:r>
            <a:r>
              <a:rPr lang="cy-GB" b="1" i="1" dirty="0">
                <a:latin typeface="Cambria" charset="0"/>
                <a:ea typeface="Cambria" charset="0"/>
                <a:cs typeface="Cambria" charset="0"/>
              </a:rPr>
              <a:t>bwyty </a:t>
            </a:r>
            <a:r>
              <a:rPr lang="cy-GB" b="1" i="1" dirty="0" smtClean="0">
                <a:latin typeface="Cambria" charset="0"/>
                <a:ea typeface="Cambria" charset="0"/>
                <a:cs typeface="Cambria" charset="0"/>
              </a:rPr>
              <a:t>llysieuol, </a:t>
            </a:r>
            <a:r>
              <a:rPr lang="cy-GB" b="1" i="1" dirty="0">
                <a:latin typeface="Cambria" charset="0"/>
                <a:ea typeface="Cambria" charset="0"/>
                <a:cs typeface="Cambria" charset="0"/>
              </a:rPr>
              <a:t>Govindas ac </a:t>
            </a:r>
            <a:r>
              <a:rPr lang="cy-GB" b="1" i="1" dirty="0" smtClean="0">
                <a:latin typeface="Cambria" charset="0"/>
                <a:ea typeface="Cambria" charset="0"/>
                <a:cs typeface="Cambria" charset="0"/>
              </a:rPr>
              <a:t> mae gan aelod arall </a:t>
            </a:r>
            <a:r>
              <a:rPr lang="cy-GB" b="1" i="1" dirty="0">
                <a:latin typeface="Cambria" charset="0"/>
                <a:ea typeface="Cambria" charset="0"/>
                <a:cs typeface="Cambria" charset="0"/>
              </a:rPr>
              <a:t>brofiad </a:t>
            </a:r>
            <a:r>
              <a:rPr lang="cy-GB" b="1" i="1" dirty="0" smtClean="0">
                <a:latin typeface="Cambria" charset="0"/>
                <a:ea typeface="Cambria" charset="0"/>
                <a:cs typeface="Cambria" charset="0"/>
              </a:rPr>
              <a:t>rheoli</a:t>
            </a:r>
            <a:endParaRPr lang="en-US" b="1" i="1" dirty="0">
              <a:latin typeface="Cambria" charset="0"/>
              <a:ea typeface="Cambria" charset="0"/>
              <a:cs typeface="Camb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64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996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9949" y="315150"/>
            <a:ext cx="185777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               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/ </a:t>
            </a:r>
            <a:r>
              <a:rPr lang="en-US" sz="1600" b="1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Prif</a:t>
            </a:r>
            <a:r>
              <a:rPr lang="en-US" sz="1600" b="1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</a:p>
          <a:p>
            <a:r>
              <a:rPr lang="en-US" sz="1600" b="1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B</a:t>
            </a:r>
            <a:r>
              <a:rPr lang="en-US" sz="1600" b="1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artneriaid</a:t>
            </a:r>
            <a:endParaRPr lang="en-US" sz="1600" b="1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27352" y="291735"/>
            <a:ext cx="184674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                 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/ </a:t>
            </a:r>
            <a:r>
              <a:rPr lang="en-US" sz="1600" b="1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Gweithgareddau</a:t>
            </a:r>
            <a:r>
              <a:rPr lang="en-US" sz="1600" b="1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b="1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Allweddol</a:t>
            </a:r>
            <a:endParaRPr lang="en-US" sz="1600" b="1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933722" y="315150"/>
            <a:ext cx="23609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i="1" dirty="0" smtClean="0">
                <a:solidFill>
                  <a:schemeClr val="bg2">
                    <a:lumMod val="50000"/>
                  </a:schemeClr>
                </a:solidFill>
              </a:rPr>
              <a:t>                       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</a:rPr>
              <a:t>/</a:t>
            </a:r>
            <a:r>
              <a:rPr lang="en-US" sz="1600" b="1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r>
              <a:rPr lang="en-US" sz="1600" b="1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Gwerth</a:t>
            </a:r>
            <a:r>
              <a:rPr lang="en-US" sz="1600" b="1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y </a:t>
            </a:r>
            <a:r>
              <a:rPr lang="en-US" sz="1600" b="1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Cynnig</a:t>
            </a:r>
            <a:endParaRPr lang="en-US" sz="1600" b="1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294688" y="325819"/>
            <a:ext cx="241742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                         </a:t>
            </a:r>
            <a:r>
              <a:rPr lang="en-US" sz="1600" b="1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/</a:t>
            </a:r>
          </a:p>
          <a:p>
            <a:r>
              <a:rPr lang="en-US" sz="1600" b="1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Perthynas</a:t>
            </a:r>
            <a:r>
              <a:rPr lang="en-US" sz="1600" b="1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b="1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Cwsmeriaid</a:t>
            </a:r>
            <a:endParaRPr lang="en-US" sz="1600" b="1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9779899" y="299760"/>
            <a:ext cx="2404619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                 </a:t>
            </a:r>
            <a:r>
              <a:rPr lang="en-US" sz="1600" b="1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/</a:t>
            </a:r>
          </a:p>
          <a:p>
            <a:r>
              <a:rPr lang="en-US" sz="1600" b="1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Segmentau</a:t>
            </a:r>
            <a:r>
              <a:rPr lang="en-US" sz="1600" b="1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b="1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Cwsmeriaid</a:t>
            </a:r>
            <a:endParaRPr lang="en-US" sz="1600" b="1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438652" y="3138568"/>
            <a:ext cx="228600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                   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/</a:t>
            </a:r>
          </a:p>
          <a:p>
            <a:r>
              <a:rPr lang="en-US" sz="1600" b="1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Prif</a:t>
            </a:r>
            <a:r>
              <a:rPr lang="en-US" sz="1600" b="1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b="1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Adnoddau</a:t>
            </a:r>
            <a:endParaRPr lang="en-US" sz="1600" b="1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287369" y="2959042"/>
            <a:ext cx="1148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/ </a:t>
            </a:r>
            <a:r>
              <a:rPr lang="en-US" sz="1600" b="1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Sianelau</a:t>
            </a:r>
            <a:endParaRPr lang="en-US" sz="1600" b="1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7058" y="5367885"/>
            <a:ext cx="171932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                 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/</a:t>
            </a:r>
            <a:r>
              <a:rPr lang="en-US" sz="1600" b="1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</a:p>
          <a:p>
            <a:r>
              <a:rPr lang="en-US" sz="1600" b="1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Strwythur</a:t>
            </a:r>
            <a:r>
              <a:rPr lang="en-US" sz="1600" b="1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b="1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Costau</a:t>
            </a:r>
            <a:endParaRPr lang="en-US" sz="1600" b="1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181994" y="5359700"/>
            <a:ext cx="111269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              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/ </a:t>
            </a:r>
          </a:p>
          <a:p>
            <a:r>
              <a:rPr lang="en-US" sz="1600" b="1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Ffrydiau</a:t>
            </a:r>
            <a:r>
              <a:rPr lang="en-US" sz="1600" b="1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</a:p>
          <a:p>
            <a:r>
              <a:rPr lang="en-US" sz="1600" b="1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Refeniw</a:t>
            </a:r>
            <a:endParaRPr lang="en-US" sz="1600" b="1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001511" y="1052640"/>
            <a:ext cx="236096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• Darparu bwyd iach,  llysieuol</a:t>
            </a:r>
            <a:r>
              <a:rPr lang="cy-GB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, am </a:t>
            </a:r>
            <a:r>
              <a:rPr lang="cy-GB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brisiau </a:t>
            </a:r>
            <a:r>
              <a:rPr lang="cy-GB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fforddiadwy</a:t>
            </a:r>
          </a:p>
          <a:p>
            <a:endParaRPr lang="en-GB" sz="16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r>
              <a:rPr lang="cy-GB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• Helpu </a:t>
            </a:r>
            <a:r>
              <a:rPr lang="cy-GB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ymgyrchu </a:t>
            </a:r>
            <a:r>
              <a:rPr lang="cy-GB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yn erbyn cam-drin </a:t>
            </a:r>
            <a:r>
              <a:rPr lang="cy-GB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anifeiliaid</a:t>
            </a:r>
          </a:p>
          <a:p>
            <a:endParaRPr lang="en-GB" sz="16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r>
              <a:rPr lang="cy-GB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• Helpu'r gymuned </a:t>
            </a:r>
            <a:endParaRPr lang="cy-GB" sz="1600" i="1" dirty="0" smtClean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endParaRPr lang="en-GB" sz="16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r>
              <a:rPr lang="cy-GB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• Bwyd cyfleus, o safon uchel, </a:t>
            </a:r>
            <a:r>
              <a:rPr lang="cy-GB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cynaliadwy</a:t>
            </a:r>
            <a:endParaRPr lang="en-GB" sz="16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499263" y="5098990"/>
            <a:ext cx="416477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charset="0"/>
              <a:buChar char="•"/>
            </a:pP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Cynhwysion £100 yr wythnos</a:t>
            </a:r>
            <a:endParaRPr lang="en-GB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285750" lvl="0" indent="-285750">
              <a:buFont typeface="Arial" charset="0"/>
              <a:buChar char="•"/>
            </a:pPr>
            <a:r>
              <a:rPr lang="cy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Hysbysebu</a:t>
            </a:r>
            <a:r>
              <a:rPr lang="cy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 </a:t>
            </a: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am </a:t>
            </a: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gost </a:t>
            </a: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printio </a:t>
            </a:r>
          </a:p>
          <a:p>
            <a:pPr marL="285750" lvl="0" indent="-285750">
              <a:buFont typeface="Arial" charset="0"/>
              <a:buChar char="•"/>
            </a:pP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Cost sefydlu, rhwng £5,000- £10,000</a:t>
            </a:r>
            <a:endParaRPr lang="en-GB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285750" lvl="0" indent="-285750">
              <a:buFont typeface="Arial" charset="0"/>
              <a:buChar char="•"/>
            </a:pPr>
            <a:r>
              <a:rPr lang="cy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Staff  o </a:t>
            </a: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leiaf  </a:t>
            </a: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£</a:t>
            </a: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12,831 yr un</a:t>
            </a:r>
            <a:endParaRPr lang="en-GB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285750" lvl="0" indent="-285750">
              <a:buFont typeface="Arial" charset="0"/>
              <a:buChar char="•"/>
            </a:pP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Pecynnu tua £200 pob mîs yn dderbynnu ar gwerthiant</a:t>
            </a:r>
            <a:endParaRPr lang="en-GB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285750" lvl="0" indent="-285750">
              <a:buFont typeface="Arial" charset="0"/>
              <a:buChar char="•"/>
            </a:pPr>
            <a:r>
              <a:rPr lang="cy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Rhent am y lle sy’n cael </a:t>
            </a: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ei defnyddio tua £50 y mîs</a:t>
            </a:r>
            <a:endParaRPr lang="en-GB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285750" lvl="0" indent="-285750">
              <a:buFont typeface="Arial" charset="0"/>
              <a:buChar char="•"/>
            </a:pP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Trwyddedau </a:t>
            </a:r>
            <a:r>
              <a:rPr lang="cy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cyfreithiol a dogfennau eraill</a:t>
            </a:r>
            <a:endParaRPr lang="en-GB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285750" lvl="0" indent="-285750">
              <a:buFont typeface="Arial" charset="0"/>
              <a:buChar char="•"/>
            </a:pPr>
            <a:r>
              <a:rPr lang="cy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Sefydlu cegin / fan a chostau </a:t>
            </a: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rhedeg er enghraifft trydan, dŵr, petrol, a nwy</a:t>
            </a:r>
            <a:endParaRPr lang="en-GB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362477" y="5245550"/>
            <a:ext cx="40178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• Cwsmeriaid yn fodlon talu i gyflawni eu hanghenion dietegol</a:t>
            </a:r>
            <a:endParaRPr lang="en-GB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r>
              <a:rPr lang="cy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• Mwy o amrywiaeth a dewis ar gyfer llysieuwyr / pobl </a:t>
            </a: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di- </a:t>
            </a:r>
            <a:r>
              <a:rPr lang="cy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glwten a'r cyhoedd yn gyffredinol</a:t>
            </a:r>
            <a:endParaRPr lang="en-GB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r>
              <a:rPr lang="cy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• Ehangu - Caerdydd a mwy o ardaloedd o gwmpas </a:t>
            </a: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De </a:t>
            </a:r>
            <a:r>
              <a:rPr lang="cy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Cymru. Archfarchnadoedd, diwydiant bwyty.</a:t>
            </a:r>
            <a:endParaRPr lang="en-GB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r>
              <a:rPr lang="cy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• Cwsmeriaid yn fodlon talu i </a:t>
            </a: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fynd  </a:t>
            </a:r>
            <a:r>
              <a:rPr lang="cy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yn erbyn cam-drin </a:t>
            </a: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anifeiliaid</a:t>
            </a:r>
            <a:endParaRPr lang="en-GB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484182" y="3684129"/>
            <a:ext cx="21229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charset="0"/>
              <a:buChar char="•"/>
            </a:pP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Lleoliad</a:t>
            </a:r>
          </a:p>
          <a:p>
            <a:pPr marL="171450" indent="-171450">
              <a:buFont typeface="Arial" charset="0"/>
              <a:buChar char="•"/>
            </a:pP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Fan </a:t>
            </a:r>
            <a:r>
              <a:rPr lang="cy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 </a:t>
            </a:r>
            <a:endParaRPr lang="cy-GB" sz="1200" i="1" dirty="0" smtClean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171450" indent="-171450">
              <a:buFont typeface="Arial" charset="0"/>
              <a:buChar char="•"/>
            </a:pP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Tri aelod </a:t>
            </a:r>
            <a:r>
              <a:rPr lang="cy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o staff </a:t>
            </a:r>
            <a:endParaRPr lang="cy-GB" sz="1200" i="1" dirty="0" smtClean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171450" indent="-171450">
              <a:buFont typeface="Arial" charset="0"/>
              <a:buChar char="•"/>
            </a:pP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Ariannu</a:t>
            </a:r>
          </a:p>
          <a:p>
            <a:pPr marL="171450" indent="-171450">
              <a:buFont typeface="Arial" charset="0"/>
              <a:buChar char="•"/>
            </a:pP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Offer</a:t>
            </a:r>
          </a:p>
          <a:p>
            <a:pPr marL="171450" indent="-171450">
              <a:buFont typeface="Arial" charset="0"/>
              <a:buChar char="•"/>
            </a:pP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Nwyddau/ defnyddiau traul</a:t>
            </a:r>
          </a:p>
          <a:p>
            <a:pPr marL="171450" indent="-171450">
              <a:buFont typeface="Arial" charset="0"/>
              <a:buChar char="•"/>
            </a:pPr>
            <a:r>
              <a:rPr lang="cy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Tystysgrifau</a:t>
            </a:r>
            <a:endParaRPr lang="en-US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26929" y="986736"/>
            <a:ext cx="2141398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16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Busnesau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lleol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er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enghraifft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Aberavon</a:t>
            </a:r>
            <a:r>
              <a:rPr lang="en-US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Leisure &amp; Fitness 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Centre a Reel Cinemas</a:t>
            </a:r>
            <a:endParaRPr lang="en-US" sz="16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285750" indent="-285750">
              <a:buFont typeface="Arial" charset="0"/>
              <a:buChar char="•"/>
            </a:pPr>
            <a:endParaRPr lang="en-US" sz="1600" i="1" dirty="0" smtClean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16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Cyflenwyr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bwyd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er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enghraifft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ffermydd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yn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Ne </a:t>
            </a:r>
            <a:r>
              <a:rPr lang="en-US" sz="16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Cymru</a:t>
            </a:r>
            <a:endParaRPr lang="en-US" sz="1600" i="1" dirty="0" smtClean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285750" indent="-285750">
              <a:buFont typeface="Arial" charset="0"/>
              <a:buChar char="•"/>
            </a:pPr>
            <a:endParaRPr lang="en-US" sz="1600" i="1" dirty="0" smtClean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16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Biopac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ar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gyfer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defnyddiau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US" sz="16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traul</a:t>
            </a:r>
            <a:endParaRPr lang="en-US" sz="1600" i="1" dirty="0" smtClean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285750" indent="-285750">
              <a:buFont typeface="Arial" charset="0"/>
              <a:buChar char="•"/>
            </a:pPr>
            <a:endParaRPr lang="en-US" sz="1600" i="1" dirty="0" smtClean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16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Elusen</a:t>
            </a:r>
            <a:r>
              <a:rPr lang="en-US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PETA</a:t>
            </a:r>
          </a:p>
          <a:p>
            <a:pPr marL="285750" indent="-285750">
              <a:buFont typeface="Arial" charset="0"/>
              <a:buChar char="•"/>
            </a:pPr>
            <a:endParaRPr 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7362477" y="1042665"/>
            <a:ext cx="222964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y-GB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Gwasanaeth personol</a:t>
            </a:r>
          </a:p>
          <a:p>
            <a:pPr marL="285750" indent="-285750">
              <a:buFont typeface="Arial" charset="0"/>
              <a:buChar char="•"/>
            </a:pPr>
            <a:endParaRPr lang="cy-GB" sz="1600" i="1" dirty="0" smtClean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cy-GB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Defnyddio strategaethau dargadwedd cwsmeriaid</a:t>
            </a:r>
            <a:endParaRPr lang="en-US" sz="16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498036" y="1202180"/>
            <a:ext cx="2109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0" indent="-171450">
              <a:buFont typeface="Arial" charset="0"/>
              <a:buChar char="•"/>
            </a:pP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Ymchwilio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: </a:t>
            </a:r>
            <a:r>
              <a:rPr lang="en-GB" sz="12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Cynradd</a:t>
            </a:r>
            <a:r>
              <a:rPr lang="en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ac </a:t>
            </a:r>
            <a:r>
              <a:rPr lang="en-GB" sz="12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eiliadd</a:t>
            </a:r>
            <a:r>
              <a:rPr lang="en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, </a:t>
            </a:r>
            <a:r>
              <a:rPr lang="en-GB" sz="12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edrych</a:t>
            </a:r>
            <a:r>
              <a:rPr lang="en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ar</a:t>
            </a:r>
            <a:r>
              <a:rPr lang="en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sefydliadau</a:t>
            </a:r>
            <a:r>
              <a:rPr lang="en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tebyg</a:t>
            </a:r>
            <a:endParaRPr lang="en-GB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171450" lvl="0" indent="-171450">
              <a:buFont typeface="Arial" charset="0"/>
              <a:buChar char="•"/>
            </a:pP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Creu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bwydlen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llysieuol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effeithiol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a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blasus</a:t>
            </a:r>
            <a:endParaRPr lang="en-GB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171450" indent="-171450">
              <a:buFont typeface="Arial" charset="0"/>
              <a:buChar char="•"/>
            </a:pP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Dewis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bwydydd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mwyaf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poblogaidd</a:t>
            </a:r>
            <a:endParaRPr lang="en-GB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171450" lvl="0" indent="-171450">
              <a:buFont typeface="Arial" charset="0"/>
              <a:buChar char="•"/>
            </a:pP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Hysbysebu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yn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 </a:t>
            </a:r>
            <a:r>
              <a:rPr lang="en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Port Talbot</a:t>
            </a:r>
            <a:endParaRPr lang="en-GB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9989128" y="1034792"/>
            <a:ext cx="196396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charset="0"/>
              <a:buChar char="•"/>
            </a:pPr>
            <a:r>
              <a:rPr lang="en-GB" sz="16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Grŵp</a:t>
            </a:r>
            <a:r>
              <a:rPr lang="en-GB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6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oedran</a:t>
            </a:r>
            <a:r>
              <a:rPr lang="en-GB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6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rhwng</a:t>
            </a:r>
            <a:r>
              <a:rPr lang="en-GB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18-24</a:t>
            </a:r>
          </a:p>
          <a:p>
            <a:pPr marL="285750" lvl="0" indent="-285750">
              <a:buFont typeface="Arial" charset="0"/>
              <a:buChar char="•"/>
            </a:pPr>
            <a:endParaRPr lang="en-GB" sz="16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sz="16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Dilyn</a:t>
            </a:r>
            <a:r>
              <a:rPr lang="en-GB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y </a:t>
            </a:r>
            <a:r>
              <a:rPr lang="en-GB" sz="16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ffasiwn</a:t>
            </a:r>
            <a:r>
              <a:rPr lang="en-GB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6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i</a:t>
            </a:r>
            <a:r>
              <a:rPr lang="en-GB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6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fod</a:t>
            </a:r>
            <a:r>
              <a:rPr lang="en-GB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6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yn</a:t>
            </a:r>
            <a:r>
              <a:rPr lang="en-GB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6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llysieuol</a:t>
            </a:r>
            <a:r>
              <a:rPr lang="en-GB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/ </a:t>
            </a:r>
            <a:r>
              <a:rPr lang="en-GB" sz="16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vegan</a:t>
            </a:r>
          </a:p>
          <a:p>
            <a:pPr marL="285750" indent="-285750">
              <a:buFont typeface="Arial" charset="0"/>
              <a:buChar char="•"/>
            </a:pPr>
            <a:endParaRPr lang="en-GB" sz="16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285750" lvl="0" indent="-285750">
              <a:buFont typeface="Arial" charset="0"/>
              <a:buChar char="•"/>
            </a:pPr>
            <a:r>
              <a:rPr lang="en-GB" sz="16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Pobl</a:t>
            </a:r>
            <a:r>
              <a:rPr lang="en-GB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6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llysieuol</a:t>
            </a:r>
            <a:r>
              <a:rPr lang="en-GB" sz="16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</a:p>
          <a:p>
            <a:endParaRPr lang="en-US" dirty="0"/>
          </a:p>
        </p:txBody>
      </p:sp>
      <p:sp>
        <p:nvSpPr>
          <p:cNvPr id="21" name="TextBox 20"/>
          <p:cNvSpPr txBox="1"/>
          <p:nvPr/>
        </p:nvSpPr>
        <p:spPr>
          <a:xfrm>
            <a:off x="7294689" y="3328375"/>
            <a:ext cx="229743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0" indent="-171450">
              <a:buFont typeface="Arial" charset="0"/>
              <a:buChar char="•"/>
            </a:pP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Cyfryngau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cymdeithasol</a:t>
            </a:r>
            <a:r>
              <a:rPr lang="en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: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d</a:t>
            </a:r>
            <a:r>
              <a:rPr lang="en-GB" sz="12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efnyddio</a:t>
            </a:r>
            <a:r>
              <a:rPr lang="en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Facebook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er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mwyn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hyrwyddo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/ </a:t>
            </a:r>
            <a:r>
              <a:rPr lang="en-GB" sz="12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hysbysebu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d</a:t>
            </a:r>
            <a:r>
              <a:rPr lang="en-GB" sz="12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efnyddio</a:t>
            </a:r>
            <a:r>
              <a:rPr lang="en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Trydar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ac Instagram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i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roi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gwybodaeth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am </a:t>
            </a:r>
            <a:r>
              <a:rPr lang="en-GB" sz="12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gynigion</a:t>
            </a:r>
            <a:r>
              <a:rPr lang="en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arbennig</a:t>
            </a:r>
            <a:endParaRPr lang="en-GB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pPr marL="171450" lvl="0" indent="-171450">
              <a:buFont typeface="Arial" charset="0"/>
              <a:buChar char="•"/>
            </a:pP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Hysbysebu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ar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g</a:t>
            </a:r>
            <a:r>
              <a:rPr lang="en-GB" sz="12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erbyd</a:t>
            </a:r>
            <a:r>
              <a:rPr lang="en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: </a:t>
            </a:r>
            <a:r>
              <a:rPr lang="en-GB" sz="1200" i="1" dirty="0" err="1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Gwasanaeth</a:t>
            </a:r>
            <a:r>
              <a:rPr lang="en-GB" sz="1200" i="1" dirty="0" smtClean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darparu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yn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hysbysebu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logo’r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 </a:t>
            </a:r>
            <a:r>
              <a:rPr lang="en-GB" sz="1200" i="1" dirty="0" err="1">
                <a:solidFill>
                  <a:schemeClr val="bg2">
                    <a:lumMod val="50000"/>
                  </a:schemeClr>
                </a:solidFill>
                <a:latin typeface="Cambria" charset="0"/>
                <a:ea typeface="Cambria" charset="0"/>
                <a:cs typeface="Cambria" charset="0"/>
              </a:rPr>
              <a:t>busnes</a:t>
            </a:r>
            <a:endParaRPr lang="en-GB" sz="1200" i="1" dirty="0">
              <a:solidFill>
                <a:schemeClr val="bg2">
                  <a:lumMod val="50000"/>
                </a:schemeClr>
              </a:solidFill>
              <a:latin typeface="Cambria" charset="0"/>
              <a:ea typeface="Cambria" charset="0"/>
              <a:cs typeface="Cambria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57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0"/>
                <a:lumOff val="100000"/>
              </a:schemeClr>
            </a:gs>
            <a:gs pos="50000">
              <a:schemeClr val="accent6">
                <a:lumMod val="0"/>
                <a:lumOff val="100000"/>
              </a:schemeClr>
            </a:gs>
            <a:gs pos="74000">
              <a:schemeClr val="accent6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180" y="180110"/>
            <a:ext cx="3408219" cy="872836"/>
          </a:xfrm>
        </p:spPr>
        <p:txBody>
          <a:bodyPr/>
          <a:lstStyle/>
          <a:p>
            <a:r>
              <a:rPr lang="en-US" b="1" i="1" u="sng" dirty="0" err="1" smtClean="0"/>
              <a:t>Cyfeirnodau</a:t>
            </a:r>
            <a:endParaRPr lang="en-US" b="1" i="1" u="sng" dirty="0"/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265499" y="1027181"/>
            <a:ext cx="10657844" cy="5632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Cambria" panose="02040503050406030204" pitchFamily="18" charset="0"/>
              </a:rPr>
              <a:t>Biopac.co.uk. (2017). BIOPAC - Home. [online] Available at: http://www.biopac.co.uk/ [Accessed 15 Oct. 2017].</a:t>
            </a:r>
          </a:p>
          <a:p>
            <a:r>
              <a:rPr lang="en-GB" sz="1200" dirty="0">
                <a:latin typeface="Cambria" panose="02040503050406030204" pitchFamily="18" charset="0"/>
              </a:rPr>
              <a:t>Caldera, H., </a:t>
            </a:r>
            <a:r>
              <a:rPr lang="en-GB" sz="1200" dirty="0" err="1">
                <a:latin typeface="Cambria" panose="02040503050406030204" pitchFamily="18" charset="0"/>
              </a:rPr>
              <a:t>Desha</a:t>
            </a:r>
            <a:r>
              <a:rPr lang="en-GB" sz="1200" dirty="0">
                <a:latin typeface="Cambria" panose="02040503050406030204" pitchFamily="18" charset="0"/>
              </a:rPr>
              <a:t>, C. and Dawes, L. (2017). Exploring the role of lean thinking in sustainable business practice: A systematic literature review. Journal of Cleaner Production, 167, pp.1546-1565.</a:t>
            </a:r>
          </a:p>
          <a:p>
            <a:r>
              <a:rPr lang="x-none" sz="1200" dirty="0">
                <a:latin typeface="Cambria" panose="02040503050406030204" pitchFamily="18" charset="0"/>
              </a:rPr>
              <a:t>Gibbons, K., 2016. Switch to vegetarian diet for a longer life. The Times, 2 08, p. 1.</a:t>
            </a:r>
            <a:endParaRPr lang="en-GB" sz="1200" dirty="0">
              <a:latin typeface="Cambria" panose="02040503050406030204" pitchFamily="18" charset="0"/>
            </a:endParaRPr>
          </a:p>
          <a:p>
            <a:r>
              <a:rPr lang="en-GB" sz="1200" dirty="0">
                <a:latin typeface="Cambria" panose="02040503050406030204" pitchFamily="18" charset="0"/>
              </a:rPr>
              <a:t>Google.co.uk. (2017). vegetarian delivery service - Google Search. [online] Available at: https://www.google.co.uk/</a:t>
            </a:r>
            <a:r>
              <a:rPr lang="en-GB" sz="1200" dirty="0" err="1">
                <a:latin typeface="Cambria" panose="02040503050406030204" pitchFamily="18" charset="0"/>
              </a:rPr>
              <a:t>search?rlz</a:t>
            </a:r>
            <a:r>
              <a:rPr lang="en-GB" sz="1200" dirty="0">
                <a:latin typeface="Cambria" panose="02040503050406030204" pitchFamily="18" charset="0"/>
              </a:rPr>
              <a:t>=1C1CHZL_enGB727GB727&amp;ei=eXz_WaPXG8O7ar-jnugM&amp;q=</a:t>
            </a:r>
            <a:r>
              <a:rPr lang="en-GB" sz="1200" dirty="0" err="1">
                <a:latin typeface="Cambria" panose="02040503050406030204" pitchFamily="18" charset="0"/>
              </a:rPr>
              <a:t>vegetarian+delivery+service&amp;oq</a:t>
            </a:r>
            <a:r>
              <a:rPr lang="en-GB" sz="1200" dirty="0">
                <a:latin typeface="Cambria" panose="02040503050406030204" pitchFamily="18" charset="0"/>
              </a:rPr>
              <a:t>=</a:t>
            </a:r>
            <a:r>
              <a:rPr lang="en-GB" sz="1200" dirty="0" err="1">
                <a:latin typeface="Cambria" panose="02040503050406030204" pitchFamily="18" charset="0"/>
              </a:rPr>
              <a:t>vegetarian+delivery+service&amp;gs_l</a:t>
            </a:r>
            <a:r>
              <a:rPr lang="en-GB" sz="1200" dirty="0">
                <a:latin typeface="Cambria" panose="02040503050406030204" pitchFamily="18" charset="0"/>
              </a:rPr>
              <a:t>=psy-ab.3...17961.37781.0.38041.50.33.0.0.0.0.0.0..1.0....0...1.1.64.psy-ab..49.1.5537.6..35i39k1.5537.KLNm9rD0F4E [Accessed 28 Oct. 2017].</a:t>
            </a:r>
          </a:p>
          <a:p>
            <a:r>
              <a:rPr lang="en-GB" sz="1200" dirty="0">
                <a:latin typeface="Cambria" panose="02040503050406030204" pitchFamily="18" charset="0"/>
              </a:rPr>
              <a:t>Gov.uk. (2017). NDNS: results from Years 1 to 4 (combined) - GOV.UK. [online] Available at: https://www.gov.uk/government/statistics/national-diet-and-nutrition-survey-results-from-years-1-to-4-combined-of-the-rolling-programme-for-2008-and-2009-to-2011-and-2012 [Accessed 15 Oct. 2017].</a:t>
            </a:r>
          </a:p>
          <a:p>
            <a:r>
              <a:rPr lang="x-none" sz="1200" dirty="0">
                <a:latin typeface="Cambria" panose="02040503050406030204" pitchFamily="18" charset="0"/>
              </a:rPr>
              <a:t>Leyden, D. P. &amp; Link, A. N., 2015. Public Sector Entrepreneurship. Oxford: Public Sector Entrepreneurship.</a:t>
            </a:r>
            <a:endParaRPr lang="en-GB" sz="1200" dirty="0">
              <a:latin typeface="Cambria" panose="02040503050406030204" pitchFamily="18" charset="0"/>
            </a:endParaRPr>
          </a:p>
          <a:p>
            <a:r>
              <a:rPr lang="en-GB" sz="1200" dirty="0" err="1">
                <a:latin typeface="Cambria" panose="02040503050406030204" pitchFamily="18" charset="0"/>
              </a:rPr>
              <a:t>McConnel</a:t>
            </a:r>
            <a:r>
              <a:rPr lang="en-GB" sz="1200" dirty="0">
                <a:latin typeface="Cambria" panose="02040503050406030204" pitchFamily="18" charset="0"/>
              </a:rPr>
              <a:t>, A. (2014). The vegan cookbook. New York: Osprey Publishing, pp.2-10.</a:t>
            </a:r>
          </a:p>
          <a:p>
            <a:r>
              <a:rPr lang="en-GB" sz="1200" dirty="0">
                <a:latin typeface="Cambria" panose="02040503050406030204" pitchFamily="18" charset="0"/>
              </a:rPr>
              <a:t>Miller, C. (2017). The number of people sleeping rough in Wales has increased massively. [online] </a:t>
            </a:r>
            <a:r>
              <a:rPr lang="en-GB" sz="1200" dirty="0" err="1">
                <a:latin typeface="Cambria" panose="02040503050406030204" pitchFamily="18" charset="0"/>
              </a:rPr>
              <a:t>walesonline</a:t>
            </a:r>
            <a:r>
              <a:rPr lang="en-GB" sz="1200" dirty="0">
                <a:latin typeface="Cambria" panose="02040503050406030204" pitchFamily="18" charset="0"/>
              </a:rPr>
              <a:t>. Available at: http://www.walesonline.co.uk/news/local-news/number-people-sleeping-rough-across-12538785 [Accessed 15 Oct. 2017].</a:t>
            </a:r>
          </a:p>
          <a:p>
            <a:r>
              <a:rPr lang="x-none" sz="1200" dirty="0">
                <a:latin typeface="Cambria" panose="02040503050406030204" pitchFamily="18" charset="0"/>
              </a:rPr>
              <a:t>People for the Ethical Treatment of Animals, 2017. About PETA. [Online] Available at: https://www.peta.org/about-peta/[Accessed 27 10 2017].</a:t>
            </a:r>
            <a:endParaRPr lang="en-GB" sz="1200" dirty="0">
              <a:latin typeface="Cambria" panose="02040503050406030204" pitchFamily="18" charset="0"/>
            </a:endParaRPr>
          </a:p>
          <a:p>
            <a:r>
              <a:rPr lang="en-GB" sz="1200" dirty="0">
                <a:latin typeface="Cambria" panose="02040503050406030204" pitchFamily="18" charset="0"/>
              </a:rPr>
              <a:t>PETA. (2017). Membership Services. [online] Available at: https://www.peta.org/donate/membership-services/ [Accessed 15 Oct. 2017].</a:t>
            </a:r>
          </a:p>
          <a:p>
            <a:r>
              <a:rPr lang="en-GB" sz="1200" dirty="0">
                <a:latin typeface="Cambria" panose="02040503050406030204" pitchFamily="18" charset="0"/>
              </a:rPr>
              <a:t>Pike, C. (2013). The hungry student cookbook. London: </a:t>
            </a:r>
            <a:r>
              <a:rPr lang="en-GB" sz="1200" dirty="0" err="1">
                <a:latin typeface="Cambria" panose="02040503050406030204" pitchFamily="18" charset="0"/>
              </a:rPr>
              <a:t>Quercus</a:t>
            </a:r>
            <a:endParaRPr lang="en-GB" sz="1200" dirty="0">
              <a:latin typeface="Cambria" panose="02040503050406030204" pitchFamily="18" charset="0"/>
            </a:endParaRPr>
          </a:p>
          <a:p>
            <a:r>
              <a:rPr lang="x-none" sz="1200" dirty="0">
                <a:latin typeface="Cambria" panose="02040503050406030204" pitchFamily="18" charset="0"/>
              </a:rPr>
              <a:t>Rice, E., 2017. Why we veggie moderates still get a roasting. The Times, 10 03, p. 1.</a:t>
            </a:r>
            <a:endParaRPr lang="en-GB" sz="1200" dirty="0">
              <a:latin typeface="Cambria" panose="02040503050406030204" pitchFamily="18" charset="0"/>
            </a:endParaRPr>
          </a:p>
          <a:p>
            <a:r>
              <a:rPr lang="en-GB" sz="1200" dirty="0" err="1">
                <a:latin typeface="Cambria" panose="02040503050406030204" pitchFamily="18" charset="0"/>
              </a:rPr>
              <a:t>Ritzer</a:t>
            </a:r>
            <a:r>
              <a:rPr lang="en-GB" sz="1200" dirty="0">
                <a:latin typeface="Cambria" panose="02040503050406030204" pitchFamily="18" charset="0"/>
              </a:rPr>
              <a:t>, G. (2015). The McDonaldization of society. 8th ed. Los Angeles: Sage.</a:t>
            </a:r>
          </a:p>
          <a:p>
            <a:r>
              <a:rPr lang="en-GB" sz="1200" dirty="0">
                <a:latin typeface="Cambria" panose="02040503050406030204" pitchFamily="18" charset="0"/>
              </a:rPr>
              <a:t>Simpson, A. (2014). The brand strategist's guide to desire. Basingstoke: Palgrave Macmillan.</a:t>
            </a:r>
          </a:p>
          <a:p>
            <a:r>
              <a:rPr lang="en-GB" sz="1200" dirty="0">
                <a:latin typeface="Cambria" panose="02040503050406030204" pitchFamily="18" charset="0"/>
              </a:rPr>
              <a:t>Spring, A. (2017). Good enough for Beyoncé: chocolate ganache, paella and stir-fry vegan recipes. [online] the Guardian. Available at: https://www.theguardian.com/lifeandstyle/2017/nov/03/good-enough-for-beyonce-chocolate-ganache-paella-and-stir-fry-vegan-recipes [Accessed 29 Oct. 2017].</a:t>
            </a:r>
          </a:p>
          <a:p>
            <a:r>
              <a:rPr lang="x-none" sz="1200" dirty="0">
                <a:latin typeface="Cambria" panose="02040503050406030204" pitchFamily="18" charset="0"/>
              </a:rPr>
              <a:t>Vegetarian Express Ltd, 2017. Inspiration. [Online] Available at: https://www.vegetarianexpress.co.uk/inspiration/[Accessed 27 10 2017].</a:t>
            </a:r>
            <a:endParaRPr lang="en-GB" sz="1200" dirty="0">
              <a:latin typeface="Cambria" panose="02040503050406030204" pitchFamily="18" charset="0"/>
            </a:endParaRPr>
          </a:p>
          <a:p>
            <a:r>
              <a:rPr lang="en-GB" sz="1200" dirty="0">
                <a:latin typeface="Cambria" panose="02040503050406030204" pitchFamily="18" charset="0"/>
              </a:rPr>
              <a:t>Vegsoc.org. (2017). Vegetarian Society - Fact Sheet - Statistics - Number of UK Vegetarians. [online] Available at: https://www.vegsoc.org/sslpage.aspx?pid=753 [Accessed 27 Oct. 2017].</a:t>
            </a:r>
          </a:p>
          <a:p>
            <a:r>
              <a:rPr lang="en-GB" sz="1200" dirty="0">
                <a:latin typeface="Cambria" panose="02040503050406030204" pitchFamily="18" charset="0"/>
              </a:rPr>
              <a:t>Wang, J. (2013). Starch-Based Biodegradable Packaging Materials of Antimicrobial. Applied Mechanics and Materials, 457-458, pp.231-235.</a:t>
            </a:r>
          </a:p>
          <a:p>
            <a:r>
              <a:rPr lang="x-none" sz="1200" dirty="0">
                <a:latin typeface="Cambria" panose="02040503050406030204" pitchFamily="18" charset="0"/>
              </a:rPr>
              <a:t>Welsh Government, 2017. Business Wales. [Online] Available at: https://businesswales.gov.wales[Accessed 03 11 2017].</a:t>
            </a:r>
            <a:endParaRPr lang="en-GB" sz="1200" dirty="0">
              <a:latin typeface="Cambria" panose="02040503050406030204" pitchFamily="18" charset="0"/>
            </a:endParaRPr>
          </a:p>
          <a:p>
            <a:r>
              <a:rPr lang="x-none" sz="1200" dirty="0">
                <a:latin typeface="Cambria" panose="02040503050406030204" pitchFamily="18" charset="0"/>
              </a:rPr>
              <a:t>Wilson, N., Wilson, N. &amp; Stokes, D., 2010. Small Business Management and Entrepreneurship. Sixth ed. Andover: Cengage Learning EMEA.</a:t>
            </a:r>
            <a:endParaRPr lang="en-GB" sz="1200" dirty="0">
              <a:latin typeface="Cambria" panose="02040503050406030204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200" i="1" dirty="0"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173180" y="1606944"/>
            <a:ext cx="935831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x-none" altLang="x-none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204837" y="1606944"/>
            <a:ext cx="184731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x-none" altLang="x-none" sz="120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charset="0"/>
              <a:ea typeface="Cambria" charset="0"/>
              <a:cs typeface="Cambria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73180" y="942975"/>
            <a:ext cx="10842483" cy="58007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066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9906</TotalTime>
  <Words>317</Words>
  <Application>Microsoft Office PowerPoint</Application>
  <PresentationFormat>Widescreen</PresentationFormat>
  <Paragraphs>98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Cambria</vt:lpstr>
      <vt:lpstr>Office Theme</vt:lpstr>
      <vt:lpstr>PowerPoint Presentation</vt:lpstr>
      <vt:lpstr>PowerPoint Presentation</vt:lpstr>
      <vt:lpstr>Cyfeirnodau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Rhea Pittaway (P149829)</dc:creator>
  <cp:lastModifiedBy>Rhea Pittaway (P149829)</cp:lastModifiedBy>
  <cp:revision>72</cp:revision>
  <cp:lastPrinted>2017-11-07T21:17:47Z</cp:lastPrinted>
  <dcterms:created xsi:type="dcterms:W3CDTF">2017-10-30T19:57:35Z</dcterms:created>
  <dcterms:modified xsi:type="dcterms:W3CDTF">2017-11-13T10:43:53Z</dcterms:modified>
</cp:coreProperties>
</file>