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8" r:id="rId1"/>
  </p:sldMasterIdLst>
  <p:sldIdLst>
    <p:sldId id="256" r:id="rId2"/>
    <p:sldId id="271" r:id="rId3"/>
    <p:sldId id="260" r:id="rId4"/>
    <p:sldId id="283" r:id="rId5"/>
    <p:sldId id="263" r:id="rId6"/>
    <p:sldId id="284" r:id="rId7"/>
    <p:sldId id="279" r:id="rId8"/>
    <p:sldId id="285" r:id="rId9"/>
    <p:sldId id="286" r:id="rId10"/>
    <p:sldId id="287" r:id="rId11"/>
    <p:sldId id="289" r:id="rId12"/>
    <p:sldId id="288" r:id="rId13"/>
    <p:sldId id="270" r:id="rId14"/>
    <p:sldId id="273" r:id="rId15"/>
    <p:sldId id="274" r:id="rId16"/>
    <p:sldId id="275" r:id="rId17"/>
    <p:sldId id="276" r:id="rId18"/>
    <p:sldId id="266"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5" d="100"/>
          <a:sy n="65" d="100"/>
        </p:scale>
        <p:origin x="1320" y="4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2010DFF6-DB2C-4B78-9846-EA5BE8CEB46E}" type="datetimeFigureOut">
              <a:rPr lang="en-GB" smtClean="0"/>
              <a:t>05/11/2019</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3EE5B725-0BF9-48D6-B9D8-EB84B6C4417A}"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010DFF6-DB2C-4B78-9846-EA5BE8CEB46E}" type="datetimeFigureOut">
              <a:rPr lang="en-GB" smtClean="0"/>
              <a:t>05/11/2019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E5B725-0BF9-48D6-B9D8-EB84B6C4417A}" type="slidenum">
              <a:rPr lang="en-GB" smtClean="0"/>
              <a:t>‹#›</a:t>
            </a:fld>
            <a:endParaRPr lang="en-GB"/>
          </a:p>
        </p:txBody>
      </p:sp>
      <p:sp>
        <p:nvSpPr>
          <p:cNvPr id="7" name="Title 6"/>
          <p:cNvSpPr>
            <a:spLocks noGrp="1"/>
          </p:cNvSpPr>
          <p:nvPr>
            <p:ph type="title"/>
          </p:nvPr>
        </p:nvSpPr>
        <p:spPr/>
        <p:txBody>
          <a:bodyPr rtlCol="0"/>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2010DFF6-DB2C-4B78-9846-EA5BE8CEB46E}" type="datetimeFigureOut">
              <a:rPr lang="en-GB" smtClean="0"/>
              <a:t>05/11/2019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E5B725-0BF9-48D6-B9D8-EB84B6C4417A}"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010DFF6-DB2C-4B78-9846-EA5BE8CEB46E}" type="datetimeFigureOut">
              <a:rPr lang="en-GB" smtClean="0"/>
              <a:t>05/11/2019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E5B725-0BF9-48D6-B9D8-EB84B6C4417A}" type="slidenum">
              <a:rPr lang="en-GB" smtClean="0"/>
              <a:t>‹#›</a:t>
            </a:fld>
            <a:endParaRPr lang="en-GB"/>
          </a:p>
        </p:txBody>
      </p:sp>
      <p:sp>
        <p:nvSpPr>
          <p:cNvPr id="8" name="Title 7"/>
          <p:cNvSpPr>
            <a:spLocks noGrp="1"/>
          </p:cNvSpPr>
          <p:nvPr>
            <p:ph type="title"/>
          </p:nvPr>
        </p:nvSpPr>
        <p:spPr/>
        <p:txBody>
          <a:bodyPr rtlCol="0"/>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2010DFF6-DB2C-4B78-9846-EA5BE8CEB46E}" type="datetimeFigureOut">
              <a:rPr lang="en-GB" smtClean="0"/>
              <a:t>05/11/2019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EE5B725-0BF9-48D6-B9D8-EB84B6C4417A}"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010DFF6-DB2C-4B78-9846-EA5BE8CEB46E}" type="datetimeFigureOut">
              <a:rPr lang="en-GB" smtClean="0"/>
              <a:t>05/11/2019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EE5B725-0BF9-48D6-B9D8-EB84B6C4417A}" type="slidenum">
              <a:rPr lang="en-GB" smtClean="0"/>
              <a:t>‹#›</a:t>
            </a:fld>
            <a:endParaRPr lang="en-GB"/>
          </a:p>
        </p:txBody>
      </p:sp>
      <p:sp>
        <p:nvSpPr>
          <p:cNvPr id="6" name="Title 5"/>
          <p:cNvSpPr>
            <a:spLocks noGrp="1"/>
          </p:cNvSpPr>
          <p:nvPr>
            <p:ph type="title"/>
          </p:nvPr>
        </p:nvSpPr>
        <p:spPr/>
        <p:txBody>
          <a:bodyPr rtlCol="0"/>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10DFF6-DB2C-4B78-9846-EA5BE8CEB46E}" type="datetimeFigureOut">
              <a:rPr lang="en-GB" smtClean="0"/>
              <a:t>05/11/2019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EE5B725-0BF9-48D6-B9D8-EB84B6C4417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2010DFF6-DB2C-4B78-9846-EA5BE8CEB46E}" type="datetimeFigureOut">
              <a:rPr lang="en-GB" smtClean="0"/>
              <a:t>05/11/2019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E5B725-0BF9-48D6-B9D8-EB84B6C4417A}"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2010DFF6-DB2C-4B78-9846-EA5BE8CEB46E}" type="datetimeFigureOut">
              <a:rPr lang="en-GB" smtClean="0"/>
              <a:t>05/11/2019</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3EE5B725-0BF9-48D6-B9D8-EB84B6C4417A}"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010DFF6-DB2C-4B78-9846-EA5BE8CEB46E}" type="datetimeFigureOut">
              <a:rPr lang="en-GB" smtClean="0"/>
              <a:t>05/11/2019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E5B725-0BF9-48D6-B9D8-EB84B6C4417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010DFF6-DB2C-4B78-9846-EA5BE8CEB46E}" type="datetimeFigureOut">
              <a:rPr lang="en-GB" smtClean="0"/>
              <a:t>05/11/2019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E5B725-0BF9-48D6-B9D8-EB84B6C4417A}"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2010DFF6-DB2C-4B78-9846-EA5BE8CEB46E}" type="datetimeFigureOut">
              <a:rPr lang="en-GB" smtClean="0"/>
              <a:t>05/11/2019</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3EE5B725-0BF9-48D6-B9D8-EB84B6C4417A}"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hpc-uk.org/"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www.aep.org.uk/careers/"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574675"/>
            <a:ext cx="7175351" cy="1558182"/>
          </a:xfrm>
        </p:spPr>
        <p:txBody>
          <a:bodyPr>
            <a:normAutofit fontScale="90000"/>
          </a:bodyPr>
          <a:lstStyle/>
          <a:p>
            <a:r>
              <a:rPr lang="en-GB" dirty="0" smtClean="0"/>
              <a:t>The Role of the Educational Psychologist</a:t>
            </a:r>
            <a:endParaRPr lang="en-GB" dirty="0"/>
          </a:p>
        </p:txBody>
      </p:sp>
      <p:sp>
        <p:nvSpPr>
          <p:cNvPr id="3" name="Subtitle 2"/>
          <p:cNvSpPr>
            <a:spLocks noGrp="1"/>
          </p:cNvSpPr>
          <p:nvPr>
            <p:ph type="subTitle" idx="1"/>
          </p:nvPr>
        </p:nvSpPr>
        <p:spPr>
          <a:xfrm>
            <a:off x="685800" y="3933055"/>
            <a:ext cx="7772400" cy="1152129"/>
          </a:xfrm>
        </p:spPr>
        <p:txBody>
          <a:bodyPr>
            <a:normAutofit fontScale="92500" lnSpcReduction="20000"/>
          </a:bodyPr>
          <a:lstStyle/>
          <a:p>
            <a:r>
              <a:rPr lang="en-GB" dirty="0" smtClean="0"/>
              <a:t>Zoe Ashton and Alison Annear</a:t>
            </a:r>
          </a:p>
          <a:p>
            <a:endParaRPr lang="en-GB" dirty="0"/>
          </a:p>
          <a:p>
            <a:r>
              <a:rPr lang="en-GB" dirty="0" smtClean="0"/>
              <a:t>Neath Port Talbot Educational Psychology Service</a:t>
            </a:r>
            <a:endParaRPr lang="en-GB" dirty="0"/>
          </a:p>
        </p:txBody>
      </p:sp>
      <p:pic>
        <p:nvPicPr>
          <p:cNvPr id="4" name="Picture 7" descr="th?id=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850" y="188913"/>
            <a:ext cx="2303463" cy="771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59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608042"/>
          </a:xfrm>
        </p:spPr>
        <p:txBody>
          <a:bodyPr>
            <a:normAutofit fontScale="90000"/>
          </a:bodyPr>
          <a:lstStyle/>
          <a:p>
            <a:r>
              <a:rPr lang="en-GB" dirty="0" smtClean="0"/>
              <a:t>         Neath Port </a:t>
            </a:r>
            <a:r>
              <a:rPr lang="en-GB" dirty="0"/>
              <a:t>T</a:t>
            </a:r>
            <a:r>
              <a:rPr lang="en-GB" dirty="0" smtClean="0"/>
              <a:t>albot EPS</a:t>
            </a:r>
            <a:endParaRPr lang="en-GB" dirty="0"/>
          </a:p>
        </p:txBody>
      </p:sp>
      <p:sp>
        <p:nvSpPr>
          <p:cNvPr id="5" name="Content Placeholder 4"/>
          <p:cNvSpPr>
            <a:spLocks noGrp="1"/>
          </p:cNvSpPr>
          <p:nvPr>
            <p:ph idx="1"/>
          </p:nvPr>
        </p:nvSpPr>
        <p:spPr>
          <a:xfrm>
            <a:off x="251520" y="764704"/>
            <a:ext cx="8640960" cy="5242587"/>
          </a:xfrm>
        </p:spPr>
        <p:txBody>
          <a:bodyPr>
            <a:noAutofit/>
          </a:bodyPr>
          <a:lstStyle/>
          <a:p>
            <a:pPr marL="109728" indent="0" algn="ctr">
              <a:buNone/>
            </a:pPr>
            <a:r>
              <a:rPr lang="en-GB" sz="1400" dirty="0" smtClean="0"/>
              <a:t>                     Zoe Ashton-Thomas			</a:t>
            </a:r>
          </a:p>
          <a:p>
            <a:pPr marL="109728" indent="0" algn="ctr">
              <a:buNone/>
            </a:pPr>
            <a:r>
              <a:rPr lang="en-GB" sz="1400" dirty="0" smtClean="0"/>
              <a:t>     Principal Educational Psychologist		</a:t>
            </a:r>
          </a:p>
          <a:p>
            <a:pPr marL="109728" indent="0">
              <a:buNone/>
            </a:pPr>
            <a:endParaRPr lang="en-GB" sz="1400" dirty="0"/>
          </a:p>
          <a:p>
            <a:pPr marL="109728" indent="0">
              <a:buNone/>
            </a:pPr>
            <a:r>
              <a:rPr lang="en-GB" sz="1400" dirty="0" smtClean="0"/>
              <a:t>Alison Annear				Claire Smith</a:t>
            </a:r>
          </a:p>
          <a:p>
            <a:pPr marL="109728" indent="0">
              <a:buNone/>
            </a:pPr>
            <a:r>
              <a:rPr lang="en-GB" sz="1400" dirty="0" smtClean="0"/>
              <a:t>Senior Educational Psychologist		Educational Psychologist</a:t>
            </a:r>
          </a:p>
          <a:p>
            <a:pPr marL="109728" indent="0">
              <a:buNone/>
            </a:pPr>
            <a:endParaRPr lang="en-GB" sz="1400" dirty="0"/>
          </a:p>
          <a:p>
            <a:pPr marL="109728" indent="0">
              <a:buNone/>
            </a:pPr>
            <a:r>
              <a:rPr lang="en-GB" sz="1400" dirty="0" smtClean="0"/>
              <a:t>Angela Griffiths				Carys John</a:t>
            </a:r>
          </a:p>
          <a:p>
            <a:pPr marL="109728" indent="0">
              <a:buNone/>
            </a:pPr>
            <a:r>
              <a:rPr lang="en-GB" sz="1400" dirty="0" smtClean="0"/>
              <a:t>Educational Psychologist			Educational Psychologist</a:t>
            </a:r>
          </a:p>
          <a:p>
            <a:pPr marL="109728" indent="0">
              <a:buNone/>
            </a:pPr>
            <a:endParaRPr lang="en-GB" sz="1400" dirty="0"/>
          </a:p>
          <a:p>
            <a:pPr marL="109728" indent="0">
              <a:buNone/>
            </a:pPr>
            <a:r>
              <a:rPr lang="en-GB" sz="1400" dirty="0"/>
              <a:t>Amy </a:t>
            </a:r>
            <a:r>
              <a:rPr lang="en-GB" sz="1400" dirty="0" smtClean="0"/>
              <a:t>Munroe				Jemma Williams</a:t>
            </a:r>
          </a:p>
          <a:p>
            <a:pPr marL="109728" indent="0">
              <a:buNone/>
            </a:pPr>
            <a:r>
              <a:rPr lang="en-GB" sz="1400" dirty="0" smtClean="0"/>
              <a:t>Educational Psychologist 			Educational Psychologist</a:t>
            </a:r>
          </a:p>
          <a:p>
            <a:pPr marL="109728" indent="0">
              <a:buNone/>
            </a:pPr>
            <a:endParaRPr lang="en-GB" sz="1400" dirty="0" smtClean="0"/>
          </a:p>
          <a:p>
            <a:pPr marL="109728" indent="0">
              <a:buNone/>
            </a:pPr>
            <a:r>
              <a:rPr lang="en-GB" sz="1400" dirty="0" smtClean="0"/>
              <a:t>Laura Cook				</a:t>
            </a:r>
            <a:r>
              <a:rPr lang="en-GB" sz="1400" dirty="0"/>
              <a:t>Naomi Erasmus	</a:t>
            </a:r>
            <a:endParaRPr lang="en-GB" sz="1400" dirty="0" smtClean="0"/>
          </a:p>
          <a:p>
            <a:pPr marL="109728" indent="0">
              <a:buNone/>
            </a:pPr>
            <a:r>
              <a:rPr lang="en-GB" sz="1400" dirty="0" smtClean="0"/>
              <a:t>Educational Psychologist			Educational Psychologist</a:t>
            </a:r>
          </a:p>
          <a:p>
            <a:pPr marL="109728" indent="0">
              <a:buNone/>
            </a:pPr>
            <a:endParaRPr lang="en-GB" sz="1400" dirty="0"/>
          </a:p>
          <a:p>
            <a:pPr marL="109728" indent="0">
              <a:buNone/>
            </a:pPr>
            <a:r>
              <a:rPr lang="en-GB" sz="1400" dirty="0" smtClean="0"/>
              <a:t>Abigail Wright 				Claire Prosser</a:t>
            </a:r>
          </a:p>
          <a:p>
            <a:pPr marL="109728" indent="0">
              <a:buNone/>
            </a:pPr>
            <a:r>
              <a:rPr lang="en-GB" sz="1400" dirty="0" smtClean="0"/>
              <a:t>Early Years Educational Psychologist		Educational Psychologist</a:t>
            </a:r>
          </a:p>
          <a:p>
            <a:pPr marL="109728" indent="0">
              <a:buNone/>
            </a:pPr>
            <a:endParaRPr lang="en-GB" sz="1400" dirty="0"/>
          </a:p>
          <a:p>
            <a:pPr marL="109728" indent="0">
              <a:buNone/>
            </a:pPr>
            <a:r>
              <a:rPr lang="en-GB" sz="1400" dirty="0"/>
              <a:t>Tina Davenport</a:t>
            </a:r>
            <a:r>
              <a:rPr lang="en-GB" sz="1400" dirty="0" smtClean="0"/>
              <a:t>				Jane Maine</a:t>
            </a:r>
          </a:p>
          <a:p>
            <a:pPr marL="109728" indent="0">
              <a:buNone/>
            </a:pPr>
            <a:r>
              <a:rPr lang="en-GB" sz="1400" dirty="0" smtClean="0"/>
              <a:t>Flying Start Educational Psychologist 		Flying Start Educational Psychologist</a:t>
            </a:r>
            <a:endParaRPr lang="en-GB" sz="1400" dirty="0"/>
          </a:p>
        </p:txBody>
      </p:sp>
      <p:sp>
        <p:nvSpPr>
          <p:cNvPr id="6" name="Rectangle 5"/>
          <p:cNvSpPr/>
          <p:nvPr/>
        </p:nvSpPr>
        <p:spPr>
          <a:xfrm>
            <a:off x="3707904" y="5805264"/>
            <a:ext cx="4572000" cy="738664"/>
          </a:xfrm>
          <a:prstGeom prst="rect">
            <a:avLst/>
          </a:prstGeom>
        </p:spPr>
        <p:txBody>
          <a:bodyPr>
            <a:spAutoFit/>
          </a:bodyPr>
          <a:lstStyle/>
          <a:p>
            <a:endParaRPr lang="en-GB" sz="1400" dirty="0" smtClean="0"/>
          </a:p>
          <a:p>
            <a:r>
              <a:rPr lang="en-GB" sz="1400" dirty="0" smtClean="0"/>
              <a:t>All </a:t>
            </a:r>
            <a:r>
              <a:rPr lang="en-GB" sz="1400" dirty="0"/>
              <a:t>chartered EPs are monitored by the </a:t>
            </a:r>
            <a:r>
              <a:rPr lang="en-GB" sz="1400" dirty="0" smtClean="0"/>
              <a:t>                 Health </a:t>
            </a:r>
            <a:r>
              <a:rPr lang="en-GB" sz="1400" dirty="0"/>
              <a:t>Care Professionals Council (HCPC)</a:t>
            </a:r>
          </a:p>
        </p:txBody>
      </p:sp>
      <p:sp>
        <p:nvSpPr>
          <p:cNvPr id="2" name="Rectangle 1"/>
          <p:cNvSpPr/>
          <p:nvPr/>
        </p:nvSpPr>
        <p:spPr>
          <a:xfrm>
            <a:off x="6084168" y="6488668"/>
            <a:ext cx="2430474" cy="369332"/>
          </a:xfrm>
          <a:prstGeom prst="rect">
            <a:avLst/>
          </a:prstGeom>
        </p:spPr>
        <p:txBody>
          <a:bodyPr wrap="none">
            <a:spAutoFit/>
          </a:bodyPr>
          <a:lstStyle/>
          <a:p>
            <a:r>
              <a:rPr lang="en-GB" b="1" u="sng" dirty="0">
                <a:solidFill>
                  <a:schemeClr val="accent4">
                    <a:lumMod val="60000"/>
                    <a:lumOff val="40000"/>
                  </a:schemeClr>
                </a:solidFill>
                <a:hlinkClick r:id="rId2"/>
              </a:rPr>
              <a:t>http://hpc-uk.org</a:t>
            </a:r>
            <a:r>
              <a:rPr lang="en-GB" b="1" u="sng" dirty="0" smtClean="0">
                <a:solidFill>
                  <a:schemeClr val="accent4">
                    <a:lumMod val="60000"/>
                    <a:lumOff val="40000"/>
                  </a:schemeClr>
                </a:solidFill>
                <a:hlinkClick r:id="rId2"/>
              </a:rPr>
              <a:t>/</a:t>
            </a:r>
            <a:r>
              <a:rPr lang="en-GB" b="1" u="sng" dirty="0" smtClean="0">
                <a:solidFill>
                  <a:schemeClr val="accent4">
                    <a:lumMod val="60000"/>
                    <a:lumOff val="40000"/>
                  </a:schemeClr>
                </a:solidFill>
              </a:rPr>
              <a:t> </a:t>
            </a:r>
            <a:endParaRPr lang="en-GB" b="1" u="sng" dirty="0">
              <a:solidFill>
                <a:schemeClr val="accent4">
                  <a:lumMod val="60000"/>
                  <a:lumOff val="40000"/>
                </a:schemeClr>
              </a:solidFill>
            </a:endParaRPr>
          </a:p>
        </p:txBody>
      </p:sp>
    </p:spTree>
    <p:extLst>
      <p:ext uri="{BB962C8B-B14F-4D97-AF65-F5344CB8AC3E}">
        <p14:creationId xmlns:p14="http://schemas.microsoft.com/office/powerpoint/2010/main" val="7585663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107504" y="1052736"/>
            <a:ext cx="9068069" cy="5805264"/>
          </a:xfrm>
        </p:spPr>
        <p:txBody>
          <a:bodyPr>
            <a:normAutofit/>
          </a:bodyPr>
          <a:lstStyle/>
          <a:p>
            <a:r>
              <a:rPr lang="en-GB" sz="2600" i="1" dirty="0" smtClean="0"/>
              <a:t>“The application of psychological theory to support children and young people, their families and school to promote the emotional and social well being of young people. EPs also support those with learning difficulties to achieve their full potential through the use of assessment, monitoring and evaluation. EPs normally work in consultation with parents, teachers, social workers, doctors and other professionals involved in the care of children and young people”.</a:t>
            </a:r>
          </a:p>
          <a:p>
            <a:endParaRPr lang="en-GB" i="1" dirty="0" smtClean="0"/>
          </a:p>
          <a:p>
            <a:pPr marL="109728" indent="0">
              <a:buNone/>
            </a:pPr>
            <a:r>
              <a:rPr lang="en-GB" i="1" dirty="0"/>
              <a:t> </a:t>
            </a:r>
            <a:r>
              <a:rPr lang="en-GB" i="1" dirty="0" smtClean="0"/>
              <a:t>                     </a:t>
            </a:r>
            <a:r>
              <a:rPr lang="en-GB" sz="2200" i="1" dirty="0" smtClean="0"/>
              <a:t>Association of Educational Psychologists (AEP)</a:t>
            </a:r>
          </a:p>
          <a:p>
            <a:pPr marL="109728" indent="0" algn="r">
              <a:buNone/>
            </a:pPr>
            <a:r>
              <a:rPr lang="en-GB" sz="2200" i="1" dirty="0" smtClean="0">
                <a:hlinkClick r:id="rId2"/>
              </a:rPr>
              <a:t>http</a:t>
            </a:r>
            <a:r>
              <a:rPr lang="en-GB" sz="2200" i="1" dirty="0">
                <a:hlinkClick r:id="rId2"/>
              </a:rPr>
              <a:t>://www.aep.org.uk/careers</a:t>
            </a:r>
            <a:r>
              <a:rPr lang="en-GB" sz="2200" i="1" dirty="0" smtClean="0">
                <a:hlinkClick r:id="rId2"/>
              </a:rPr>
              <a:t>/</a:t>
            </a:r>
            <a:r>
              <a:rPr lang="en-GB" sz="2200" i="1" dirty="0" smtClean="0"/>
              <a:t> </a:t>
            </a:r>
            <a:endParaRPr lang="en-GB" sz="2200" i="1" dirty="0"/>
          </a:p>
        </p:txBody>
      </p:sp>
      <p:sp>
        <p:nvSpPr>
          <p:cNvPr id="3" name="Rectangle 2"/>
          <p:cNvSpPr/>
          <p:nvPr/>
        </p:nvSpPr>
        <p:spPr>
          <a:xfrm>
            <a:off x="467544" y="188641"/>
            <a:ext cx="8136904" cy="584775"/>
          </a:xfrm>
          <a:prstGeom prst="rect">
            <a:avLst/>
          </a:prstGeom>
        </p:spPr>
        <p:txBody>
          <a:bodyPr wrap="square">
            <a:spAutoFit/>
          </a:bodyPr>
          <a:lstStyle/>
          <a:p>
            <a:r>
              <a:rPr lang="en-GB" sz="3200" dirty="0" smtClean="0"/>
              <a:t> What </a:t>
            </a:r>
            <a:r>
              <a:rPr lang="en-GB" sz="3200" dirty="0"/>
              <a:t>do Educational Psychologists do?</a:t>
            </a:r>
          </a:p>
        </p:txBody>
      </p:sp>
    </p:spTree>
    <p:extLst>
      <p:ext uri="{BB962C8B-B14F-4D97-AF65-F5344CB8AC3E}">
        <p14:creationId xmlns:p14="http://schemas.microsoft.com/office/powerpoint/2010/main" val="41684134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Activity 1:</a:t>
            </a:r>
            <a:endParaRPr lang="en-GB" dirty="0"/>
          </a:p>
        </p:txBody>
      </p:sp>
      <p:sp>
        <p:nvSpPr>
          <p:cNvPr id="4" name="Content Placeholder 3"/>
          <p:cNvSpPr>
            <a:spLocks noGrp="1"/>
          </p:cNvSpPr>
          <p:nvPr>
            <p:ph idx="1"/>
          </p:nvPr>
        </p:nvSpPr>
        <p:spPr/>
        <p:txBody>
          <a:bodyPr/>
          <a:lstStyle/>
          <a:p>
            <a:endParaRPr lang="en-GB" dirty="0" smtClean="0"/>
          </a:p>
          <a:p>
            <a:r>
              <a:rPr lang="en-GB" dirty="0" smtClean="0"/>
              <a:t>In small groups please share together how you work with your school’s Educational Psychologist and the type of work they undertake.</a:t>
            </a:r>
            <a:endParaRPr lang="en-GB" dirty="0"/>
          </a:p>
        </p:txBody>
      </p:sp>
    </p:spTree>
    <p:extLst>
      <p:ext uri="{BB962C8B-B14F-4D97-AF65-F5344CB8AC3E}">
        <p14:creationId xmlns:p14="http://schemas.microsoft.com/office/powerpoint/2010/main" val="31784536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417638"/>
            <a:ext cx="8229600" cy="5231158"/>
          </a:xfrm>
        </p:spPr>
        <p:txBody>
          <a:bodyPr>
            <a:noAutofit/>
          </a:bodyPr>
          <a:lstStyle/>
          <a:p>
            <a:r>
              <a:rPr lang="en-GB" sz="2400" dirty="0" smtClean="0"/>
              <a:t>Consultation (Level A, B, C &amp; D) – see handout</a:t>
            </a:r>
          </a:p>
          <a:p>
            <a:r>
              <a:rPr lang="en-GB" sz="2400" dirty="0" smtClean="0"/>
              <a:t>Early </a:t>
            </a:r>
            <a:r>
              <a:rPr lang="en-GB" sz="2400" dirty="0"/>
              <a:t>I</a:t>
            </a:r>
            <a:r>
              <a:rPr lang="en-GB" sz="2400" dirty="0" smtClean="0"/>
              <a:t>ntervention </a:t>
            </a:r>
            <a:r>
              <a:rPr lang="en-GB" sz="2400" dirty="0"/>
              <a:t>and P</a:t>
            </a:r>
            <a:r>
              <a:rPr lang="en-GB" sz="2400" dirty="0" smtClean="0"/>
              <a:t>revention </a:t>
            </a:r>
          </a:p>
          <a:p>
            <a:r>
              <a:rPr lang="en-GB" sz="2400" dirty="0"/>
              <a:t>Solution Focused </a:t>
            </a:r>
            <a:r>
              <a:rPr lang="en-GB" sz="2400" dirty="0" smtClean="0"/>
              <a:t>Work – Solution Circles</a:t>
            </a:r>
          </a:p>
          <a:p>
            <a:r>
              <a:rPr lang="en-GB" sz="2400" dirty="0" smtClean="0"/>
              <a:t>Teacher drop-ins</a:t>
            </a:r>
          </a:p>
          <a:p>
            <a:r>
              <a:rPr lang="en-GB" sz="2400" dirty="0" smtClean="0"/>
              <a:t>Training</a:t>
            </a:r>
          </a:p>
          <a:p>
            <a:r>
              <a:rPr lang="en-GB" sz="2400" dirty="0" smtClean="0"/>
              <a:t>Collaborative Working </a:t>
            </a:r>
          </a:p>
          <a:p>
            <a:r>
              <a:rPr lang="en-GB" sz="2400" dirty="0" smtClean="0"/>
              <a:t>Assessment </a:t>
            </a:r>
            <a:endParaRPr lang="en-GB" sz="2400" dirty="0"/>
          </a:p>
          <a:p>
            <a:r>
              <a:rPr lang="en-GB" sz="2400" dirty="0"/>
              <a:t>Observations </a:t>
            </a:r>
          </a:p>
          <a:p>
            <a:r>
              <a:rPr lang="en-GB" sz="2400" dirty="0" smtClean="0"/>
              <a:t>ELSA</a:t>
            </a:r>
          </a:p>
          <a:p>
            <a:r>
              <a:rPr lang="en-GB" sz="2400" dirty="0" smtClean="0"/>
              <a:t>Video Interaction Guidance (VIG)</a:t>
            </a:r>
            <a:endParaRPr lang="en-GB" sz="2400" dirty="0"/>
          </a:p>
          <a:p>
            <a:pPr marL="109728" indent="0">
              <a:buNone/>
            </a:pPr>
            <a:endParaRPr lang="en-GB" sz="2000" dirty="0" smtClean="0"/>
          </a:p>
        </p:txBody>
      </p:sp>
      <p:sp>
        <p:nvSpPr>
          <p:cNvPr id="3" name="Title 2"/>
          <p:cNvSpPr>
            <a:spLocks noGrp="1"/>
          </p:cNvSpPr>
          <p:nvPr>
            <p:ph type="title"/>
          </p:nvPr>
        </p:nvSpPr>
        <p:spPr>
          <a:xfrm>
            <a:off x="457200" y="274638"/>
            <a:ext cx="8229600" cy="1014686"/>
          </a:xfrm>
        </p:spPr>
        <p:txBody>
          <a:bodyPr>
            <a:normAutofit fontScale="90000"/>
          </a:bodyPr>
          <a:lstStyle/>
          <a:p>
            <a:pPr algn="ctr"/>
            <a:r>
              <a:rPr lang="en-GB" dirty="0" smtClean="0"/>
              <a:t/>
            </a:r>
            <a:br>
              <a:rPr lang="en-GB" dirty="0" smtClean="0"/>
            </a:br>
            <a:r>
              <a:rPr lang="en-GB" sz="3600" dirty="0" smtClean="0"/>
              <a:t>What </a:t>
            </a:r>
            <a:r>
              <a:rPr lang="en-GB" sz="3600" dirty="0"/>
              <a:t>do we do </a:t>
            </a:r>
            <a:r>
              <a:rPr lang="en-GB" sz="3600" dirty="0" smtClean="0"/>
              <a:t>in our roles as Educational Psychologists in schools?</a:t>
            </a:r>
            <a:r>
              <a:rPr lang="en-GB" dirty="0"/>
              <a:t/>
            </a:r>
            <a:br>
              <a:rPr lang="en-GB" dirty="0"/>
            </a:br>
            <a:endParaRPr lang="en-GB" dirty="0"/>
          </a:p>
        </p:txBody>
      </p:sp>
      <p:pic>
        <p:nvPicPr>
          <p:cNvPr id="6" name="Picture 7" descr="th?id=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16216" y="5877272"/>
            <a:ext cx="2303463" cy="771525"/>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msastore\educhome$\ed1387\My Documents\My Pictures\BTgEgKL5c.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15399" y="2708920"/>
            <a:ext cx="2237204" cy="2520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11744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229600" cy="5112568"/>
          </a:xfrm>
        </p:spPr>
        <p:txBody>
          <a:bodyPr>
            <a:normAutofit/>
          </a:bodyPr>
          <a:lstStyle/>
          <a:p>
            <a:r>
              <a:rPr lang="en-GB" dirty="0" smtClean="0"/>
              <a:t>ALN Cluster planning</a:t>
            </a:r>
          </a:p>
          <a:p>
            <a:r>
              <a:rPr lang="en-GB" dirty="0" smtClean="0"/>
              <a:t>Statutory Assessment </a:t>
            </a:r>
            <a:r>
              <a:rPr lang="en-GB" dirty="0" smtClean="0"/>
              <a:t>(</a:t>
            </a:r>
            <a:r>
              <a:rPr lang="en-GB" dirty="0" smtClean="0"/>
              <a:t>EHE; Cross Border; </a:t>
            </a:r>
            <a:r>
              <a:rPr lang="en-GB" dirty="0" smtClean="0"/>
              <a:t>Pre-school)</a:t>
            </a:r>
          </a:p>
          <a:p>
            <a:r>
              <a:rPr lang="en-GB" dirty="0" smtClean="0"/>
              <a:t>Annual </a:t>
            </a:r>
            <a:r>
              <a:rPr lang="en-GB" dirty="0" smtClean="0"/>
              <a:t>Reviews</a:t>
            </a:r>
          </a:p>
          <a:p>
            <a:r>
              <a:rPr lang="en-GB" dirty="0" smtClean="0"/>
              <a:t>Panel (Officer Panel, SEN Panel, Transfer Panel)</a:t>
            </a:r>
          </a:p>
          <a:p>
            <a:r>
              <a:rPr lang="en-GB" dirty="0" smtClean="0"/>
              <a:t>SENTW </a:t>
            </a:r>
            <a:r>
              <a:rPr lang="en-GB" dirty="0"/>
              <a:t>Special Educational Needs Tribunal for </a:t>
            </a:r>
            <a:r>
              <a:rPr lang="en-GB" dirty="0" smtClean="0"/>
              <a:t>Wales</a:t>
            </a:r>
          </a:p>
          <a:p>
            <a:r>
              <a:rPr lang="en-GB" dirty="0" smtClean="0"/>
              <a:t>ALN Reform</a:t>
            </a:r>
          </a:p>
          <a:p>
            <a:r>
              <a:rPr lang="en-GB" dirty="0" smtClean="0"/>
              <a:t>Strategic work / groups </a:t>
            </a:r>
            <a:r>
              <a:rPr lang="en-GB" dirty="0" smtClean="0"/>
              <a:t>with Senior Management</a:t>
            </a:r>
            <a:endParaRPr lang="en-GB" dirty="0"/>
          </a:p>
          <a:p>
            <a:pPr lvl="1"/>
            <a:endParaRPr lang="en-GB" dirty="0" smtClean="0"/>
          </a:p>
        </p:txBody>
      </p:sp>
      <p:sp>
        <p:nvSpPr>
          <p:cNvPr id="3" name="Title 2"/>
          <p:cNvSpPr>
            <a:spLocks noGrp="1"/>
          </p:cNvSpPr>
          <p:nvPr>
            <p:ph type="title"/>
          </p:nvPr>
        </p:nvSpPr>
        <p:spPr/>
        <p:txBody>
          <a:bodyPr>
            <a:normAutofit/>
          </a:bodyPr>
          <a:lstStyle/>
          <a:p>
            <a:pPr algn="ctr"/>
            <a:r>
              <a:rPr lang="en-GB" sz="3600" dirty="0" smtClean="0"/>
              <a:t>Local Authority Responsibilities</a:t>
            </a:r>
            <a:endParaRPr lang="en-GB" sz="3600" dirty="0"/>
          </a:p>
        </p:txBody>
      </p:sp>
    </p:spTree>
    <p:extLst>
      <p:ext uri="{BB962C8B-B14F-4D97-AF65-F5344CB8AC3E}">
        <p14:creationId xmlns:p14="http://schemas.microsoft.com/office/powerpoint/2010/main" val="42428870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As EPs we are often asked by schools to undertake a </a:t>
            </a:r>
            <a:r>
              <a:rPr lang="en-GB" dirty="0" smtClean="0"/>
              <a:t>‘cognitive assessment’.</a:t>
            </a:r>
            <a:endParaRPr lang="en-GB" dirty="0" smtClean="0"/>
          </a:p>
          <a:p>
            <a:pPr marL="109728" indent="0">
              <a:buNone/>
            </a:pPr>
            <a:endParaRPr lang="en-GB" dirty="0" smtClean="0"/>
          </a:p>
          <a:p>
            <a:pPr marL="109728" indent="0">
              <a:buNone/>
            </a:pPr>
            <a:r>
              <a:rPr lang="en-GB" dirty="0" smtClean="0"/>
              <a:t>1. What </a:t>
            </a:r>
            <a:r>
              <a:rPr lang="en-GB" dirty="0" smtClean="0"/>
              <a:t>do you hope to gain from the assessment</a:t>
            </a:r>
            <a:r>
              <a:rPr lang="en-GB" dirty="0" smtClean="0"/>
              <a:t>?</a:t>
            </a:r>
          </a:p>
          <a:p>
            <a:pPr marL="109728" indent="0">
              <a:buNone/>
            </a:pPr>
            <a:endParaRPr lang="en-GB" dirty="0" smtClean="0"/>
          </a:p>
          <a:p>
            <a:pPr marL="109728" indent="0">
              <a:buNone/>
            </a:pPr>
            <a:r>
              <a:rPr lang="en-GB" dirty="0" smtClean="0"/>
              <a:t>2. In </a:t>
            </a:r>
            <a:r>
              <a:rPr lang="en-GB" dirty="0" smtClean="0"/>
              <a:t>what circumstances might a cognitive assessment be </a:t>
            </a:r>
            <a:r>
              <a:rPr lang="en-GB" dirty="0" smtClean="0"/>
              <a:t>helpful</a:t>
            </a:r>
            <a:r>
              <a:rPr lang="en-GB" dirty="0" smtClean="0"/>
              <a:t>?</a:t>
            </a:r>
            <a:endParaRPr lang="en-GB" dirty="0" smtClean="0"/>
          </a:p>
          <a:p>
            <a:pPr marL="624078" indent="-514350">
              <a:buFont typeface="+mj-lt"/>
              <a:buAutoNum type="arabicPeriod"/>
            </a:pPr>
            <a:endParaRPr lang="en-GB" dirty="0"/>
          </a:p>
        </p:txBody>
      </p:sp>
      <p:sp>
        <p:nvSpPr>
          <p:cNvPr id="3" name="Title 2"/>
          <p:cNvSpPr>
            <a:spLocks noGrp="1"/>
          </p:cNvSpPr>
          <p:nvPr>
            <p:ph type="title"/>
          </p:nvPr>
        </p:nvSpPr>
        <p:spPr/>
        <p:txBody>
          <a:bodyPr/>
          <a:lstStyle/>
          <a:p>
            <a:r>
              <a:rPr lang="en-GB" dirty="0" smtClean="0"/>
              <a:t>Activity 2: </a:t>
            </a:r>
            <a:endParaRPr lang="en-GB" dirty="0"/>
          </a:p>
        </p:txBody>
      </p:sp>
    </p:spTree>
    <p:extLst>
      <p:ext uri="{BB962C8B-B14F-4D97-AF65-F5344CB8AC3E}">
        <p14:creationId xmlns:p14="http://schemas.microsoft.com/office/powerpoint/2010/main" val="11588512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British Ability Scales Third Edition (BAS3) assessment </a:t>
            </a:r>
            <a:endParaRPr lang="en-GB" dirty="0"/>
          </a:p>
        </p:txBody>
      </p:sp>
      <p:sp>
        <p:nvSpPr>
          <p:cNvPr id="3" name="Title 2"/>
          <p:cNvSpPr>
            <a:spLocks noGrp="1"/>
          </p:cNvSpPr>
          <p:nvPr>
            <p:ph type="title"/>
          </p:nvPr>
        </p:nvSpPr>
        <p:spPr/>
        <p:txBody>
          <a:bodyPr/>
          <a:lstStyle/>
          <a:p>
            <a:r>
              <a:rPr lang="en-GB" dirty="0" smtClean="0"/>
              <a:t>Activity 3 </a:t>
            </a:r>
            <a:endParaRPr lang="en-GB" dirty="0"/>
          </a:p>
        </p:txBody>
      </p:sp>
    </p:spTree>
    <p:extLst>
      <p:ext uri="{BB962C8B-B14F-4D97-AF65-F5344CB8AC3E}">
        <p14:creationId xmlns:p14="http://schemas.microsoft.com/office/powerpoint/2010/main" val="10818350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In groups, consider the scenarios and BAS profiles. </a:t>
            </a:r>
            <a:endParaRPr lang="en-GB" dirty="0"/>
          </a:p>
        </p:txBody>
      </p:sp>
      <p:sp>
        <p:nvSpPr>
          <p:cNvPr id="3" name="Title 2"/>
          <p:cNvSpPr>
            <a:spLocks noGrp="1"/>
          </p:cNvSpPr>
          <p:nvPr>
            <p:ph type="title"/>
          </p:nvPr>
        </p:nvSpPr>
        <p:spPr/>
        <p:txBody>
          <a:bodyPr/>
          <a:lstStyle/>
          <a:p>
            <a:r>
              <a:rPr lang="en-GB" dirty="0" smtClean="0"/>
              <a:t>Activity 4</a:t>
            </a:r>
            <a:endParaRPr lang="en-GB" dirty="0"/>
          </a:p>
        </p:txBody>
      </p:sp>
    </p:spTree>
    <p:extLst>
      <p:ext uri="{BB962C8B-B14F-4D97-AF65-F5344CB8AC3E}">
        <p14:creationId xmlns:p14="http://schemas.microsoft.com/office/powerpoint/2010/main" val="32049036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Level A</a:t>
            </a:r>
          </a:p>
          <a:p>
            <a:r>
              <a:rPr lang="en-GB" dirty="0" smtClean="0"/>
              <a:t>Level B</a:t>
            </a:r>
          </a:p>
          <a:p>
            <a:r>
              <a:rPr lang="en-GB" dirty="0" smtClean="0"/>
              <a:t>Level C</a:t>
            </a:r>
          </a:p>
          <a:p>
            <a:r>
              <a:rPr lang="en-GB" dirty="0" smtClean="0"/>
              <a:t>Level D (Appendix D)</a:t>
            </a:r>
            <a:endParaRPr lang="en-GB" dirty="0"/>
          </a:p>
        </p:txBody>
      </p:sp>
      <p:sp>
        <p:nvSpPr>
          <p:cNvPr id="3" name="Title 2"/>
          <p:cNvSpPr>
            <a:spLocks noGrp="1"/>
          </p:cNvSpPr>
          <p:nvPr>
            <p:ph type="title"/>
          </p:nvPr>
        </p:nvSpPr>
        <p:spPr/>
        <p:txBody>
          <a:bodyPr/>
          <a:lstStyle/>
          <a:p>
            <a:r>
              <a:rPr lang="en-GB" dirty="0" smtClean="0"/>
              <a:t>     EPS Report Style formats </a:t>
            </a:r>
            <a:endParaRPr lang="en-GB" dirty="0"/>
          </a:p>
        </p:txBody>
      </p:sp>
    </p:spTree>
    <p:extLst>
      <p:ext uri="{BB962C8B-B14F-4D97-AF65-F5344CB8AC3E}">
        <p14:creationId xmlns:p14="http://schemas.microsoft.com/office/powerpoint/2010/main" val="32326162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p:txBody>
      </p:sp>
      <p:sp>
        <p:nvSpPr>
          <p:cNvPr id="3" name="Title 2"/>
          <p:cNvSpPr>
            <a:spLocks noGrp="1"/>
          </p:cNvSpPr>
          <p:nvPr>
            <p:ph type="title"/>
          </p:nvPr>
        </p:nvSpPr>
        <p:spPr/>
        <p:txBody>
          <a:bodyPr/>
          <a:lstStyle/>
          <a:p>
            <a:r>
              <a:rPr lang="en-GB" dirty="0" smtClean="0"/>
              <a:t>QR Codes</a:t>
            </a:r>
            <a:endParaRPr lang="en-GB" dirty="0"/>
          </a:p>
        </p:txBody>
      </p:sp>
    </p:spTree>
    <p:extLst>
      <p:ext uri="{BB962C8B-B14F-4D97-AF65-F5344CB8AC3E}">
        <p14:creationId xmlns:p14="http://schemas.microsoft.com/office/powerpoint/2010/main" val="37805559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Developmental Maps</a:t>
            </a:r>
          </a:p>
          <a:p>
            <a:r>
              <a:rPr lang="en-GB" dirty="0" smtClean="0"/>
              <a:t>CAP</a:t>
            </a:r>
          </a:p>
          <a:p>
            <a:r>
              <a:rPr lang="en-GB" dirty="0" smtClean="0"/>
              <a:t>Self-Image Profiles</a:t>
            </a:r>
          </a:p>
          <a:p>
            <a:r>
              <a:rPr lang="en-GB" dirty="0" smtClean="0"/>
              <a:t>Achenbach</a:t>
            </a:r>
          </a:p>
          <a:p>
            <a:r>
              <a:rPr lang="en-GB" dirty="0" smtClean="0"/>
              <a:t>ABAS</a:t>
            </a:r>
          </a:p>
          <a:p>
            <a:r>
              <a:rPr lang="en-GB" dirty="0" smtClean="0"/>
              <a:t>SOGS</a:t>
            </a:r>
          </a:p>
          <a:p>
            <a:r>
              <a:rPr lang="en-GB" dirty="0" smtClean="0"/>
              <a:t>Solution Circles</a:t>
            </a:r>
          </a:p>
          <a:p>
            <a:pPr marL="109728" indent="0">
              <a:buNone/>
            </a:pPr>
            <a:endParaRPr lang="en-GB" dirty="0"/>
          </a:p>
        </p:txBody>
      </p:sp>
      <p:sp>
        <p:nvSpPr>
          <p:cNvPr id="3" name="Title 2"/>
          <p:cNvSpPr>
            <a:spLocks noGrp="1"/>
          </p:cNvSpPr>
          <p:nvPr>
            <p:ph type="title"/>
          </p:nvPr>
        </p:nvSpPr>
        <p:spPr/>
        <p:txBody>
          <a:bodyPr/>
          <a:lstStyle/>
          <a:p>
            <a:r>
              <a:rPr lang="en-GB" dirty="0" smtClean="0"/>
              <a:t>Alternatives?</a:t>
            </a:r>
            <a:endParaRPr lang="en-GB" dirty="0"/>
          </a:p>
        </p:txBody>
      </p:sp>
    </p:spTree>
    <p:extLst>
      <p:ext uri="{BB962C8B-B14F-4D97-AF65-F5344CB8AC3E}">
        <p14:creationId xmlns:p14="http://schemas.microsoft.com/office/powerpoint/2010/main" val="4559939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907704" y="116632"/>
            <a:ext cx="5328592" cy="65754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7" descr="th?id=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2240" y="5949280"/>
            <a:ext cx="2303463" cy="771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54383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en-GB" dirty="0" smtClean="0"/>
              <a:t>The </a:t>
            </a:r>
            <a:r>
              <a:rPr lang="en-GB" dirty="0"/>
              <a:t>problem presenter (focus person) will have six </a:t>
            </a:r>
            <a:r>
              <a:rPr lang="en-GB" dirty="0" smtClean="0"/>
              <a:t>uninterrupted minutes </a:t>
            </a:r>
            <a:r>
              <a:rPr lang="en-GB" dirty="0"/>
              <a:t>to outline the problem. </a:t>
            </a:r>
            <a:endParaRPr lang="en-GB" dirty="0" smtClean="0"/>
          </a:p>
          <a:p>
            <a:endParaRPr lang="en-GB" dirty="0" smtClean="0"/>
          </a:p>
          <a:p>
            <a:r>
              <a:rPr lang="en-GB" dirty="0" smtClean="0"/>
              <a:t>The </a:t>
            </a:r>
            <a:r>
              <a:rPr lang="en-GB" dirty="0"/>
              <a:t>job of the process facilitator </a:t>
            </a:r>
            <a:r>
              <a:rPr lang="en-GB" dirty="0" smtClean="0"/>
              <a:t>is to </a:t>
            </a:r>
            <a:r>
              <a:rPr lang="en-GB" dirty="0"/>
              <a:t>keep time and make sure no one interrupts. The recorder </a:t>
            </a:r>
            <a:r>
              <a:rPr lang="en-GB" dirty="0" smtClean="0"/>
              <a:t>takes notes</a:t>
            </a:r>
            <a:r>
              <a:rPr lang="en-GB" dirty="0"/>
              <a:t>. Everyone else (the creative team) listens. </a:t>
            </a:r>
            <a:endParaRPr lang="en-GB" dirty="0" smtClean="0"/>
          </a:p>
          <a:p>
            <a:endParaRPr lang="en-GB" dirty="0" smtClean="0"/>
          </a:p>
          <a:p>
            <a:r>
              <a:rPr lang="en-GB" dirty="0" smtClean="0"/>
              <a:t>If </a:t>
            </a:r>
            <a:r>
              <a:rPr lang="en-GB" dirty="0"/>
              <a:t>the </a:t>
            </a:r>
            <a:r>
              <a:rPr lang="en-GB" dirty="0" smtClean="0"/>
              <a:t>problem presenter </a:t>
            </a:r>
            <a:r>
              <a:rPr lang="en-GB" dirty="0"/>
              <a:t>stops talking before the six minutes elapse, </a:t>
            </a:r>
            <a:r>
              <a:rPr lang="en-GB" dirty="0" smtClean="0"/>
              <a:t>everyone else </a:t>
            </a:r>
            <a:r>
              <a:rPr lang="en-GB" dirty="0"/>
              <a:t>stays silent until the six minutes pass. This is key! </a:t>
            </a:r>
            <a:endParaRPr lang="en-GB" dirty="0" smtClean="0"/>
          </a:p>
          <a:p>
            <a:endParaRPr lang="en-GB" dirty="0" smtClean="0"/>
          </a:p>
          <a:p>
            <a:r>
              <a:rPr lang="en-GB" dirty="0" smtClean="0"/>
              <a:t>The problem presenter </a:t>
            </a:r>
            <a:r>
              <a:rPr lang="en-GB" dirty="0"/>
              <a:t>gets six uninterrupted minutes.</a:t>
            </a:r>
          </a:p>
        </p:txBody>
      </p:sp>
      <p:sp>
        <p:nvSpPr>
          <p:cNvPr id="3" name="Title 2"/>
          <p:cNvSpPr>
            <a:spLocks noGrp="1"/>
          </p:cNvSpPr>
          <p:nvPr>
            <p:ph type="title"/>
          </p:nvPr>
        </p:nvSpPr>
        <p:spPr>
          <a:xfrm>
            <a:off x="179512" y="274638"/>
            <a:ext cx="8784976" cy="1143000"/>
          </a:xfrm>
        </p:spPr>
        <p:txBody>
          <a:bodyPr>
            <a:normAutofit fontScale="90000"/>
          </a:bodyPr>
          <a:lstStyle/>
          <a:p>
            <a:r>
              <a:rPr lang="en-GB" dirty="0" smtClean="0"/>
              <a:t>Step One: Problem Presenter (6 </a:t>
            </a:r>
            <a:r>
              <a:rPr lang="en-GB" dirty="0" err="1" smtClean="0"/>
              <a:t>mins</a:t>
            </a:r>
            <a:r>
              <a:rPr lang="en-GB" dirty="0" smtClean="0"/>
              <a:t>) </a:t>
            </a:r>
            <a:endParaRPr lang="en-GB" dirty="0"/>
          </a:p>
        </p:txBody>
      </p:sp>
      <p:pic>
        <p:nvPicPr>
          <p:cNvPr id="4" name="Picture 7" descr="th?id=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32240" y="5949280"/>
            <a:ext cx="2303463" cy="771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90750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dirty="0" smtClean="0"/>
              <a:t>This </a:t>
            </a:r>
            <a:r>
              <a:rPr lang="en-GB" dirty="0"/>
              <a:t>is a ‘brainstorm’. Everyone chimes in with ideas about creative solutions to what they just heard</a:t>
            </a:r>
            <a:r>
              <a:rPr lang="en-GB" dirty="0" smtClean="0"/>
              <a:t>.</a:t>
            </a:r>
          </a:p>
          <a:p>
            <a:endParaRPr lang="en-GB" dirty="0"/>
          </a:p>
          <a:p>
            <a:r>
              <a:rPr lang="en-GB" dirty="0"/>
              <a:t>Anything that you think may be a way forward</a:t>
            </a:r>
            <a:r>
              <a:rPr lang="en-GB" dirty="0" smtClean="0"/>
              <a:t>.</a:t>
            </a:r>
          </a:p>
          <a:p>
            <a:endParaRPr lang="en-GB" dirty="0"/>
          </a:p>
          <a:p>
            <a:r>
              <a:rPr lang="en-GB" dirty="0"/>
              <a:t>It is not a time to clarify the problem or to ask questions. It is not a time to give speeches, lectures </a:t>
            </a:r>
            <a:r>
              <a:rPr lang="en-GB" dirty="0" smtClean="0"/>
              <a:t>or advice</a:t>
            </a:r>
            <a:r>
              <a:rPr lang="en-GB" dirty="0"/>
              <a:t>. The process facilitator must make sure this is a brainstorm. Everyone gets a chance to give</a:t>
            </a:r>
          </a:p>
          <a:p>
            <a:pPr marL="109728" indent="0">
              <a:buNone/>
            </a:pPr>
            <a:r>
              <a:rPr lang="en-GB" dirty="0" smtClean="0"/>
              <a:t>   their </a:t>
            </a:r>
            <a:r>
              <a:rPr lang="en-GB" dirty="0"/>
              <a:t>brilliant ideas. </a:t>
            </a:r>
            <a:endParaRPr lang="en-GB" dirty="0" smtClean="0"/>
          </a:p>
          <a:p>
            <a:pPr marL="109728" indent="0">
              <a:buNone/>
            </a:pPr>
            <a:endParaRPr lang="en-GB" dirty="0" smtClean="0"/>
          </a:p>
          <a:p>
            <a:r>
              <a:rPr lang="en-GB" dirty="0" smtClean="0"/>
              <a:t>No </a:t>
            </a:r>
            <a:r>
              <a:rPr lang="en-GB" dirty="0"/>
              <a:t>one must be allowed to dominate. The problem presenter listens — </a:t>
            </a:r>
            <a:r>
              <a:rPr lang="en-GB" dirty="0" smtClean="0"/>
              <a:t>without interrupting</a:t>
            </a:r>
            <a:r>
              <a:rPr lang="en-GB" dirty="0"/>
              <a:t>. He/she must not talk or respond.</a:t>
            </a:r>
          </a:p>
        </p:txBody>
      </p:sp>
      <p:sp>
        <p:nvSpPr>
          <p:cNvPr id="3" name="Title 2"/>
          <p:cNvSpPr>
            <a:spLocks noGrp="1"/>
          </p:cNvSpPr>
          <p:nvPr>
            <p:ph type="title"/>
          </p:nvPr>
        </p:nvSpPr>
        <p:spPr/>
        <p:txBody>
          <a:bodyPr>
            <a:normAutofit fontScale="90000"/>
          </a:bodyPr>
          <a:lstStyle/>
          <a:p>
            <a:r>
              <a:rPr lang="en-GB" dirty="0" smtClean="0"/>
              <a:t>  Step Two: Creative Team (6 </a:t>
            </a:r>
            <a:r>
              <a:rPr lang="en-GB" dirty="0" err="1" smtClean="0"/>
              <a:t>mins</a:t>
            </a:r>
            <a:r>
              <a:rPr lang="en-GB" dirty="0" smtClean="0"/>
              <a:t>)</a:t>
            </a:r>
            <a:endParaRPr lang="en-GB" dirty="0"/>
          </a:p>
        </p:txBody>
      </p:sp>
      <p:pic>
        <p:nvPicPr>
          <p:cNvPr id="4" name="Picture 7" descr="th?id=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32240" y="5949280"/>
            <a:ext cx="2303463" cy="771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82969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400" dirty="0" smtClean="0"/>
              <a:t>Problem </a:t>
            </a:r>
            <a:r>
              <a:rPr lang="en-GB" sz="2400" dirty="0"/>
              <a:t>presenter chooses 2 or 3 of the ideas mentioned in step 2. Ideas that they would like to </a:t>
            </a:r>
            <a:r>
              <a:rPr lang="en-GB" sz="2400" dirty="0" smtClean="0"/>
              <a:t>hear a </a:t>
            </a:r>
            <a:r>
              <a:rPr lang="en-GB" sz="2400" dirty="0"/>
              <a:t>bit more about</a:t>
            </a:r>
            <a:r>
              <a:rPr lang="en-GB" sz="2400" dirty="0" smtClean="0"/>
              <a:t>.</a:t>
            </a:r>
          </a:p>
          <a:p>
            <a:pPr marL="109728" indent="0">
              <a:buNone/>
            </a:pPr>
            <a:endParaRPr lang="en-GB" sz="2400" dirty="0"/>
          </a:p>
          <a:p>
            <a:r>
              <a:rPr lang="en-GB" sz="2400" dirty="0"/>
              <a:t>The group can have a dialogue led by the problem presenter</a:t>
            </a:r>
            <a:r>
              <a:rPr lang="en-GB" sz="2400" dirty="0" smtClean="0"/>
              <a:t>.</a:t>
            </a:r>
          </a:p>
          <a:p>
            <a:pPr marL="109728" indent="0">
              <a:buNone/>
            </a:pPr>
            <a:endParaRPr lang="en-GB" sz="2400" dirty="0"/>
          </a:p>
          <a:p>
            <a:r>
              <a:rPr lang="en-GB" sz="2400" dirty="0"/>
              <a:t>This is time to explore and clarify the problem. Focus on the positive points only and not what </a:t>
            </a:r>
            <a:r>
              <a:rPr lang="en-GB" sz="2400" dirty="0" smtClean="0"/>
              <a:t>cannot be </a:t>
            </a:r>
            <a:r>
              <a:rPr lang="en-GB" sz="2400" dirty="0"/>
              <a:t>done.</a:t>
            </a:r>
          </a:p>
        </p:txBody>
      </p:sp>
      <p:sp>
        <p:nvSpPr>
          <p:cNvPr id="3" name="Title 2"/>
          <p:cNvSpPr>
            <a:spLocks noGrp="1"/>
          </p:cNvSpPr>
          <p:nvPr>
            <p:ph type="title"/>
          </p:nvPr>
        </p:nvSpPr>
        <p:spPr/>
        <p:txBody>
          <a:bodyPr>
            <a:normAutofit fontScale="90000"/>
          </a:bodyPr>
          <a:lstStyle/>
          <a:p>
            <a:r>
              <a:rPr lang="en-GB" dirty="0" smtClean="0"/>
              <a:t>    Step </a:t>
            </a:r>
            <a:r>
              <a:rPr lang="en-GB" dirty="0"/>
              <a:t>Three: Dialogue </a:t>
            </a:r>
            <a:r>
              <a:rPr lang="en-GB" dirty="0" smtClean="0"/>
              <a:t>(6 </a:t>
            </a:r>
            <a:r>
              <a:rPr lang="en-GB" dirty="0" err="1" smtClean="0"/>
              <a:t>mins</a:t>
            </a:r>
            <a:r>
              <a:rPr lang="en-GB" dirty="0"/>
              <a:t>)</a:t>
            </a:r>
            <a:br>
              <a:rPr lang="en-GB" dirty="0"/>
            </a:br>
            <a:endParaRPr lang="en-GB" dirty="0"/>
          </a:p>
        </p:txBody>
      </p:sp>
      <p:pic>
        <p:nvPicPr>
          <p:cNvPr id="4" name="Picture 7" descr="th?id=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32240" y="5949280"/>
            <a:ext cx="2303463" cy="771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13261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052736"/>
            <a:ext cx="8229600" cy="4525963"/>
          </a:xfrm>
        </p:spPr>
        <p:txBody>
          <a:bodyPr>
            <a:noAutofit/>
          </a:bodyPr>
          <a:lstStyle/>
          <a:p>
            <a:r>
              <a:rPr lang="en-GB" sz="2000" dirty="0" smtClean="0"/>
              <a:t>‘</a:t>
            </a:r>
            <a:r>
              <a:rPr lang="en-GB" sz="2000" dirty="0"/>
              <a:t>The First Step’. The problem presenter (focus person) and the group decide on first steps that can </a:t>
            </a:r>
            <a:r>
              <a:rPr lang="en-GB" sz="2000" dirty="0" smtClean="0"/>
              <a:t>be achieved </a:t>
            </a:r>
            <a:r>
              <a:rPr lang="en-GB" sz="2000" dirty="0"/>
              <a:t>within the next three days. </a:t>
            </a:r>
            <a:endParaRPr lang="en-GB" sz="2000" dirty="0" smtClean="0"/>
          </a:p>
          <a:p>
            <a:endParaRPr lang="en-GB" sz="2000" dirty="0"/>
          </a:p>
          <a:p>
            <a:r>
              <a:rPr lang="en-GB" sz="2000" dirty="0" smtClean="0"/>
              <a:t>At </a:t>
            </a:r>
            <a:r>
              <a:rPr lang="en-GB" sz="2000" dirty="0"/>
              <a:t>least ONE step should be initiated within 24 hours. This is </a:t>
            </a:r>
            <a:r>
              <a:rPr lang="en-GB" sz="2000" dirty="0" smtClean="0"/>
              <a:t>critical. Research </a:t>
            </a:r>
            <a:r>
              <a:rPr lang="en-GB" sz="2000" dirty="0"/>
              <a:t>shows that unless a first step is taken almost immediately, people do not get out of their ruts.</a:t>
            </a:r>
          </a:p>
          <a:p>
            <a:endParaRPr lang="en-GB" sz="2000" dirty="0" smtClean="0"/>
          </a:p>
          <a:p>
            <a:r>
              <a:rPr lang="en-GB" sz="2000" dirty="0" smtClean="0"/>
              <a:t>A </a:t>
            </a:r>
            <a:r>
              <a:rPr lang="en-GB" sz="2000" dirty="0"/>
              <a:t>coach from the group volunteers to phone or see the person within three days and check if </a:t>
            </a:r>
            <a:r>
              <a:rPr lang="en-GB" sz="2000" dirty="0" smtClean="0"/>
              <a:t>they took </a:t>
            </a:r>
            <a:r>
              <a:rPr lang="en-GB" sz="2000" dirty="0"/>
              <a:t>their first step. </a:t>
            </a:r>
            <a:endParaRPr lang="en-GB" sz="2000" dirty="0" smtClean="0"/>
          </a:p>
          <a:p>
            <a:endParaRPr lang="en-GB" sz="2000" dirty="0"/>
          </a:p>
          <a:p>
            <a:r>
              <a:rPr lang="en-GB" sz="2000" dirty="0" smtClean="0"/>
              <a:t>Finally </a:t>
            </a:r>
            <a:r>
              <a:rPr lang="en-GB" sz="2000" dirty="0"/>
              <a:t>the group just does a round of words to describe the experience and </a:t>
            </a:r>
            <a:r>
              <a:rPr lang="en-GB" sz="2000" dirty="0" smtClean="0"/>
              <a:t>the recorder </a:t>
            </a:r>
            <a:r>
              <a:rPr lang="en-GB" sz="2000" dirty="0"/>
              <a:t>gives the record to the focus person. If in a large group, the teams return to the main </a:t>
            </a:r>
            <a:r>
              <a:rPr lang="en-GB" sz="2000" dirty="0" smtClean="0"/>
              <a:t>group, debrief </a:t>
            </a:r>
            <a:r>
              <a:rPr lang="en-GB" sz="2000" dirty="0"/>
              <a:t>and continue.</a:t>
            </a:r>
          </a:p>
        </p:txBody>
      </p:sp>
      <p:sp>
        <p:nvSpPr>
          <p:cNvPr id="3" name="Title 2"/>
          <p:cNvSpPr>
            <a:spLocks noGrp="1"/>
          </p:cNvSpPr>
          <p:nvPr>
            <p:ph type="title"/>
          </p:nvPr>
        </p:nvSpPr>
        <p:spPr/>
        <p:txBody>
          <a:bodyPr>
            <a:normAutofit fontScale="90000"/>
          </a:bodyPr>
          <a:lstStyle/>
          <a:p>
            <a:r>
              <a:rPr lang="en-GB" dirty="0" smtClean="0"/>
              <a:t>   Step </a:t>
            </a:r>
            <a:r>
              <a:rPr lang="en-GB" dirty="0"/>
              <a:t>Four: First Steps </a:t>
            </a:r>
            <a:r>
              <a:rPr lang="en-GB" dirty="0" smtClean="0"/>
              <a:t>(</a:t>
            </a:r>
            <a:r>
              <a:rPr lang="en-GB" dirty="0"/>
              <a:t>6</a:t>
            </a:r>
            <a:r>
              <a:rPr lang="en-GB" dirty="0" smtClean="0"/>
              <a:t> </a:t>
            </a:r>
            <a:r>
              <a:rPr lang="en-GB" dirty="0" err="1" smtClean="0"/>
              <a:t>mins</a:t>
            </a:r>
            <a:r>
              <a:rPr lang="en-GB" dirty="0"/>
              <a:t>)</a:t>
            </a:r>
            <a:br>
              <a:rPr lang="en-GB" dirty="0"/>
            </a:br>
            <a:endParaRPr lang="en-GB" dirty="0"/>
          </a:p>
        </p:txBody>
      </p:sp>
      <p:pic>
        <p:nvPicPr>
          <p:cNvPr id="4" name="Picture 7" descr="th?id=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32240" y="5949280"/>
            <a:ext cx="2303463" cy="771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33782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lgn="ctr"/>
            <a:endParaRPr lang="en-GB" dirty="0" smtClean="0"/>
          </a:p>
          <a:p>
            <a:pPr marL="109728" indent="0" algn="ctr">
              <a:buNone/>
            </a:pPr>
            <a:r>
              <a:rPr lang="en-GB" dirty="0" smtClean="0"/>
              <a:t>Any questions?</a:t>
            </a:r>
          </a:p>
          <a:p>
            <a:pPr algn="ctr"/>
            <a:endParaRPr lang="en-GB" dirty="0"/>
          </a:p>
        </p:txBody>
      </p:sp>
      <p:sp>
        <p:nvSpPr>
          <p:cNvPr id="3" name="Title 2"/>
          <p:cNvSpPr>
            <a:spLocks noGrp="1"/>
          </p:cNvSpPr>
          <p:nvPr>
            <p:ph type="title"/>
          </p:nvPr>
        </p:nvSpPr>
        <p:spPr/>
        <p:txBody>
          <a:bodyPr>
            <a:normAutofit fontScale="90000"/>
          </a:bodyPr>
          <a:lstStyle/>
          <a:p>
            <a:pPr algn="ctr"/>
            <a:r>
              <a:rPr lang="en-GB" dirty="0" smtClean="0"/>
              <a:t>The Role of the Educational Psychologist</a:t>
            </a:r>
            <a:endParaRPr lang="en-GB" dirty="0"/>
          </a:p>
        </p:txBody>
      </p:sp>
      <p:pic>
        <p:nvPicPr>
          <p:cNvPr id="4" name="Picture 5" descr="th?id=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5163" y="2996952"/>
            <a:ext cx="2879725" cy="239236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7" descr="th?id=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16216" y="5877272"/>
            <a:ext cx="2303463" cy="771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03632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737</TotalTime>
  <Words>767</Words>
  <Application>Microsoft Office PowerPoint</Application>
  <PresentationFormat>On-screen Show (4:3)</PresentationFormat>
  <Paragraphs>113</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Lucida Sans Unicode</vt:lpstr>
      <vt:lpstr>Verdana</vt:lpstr>
      <vt:lpstr>Wingdings 2</vt:lpstr>
      <vt:lpstr>Wingdings 3</vt:lpstr>
      <vt:lpstr>Concourse</vt:lpstr>
      <vt:lpstr>The Role of the Educational Psychologist</vt:lpstr>
      <vt:lpstr>         Neath Port Talbot EPS</vt:lpstr>
      <vt:lpstr>PowerPoint Presentation</vt:lpstr>
      <vt:lpstr>Activity 1:</vt:lpstr>
      <vt:lpstr> What do we do in our roles as Educational Psychologists in schools? </vt:lpstr>
      <vt:lpstr>Local Authority Responsibilities</vt:lpstr>
      <vt:lpstr>Activity 2: </vt:lpstr>
      <vt:lpstr>Activity 3 </vt:lpstr>
      <vt:lpstr>Activity 4</vt:lpstr>
      <vt:lpstr>     EPS Report Style formats </vt:lpstr>
      <vt:lpstr>QR Codes</vt:lpstr>
      <vt:lpstr>Alternatives?</vt:lpstr>
      <vt:lpstr>PowerPoint Presentation</vt:lpstr>
      <vt:lpstr>Step One: Problem Presenter (6 mins) </vt:lpstr>
      <vt:lpstr>  Step Two: Creative Team (6 mins)</vt:lpstr>
      <vt:lpstr>    Step Three: Dialogue (6 mins) </vt:lpstr>
      <vt:lpstr>   Step Four: First Steps (6 mins) </vt:lpstr>
      <vt:lpstr>The Role of the Educational Psychologist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of the Educational Psychologist</dc:title>
  <dc:creator>Zoe Ashton</dc:creator>
  <cp:lastModifiedBy>Zoe Ashton</cp:lastModifiedBy>
  <cp:revision>44</cp:revision>
  <dcterms:created xsi:type="dcterms:W3CDTF">2015-02-09T12:15:57Z</dcterms:created>
  <dcterms:modified xsi:type="dcterms:W3CDTF">2019-11-05T13:07:28Z</dcterms:modified>
</cp:coreProperties>
</file>