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82"/>
  </p:notesMasterIdLst>
  <p:sldIdLst>
    <p:sldId id="256" r:id="rId2"/>
    <p:sldId id="257" r:id="rId3"/>
    <p:sldId id="258" r:id="rId4"/>
    <p:sldId id="259" r:id="rId5"/>
    <p:sldId id="260" r:id="rId6"/>
    <p:sldId id="268" r:id="rId7"/>
    <p:sldId id="261" r:id="rId8"/>
    <p:sldId id="264" r:id="rId9"/>
    <p:sldId id="265" r:id="rId10"/>
    <p:sldId id="266" r:id="rId11"/>
    <p:sldId id="262" r:id="rId12"/>
    <p:sldId id="269" r:id="rId13"/>
    <p:sldId id="263" r:id="rId14"/>
    <p:sldId id="267" r:id="rId15"/>
    <p:sldId id="274" r:id="rId16"/>
    <p:sldId id="275" r:id="rId17"/>
    <p:sldId id="270" r:id="rId18"/>
    <p:sldId id="271" r:id="rId19"/>
    <p:sldId id="272" r:id="rId20"/>
    <p:sldId id="273" r:id="rId21"/>
    <p:sldId id="276" r:id="rId22"/>
    <p:sldId id="277" r:id="rId23"/>
    <p:sldId id="278" r:id="rId24"/>
    <p:sldId id="279" r:id="rId25"/>
    <p:sldId id="280" r:id="rId26"/>
    <p:sldId id="281" r:id="rId27"/>
    <p:sldId id="282" r:id="rId28"/>
    <p:sldId id="283" r:id="rId29"/>
    <p:sldId id="336" r:id="rId30"/>
    <p:sldId id="342" r:id="rId31"/>
    <p:sldId id="343" r:id="rId32"/>
    <p:sldId id="345" r:id="rId33"/>
    <p:sldId id="346" r:id="rId34"/>
    <p:sldId id="347" r:id="rId35"/>
    <p:sldId id="284" r:id="rId36"/>
    <p:sldId id="285" r:id="rId37"/>
    <p:sldId id="286" r:id="rId38"/>
    <p:sldId id="289" r:id="rId39"/>
    <p:sldId id="290" r:id="rId40"/>
    <p:sldId id="300" r:id="rId41"/>
    <p:sldId id="291" r:id="rId42"/>
    <p:sldId id="292" r:id="rId43"/>
    <p:sldId id="293" r:id="rId44"/>
    <p:sldId id="294" r:id="rId45"/>
    <p:sldId id="295" r:id="rId46"/>
    <p:sldId id="296" r:id="rId47"/>
    <p:sldId id="297" r:id="rId48"/>
    <p:sldId id="288" r:id="rId49"/>
    <p:sldId id="352" r:id="rId50"/>
    <p:sldId id="349"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50" r:id="rId80"/>
    <p:sldId id="351" r:id="rId8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37"/>
    <p:restoredTop sz="76190"/>
  </p:normalViewPr>
  <p:slideViewPr>
    <p:cSldViewPr snapToGrid="0" snapToObjects="1">
      <p:cViewPr varScale="1">
        <p:scale>
          <a:sx n="95" d="100"/>
          <a:sy n="95" d="100"/>
        </p:scale>
        <p:origin x="16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461A33-73B1-E542-9064-31427018C7BC}" type="datetimeFigureOut">
              <a:rPr lang="en-US" smtClean="0"/>
              <a:t>2/15/19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E813C0-AC8C-E346-989E-0B1107E4FE89}" type="slidenum">
              <a:rPr lang="en-US" smtClean="0"/>
              <a:t>‹#›</a:t>
            </a:fld>
            <a:endParaRPr lang="en-US"/>
          </a:p>
        </p:txBody>
      </p:sp>
    </p:spTree>
    <p:extLst>
      <p:ext uri="{BB962C8B-B14F-4D97-AF65-F5344CB8AC3E}">
        <p14:creationId xmlns:p14="http://schemas.microsoft.com/office/powerpoint/2010/main" val="217103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requirements can differ depending on the football academy’s category and or educational partners (Cat: 1, 2, 3, 4)</a:t>
            </a:r>
            <a:endParaRPr lang="en-US" dirty="0"/>
          </a:p>
        </p:txBody>
      </p:sp>
      <p:sp>
        <p:nvSpPr>
          <p:cNvPr id="4" name="Slide Number Placeholder 3"/>
          <p:cNvSpPr>
            <a:spLocks noGrp="1"/>
          </p:cNvSpPr>
          <p:nvPr>
            <p:ph type="sldNum" sz="quarter" idx="5"/>
          </p:nvPr>
        </p:nvSpPr>
        <p:spPr/>
        <p:txBody>
          <a:bodyPr/>
          <a:lstStyle/>
          <a:p>
            <a:fld id="{86E813C0-AC8C-E346-989E-0B1107E4FE89}" type="slidenum">
              <a:rPr lang="en-US" smtClean="0"/>
              <a:t>2</a:t>
            </a:fld>
            <a:endParaRPr lang="en-US"/>
          </a:p>
        </p:txBody>
      </p:sp>
    </p:spTree>
    <p:extLst>
      <p:ext uri="{BB962C8B-B14F-4D97-AF65-F5344CB8AC3E}">
        <p14:creationId xmlns:p14="http://schemas.microsoft.com/office/powerpoint/2010/main" val="18288841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0F251E6-F3F1-0546-9EEB-21108100254D}" type="datetimeFigureOut">
              <a:rPr lang="en-US" smtClean="0"/>
              <a:t>2/15/19</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1038772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F251E6-F3F1-0546-9EEB-21108100254D}" type="datetimeFigureOut">
              <a:rPr lang="en-US" smtClean="0"/>
              <a:t>2/15/19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982688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0F251E6-F3F1-0546-9EEB-21108100254D}" type="datetimeFigureOut">
              <a:rPr lang="en-US" smtClean="0"/>
              <a:t>2/15/19</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1693006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1319016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F251E6-F3F1-0546-9EEB-21108100254D}" type="datetimeFigureOut">
              <a:rPr lang="en-US" smtClean="0"/>
              <a:t>2/15/19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1810293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F251E6-F3F1-0546-9EEB-21108100254D}" type="datetimeFigureOut">
              <a:rPr lang="en-US" smtClean="0"/>
              <a:t>2/15/19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2145018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F251E6-F3F1-0546-9EEB-21108100254D}" type="datetimeFigureOut">
              <a:rPr lang="en-US" smtClean="0"/>
              <a:t>2/15/19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81082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967190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42025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2887895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315817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2C6CD55-B7DD-764B-AF7F-EB9CEAEC0E2E}"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25485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0F251E6-F3F1-0546-9EEB-21108100254D}" type="datetimeFigureOut">
              <a:rPr lang="en-US" smtClean="0"/>
              <a:t>2/15/19</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4158133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0F251E6-F3F1-0546-9EEB-21108100254D}" type="datetimeFigureOut">
              <a:rPr lang="en-US" smtClean="0"/>
              <a:t>2/15/19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250993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0F251E6-F3F1-0546-9EEB-21108100254D}" type="datetimeFigureOut">
              <a:rPr lang="en-US" smtClean="0"/>
              <a:t>2/15/19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22644013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F251E6-F3F1-0546-9EEB-21108100254D}" type="datetimeFigureOut">
              <a:rPr lang="en-US" smtClean="0"/>
              <a:t>2/15/19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1139102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0F251E6-F3F1-0546-9EEB-21108100254D}" type="datetimeFigureOut">
              <a:rPr lang="en-US" smtClean="0"/>
              <a:t>2/15/19</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72C6CD55-B7DD-764B-AF7F-EB9CEAEC0E2E}" type="slidenum">
              <a:rPr lang="en-US" smtClean="0"/>
              <a:t>‹#›</a:t>
            </a:fld>
            <a:endParaRPr lang="en-US"/>
          </a:p>
        </p:txBody>
      </p:sp>
    </p:spTree>
    <p:extLst>
      <p:ext uri="{BB962C8B-B14F-4D97-AF65-F5344CB8AC3E}">
        <p14:creationId xmlns:p14="http://schemas.microsoft.com/office/powerpoint/2010/main" val="620636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0F251E6-F3F1-0546-9EEB-21108100254D}" type="datetimeFigureOut">
              <a:rPr lang="en-US" smtClean="0"/>
              <a:t>2/15/19</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C6CD55-B7DD-764B-AF7F-EB9CEAEC0E2E}" type="slidenum">
              <a:rPr lang="en-US" smtClean="0"/>
              <a:t>‹#›</a:t>
            </a:fld>
            <a:endParaRPr lang="en-US"/>
          </a:p>
        </p:txBody>
      </p:sp>
    </p:spTree>
    <p:extLst>
      <p:ext uri="{BB962C8B-B14F-4D97-AF65-F5344CB8AC3E}">
        <p14:creationId xmlns:p14="http://schemas.microsoft.com/office/powerpoint/2010/main" val="141998095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0Zpz7Mlc4-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www.bbc.co.uk/programmes/p024qjgv"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8Tlq_l52Zxk"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bc.co.uk/sport/42871491"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6B08-E46A-694D-AA2B-85D6AF7B2B82}"/>
              </a:ext>
            </a:extLst>
          </p:cNvPr>
          <p:cNvSpPr>
            <a:spLocks noGrp="1"/>
          </p:cNvSpPr>
          <p:nvPr>
            <p:ph type="ctrTitle"/>
          </p:nvPr>
        </p:nvSpPr>
        <p:spPr/>
        <p:txBody>
          <a:bodyPr/>
          <a:lstStyle/>
          <a:p>
            <a:r>
              <a:rPr lang="en-US" dirty="0"/>
              <a:t>Professional &amp; Elite Sport Management </a:t>
            </a:r>
          </a:p>
        </p:txBody>
      </p:sp>
      <p:sp>
        <p:nvSpPr>
          <p:cNvPr id="3" name="Subtitle 2">
            <a:extLst>
              <a:ext uri="{FF2B5EF4-FFF2-40B4-BE49-F238E27FC236}">
                <a16:creationId xmlns:a16="http://schemas.microsoft.com/office/drawing/2014/main" id="{58D388FC-DB1D-B044-AA52-2CC0BE1B9F39}"/>
              </a:ext>
            </a:extLst>
          </p:cNvPr>
          <p:cNvSpPr>
            <a:spLocks noGrp="1"/>
          </p:cNvSpPr>
          <p:nvPr>
            <p:ph type="subTitle" idx="1"/>
          </p:nvPr>
        </p:nvSpPr>
        <p:spPr/>
        <p:txBody>
          <a:bodyPr/>
          <a:lstStyle/>
          <a:p>
            <a:r>
              <a:rPr lang="en-US" dirty="0"/>
              <a:t>Football Academies – Education: is it fit for purpose?</a:t>
            </a:r>
          </a:p>
        </p:txBody>
      </p:sp>
    </p:spTree>
    <p:extLst>
      <p:ext uri="{BB962C8B-B14F-4D97-AF65-F5344CB8AC3E}">
        <p14:creationId xmlns:p14="http://schemas.microsoft.com/office/powerpoint/2010/main" val="3007528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5DC2-C810-1F48-9E46-664F66E8B5F5}"/>
              </a:ext>
            </a:extLst>
          </p:cNvPr>
          <p:cNvSpPr>
            <a:spLocks noGrp="1"/>
          </p:cNvSpPr>
          <p:nvPr>
            <p:ph type="title"/>
          </p:nvPr>
        </p:nvSpPr>
        <p:spPr/>
        <p:txBody>
          <a:bodyPr>
            <a:normAutofit fontScale="90000"/>
          </a:bodyPr>
          <a:lstStyle/>
          <a:p>
            <a:r>
              <a:rPr lang="en-US" dirty="0"/>
              <a:t>Football Academies – EPPP &amp; charter for Academy Players and Parents</a:t>
            </a:r>
          </a:p>
        </p:txBody>
      </p:sp>
      <p:sp>
        <p:nvSpPr>
          <p:cNvPr id="3" name="Content Placeholder 2">
            <a:extLst>
              <a:ext uri="{FF2B5EF4-FFF2-40B4-BE49-F238E27FC236}">
                <a16:creationId xmlns:a16="http://schemas.microsoft.com/office/drawing/2014/main" id="{6147639B-82CD-CF42-AD0B-D8EC65E8C374}"/>
              </a:ext>
            </a:extLst>
          </p:cNvPr>
          <p:cNvSpPr>
            <a:spLocks noGrp="1"/>
          </p:cNvSpPr>
          <p:nvPr>
            <p:ph idx="1"/>
          </p:nvPr>
        </p:nvSpPr>
        <p:spPr/>
        <p:txBody>
          <a:bodyPr anchor="ctr"/>
          <a:lstStyle/>
          <a:p>
            <a:pPr marL="0" indent="0" algn="just">
              <a:lnSpc>
                <a:spcPct val="150000"/>
              </a:lnSpc>
              <a:buNone/>
            </a:pPr>
            <a:r>
              <a:rPr lang="en-GB" dirty="0"/>
              <a:t>The Elite Player Performance Plan (EPPP) (2007) and Charter for Academy Players and Parents (2018/19) document states that clubs should provide an education and lifestyle programme to provide a holistic approach to a player’s development.</a:t>
            </a:r>
            <a:endParaRPr lang="en-US" dirty="0"/>
          </a:p>
        </p:txBody>
      </p:sp>
    </p:spTree>
    <p:extLst>
      <p:ext uri="{BB962C8B-B14F-4D97-AF65-F5344CB8AC3E}">
        <p14:creationId xmlns:p14="http://schemas.microsoft.com/office/powerpoint/2010/main" val="2307018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3ED8-EEEA-824A-A6CD-3522D8A02805}"/>
              </a:ext>
            </a:extLst>
          </p:cNvPr>
          <p:cNvSpPr>
            <a:spLocks noGrp="1"/>
          </p:cNvSpPr>
          <p:nvPr>
            <p:ph type="title"/>
          </p:nvPr>
        </p:nvSpPr>
        <p:spPr/>
        <p:txBody>
          <a:bodyPr/>
          <a:lstStyle/>
          <a:p>
            <a:r>
              <a:rPr lang="en-US" dirty="0"/>
              <a:t>Football Academies: Category 1</a:t>
            </a:r>
          </a:p>
        </p:txBody>
      </p:sp>
      <p:sp>
        <p:nvSpPr>
          <p:cNvPr id="3" name="Content Placeholder 2">
            <a:extLst>
              <a:ext uri="{FF2B5EF4-FFF2-40B4-BE49-F238E27FC236}">
                <a16:creationId xmlns:a16="http://schemas.microsoft.com/office/drawing/2014/main" id="{E04C4A7E-53BE-1742-84D3-6F067A0F97F0}"/>
              </a:ext>
            </a:extLst>
          </p:cNvPr>
          <p:cNvSpPr>
            <a:spLocks noGrp="1"/>
          </p:cNvSpPr>
          <p:nvPr>
            <p:ph idx="1"/>
          </p:nvPr>
        </p:nvSpPr>
        <p:spPr/>
        <p:txBody>
          <a:bodyPr anchor="ctr"/>
          <a:lstStyle/>
          <a:p>
            <a:pPr marL="0" indent="0" algn="just">
              <a:lnSpc>
                <a:spcPct val="150000"/>
              </a:lnSpc>
              <a:buNone/>
            </a:pPr>
            <a:r>
              <a:rPr lang="en-GB" dirty="0"/>
              <a:t>The requirements of a category 1 academy states that all academies must ensure that they provide each player with the opportunity to undertake a formal education programme that meets the needs of the player and also does not compromise their educational progression (EPPP, 2007). </a:t>
            </a:r>
            <a:endParaRPr lang="en-US" dirty="0"/>
          </a:p>
        </p:txBody>
      </p:sp>
    </p:spTree>
    <p:extLst>
      <p:ext uri="{BB962C8B-B14F-4D97-AF65-F5344CB8AC3E}">
        <p14:creationId xmlns:p14="http://schemas.microsoft.com/office/powerpoint/2010/main" val="1277454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535B4-8530-7B41-818F-36231B634139}"/>
              </a:ext>
            </a:extLst>
          </p:cNvPr>
          <p:cNvSpPr>
            <a:spLocks noGrp="1"/>
          </p:cNvSpPr>
          <p:nvPr>
            <p:ph type="title"/>
          </p:nvPr>
        </p:nvSpPr>
        <p:spPr/>
        <p:txBody>
          <a:bodyPr>
            <a:normAutofit/>
          </a:bodyPr>
          <a:lstStyle/>
          <a:p>
            <a:r>
              <a:rPr lang="en-US" dirty="0"/>
              <a:t>Pursuing a Footballing Career – Challenges </a:t>
            </a:r>
          </a:p>
        </p:txBody>
      </p:sp>
      <p:sp>
        <p:nvSpPr>
          <p:cNvPr id="3" name="Content Placeholder 2">
            <a:extLst>
              <a:ext uri="{FF2B5EF4-FFF2-40B4-BE49-F238E27FC236}">
                <a16:creationId xmlns:a16="http://schemas.microsoft.com/office/drawing/2014/main" id="{AB836FBC-E344-754C-BF8A-7259AB43167E}"/>
              </a:ext>
            </a:extLst>
          </p:cNvPr>
          <p:cNvSpPr>
            <a:spLocks noGrp="1"/>
          </p:cNvSpPr>
          <p:nvPr>
            <p:ph idx="1"/>
          </p:nvPr>
        </p:nvSpPr>
        <p:spPr/>
        <p:txBody>
          <a:bodyPr anchor="ctr"/>
          <a:lstStyle/>
          <a:p>
            <a:pPr marL="0" indent="0" algn="just">
              <a:lnSpc>
                <a:spcPct val="150000"/>
              </a:lnSpc>
              <a:buNone/>
            </a:pPr>
            <a:r>
              <a:rPr lang="en-GB" dirty="0"/>
              <a:t>When an elite sporting career is considered or pursued the demands, physical, psychological and emotional commitments that are required can leave little time for personal development (Gordan and Lavallee, 2004).  And as a result, players routinely sacrifice their educational aspects of their lives in order to pursue a professional contract (Brown and Potrac, 2009). </a:t>
            </a:r>
          </a:p>
          <a:p>
            <a:endParaRPr lang="en-US" dirty="0"/>
          </a:p>
        </p:txBody>
      </p:sp>
    </p:spTree>
    <p:extLst>
      <p:ext uri="{BB962C8B-B14F-4D97-AF65-F5344CB8AC3E}">
        <p14:creationId xmlns:p14="http://schemas.microsoft.com/office/powerpoint/2010/main" val="915272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CF264-4C65-BC4D-9034-134C7386B0C8}"/>
              </a:ext>
            </a:extLst>
          </p:cNvPr>
          <p:cNvSpPr>
            <a:spLocks noGrp="1"/>
          </p:cNvSpPr>
          <p:nvPr>
            <p:ph type="title"/>
          </p:nvPr>
        </p:nvSpPr>
        <p:spPr/>
        <p:txBody>
          <a:bodyPr/>
          <a:lstStyle/>
          <a:p>
            <a:r>
              <a:rPr lang="en-US" dirty="0"/>
              <a:t>The Numbers – How many make it?</a:t>
            </a:r>
          </a:p>
        </p:txBody>
      </p:sp>
      <p:sp>
        <p:nvSpPr>
          <p:cNvPr id="3" name="Content Placeholder 2">
            <a:extLst>
              <a:ext uri="{FF2B5EF4-FFF2-40B4-BE49-F238E27FC236}">
                <a16:creationId xmlns:a16="http://schemas.microsoft.com/office/drawing/2014/main" id="{6E0F6C28-6EF3-C14C-A241-39694C7B7203}"/>
              </a:ext>
            </a:extLst>
          </p:cNvPr>
          <p:cNvSpPr>
            <a:spLocks noGrp="1"/>
          </p:cNvSpPr>
          <p:nvPr>
            <p:ph idx="1"/>
          </p:nvPr>
        </p:nvSpPr>
        <p:spPr/>
        <p:txBody>
          <a:bodyPr anchor="ctr"/>
          <a:lstStyle/>
          <a:p>
            <a:pPr marL="0" indent="0" algn="just">
              <a:lnSpc>
                <a:spcPct val="150000"/>
              </a:lnSpc>
              <a:buNone/>
            </a:pPr>
            <a:r>
              <a:rPr lang="en-GB" dirty="0"/>
              <a:t>In addition to the lack of self-development and self-exploration, it has been well documented that the percentage of players that make it as a professional player are extremely low (</a:t>
            </a:r>
            <a:r>
              <a:rPr lang="en-GB" dirty="0" err="1"/>
              <a:t>Hoey</a:t>
            </a:r>
            <a:r>
              <a:rPr lang="en-GB" dirty="0"/>
              <a:t>, 2003), more recently, it has been reported that 96 percentage of players signed at 16 will not play again from the age 18 (Ducker, 2015).</a:t>
            </a:r>
            <a:r>
              <a:rPr lang="en-GB" dirty="0">
                <a:effectLst/>
              </a:rPr>
              <a:t> </a:t>
            </a:r>
            <a:endParaRPr lang="en-US" dirty="0"/>
          </a:p>
        </p:txBody>
      </p:sp>
    </p:spTree>
    <p:extLst>
      <p:ext uri="{BB962C8B-B14F-4D97-AF65-F5344CB8AC3E}">
        <p14:creationId xmlns:p14="http://schemas.microsoft.com/office/powerpoint/2010/main" val="2148136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2758-AB1F-E54D-9C80-27EB2ECC0DC9}"/>
              </a:ext>
            </a:extLst>
          </p:cNvPr>
          <p:cNvSpPr>
            <a:spLocks noGrp="1"/>
          </p:cNvSpPr>
          <p:nvPr>
            <p:ph type="title"/>
          </p:nvPr>
        </p:nvSpPr>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EB5DD01A-9DDA-7C43-8931-C851E95F2D7D}"/>
              </a:ext>
            </a:extLst>
          </p:cNvPr>
          <p:cNvSpPr>
            <a:spLocks noGrp="1"/>
          </p:cNvSpPr>
          <p:nvPr>
            <p:ph idx="1"/>
          </p:nvPr>
        </p:nvSpPr>
        <p:spPr/>
        <p:txBody>
          <a:bodyPr/>
          <a:lstStyle/>
          <a:p>
            <a:pPr marL="0" indent="0" algn="just">
              <a:lnSpc>
                <a:spcPct val="150000"/>
              </a:lnSpc>
              <a:buNone/>
            </a:pPr>
            <a:r>
              <a:rPr lang="en-GB" dirty="0"/>
              <a:t>Parcels (2002), described that out of the 33,000 players that registered for Minor Hockey association in 1975 only 15 (0.04% of players played 1 full season in the NHL. </a:t>
            </a:r>
            <a:endParaRPr lang="en-US" dirty="0"/>
          </a:p>
        </p:txBody>
      </p:sp>
    </p:spTree>
    <p:extLst>
      <p:ext uri="{BB962C8B-B14F-4D97-AF65-F5344CB8AC3E}">
        <p14:creationId xmlns:p14="http://schemas.microsoft.com/office/powerpoint/2010/main" val="3995842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1A6F9-FA8A-BB4C-AA6D-D13937E599D2}"/>
              </a:ext>
            </a:extLst>
          </p:cNvPr>
          <p:cNvSpPr>
            <a:spLocks noGrp="1"/>
          </p:cNvSpPr>
          <p:nvPr>
            <p:ph type="title"/>
          </p:nvPr>
        </p:nvSpPr>
        <p:spPr/>
        <p:txBody>
          <a:bodyPr/>
          <a:lstStyle/>
          <a:p>
            <a:r>
              <a:rPr lang="en-US" dirty="0"/>
              <a:t>Career Transition </a:t>
            </a:r>
          </a:p>
        </p:txBody>
      </p:sp>
      <p:sp>
        <p:nvSpPr>
          <p:cNvPr id="3" name="Content Placeholder 2">
            <a:extLst>
              <a:ext uri="{FF2B5EF4-FFF2-40B4-BE49-F238E27FC236}">
                <a16:creationId xmlns:a16="http://schemas.microsoft.com/office/drawing/2014/main" id="{9CAC4338-8C80-E947-A422-9708340034FE}"/>
              </a:ext>
            </a:extLst>
          </p:cNvPr>
          <p:cNvSpPr>
            <a:spLocks noGrp="1"/>
          </p:cNvSpPr>
          <p:nvPr>
            <p:ph idx="1"/>
          </p:nvPr>
        </p:nvSpPr>
        <p:spPr/>
        <p:txBody>
          <a:bodyPr anchor="ctr"/>
          <a:lstStyle/>
          <a:p>
            <a:pPr marL="0" indent="0" algn="just">
              <a:lnSpc>
                <a:spcPct val="150000"/>
              </a:lnSpc>
              <a:buNone/>
            </a:pPr>
            <a:r>
              <a:rPr lang="en-GB" dirty="0"/>
              <a:t>A career transition can also be the result of injury, age and or free choice (Taylor and Ogilvie, 1994) which can result in athlete ‘drop out’. </a:t>
            </a:r>
            <a:r>
              <a:rPr lang="en-GB" dirty="0" err="1"/>
              <a:t>Wylleman</a:t>
            </a:r>
            <a:r>
              <a:rPr lang="en-GB" dirty="0"/>
              <a:t>, Alfermann, and Lavallee, (2004) reported that with athlete ‘drop out’ can come an individually challenging transition, it is said to be more difficult to cope with than retirement itself. </a:t>
            </a:r>
            <a:endParaRPr lang="en-US" dirty="0"/>
          </a:p>
        </p:txBody>
      </p:sp>
    </p:spTree>
    <p:extLst>
      <p:ext uri="{BB962C8B-B14F-4D97-AF65-F5344CB8AC3E}">
        <p14:creationId xmlns:p14="http://schemas.microsoft.com/office/powerpoint/2010/main" val="3415894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85B84-FE7A-634D-81EB-ABF0777816A5}"/>
              </a:ext>
            </a:extLst>
          </p:cNvPr>
          <p:cNvSpPr>
            <a:spLocks noGrp="1"/>
          </p:cNvSpPr>
          <p:nvPr>
            <p:ph type="title"/>
          </p:nvPr>
        </p:nvSpPr>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3963856B-66EE-0F45-A068-C4F9D61EAEF3}"/>
              </a:ext>
            </a:extLst>
          </p:cNvPr>
          <p:cNvSpPr>
            <a:spLocks noGrp="1"/>
          </p:cNvSpPr>
          <p:nvPr>
            <p:ph idx="1"/>
          </p:nvPr>
        </p:nvSpPr>
        <p:spPr/>
        <p:txBody>
          <a:bodyPr/>
          <a:lstStyle/>
          <a:p>
            <a:pPr marL="0" indent="0" algn="just">
              <a:lnSpc>
                <a:spcPct val="150000"/>
              </a:lnSpc>
              <a:buNone/>
            </a:pPr>
            <a:r>
              <a:rPr lang="en-GB" dirty="0"/>
              <a:t>Within career transition research, its focus has been on the identification of what can be termed, normative transitions, free choice, age (natural retirement), predictable and non-normative transitions, this can occur suddenly and vary from a change in coach to de-selection and or ‘drop-out’. </a:t>
            </a:r>
            <a:endParaRPr lang="en-US" dirty="0"/>
          </a:p>
        </p:txBody>
      </p:sp>
    </p:spTree>
    <p:extLst>
      <p:ext uri="{BB962C8B-B14F-4D97-AF65-F5344CB8AC3E}">
        <p14:creationId xmlns:p14="http://schemas.microsoft.com/office/powerpoint/2010/main" val="871190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9599-EF04-8742-A271-38F14843BB6F}"/>
              </a:ext>
            </a:extLst>
          </p:cNvPr>
          <p:cNvSpPr>
            <a:spLocks noGrp="1"/>
          </p:cNvSpPr>
          <p:nvPr>
            <p:ph type="title"/>
          </p:nvPr>
        </p:nvSpPr>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1CC0894F-F23D-844D-8554-D9B4367E7241}"/>
              </a:ext>
            </a:extLst>
          </p:cNvPr>
          <p:cNvSpPr>
            <a:spLocks noGrp="1"/>
          </p:cNvSpPr>
          <p:nvPr>
            <p:ph idx="1"/>
          </p:nvPr>
        </p:nvSpPr>
        <p:spPr/>
        <p:txBody>
          <a:bodyPr/>
          <a:lstStyle/>
          <a:p>
            <a:pPr marL="0" indent="0" algn="just">
              <a:lnSpc>
                <a:spcPct val="150000"/>
              </a:lnSpc>
              <a:buNone/>
            </a:pPr>
            <a:r>
              <a:rPr lang="en-GB" dirty="0"/>
              <a:t>The reasons for drop out may include, coach conflict, lacking ability and or anticipation of de-selection (Butt and Molnar, 2009). De-selection can be due to variables outside of an individual’s control, such as a ‘weeding out’ process of termination is a result of the pyramidal structure of sport. </a:t>
            </a:r>
            <a:endParaRPr lang="en-US" dirty="0"/>
          </a:p>
        </p:txBody>
      </p:sp>
    </p:spTree>
    <p:extLst>
      <p:ext uri="{BB962C8B-B14F-4D97-AF65-F5344CB8AC3E}">
        <p14:creationId xmlns:p14="http://schemas.microsoft.com/office/powerpoint/2010/main" val="3533170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DF31E-EF6B-2648-B5AA-BCB6DF150705}"/>
              </a:ext>
            </a:extLst>
          </p:cNvPr>
          <p:cNvSpPr>
            <a:spLocks noGrp="1"/>
          </p:cNvSpPr>
          <p:nvPr>
            <p:ph type="title"/>
          </p:nvPr>
        </p:nvSpPr>
        <p:spPr/>
        <p:txBody>
          <a:bodyPr/>
          <a:lstStyle/>
          <a:p>
            <a:r>
              <a:rPr lang="en-US" dirty="0" err="1"/>
              <a:t>Cont</a:t>
            </a:r>
            <a:r>
              <a:rPr lang="en-US" dirty="0"/>
              <a:t>…</a:t>
            </a:r>
          </a:p>
        </p:txBody>
      </p:sp>
      <p:sp>
        <p:nvSpPr>
          <p:cNvPr id="3" name="Content Placeholder 2">
            <a:extLst>
              <a:ext uri="{FF2B5EF4-FFF2-40B4-BE49-F238E27FC236}">
                <a16:creationId xmlns:a16="http://schemas.microsoft.com/office/drawing/2014/main" id="{10DB4107-0717-1C4D-9088-E7786EE0E085}"/>
              </a:ext>
            </a:extLst>
          </p:cNvPr>
          <p:cNvSpPr>
            <a:spLocks noGrp="1"/>
          </p:cNvSpPr>
          <p:nvPr>
            <p:ph idx="1"/>
          </p:nvPr>
        </p:nvSpPr>
        <p:spPr/>
        <p:txBody>
          <a:bodyPr>
            <a:normAutofit/>
          </a:bodyPr>
          <a:lstStyle/>
          <a:p>
            <a:pPr marL="0" indent="0" algn="just">
              <a:lnSpc>
                <a:spcPct val="150000"/>
              </a:lnSpc>
              <a:buNone/>
            </a:pPr>
            <a:r>
              <a:rPr lang="en-GB" dirty="0"/>
              <a:t>The system is structured to identify, select (</a:t>
            </a:r>
            <a:r>
              <a:rPr lang="en-GB" i="1" dirty="0"/>
              <a:t>Talent ID</a:t>
            </a:r>
            <a:r>
              <a:rPr lang="en-GB" dirty="0"/>
              <a:t>), excel or conversely, eliminate (</a:t>
            </a:r>
            <a:r>
              <a:rPr lang="en-GB" dirty="0" err="1"/>
              <a:t>Kerckhoff</a:t>
            </a:r>
            <a:r>
              <a:rPr lang="en-GB" dirty="0"/>
              <a:t>, 1976). </a:t>
            </a:r>
          </a:p>
          <a:p>
            <a:pPr marL="0" indent="0" algn="just">
              <a:lnSpc>
                <a:spcPct val="150000"/>
              </a:lnSpc>
              <a:buNone/>
            </a:pPr>
            <a:r>
              <a:rPr lang="en-GB" dirty="0"/>
              <a:t>It’s the uncontrollable or unpredictability of this ‘weeding out’, deselection transition that can cause stress reactions such as personal failure (Dickerson &amp; </a:t>
            </a:r>
            <a:r>
              <a:rPr lang="en-GB" dirty="0" err="1"/>
              <a:t>Kemeny</a:t>
            </a:r>
            <a:r>
              <a:rPr lang="en-GB" dirty="0"/>
              <a:t>, 2004) and mental ill health-challenges such as, depression, suicidal ideation and trauma (Douglas &amp; Carless, 2009). </a:t>
            </a:r>
          </a:p>
          <a:p>
            <a:endParaRPr lang="en-US" dirty="0"/>
          </a:p>
        </p:txBody>
      </p:sp>
    </p:spTree>
    <p:extLst>
      <p:ext uri="{BB962C8B-B14F-4D97-AF65-F5344CB8AC3E}">
        <p14:creationId xmlns:p14="http://schemas.microsoft.com/office/powerpoint/2010/main" val="3763495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966E9-0636-AE4C-B54E-370EA42491B6}"/>
              </a:ext>
            </a:extLst>
          </p:cNvPr>
          <p:cNvSpPr>
            <a:spLocks noGrp="1"/>
          </p:cNvSpPr>
          <p:nvPr>
            <p:ph type="title"/>
          </p:nvPr>
        </p:nvSpPr>
        <p:spPr/>
        <p:txBody>
          <a:bodyPr/>
          <a:lstStyle/>
          <a:p>
            <a:r>
              <a:rPr lang="en-US" dirty="0"/>
              <a:t>Career Transition – Good or Bad?</a:t>
            </a:r>
          </a:p>
        </p:txBody>
      </p:sp>
      <p:sp>
        <p:nvSpPr>
          <p:cNvPr id="3" name="Content Placeholder 2">
            <a:extLst>
              <a:ext uri="{FF2B5EF4-FFF2-40B4-BE49-F238E27FC236}">
                <a16:creationId xmlns:a16="http://schemas.microsoft.com/office/drawing/2014/main" id="{4528D47A-DF6C-B34F-A64C-BAC24B1D29BE}"/>
              </a:ext>
            </a:extLst>
          </p:cNvPr>
          <p:cNvSpPr>
            <a:spLocks noGrp="1"/>
          </p:cNvSpPr>
          <p:nvPr>
            <p:ph idx="1"/>
          </p:nvPr>
        </p:nvSpPr>
        <p:spPr/>
        <p:txBody>
          <a:bodyPr>
            <a:normAutofit/>
          </a:bodyPr>
          <a:lstStyle/>
          <a:p>
            <a:pPr algn="just">
              <a:lnSpc>
                <a:spcPct val="150000"/>
              </a:lnSpc>
            </a:pPr>
            <a:r>
              <a:rPr lang="en-GB" dirty="0"/>
              <a:t>It was suggested that factors that may contribute to an athletes’ view or apprise of de-selection/being released as harmful, can be down to educational opportunities, career planning and institutional support provided (Albion, 2007). </a:t>
            </a:r>
          </a:p>
          <a:p>
            <a:pPr algn="just">
              <a:lnSpc>
                <a:spcPct val="150000"/>
              </a:lnSpc>
            </a:pPr>
            <a:r>
              <a:rPr lang="en-GB" dirty="0"/>
              <a:t>Interestingly, Kerr and </a:t>
            </a:r>
            <a:r>
              <a:rPr lang="en-GB" dirty="0" err="1"/>
              <a:t>Dacyshyn</a:t>
            </a:r>
            <a:r>
              <a:rPr lang="en-GB" dirty="0"/>
              <a:t> (2000), Harrison and Lawrence, (2004) concluded that a higher life satisfaction post career following a balance of sporting and non-sporting lives. </a:t>
            </a:r>
          </a:p>
          <a:p>
            <a:endParaRPr lang="en-US" dirty="0"/>
          </a:p>
        </p:txBody>
      </p:sp>
    </p:spTree>
    <p:extLst>
      <p:ext uri="{BB962C8B-B14F-4D97-AF65-F5344CB8AC3E}">
        <p14:creationId xmlns:p14="http://schemas.microsoft.com/office/powerpoint/2010/main" val="503061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17D12-9C60-B047-9328-967289C23E7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BDABF41-C001-FC4F-97BC-B86940D5181A}"/>
              </a:ext>
            </a:extLst>
          </p:cNvPr>
          <p:cNvSpPr>
            <a:spLocks noGrp="1"/>
          </p:cNvSpPr>
          <p:nvPr>
            <p:ph idx="1"/>
          </p:nvPr>
        </p:nvSpPr>
        <p:spPr/>
        <p:txBody>
          <a:bodyPr>
            <a:normAutofit/>
          </a:bodyPr>
          <a:lstStyle/>
          <a:p>
            <a:pPr algn="just">
              <a:lnSpc>
                <a:spcPct val="150000"/>
              </a:lnSpc>
            </a:pPr>
            <a:r>
              <a:rPr lang="en-GB" dirty="0" err="1"/>
              <a:t>Blakelock</a:t>
            </a:r>
            <a:r>
              <a:rPr lang="en-GB" dirty="0"/>
              <a:t> (2016), stated that in order for players to deal with the disappointment of de-selection and therefore reduce the likelihood of distress, a series of resources should be made available to the player, career planning, support and higher educational development (Albion, 2007). </a:t>
            </a:r>
          </a:p>
          <a:p>
            <a:pPr algn="just">
              <a:lnSpc>
                <a:spcPct val="150000"/>
              </a:lnSpc>
            </a:pPr>
            <a:r>
              <a:rPr lang="en-GB" dirty="0"/>
              <a:t>It was also found by Harrison and Lawrence (2003, 2004) that athletes who were pursuing academic and sporting activities alongside each other showed higher life satisfaction after retirement.  </a:t>
            </a:r>
          </a:p>
          <a:p>
            <a:endParaRPr lang="en-US" dirty="0"/>
          </a:p>
        </p:txBody>
      </p:sp>
    </p:spTree>
    <p:extLst>
      <p:ext uri="{BB962C8B-B14F-4D97-AF65-F5344CB8AC3E}">
        <p14:creationId xmlns:p14="http://schemas.microsoft.com/office/powerpoint/2010/main" val="1204726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5780-DA3B-0D47-9E03-AE909C8C169E}"/>
              </a:ext>
            </a:extLst>
          </p:cNvPr>
          <p:cNvSpPr>
            <a:spLocks noGrp="1"/>
          </p:cNvSpPr>
          <p:nvPr>
            <p:ph type="title"/>
          </p:nvPr>
        </p:nvSpPr>
        <p:spPr/>
        <p:txBody>
          <a:bodyPr/>
          <a:lstStyle/>
          <a:p>
            <a:r>
              <a:rPr lang="en-US" dirty="0"/>
              <a:t>Football Academies – The Culture </a:t>
            </a:r>
          </a:p>
        </p:txBody>
      </p:sp>
      <p:sp>
        <p:nvSpPr>
          <p:cNvPr id="3" name="Content Placeholder 2">
            <a:extLst>
              <a:ext uri="{FF2B5EF4-FFF2-40B4-BE49-F238E27FC236}">
                <a16:creationId xmlns:a16="http://schemas.microsoft.com/office/drawing/2014/main" id="{6F2EB6EE-25E4-B445-94A6-6CB1A87EFA10}"/>
              </a:ext>
            </a:extLst>
          </p:cNvPr>
          <p:cNvSpPr>
            <a:spLocks noGrp="1"/>
          </p:cNvSpPr>
          <p:nvPr>
            <p:ph idx="1"/>
          </p:nvPr>
        </p:nvSpPr>
        <p:spPr/>
        <p:txBody>
          <a:bodyPr anchor="ctr"/>
          <a:lstStyle/>
          <a:p>
            <a:pPr marL="0" indent="0" algn="just">
              <a:lnSpc>
                <a:spcPct val="150000"/>
              </a:lnSpc>
              <a:buNone/>
            </a:pPr>
            <a:r>
              <a:rPr lang="en-GB" dirty="0"/>
              <a:t>When we consider elite sport, we can often think of the mantra of live, breathe and eat …., in this case football. The mantra has been encouraged within youth development environments, and it is these cultural signs that are perceived to evoke increased levels commitment, dedication and determination to attain a professional contract (Parker, 2000; Roderick, 2006). </a:t>
            </a:r>
            <a:endParaRPr lang="en-US" dirty="0"/>
          </a:p>
        </p:txBody>
      </p:sp>
    </p:spTree>
    <p:extLst>
      <p:ext uri="{BB962C8B-B14F-4D97-AF65-F5344CB8AC3E}">
        <p14:creationId xmlns:p14="http://schemas.microsoft.com/office/powerpoint/2010/main" val="1332576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D1775-2BEF-A44D-B345-F9FE8884ABA4}"/>
              </a:ext>
            </a:extLst>
          </p:cNvPr>
          <p:cNvSpPr>
            <a:spLocks noGrp="1"/>
          </p:cNvSpPr>
          <p:nvPr>
            <p:ph type="title"/>
          </p:nvPr>
        </p:nvSpPr>
        <p:spPr/>
        <p:txBody>
          <a:bodyPr/>
          <a:lstStyle/>
          <a:p>
            <a:r>
              <a:rPr lang="en-US" dirty="0" err="1"/>
              <a:t>Cont</a:t>
            </a:r>
            <a:r>
              <a:rPr lang="en-US" dirty="0"/>
              <a:t> …. </a:t>
            </a:r>
          </a:p>
        </p:txBody>
      </p:sp>
      <p:sp>
        <p:nvSpPr>
          <p:cNvPr id="3" name="Content Placeholder 2">
            <a:extLst>
              <a:ext uri="{FF2B5EF4-FFF2-40B4-BE49-F238E27FC236}">
                <a16:creationId xmlns:a16="http://schemas.microsoft.com/office/drawing/2014/main" id="{B7182BC1-54BA-5841-841D-A57AB53D35D9}"/>
              </a:ext>
            </a:extLst>
          </p:cNvPr>
          <p:cNvSpPr>
            <a:spLocks noGrp="1"/>
          </p:cNvSpPr>
          <p:nvPr>
            <p:ph idx="1"/>
          </p:nvPr>
        </p:nvSpPr>
        <p:spPr/>
        <p:txBody>
          <a:bodyPr>
            <a:normAutofit/>
          </a:bodyPr>
          <a:lstStyle/>
          <a:p>
            <a:pPr marL="0" indent="0" algn="just">
              <a:lnSpc>
                <a:spcPct val="150000"/>
              </a:lnSpc>
              <a:buNone/>
            </a:pPr>
            <a:r>
              <a:rPr lang="en-GB" dirty="0"/>
              <a:t>Furthermore, Green (2009) stated that professional development programmes start between the ages of 5 and 10 and as a result of the development programme structure, players are attending regular training sessions and developing a high athletic identity. </a:t>
            </a:r>
          </a:p>
          <a:p>
            <a:pPr marL="0" indent="0" algn="just">
              <a:lnSpc>
                <a:spcPct val="150000"/>
              </a:lnSpc>
              <a:buNone/>
            </a:pPr>
            <a:r>
              <a:rPr lang="en-GB" dirty="0"/>
              <a:t>This can lead to players becoming one-dimensional and therefore may solely view themselves as a sports person - Player </a:t>
            </a:r>
            <a:r>
              <a:rPr lang="en-GB" dirty="0" err="1"/>
              <a:t>Indenity</a:t>
            </a:r>
            <a:r>
              <a:rPr lang="en-GB" dirty="0"/>
              <a:t>. </a:t>
            </a:r>
            <a:endParaRPr lang="en-US" dirty="0"/>
          </a:p>
        </p:txBody>
      </p:sp>
    </p:spTree>
    <p:extLst>
      <p:ext uri="{BB962C8B-B14F-4D97-AF65-F5344CB8AC3E}">
        <p14:creationId xmlns:p14="http://schemas.microsoft.com/office/powerpoint/2010/main" val="2878316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70E-A7A5-7C4C-8833-566955D420B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7C8E94-2CCF-0441-AA7D-9725645C5557}"/>
              </a:ext>
            </a:extLst>
          </p:cNvPr>
          <p:cNvSpPr>
            <a:spLocks noGrp="1"/>
          </p:cNvSpPr>
          <p:nvPr>
            <p:ph idx="1"/>
          </p:nvPr>
        </p:nvSpPr>
        <p:spPr/>
        <p:txBody>
          <a:bodyPr>
            <a:normAutofit/>
          </a:bodyPr>
          <a:lstStyle/>
          <a:p>
            <a:pPr marL="0" indent="0" algn="just">
              <a:lnSpc>
                <a:spcPct val="150000"/>
              </a:lnSpc>
              <a:buNone/>
            </a:pPr>
            <a:r>
              <a:rPr lang="en-GB" dirty="0"/>
              <a:t>It has been suggested that the academic aspirations of the players are fairly low, (Platts and Smith, 2009) and those that aimed to balance components such as academia, sport and social found that with the increasing time restrictions due to an increase in training soon followed social and academia being compromised (Miller &amp; Kerr, 2002a). </a:t>
            </a:r>
            <a:endParaRPr lang="en-US" dirty="0"/>
          </a:p>
        </p:txBody>
      </p:sp>
    </p:spTree>
    <p:extLst>
      <p:ext uri="{BB962C8B-B14F-4D97-AF65-F5344CB8AC3E}">
        <p14:creationId xmlns:p14="http://schemas.microsoft.com/office/powerpoint/2010/main" val="374329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8F61-C84F-894B-9682-B2F013A3B4C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953BA4-AD61-6D4E-81CD-BD060E6787C6}"/>
              </a:ext>
            </a:extLst>
          </p:cNvPr>
          <p:cNvSpPr>
            <a:spLocks noGrp="1"/>
          </p:cNvSpPr>
          <p:nvPr>
            <p:ph idx="1"/>
          </p:nvPr>
        </p:nvSpPr>
        <p:spPr/>
        <p:txBody>
          <a:bodyPr>
            <a:normAutofit/>
          </a:bodyPr>
          <a:lstStyle/>
          <a:p>
            <a:pPr algn="just">
              <a:lnSpc>
                <a:spcPct val="150000"/>
              </a:lnSpc>
            </a:pPr>
            <a:r>
              <a:rPr lang="en-GB" dirty="0"/>
              <a:t>Interestingly, it has been indicated that there is widespread belief that a desire to do well academically is to accept they may have no future in football (Platts and Smith, 2009). </a:t>
            </a:r>
          </a:p>
          <a:p>
            <a:pPr algn="just">
              <a:lnSpc>
                <a:spcPct val="150000"/>
              </a:lnSpc>
            </a:pPr>
            <a:r>
              <a:rPr lang="en-GB" dirty="0"/>
              <a:t>It was also observed by McGillivray &amp; McIntosh (2006), following an interview with a young apprentice that the feeling was that coaches didn’t want us to go to class, they would rather us focus on football.</a:t>
            </a:r>
            <a:endParaRPr lang="en-US" dirty="0"/>
          </a:p>
        </p:txBody>
      </p:sp>
    </p:spTree>
    <p:extLst>
      <p:ext uri="{BB962C8B-B14F-4D97-AF65-F5344CB8AC3E}">
        <p14:creationId xmlns:p14="http://schemas.microsoft.com/office/powerpoint/2010/main" val="3978714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A2651-0635-4E4C-A274-42C937A97311}"/>
              </a:ext>
            </a:extLst>
          </p:cNvPr>
          <p:cNvSpPr>
            <a:spLocks noGrp="1"/>
          </p:cNvSpPr>
          <p:nvPr>
            <p:ph type="title"/>
          </p:nvPr>
        </p:nvSpPr>
        <p:spPr/>
        <p:txBody>
          <a:bodyPr/>
          <a:lstStyle/>
          <a:p>
            <a:r>
              <a:rPr lang="en-US" dirty="0"/>
              <a:t>Education and Life skills Development </a:t>
            </a:r>
          </a:p>
        </p:txBody>
      </p:sp>
      <p:sp>
        <p:nvSpPr>
          <p:cNvPr id="3" name="Content Placeholder 2">
            <a:extLst>
              <a:ext uri="{FF2B5EF4-FFF2-40B4-BE49-F238E27FC236}">
                <a16:creationId xmlns:a16="http://schemas.microsoft.com/office/drawing/2014/main" id="{E740B452-66DD-A04E-981A-6C40B95AA632}"/>
              </a:ext>
            </a:extLst>
          </p:cNvPr>
          <p:cNvSpPr>
            <a:spLocks noGrp="1"/>
          </p:cNvSpPr>
          <p:nvPr>
            <p:ph idx="1"/>
          </p:nvPr>
        </p:nvSpPr>
        <p:spPr/>
        <p:txBody>
          <a:bodyPr/>
          <a:lstStyle/>
          <a:p>
            <a:pPr algn="just">
              <a:lnSpc>
                <a:spcPct val="150000"/>
              </a:lnSpc>
            </a:pPr>
            <a:r>
              <a:rPr lang="en-GB" dirty="0"/>
              <a:t>To date there has been a number of attempts in designing and implementing an educational framework into professional sport. </a:t>
            </a:r>
          </a:p>
          <a:p>
            <a:pPr algn="just">
              <a:lnSpc>
                <a:spcPct val="150000"/>
              </a:lnSpc>
            </a:pPr>
            <a:r>
              <a:rPr lang="en-GB" dirty="0"/>
              <a:t> During 1993-94, professional football’s education provision was made available through day-release programmes, with the aim of preparing players for recreation and the leisure industry (Parker, 2000). </a:t>
            </a:r>
            <a:endParaRPr lang="en-US" dirty="0"/>
          </a:p>
        </p:txBody>
      </p:sp>
    </p:spTree>
    <p:extLst>
      <p:ext uri="{BB962C8B-B14F-4D97-AF65-F5344CB8AC3E}">
        <p14:creationId xmlns:p14="http://schemas.microsoft.com/office/powerpoint/2010/main" val="158394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170F3-F1FC-E14C-9E0C-32A4C06D172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CB9E37A-0975-7742-B8C0-F7D067C8B2E4}"/>
              </a:ext>
            </a:extLst>
          </p:cNvPr>
          <p:cNvSpPr>
            <a:spLocks noGrp="1"/>
          </p:cNvSpPr>
          <p:nvPr>
            <p:ph idx="1"/>
          </p:nvPr>
        </p:nvSpPr>
        <p:spPr/>
        <p:txBody>
          <a:bodyPr>
            <a:normAutofit fontScale="92500"/>
          </a:bodyPr>
          <a:lstStyle/>
          <a:p>
            <a:pPr algn="just">
              <a:lnSpc>
                <a:spcPct val="150000"/>
              </a:lnSpc>
            </a:pPr>
            <a:r>
              <a:rPr lang="en-GB" dirty="0"/>
              <a:t>By 1998, the football apprenticeship scheme was adopted the modern apprenticeship, it was compulsory for every club and was termed, ‘Football Scholarship’ (Platts and Smith, 2009). </a:t>
            </a:r>
          </a:p>
          <a:p>
            <a:pPr algn="just">
              <a:lnSpc>
                <a:spcPct val="150000"/>
              </a:lnSpc>
            </a:pPr>
            <a:r>
              <a:rPr lang="en-GB" dirty="0"/>
              <a:t>One of the significant changes from the previously structured traineeship was the number of funded positions. Clubs were limited to 18 trainees, any more and clubs had to fund themselves.</a:t>
            </a:r>
          </a:p>
          <a:p>
            <a:pPr algn="just">
              <a:lnSpc>
                <a:spcPct val="150000"/>
              </a:lnSpc>
            </a:pPr>
            <a:r>
              <a:rPr lang="en-GB" dirty="0"/>
              <a:t> Platts and Smith (2009), suggested the change was due to the consequence of less trainees would therefore reduce the number of released players from the academy. </a:t>
            </a:r>
            <a:endParaRPr lang="en-US" dirty="0"/>
          </a:p>
        </p:txBody>
      </p:sp>
    </p:spTree>
    <p:extLst>
      <p:ext uri="{BB962C8B-B14F-4D97-AF65-F5344CB8AC3E}">
        <p14:creationId xmlns:p14="http://schemas.microsoft.com/office/powerpoint/2010/main" val="3283602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FED3-E2D9-BC45-878F-5E2DCEE9896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25E8D64-1FE7-3C42-9F70-59CADF910D73}"/>
              </a:ext>
            </a:extLst>
          </p:cNvPr>
          <p:cNvSpPr>
            <a:spLocks noGrp="1"/>
          </p:cNvSpPr>
          <p:nvPr>
            <p:ph idx="1"/>
          </p:nvPr>
        </p:nvSpPr>
        <p:spPr/>
        <p:txBody>
          <a:bodyPr>
            <a:normAutofit/>
          </a:bodyPr>
          <a:lstStyle/>
          <a:p>
            <a:pPr algn="just">
              <a:lnSpc>
                <a:spcPct val="150000"/>
              </a:lnSpc>
            </a:pPr>
            <a:r>
              <a:rPr lang="en-GB" dirty="0"/>
              <a:t>The ‘Football Scholarship’ was therefore structured and delivered in line with the needs of the individual and not provide a one-size fits all approach (Platts and smith, 2009). </a:t>
            </a:r>
          </a:p>
          <a:p>
            <a:pPr algn="just">
              <a:lnSpc>
                <a:spcPct val="150000"/>
              </a:lnSpc>
            </a:pPr>
            <a:r>
              <a:rPr lang="en-GB" dirty="0"/>
              <a:t>However, research carried out by Monk and Russell (2000), reported that the changes made in the scholarship were not realised in practice and the uptake of trainees undertaking A-levels did not increase post Youth Training Scheme (YTS).</a:t>
            </a:r>
            <a:endParaRPr lang="en-US" dirty="0"/>
          </a:p>
        </p:txBody>
      </p:sp>
    </p:spTree>
    <p:extLst>
      <p:ext uri="{BB962C8B-B14F-4D97-AF65-F5344CB8AC3E}">
        <p14:creationId xmlns:p14="http://schemas.microsoft.com/office/powerpoint/2010/main" val="1921268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FAD25-2C8D-8746-BC55-31FF1BF4F5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9ADCAE5-B66C-2A48-A78D-7CB4293B49C6}"/>
              </a:ext>
            </a:extLst>
          </p:cNvPr>
          <p:cNvSpPr>
            <a:spLocks noGrp="1"/>
          </p:cNvSpPr>
          <p:nvPr>
            <p:ph idx="1"/>
          </p:nvPr>
        </p:nvSpPr>
        <p:spPr/>
        <p:txBody>
          <a:bodyPr>
            <a:normAutofit fontScale="92500" lnSpcReduction="10000"/>
          </a:bodyPr>
          <a:lstStyle/>
          <a:p>
            <a:pPr algn="just">
              <a:lnSpc>
                <a:spcPct val="150000"/>
              </a:lnSpc>
            </a:pPr>
            <a:r>
              <a:rPr lang="en-GB" dirty="0"/>
              <a:t>There was further development in 2004, the modern apprenticeship was now called the Apprenticeship in sporting excellence (ASE). The programme was delivered over a 2-year period and offered players to undertake vocational qualification (Monk and Olsson, 2006). </a:t>
            </a:r>
          </a:p>
          <a:p>
            <a:pPr algn="just">
              <a:lnSpc>
                <a:spcPct val="150000"/>
              </a:lnSpc>
            </a:pPr>
            <a:r>
              <a:rPr lang="en-GB" dirty="0"/>
              <a:t>It was suggested that the trainees were coerced into pursing a vocational sports course, even if it’s not in the player’s interests.  It was felt by the Football League (2010), that The ASE was aimed at providing the players with qualifications in areas where they can develop as professional football players i.e. nutrition, coaching and rehabilitation (Platts and Smith, 2009).</a:t>
            </a:r>
            <a:endParaRPr lang="en-US" dirty="0"/>
          </a:p>
        </p:txBody>
      </p:sp>
    </p:spTree>
    <p:extLst>
      <p:ext uri="{BB962C8B-B14F-4D97-AF65-F5344CB8AC3E}">
        <p14:creationId xmlns:p14="http://schemas.microsoft.com/office/powerpoint/2010/main" val="3188837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55B1B-AD1E-0F45-8A51-0D69B3DF0BF6}"/>
              </a:ext>
            </a:extLst>
          </p:cNvPr>
          <p:cNvSpPr>
            <a:spLocks noGrp="1"/>
          </p:cNvSpPr>
          <p:nvPr>
            <p:ph type="title"/>
          </p:nvPr>
        </p:nvSpPr>
        <p:spPr/>
        <p:txBody>
          <a:bodyPr/>
          <a:lstStyle/>
          <a:p>
            <a:r>
              <a:rPr lang="en-US" dirty="0"/>
              <a:t>Elite Player Performance Pathway (EPPP)</a:t>
            </a:r>
          </a:p>
        </p:txBody>
      </p:sp>
      <p:sp>
        <p:nvSpPr>
          <p:cNvPr id="3" name="Content Placeholder 2">
            <a:extLst>
              <a:ext uri="{FF2B5EF4-FFF2-40B4-BE49-F238E27FC236}">
                <a16:creationId xmlns:a16="http://schemas.microsoft.com/office/drawing/2014/main" id="{5CA5FEAB-E35C-3943-B2EF-822215AF0AA9}"/>
              </a:ext>
            </a:extLst>
          </p:cNvPr>
          <p:cNvSpPr>
            <a:spLocks noGrp="1"/>
          </p:cNvSpPr>
          <p:nvPr>
            <p:ph idx="1"/>
          </p:nvPr>
        </p:nvSpPr>
        <p:spPr/>
        <p:txBody>
          <a:bodyPr anchor="ctr"/>
          <a:lstStyle/>
          <a:p>
            <a:pPr algn="just">
              <a:lnSpc>
                <a:spcPct val="150000"/>
              </a:lnSpc>
            </a:pPr>
            <a:r>
              <a:rPr lang="en-GB" dirty="0"/>
              <a:t>The EPPP states that all category 1 academies must provide a formal education.</a:t>
            </a:r>
          </a:p>
          <a:p>
            <a:pPr algn="just">
              <a:lnSpc>
                <a:spcPct val="150000"/>
              </a:lnSpc>
            </a:pPr>
            <a:r>
              <a:rPr lang="en-GB" dirty="0"/>
              <a:t>The EPPP (EPPP, 2007) also outlines a player support programme, the guidance states that a support programme must be put in place to contribute to the player’s holistic development.</a:t>
            </a:r>
          </a:p>
          <a:p>
            <a:endParaRPr lang="en-US" dirty="0"/>
          </a:p>
        </p:txBody>
      </p:sp>
    </p:spTree>
    <p:extLst>
      <p:ext uri="{BB962C8B-B14F-4D97-AF65-F5344CB8AC3E}">
        <p14:creationId xmlns:p14="http://schemas.microsoft.com/office/powerpoint/2010/main" val="1591784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91C36-98DB-E04C-837A-5DFDC9D7019E}"/>
              </a:ext>
            </a:extLst>
          </p:cNvPr>
          <p:cNvSpPr>
            <a:spLocks noGrp="1"/>
          </p:cNvSpPr>
          <p:nvPr>
            <p:ph type="title"/>
          </p:nvPr>
        </p:nvSpPr>
        <p:spPr/>
        <p:txBody>
          <a:bodyPr/>
          <a:lstStyle/>
          <a:p>
            <a:r>
              <a:rPr lang="en-US" dirty="0"/>
              <a:t>EPPP – Player Support </a:t>
            </a:r>
            <a:r>
              <a:rPr lang="en-US" dirty="0" err="1"/>
              <a:t>Programme</a:t>
            </a:r>
            <a:r>
              <a:rPr lang="en-US" dirty="0"/>
              <a:t> </a:t>
            </a:r>
          </a:p>
        </p:txBody>
      </p:sp>
      <p:sp>
        <p:nvSpPr>
          <p:cNvPr id="3" name="Content Placeholder 2">
            <a:extLst>
              <a:ext uri="{FF2B5EF4-FFF2-40B4-BE49-F238E27FC236}">
                <a16:creationId xmlns:a16="http://schemas.microsoft.com/office/drawing/2014/main" id="{4DDB57D3-0C71-D749-AFB2-AE681DCAF1A1}"/>
              </a:ext>
            </a:extLst>
          </p:cNvPr>
          <p:cNvSpPr>
            <a:spLocks noGrp="1"/>
          </p:cNvSpPr>
          <p:nvPr>
            <p:ph idx="1"/>
          </p:nvPr>
        </p:nvSpPr>
        <p:spPr/>
        <p:txBody>
          <a:bodyPr>
            <a:normAutofit/>
          </a:bodyPr>
          <a:lstStyle/>
          <a:p>
            <a:pPr algn="just">
              <a:lnSpc>
                <a:spcPct val="150000"/>
              </a:lnSpc>
            </a:pPr>
            <a:r>
              <a:rPr lang="en-GB" dirty="0"/>
              <a:t>The Premier League cover a range of workshops such as; drug awareness, careers advice, equality and diversity, sporting chance, …. (Premier league – Scholarship handbook, 2018) - </a:t>
            </a:r>
            <a:r>
              <a:rPr lang="en-GB" i="1" u="sng" dirty="0"/>
              <a:t>See handout </a:t>
            </a:r>
          </a:p>
          <a:p>
            <a:pPr lvl="1" algn="just">
              <a:lnSpc>
                <a:spcPct val="150000"/>
              </a:lnSpc>
            </a:pPr>
            <a:r>
              <a:rPr lang="en-GB" dirty="0"/>
              <a:t>It was stated by Holland (2012) that the main goal of a PYD is to support young people’s capacity to succeed, rather than simply cope, within their environment.</a:t>
            </a:r>
            <a:endParaRPr lang="en-US" dirty="0"/>
          </a:p>
        </p:txBody>
      </p:sp>
    </p:spTree>
    <p:extLst>
      <p:ext uri="{BB962C8B-B14F-4D97-AF65-F5344CB8AC3E}">
        <p14:creationId xmlns:p14="http://schemas.microsoft.com/office/powerpoint/2010/main" val="32381031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11B1A-9B6F-C045-84E4-E33190E1C34D}"/>
              </a:ext>
            </a:extLst>
          </p:cNvPr>
          <p:cNvSpPr>
            <a:spLocks noGrp="1"/>
          </p:cNvSpPr>
          <p:nvPr>
            <p:ph type="title"/>
          </p:nvPr>
        </p:nvSpPr>
        <p:spPr>
          <a:xfrm>
            <a:off x="838200" y="808052"/>
            <a:ext cx="10515600" cy="2506663"/>
          </a:xfrm>
        </p:spPr>
        <p:txBody>
          <a:bodyPr>
            <a:normAutofit fontScale="90000"/>
          </a:bodyPr>
          <a:lstStyle/>
          <a:p>
            <a:r>
              <a:rPr lang="en-US" dirty="0"/>
              <a:t>Task – Discuss in groups </a:t>
            </a:r>
            <a:br>
              <a:rPr lang="en-US" dirty="0"/>
            </a:br>
            <a:br>
              <a:rPr lang="en-US" dirty="0"/>
            </a:br>
            <a:r>
              <a:rPr lang="en-US" dirty="0"/>
              <a:t>Discuss in groups the benefits/downfalls of the player care </a:t>
            </a:r>
            <a:r>
              <a:rPr lang="en-US" dirty="0" err="1"/>
              <a:t>programme</a:t>
            </a:r>
            <a:r>
              <a:rPr lang="en-US" dirty="0"/>
              <a:t> – 10 minutes. </a:t>
            </a:r>
            <a:br>
              <a:rPr lang="en-US" dirty="0"/>
            </a:br>
            <a:endParaRPr lang="en-US" dirty="0"/>
          </a:p>
        </p:txBody>
      </p:sp>
      <p:sp>
        <p:nvSpPr>
          <p:cNvPr id="3" name="Content Placeholder 2">
            <a:extLst>
              <a:ext uri="{FF2B5EF4-FFF2-40B4-BE49-F238E27FC236}">
                <a16:creationId xmlns:a16="http://schemas.microsoft.com/office/drawing/2014/main" id="{CD3B9091-0F2C-1541-B3FC-A9FA6AC86F69}"/>
              </a:ext>
            </a:extLst>
          </p:cNvPr>
          <p:cNvSpPr>
            <a:spLocks noGrp="1"/>
          </p:cNvSpPr>
          <p:nvPr>
            <p:ph idx="1"/>
          </p:nvPr>
        </p:nvSpPr>
        <p:spPr>
          <a:xfrm>
            <a:off x="838200" y="2268537"/>
            <a:ext cx="10515600" cy="4351338"/>
          </a:xfrm>
        </p:spPr>
        <p:txBody>
          <a:bodyPr numCol="2" anchor="ctr">
            <a:normAutofit/>
          </a:bodyPr>
          <a:lstStyle/>
          <a:p>
            <a:endParaRPr lang="en-US" dirty="0"/>
          </a:p>
          <a:p>
            <a:pPr lvl="1"/>
            <a:r>
              <a:rPr lang="en-US" dirty="0"/>
              <a:t>Drug Awareness/anti doping </a:t>
            </a:r>
          </a:p>
          <a:p>
            <a:pPr lvl="1"/>
            <a:r>
              <a:rPr lang="en-US" dirty="0"/>
              <a:t>Careers Advice </a:t>
            </a:r>
          </a:p>
          <a:p>
            <a:pPr lvl="1"/>
            <a:r>
              <a:rPr lang="en-US" dirty="0"/>
              <a:t>Equality and Diversity </a:t>
            </a:r>
          </a:p>
          <a:p>
            <a:pPr lvl="1"/>
            <a:r>
              <a:rPr lang="en-US" dirty="0"/>
              <a:t>Sporting chance – addictive illness </a:t>
            </a:r>
          </a:p>
          <a:p>
            <a:pPr lvl="1"/>
            <a:r>
              <a:rPr lang="en-US" dirty="0"/>
              <a:t>Mental Health </a:t>
            </a:r>
          </a:p>
          <a:p>
            <a:pPr lvl="1"/>
            <a:r>
              <a:rPr lang="en-US" dirty="0"/>
              <a:t>Social Media and safety online </a:t>
            </a:r>
          </a:p>
          <a:p>
            <a:pPr lvl="1"/>
            <a:r>
              <a:rPr lang="en-US" dirty="0"/>
              <a:t>Integrity </a:t>
            </a:r>
          </a:p>
          <a:p>
            <a:pPr lvl="1"/>
            <a:r>
              <a:rPr lang="en-US" dirty="0"/>
              <a:t>Financial Management </a:t>
            </a:r>
          </a:p>
          <a:p>
            <a:pPr lvl="1"/>
            <a:r>
              <a:rPr lang="en-US" dirty="0"/>
              <a:t>Respect </a:t>
            </a:r>
          </a:p>
          <a:p>
            <a:pPr lvl="1"/>
            <a:r>
              <a:rPr lang="en-US" dirty="0"/>
              <a:t>Prevent – Anti-</a:t>
            </a:r>
            <a:r>
              <a:rPr lang="en-US" dirty="0" err="1"/>
              <a:t>radicalisation</a:t>
            </a:r>
            <a:r>
              <a:rPr lang="en-US" dirty="0"/>
              <a:t> </a:t>
            </a:r>
          </a:p>
          <a:p>
            <a:pPr lvl="1"/>
            <a:r>
              <a:rPr lang="en-US" dirty="0"/>
              <a:t>Laws of the game </a:t>
            </a:r>
          </a:p>
          <a:p>
            <a:pPr lvl="1"/>
            <a:endParaRPr lang="en-US" dirty="0"/>
          </a:p>
          <a:p>
            <a:pPr lvl="1"/>
            <a:endParaRPr lang="en-US" dirty="0"/>
          </a:p>
        </p:txBody>
      </p:sp>
    </p:spTree>
    <p:extLst>
      <p:ext uri="{BB962C8B-B14F-4D97-AF65-F5344CB8AC3E}">
        <p14:creationId xmlns:p14="http://schemas.microsoft.com/office/powerpoint/2010/main" val="146353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Football: A commercial Team Sport </a:t>
            </a:r>
          </a:p>
        </p:txBody>
      </p:sp>
      <p:sp>
        <p:nvSpPr>
          <p:cNvPr id="3" name="Content Placeholder 2"/>
          <p:cNvSpPr>
            <a:spLocks noGrp="1"/>
          </p:cNvSpPr>
          <p:nvPr>
            <p:ph idx="1"/>
          </p:nvPr>
        </p:nvSpPr>
        <p:spPr/>
        <p:txBody>
          <a:bodyPr/>
          <a:lstStyle/>
          <a:p>
            <a:r>
              <a:rPr lang="en-US" dirty="0"/>
              <a:t>The English premier league continues to be the richest leagues in the world </a:t>
            </a:r>
            <a:r>
              <a:rPr lang="mr-IN" dirty="0"/>
              <a:t>–</a:t>
            </a:r>
            <a:r>
              <a:rPr lang="en-US" dirty="0"/>
              <a:t> estimated income of 3.3 billion (2014-15).</a:t>
            </a:r>
          </a:p>
          <a:p>
            <a:pPr marL="0" indent="0">
              <a:buNone/>
            </a:pPr>
            <a:endParaRPr lang="en-US" dirty="0"/>
          </a:p>
          <a:p>
            <a:pPr lvl="1"/>
            <a:r>
              <a:rPr lang="en-US" dirty="0"/>
              <a:t>Power is divided between the: </a:t>
            </a:r>
          </a:p>
          <a:p>
            <a:pPr lvl="2"/>
            <a:r>
              <a:rPr lang="en-US" dirty="0"/>
              <a:t>Football association (FA </a:t>
            </a:r>
            <a:r>
              <a:rPr lang="mr-IN" dirty="0"/>
              <a:t>–</a:t>
            </a:r>
            <a:r>
              <a:rPr lang="en-US" dirty="0"/>
              <a:t> NGB)</a:t>
            </a:r>
          </a:p>
          <a:p>
            <a:pPr lvl="2"/>
            <a:r>
              <a:rPr lang="en-US" dirty="0"/>
              <a:t>Premier League (PL)</a:t>
            </a:r>
          </a:p>
          <a:p>
            <a:pPr lvl="2"/>
            <a:r>
              <a:rPr lang="en-US" dirty="0"/>
              <a:t>Football League (FL) </a:t>
            </a:r>
          </a:p>
        </p:txBody>
      </p:sp>
    </p:spTree>
    <p:extLst>
      <p:ext uri="{BB962C8B-B14F-4D97-AF65-F5344CB8AC3E}">
        <p14:creationId xmlns:p14="http://schemas.microsoft.com/office/powerpoint/2010/main" val="305143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p>
        </p:txBody>
      </p:sp>
      <p:sp>
        <p:nvSpPr>
          <p:cNvPr id="3" name="Content Placeholder 2"/>
          <p:cNvSpPr>
            <a:spLocks noGrp="1"/>
          </p:cNvSpPr>
          <p:nvPr>
            <p:ph idx="1"/>
          </p:nvPr>
        </p:nvSpPr>
        <p:spPr/>
        <p:txBody>
          <a:bodyPr>
            <a:normAutofit/>
          </a:bodyPr>
          <a:lstStyle/>
          <a:p>
            <a:r>
              <a:rPr lang="en-US" sz="3200" dirty="0"/>
              <a:t>The FA has some involvement in talent ID and development due its responsibility for the grassroots game. </a:t>
            </a:r>
          </a:p>
          <a:p>
            <a:endParaRPr lang="en-US" sz="3200" dirty="0"/>
          </a:p>
          <a:p>
            <a:pPr lvl="1"/>
            <a:r>
              <a:rPr lang="en-US" sz="3200" dirty="0"/>
              <a:t>However, almost all youth TID is undertaken by professional clubs through their academies. </a:t>
            </a:r>
          </a:p>
        </p:txBody>
      </p:sp>
    </p:spTree>
    <p:extLst>
      <p:ext uri="{BB962C8B-B14F-4D97-AF65-F5344CB8AC3E}">
        <p14:creationId xmlns:p14="http://schemas.microsoft.com/office/powerpoint/2010/main" val="1021049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66347061"/>
              </p:ext>
            </p:extLst>
          </p:nvPr>
        </p:nvGraphicFramePr>
        <p:xfrm>
          <a:off x="609600" y="1839440"/>
          <a:ext cx="10972800" cy="4089680"/>
        </p:xfrm>
        <a:graphic>
          <a:graphicData uri="http://schemas.openxmlformats.org/drawingml/2006/table">
            <a:tbl>
              <a:tblPr firstRow="1" bandRow="1">
                <a:tableStyleId>{5C22544A-7EE6-4342-B048-85BDC9FD1C3A}</a:tableStyleId>
              </a:tblPr>
              <a:tblGrid>
                <a:gridCol w="10972800">
                  <a:extLst>
                    <a:ext uri="{9D8B030D-6E8A-4147-A177-3AD203B41FA5}">
                      <a16:colId xmlns:a16="http://schemas.microsoft.com/office/drawing/2014/main" val="20000"/>
                    </a:ext>
                  </a:extLst>
                </a:gridCol>
              </a:tblGrid>
              <a:tr h="1022420">
                <a:tc>
                  <a:txBody>
                    <a:bodyPr/>
                    <a:lstStyle/>
                    <a:p>
                      <a:r>
                        <a:rPr lang="en-US" dirty="0"/>
                        <a:t>Expenditure and recruitment to England football academies,</a:t>
                      </a:r>
                      <a:r>
                        <a:rPr lang="en-US" baseline="0" dirty="0"/>
                        <a:t> 2010</a:t>
                      </a:r>
                      <a:endParaRPr lang="en-US" dirty="0"/>
                    </a:p>
                  </a:txBody>
                  <a:tcPr anchor="ctr"/>
                </a:tc>
                <a:extLst>
                  <a:ext uri="{0D108BD9-81ED-4DB2-BD59-A6C34878D82A}">
                    <a16:rowId xmlns:a16="http://schemas.microsoft.com/office/drawing/2014/main" val="10000"/>
                  </a:ext>
                </a:extLst>
              </a:tr>
              <a:tr h="1022420">
                <a:tc>
                  <a:txBody>
                    <a:bodyPr/>
                    <a:lstStyle/>
                    <a:p>
                      <a:r>
                        <a:rPr lang="en-US" dirty="0"/>
                        <a:t>£66m</a:t>
                      </a:r>
                      <a:r>
                        <a:rPr lang="en-US" baseline="0" dirty="0"/>
                        <a:t> Annual expenditure on academies in English football: each PL club was estimated to invest £2m per annum  </a:t>
                      </a:r>
                      <a:endParaRPr lang="en-US" dirty="0"/>
                    </a:p>
                  </a:txBody>
                  <a:tcPr anchor="ctr"/>
                </a:tc>
                <a:extLst>
                  <a:ext uri="{0D108BD9-81ED-4DB2-BD59-A6C34878D82A}">
                    <a16:rowId xmlns:a16="http://schemas.microsoft.com/office/drawing/2014/main" val="10001"/>
                  </a:ext>
                </a:extLst>
              </a:tr>
              <a:tr h="1022420">
                <a:tc>
                  <a:txBody>
                    <a:bodyPr/>
                    <a:lstStyle/>
                    <a:p>
                      <a:r>
                        <a:rPr lang="en-US" dirty="0"/>
                        <a:t>10,000 Boys registered at top clubs’ academies and </a:t>
                      </a:r>
                      <a:r>
                        <a:rPr lang="en-US" dirty="0" err="1"/>
                        <a:t>centres</a:t>
                      </a:r>
                      <a:r>
                        <a:rPr lang="en-US" dirty="0"/>
                        <a:t> of excellence</a:t>
                      </a:r>
                      <a:r>
                        <a:rPr lang="en-US" baseline="0" dirty="0"/>
                        <a:t> (aged 8-18)</a:t>
                      </a:r>
                      <a:endParaRPr lang="en-US" dirty="0"/>
                    </a:p>
                  </a:txBody>
                  <a:tcPr anchor="ctr"/>
                </a:tc>
                <a:extLst>
                  <a:ext uri="{0D108BD9-81ED-4DB2-BD59-A6C34878D82A}">
                    <a16:rowId xmlns:a16="http://schemas.microsoft.com/office/drawing/2014/main" val="10002"/>
                  </a:ext>
                </a:extLst>
              </a:tr>
              <a:tr h="1022420">
                <a:tc>
                  <a:txBody>
                    <a:bodyPr/>
                    <a:lstStyle/>
                    <a:p>
                      <a:r>
                        <a:rPr lang="en-US" dirty="0"/>
                        <a:t>1% estimated</a:t>
                      </a:r>
                      <a:r>
                        <a:rPr lang="en-US" baseline="0" dirty="0"/>
                        <a:t> percentage of trainers who will play football for a living </a:t>
                      </a:r>
                      <a:endParaRPr lang="en-US" dirty="0"/>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82034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sz="2800" dirty="0"/>
              <a:t>All PL and championship teams have academies </a:t>
            </a:r>
            <a:r>
              <a:rPr lang="mr-IN" sz="2800" dirty="0"/>
              <a:t>–</a:t>
            </a:r>
            <a:r>
              <a:rPr lang="en-US" sz="2800" dirty="0"/>
              <a:t> there some lower league clubs also. </a:t>
            </a:r>
          </a:p>
          <a:p>
            <a:endParaRPr lang="en-US" sz="2800" dirty="0"/>
          </a:p>
          <a:p>
            <a:r>
              <a:rPr lang="en-US" sz="2800" dirty="0"/>
              <a:t>The minimum age a player can join a academy is 9 however, clubs are circumvent this FA regulation</a:t>
            </a:r>
          </a:p>
          <a:p>
            <a:pPr marL="0" indent="0">
              <a:buNone/>
            </a:pPr>
            <a:endParaRPr lang="en-US" sz="2800" dirty="0"/>
          </a:p>
          <a:p>
            <a:pPr lvl="1"/>
            <a:r>
              <a:rPr lang="en-US" sz="2800" dirty="0"/>
              <a:t>Development schemes, Soccer schools, </a:t>
            </a:r>
            <a:r>
              <a:rPr lang="mr-IN" sz="2800" dirty="0"/>
              <a:t>…</a:t>
            </a:r>
            <a:r>
              <a:rPr lang="en-GB" sz="2800" dirty="0"/>
              <a:t>.</a:t>
            </a:r>
            <a:endParaRPr lang="en-US" sz="2800" dirty="0"/>
          </a:p>
        </p:txBody>
      </p:sp>
    </p:spTree>
    <p:extLst>
      <p:ext uri="{BB962C8B-B14F-4D97-AF65-F5344CB8AC3E}">
        <p14:creationId xmlns:p14="http://schemas.microsoft.com/office/powerpoint/2010/main" val="400530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Football Academies </a:t>
            </a:r>
          </a:p>
        </p:txBody>
      </p:sp>
      <p:sp>
        <p:nvSpPr>
          <p:cNvPr id="3" name="Content Placeholder 2"/>
          <p:cNvSpPr>
            <a:spLocks noGrp="1"/>
          </p:cNvSpPr>
          <p:nvPr>
            <p:ph idx="1"/>
          </p:nvPr>
        </p:nvSpPr>
        <p:spPr/>
        <p:txBody>
          <a:bodyPr>
            <a:normAutofit/>
          </a:bodyPr>
          <a:lstStyle/>
          <a:p>
            <a:r>
              <a:rPr lang="en-US" sz="2800" dirty="0"/>
              <a:t>Admission to a academy </a:t>
            </a:r>
            <a:r>
              <a:rPr lang="mr-IN" sz="2800" dirty="0"/>
              <a:t>–</a:t>
            </a:r>
            <a:r>
              <a:rPr lang="en-US" sz="2800" dirty="0"/>
              <a:t> formal process </a:t>
            </a:r>
          </a:p>
          <a:p>
            <a:pPr lvl="1"/>
            <a:r>
              <a:rPr lang="en-US" sz="2800" dirty="0"/>
              <a:t>Player will sign a loose contract </a:t>
            </a:r>
            <a:r>
              <a:rPr lang="mr-IN" sz="2800" dirty="0"/>
              <a:t>–</a:t>
            </a:r>
            <a:r>
              <a:rPr lang="en-US" sz="2800" dirty="0"/>
              <a:t> ‘Schoolboy forms’</a:t>
            </a:r>
          </a:p>
          <a:p>
            <a:pPr lvl="1"/>
            <a:r>
              <a:rPr lang="en-US" sz="2800" dirty="0"/>
              <a:t>Annual and biannual reviews </a:t>
            </a:r>
          </a:p>
          <a:p>
            <a:pPr lvl="1"/>
            <a:r>
              <a:rPr lang="en-US" sz="2800" dirty="0"/>
              <a:t>Post 16: the clubs youth training scheme </a:t>
            </a:r>
          </a:p>
          <a:p>
            <a:pPr lvl="2"/>
            <a:r>
              <a:rPr lang="en-US" sz="2400" dirty="0"/>
              <a:t>Most clubs offer 6-10 places each year.</a:t>
            </a:r>
          </a:p>
          <a:p>
            <a:pPr marL="0" indent="0">
              <a:buNone/>
            </a:pPr>
            <a:r>
              <a:rPr lang="en-US" sz="2800" dirty="0"/>
              <a:t>This intensive period last approximately 2-3 years - A decision is made at 19 if they are going to continue to play for the reserves, under 21 or the first team. </a:t>
            </a:r>
          </a:p>
          <a:p>
            <a:pPr lvl="1"/>
            <a:endParaRPr lang="en-US" sz="2800" dirty="0"/>
          </a:p>
        </p:txBody>
      </p:sp>
    </p:spTree>
    <p:extLst>
      <p:ext uri="{BB962C8B-B14F-4D97-AF65-F5344CB8AC3E}">
        <p14:creationId xmlns:p14="http://schemas.microsoft.com/office/powerpoint/2010/main" val="4043858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Head In The Game - Mental Health In Football Academies</a:t>
            </a:r>
          </a:p>
        </p:txBody>
      </p:sp>
      <p:sp>
        <p:nvSpPr>
          <p:cNvPr id="3" name="Content Placeholder 2"/>
          <p:cNvSpPr>
            <a:spLocks noGrp="1"/>
          </p:cNvSpPr>
          <p:nvPr>
            <p:ph idx="1"/>
          </p:nvPr>
        </p:nvSpPr>
        <p:spPr/>
        <p:txBody>
          <a:bodyPr/>
          <a:lstStyle/>
          <a:p>
            <a:r>
              <a:rPr lang="en-GB" dirty="0">
                <a:hlinkClick r:id="rId2"/>
              </a:rPr>
              <a:t>https://www.youtube.com/watch?v=0Zpz7Mlc4-E</a:t>
            </a:r>
            <a:endParaRPr lang="en-GB" dirty="0"/>
          </a:p>
          <a:p>
            <a:endParaRPr lang="en-GB" dirty="0"/>
          </a:p>
        </p:txBody>
      </p:sp>
      <p:pic>
        <p:nvPicPr>
          <p:cNvPr id="4" name="Picture 3">
            <a:hlinkClick r:id="rId2"/>
            <a:extLst>
              <a:ext uri="{FF2B5EF4-FFF2-40B4-BE49-F238E27FC236}">
                <a16:creationId xmlns:a16="http://schemas.microsoft.com/office/drawing/2014/main" id="{2A68C908-B316-A243-8987-6A6A65F0EA94}"/>
              </a:ext>
            </a:extLst>
          </p:cNvPr>
          <p:cNvPicPr>
            <a:picLocks noChangeAspect="1"/>
          </p:cNvPicPr>
          <p:nvPr/>
        </p:nvPicPr>
        <p:blipFill>
          <a:blip r:embed="rId3"/>
          <a:stretch>
            <a:fillRect/>
          </a:stretch>
        </p:blipFill>
        <p:spPr>
          <a:xfrm>
            <a:off x="586206" y="2057401"/>
            <a:ext cx="11019587" cy="4592482"/>
          </a:xfrm>
          <a:prstGeom prst="rect">
            <a:avLst/>
          </a:prstGeom>
        </p:spPr>
      </p:pic>
    </p:spTree>
    <p:extLst>
      <p:ext uri="{BB962C8B-B14F-4D97-AF65-F5344CB8AC3E}">
        <p14:creationId xmlns:p14="http://schemas.microsoft.com/office/powerpoint/2010/main" val="32828636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Case study - Overview  </a:t>
            </a:r>
          </a:p>
        </p:txBody>
      </p:sp>
      <p:sp>
        <p:nvSpPr>
          <p:cNvPr id="3" name="Content Placeholder 2"/>
          <p:cNvSpPr>
            <a:spLocks noGrp="1"/>
          </p:cNvSpPr>
          <p:nvPr>
            <p:ph idx="1"/>
          </p:nvPr>
        </p:nvSpPr>
        <p:spPr/>
        <p:txBody>
          <a:bodyPr>
            <a:normAutofit/>
          </a:bodyPr>
          <a:lstStyle/>
          <a:p>
            <a:pPr algn="just">
              <a:lnSpc>
                <a:spcPct val="150000"/>
              </a:lnSpc>
            </a:pPr>
            <a:r>
              <a:rPr lang="en-GB" dirty="0"/>
              <a:t>More than half of young British footballers whose dreams of a professional career are shattered prematurely suffer clinical levels of psychological distress, a new study has found.</a:t>
            </a:r>
          </a:p>
          <a:p>
            <a:pPr algn="just">
              <a:lnSpc>
                <a:spcPct val="150000"/>
              </a:lnSpc>
            </a:pPr>
            <a:r>
              <a:rPr lang="en-GB" dirty="0"/>
              <a:t>Research has established that almost 55 per cent of players aged between 15 and 18 who were rejected by clubs suffered problems such as depression, anxiety and loss of confidence or turned to alcohol and substance use within a month of being released.</a:t>
            </a:r>
            <a:endParaRPr lang="en-US" dirty="0"/>
          </a:p>
        </p:txBody>
      </p:sp>
    </p:spTree>
    <p:extLst>
      <p:ext uri="{BB962C8B-B14F-4D97-AF65-F5344CB8AC3E}">
        <p14:creationId xmlns:p14="http://schemas.microsoft.com/office/powerpoint/2010/main" val="240545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a:xfrm>
            <a:off x="685800" y="1680882"/>
            <a:ext cx="10820400" cy="4537803"/>
          </a:xfrm>
        </p:spPr>
        <p:txBody>
          <a:bodyPr>
            <a:normAutofit lnSpcReduction="10000"/>
          </a:bodyPr>
          <a:lstStyle/>
          <a:p>
            <a:pPr algn="just">
              <a:lnSpc>
                <a:spcPct val="150000"/>
              </a:lnSpc>
            </a:pPr>
            <a:r>
              <a:rPr lang="en-GB" dirty="0"/>
              <a:t>The latest study, carried out Dr David </a:t>
            </a:r>
            <a:r>
              <a:rPr lang="en-GB" dirty="0" err="1"/>
              <a:t>Blakelock</a:t>
            </a:r>
            <a:r>
              <a:rPr lang="en-GB" dirty="0"/>
              <a:t>, a clinical psychologist, for Teesside University, questioned almost 100 youth players aged between 15 and 18 at clubs at three different points — before selection procedures, seven days after and 21 days after.</a:t>
            </a:r>
          </a:p>
          <a:p>
            <a:pPr algn="just">
              <a:lnSpc>
                <a:spcPct val="160000"/>
              </a:lnSpc>
            </a:pPr>
            <a:r>
              <a:rPr lang="en-GB" dirty="0"/>
              <a:t>Of those players who were released, </a:t>
            </a:r>
            <a:r>
              <a:rPr lang="en-GB" b="1" u="sng" dirty="0"/>
              <a:t>54.5 per cent </a:t>
            </a:r>
            <a:r>
              <a:rPr lang="en-GB" dirty="0"/>
              <a:t>were experiencing levels of psychological distress at 21 days compared with </a:t>
            </a:r>
            <a:r>
              <a:rPr lang="en-GB" b="1" u="sng" dirty="0"/>
              <a:t>35.7 per cent at seven days.</a:t>
            </a:r>
          </a:p>
          <a:p>
            <a:pPr marL="0" indent="0" algn="ctr">
              <a:buNone/>
            </a:pPr>
            <a:r>
              <a:rPr lang="en-GB" dirty="0"/>
              <a:t>“The results suggest that in the first month, a sizeable proportion can experience a range of psychological problems — depression, anxiety, a loss of confidence and impairment in everyday functioning”</a:t>
            </a:r>
          </a:p>
        </p:txBody>
      </p:sp>
    </p:spTree>
    <p:extLst>
      <p:ext uri="{BB962C8B-B14F-4D97-AF65-F5344CB8AC3E}">
        <p14:creationId xmlns:p14="http://schemas.microsoft.com/office/powerpoint/2010/main" val="238217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just">
              <a:lnSpc>
                <a:spcPct val="150000"/>
              </a:lnSpc>
            </a:pPr>
            <a:r>
              <a:rPr lang="en-GB" dirty="0"/>
              <a:t>James Scowcroft, who made almost 600 career appearances as a striker for a host of clubs, including Ipswich Town, Leicester City and Crystal Palace, still recalls vividly the crestfallen look on the faces of peers who were rejected. </a:t>
            </a:r>
          </a:p>
          <a:p>
            <a:pPr algn="just">
              <a:lnSpc>
                <a:spcPct val="150000"/>
              </a:lnSpc>
            </a:pPr>
            <a:r>
              <a:rPr lang="en-GB" dirty="0"/>
              <a:t>His best friend, Carl Kessler, was not awarded Youth Training Scheme terms at 16, when Scowcroft was. A few years later Kessler was dead, the coroner returning an open verdict. “I lost touch with Carl and the next thing I knew I was at his funeral,” Scowcroft said.</a:t>
            </a:r>
          </a:p>
        </p:txBody>
      </p:sp>
    </p:spTree>
    <p:extLst>
      <p:ext uri="{BB962C8B-B14F-4D97-AF65-F5344CB8AC3E}">
        <p14:creationId xmlns:p14="http://schemas.microsoft.com/office/powerpoint/2010/main" val="331435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lstStyle/>
          <a:p>
            <a:pPr algn="just">
              <a:lnSpc>
                <a:spcPct val="150000"/>
              </a:lnSpc>
            </a:pPr>
            <a:r>
              <a:rPr lang="en-GB" dirty="0"/>
              <a:t>“We’ve got to look at the 98 per cent who don’t make it and ask, ‘Are we doing enough for them?’ ” Scowcroft said. “I don’t think we are. At a time when they’re going through so much in their lives — physical and emotional change and entering GCSE years — the demands are huge.</a:t>
            </a:r>
          </a:p>
        </p:txBody>
      </p:sp>
    </p:spTree>
    <p:extLst>
      <p:ext uri="{BB962C8B-B14F-4D97-AF65-F5344CB8AC3E}">
        <p14:creationId xmlns:p14="http://schemas.microsoft.com/office/powerpoint/2010/main" val="270637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a:bodyPr>
          <a:lstStyle/>
          <a:p>
            <a:pPr algn="just">
              <a:lnSpc>
                <a:spcPct val="150000"/>
              </a:lnSpc>
            </a:pPr>
            <a:r>
              <a:rPr lang="en-GB" dirty="0"/>
              <a:t>Peter Morrison played professionally for Bolton Wanderers and Scunthorpe United but his career was cut short by injury at 20. Now a successful football agent, he believes he is well placed to help counsel developing players on the game’s pitfalls. </a:t>
            </a:r>
          </a:p>
          <a:p>
            <a:pPr algn="just">
              <a:lnSpc>
                <a:spcPct val="150000"/>
              </a:lnSpc>
            </a:pPr>
            <a:r>
              <a:rPr lang="en-GB" dirty="0"/>
              <a:t>Just over three years ago, Morrison learnt that one of his contemporaries at Bolton, Lee </a:t>
            </a:r>
            <a:r>
              <a:rPr lang="en-GB" dirty="0" err="1"/>
              <a:t>Pryers</a:t>
            </a:r>
            <a:r>
              <a:rPr lang="en-GB" dirty="0"/>
              <a:t>, had committed suicide aged 31. The last time Morrison had seen </a:t>
            </a:r>
            <a:r>
              <a:rPr lang="en-GB" dirty="0" err="1"/>
              <a:t>Pryers</a:t>
            </a:r>
            <a:r>
              <a:rPr lang="en-GB" dirty="0"/>
              <a:t> he was working as a window cleaner. “I don’t think we’ll ever know the reasons behind it but I’ve wondered if in different circumstances Lee’s life would not have ended so tragically,” Morrison said.</a:t>
            </a:r>
          </a:p>
        </p:txBody>
      </p:sp>
    </p:spTree>
    <p:extLst>
      <p:ext uri="{BB962C8B-B14F-4D97-AF65-F5344CB8AC3E}">
        <p14:creationId xmlns:p14="http://schemas.microsoft.com/office/powerpoint/2010/main" val="408114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House </a:t>
            </a:r>
          </a:p>
        </p:txBody>
      </p:sp>
      <p:sp>
        <p:nvSpPr>
          <p:cNvPr id="3" name="Content Placeholder 2"/>
          <p:cNvSpPr>
            <a:spLocks noGrp="1"/>
          </p:cNvSpPr>
          <p:nvPr>
            <p:ph idx="1"/>
          </p:nvPr>
        </p:nvSpPr>
        <p:spPr/>
        <p:txBody>
          <a:bodyPr>
            <a:normAutofit/>
          </a:bodyPr>
          <a:lstStyle/>
          <a:p>
            <a:pPr algn="just">
              <a:lnSpc>
                <a:spcPct val="150000"/>
              </a:lnSpc>
            </a:pPr>
            <a:r>
              <a:rPr lang="en-GB" dirty="0"/>
              <a:t>Peter House will never forget the day he was told he would not be offered a professional contract. </a:t>
            </a:r>
          </a:p>
          <a:p>
            <a:pPr algn="just">
              <a:lnSpc>
                <a:spcPct val="150000"/>
              </a:lnSpc>
            </a:pPr>
            <a:r>
              <a:rPr lang="en-GB" dirty="0"/>
              <a:t>Rejection, an alien word for a player who had sailed through the age groups, captaining all of his academy teams and representing England at youth level before winning a scholarship, triggered an acute sense of failure that ultimately led to his life unravelling.</a:t>
            </a:r>
          </a:p>
        </p:txBody>
      </p:sp>
    </p:spTree>
    <p:extLst>
      <p:ext uri="{BB962C8B-B14F-4D97-AF65-F5344CB8AC3E}">
        <p14:creationId xmlns:p14="http://schemas.microsoft.com/office/powerpoint/2010/main" val="4237861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just">
              <a:lnSpc>
                <a:spcPct val="150000"/>
              </a:lnSpc>
            </a:pPr>
            <a:r>
              <a:rPr lang="en-GB" dirty="0"/>
              <a:t>“I was told I wouldn’t be getting a contract because they’d reached the full allocation of players in my position,” he said. “I was devastated. I felt like a complete failure. </a:t>
            </a:r>
          </a:p>
          <a:p>
            <a:pPr algn="just">
              <a:lnSpc>
                <a:spcPct val="150000"/>
              </a:lnSpc>
            </a:pPr>
            <a:r>
              <a:rPr lang="en-GB" dirty="0"/>
              <a:t>Within a month my dad’s role as a scout also ended. The club paid me the equivalent of the first year of the professional contract and I tried to find a job but I couldn’t even contemplate playing non-League.</a:t>
            </a:r>
          </a:p>
        </p:txBody>
      </p:sp>
    </p:spTree>
    <p:extLst>
      <p:ext uri="{BB962C8B-B14F-4D97-AF65-F5344CB8AC3E}">
        <p14:creationId xmlns:p14="http://schemas.microsoft.com/office/powerpoint/2010/main" val="1576095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lnSpc>
                <a:spcPct val="150000"/>
              </a:lnSpc>
            </a:pPr>
            <a:r>
              <a:rPr lang="en-GB" dirty="0"/>
              <a:t>House had excelled at school but his studies had gradually been neglected as he strove to become a footballer and by his late teenage years his qualifications were worse than even the poorest of the former classmates he had once outshone.</a:t>
            </a:r>
          </a:p>
          <a:p>
            <a:pPr algn="just">
              <a:lnSpc>
                <a:spcPct val="150000"/>
              </a:lnSpc>
            </a:pPr>
            <a:r>
              <a:rPr lang="en-GB" dirty="0"/>
              <a:t>He twice tried to take his own life before resorting to pushing drugs. Each week he would drive from Newcastle to Lincoln to deliver cocaine. Every delivery earned him £1,500. “Some weeks I’d earn £3,000.”</a:t>
            </a:r>
          </a:p>
          <a:p>
            <a:pPr algn="just">
              <a:lnSpc>
                <a:spcPct val="150000"/>
              </a:lnSpc>
            </a:pPr>
            <a:endParaRPr lang="en-GB" dirty="0"/>
          </a:p>
        </p:txBody>
      </p:sp>
    </p:spTree>
    <p:extLst>
      <p:ext uri="{BB962C8B-B14F-4D97-AF65-F5344CB8AC3E}">
        <p14:creationId xmlns:p14="http://schemas.microsoft.com/office/powerpoint/2010/main" val="23201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Happens to Footballers after being Rejected? </a:t>
            </a:r>
          </a:p>
        </p:txBody>
      </p:sp>
      <p:sp>
        <p:nvSpPr>
          <p:cNvPr id="3" name="Content Placeholder 2"/>
          <p:cNvSpPr>
            <a:spLocks noGrp="1"/>
          </p:cNvSpPr>
          <p:nvPr>
            <p:ph idx="1"/>
          </p:nvPr>
        </p:nvSpPr>
        <p:spPr/>
        <p:txBody>
          <a:bodyPr/>
          <a:lstStyle/>
          <a:p>
            <a:pPr algn="just">
              <a:lnSpc>
                <a:spcPct val="150000"/>
              </a:lnSpc>
            </a:pPr>
            <a:r>
              <a:rPr lang="en-GB" dirty="0"/>
              <a:t>“Most of these kids don’t have a Plan B. It can be very unnerving to find yourself having to move into a completely different world.”</a:t>
            </a:r>
          </a:p>
          <a:p>
            <a:pPr marL="0" indent="0" algn="just">
              <a:lnSpc>
                <a:spcPct val="150000"/>
              </a:lnSpc>
              <a:buNone/>
            </a:pPr>
            <a:endParaRPr lang="en-GB" dirty="0"/>
          </a:p>
          <a:p>
            <a:pPr algn="just">
              <a:lnSpc>
                <a:spcPct val="150000"/>
              </a:lnSpc>
            </a:pPr>
            <a:r>
              <a:rPr lang="en-GB" dirty="0"/>
              <a:t>Josh Payne: 2009 made two appearances for West ham and was released a year later – he went on to serve a 6 month prison sentence for actual bodily harm. He now plays part time for Woking FC. </a:t>
            </a:r>
          </a:p>
        </p:txBody>
      </p:sp>
    </p:spTree>
    <p:extLst>
      <p:ext uri="{BB962C8B-B14F-4D97-AF65-F5344CB8AC3E}">
        <p14:creationId xmlns:p14="http://schemas.microsoft.com/office/powerpoint/2010/main" val="339522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lnSpc>
                <a:spcPct val="150000"/>
              </a:lnSpc>
            </a:pPr>
            <a:r>
              <a:rPr lang="en-GB" dirty="0"/>
              <a:t>Midfielder Gavin </a:t>
            </a:r>
            <a:r>
              <a:rPr lang="en-GB" dirty="0" err="1"/>
              <a:t>Heeroo</a:t>
            </a:r>
            <a:r>
              <a:rPr lang="en-GB" dirty="0"/>
              <a:t> was a trainee on the books of Crystal Palace. After being released in 2004, he developed a gambling addiction. </a:t>
            </a:r>
          </a:p>
          <a:p>
            <a:pPr algn="just">
              <a:lnSpc>
                <a:spcPct val="150000"/>
              </a:lnSpc>
            </a:pPr>
            <a:endParaRPr lang="en-GB" dirty="0"/>
          </a:p>
          <a:p>
            <a:pPr marL="0" indent="0" algn="ctr">
              <a:lnSpc>
                <a:spcPct val="150000"/>
              </a:lnSpc>
              <a:buNone/>
            </a:pPr>
            <a:r>
              <a:rPr lang="en-GB" dirty="0"/>
              <a:t>‘I was gambling £20,000 in single bet’</a:t>
            </a:r>
          </a:p>
        </p:txBody>
      </p:sp>
    </p:spTree>
    <p:extLst>
      <p:ext uri="{BB962C8B-B14F-4D97-AF65-F5344CB8AC3E}">
        <p14:creationId xmlns:p14="http://schemas.microsoft.com/office/powerpoint/2010/main" val="422521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hlinkClick r:id="rId2"/>
              </a:rPr>
              <a:t>BBC interviews XPRO’s Chief Executive – From Premier League to Prison Cell</a:t>
            </a:r>
            <a:endParaRPr lang="en-GB" dirty="0"/>
          </a:p>
        </p:txBody>
      </p:sp>
      <p:sp>
        <p:nvSpPr>
          <p:cNvPr id="3" name="Content Placeholder 2"/>
          <p:cNvSpPr>
            <a:spLocks noGrp="1"/>
          </p:cNvSpPr>
          <p:nvPr>
            <p:ph idx="1"/>
          </p:nvPr>
        </p:nvSpPr>
        <p:spPr>
          <a:xfrm>
            <a:off x="685800" y="2355924"/>
            <a:ext cx="10820400" cy="4024125"/>
          </a:xfrm>
        </p:spPr>
        <p:txBody>
          <a:bodyPr>
            <a:normAutofit/>
          </a:bodyPr>
          <a:lstStyle/>
          <a:p>
            <a:pPr algn="just">
              <a:lnSpc>
                <a:spcPct val="150000"/>
              </a:lnSpc>
            </a:pPr>
            <a:r>
              <a:rPr lang="en-GB" dirty="0"/>
              <a:t>Michael Kinsella now helps footballers readjust once their careers are over and advises youngsters who don’t quite make it on what to do next. </a:t>
            </a:r>
          </a:p>
          <a:p>
            <a:pPr algn="just">
              <a:lnSpc>
                <a:spcPct val="150000"/>
              </a:lnSpc>
            </a:pPr>
            <a:r>
              <a:rPr lang="en-GB" dirty="0"/>
              <a:t>With </a:t>
            </a:r>
            <a:r>
              <a:rPr lang="en-GB" b="1" u="sng" dirty="0"/>
              <a:t>144 former footballers behind bars </a:t>
            </a:r>
            <a:r>
              <a:rPr lang="en-GB" dirty="0"/>
              <a:t>in the adult system and around </a:t>
            </a:r>
            <a:r>
              <a:rPr lang="en-GB" b="1" u="sng" dirty="0"/>
              <a:t>250 in the young offender's system</a:t>
            </a:r>
            <a:r>
              <a:rPr lang="en-GB" dirty="0"/>
              <a:t> XPRO Chief Executive comments on whether it’s time to </a:t>
            </a:r>
            <a:r>
              <a:rPr lang="en-GB" b="1" u="sng" dirty="0"/>
              <a:t>put a cap on young player’s wages </a:t>
            </a:r>
            <a:r>
              <a:rPr lang="en-GB" dirty="0"/>
              <a:t>and set up trust funds to help pay for education programs when they are released or their careers are ended through injury. </a:t>
            </a:r>
          </a:p>
          <a:p>
            <a:endParaRPr lang="en-GB" dirty="0"/>
          </a:p>
          <a:p>
            <a:pPr marL="0" indent="0">
              <a:buNone/>
            </a:pPr>
            <a:endParaRPr lang="en-GB" dirty="0"/>
          </a:p>
        </p:txBody>
      </p:sp>
    </p:spTree>
    <p:extLst>
      <p:ext uri="{BB962C8B-B14F-4D97-AF65-F5344CB8AC3E}">
        <p14:creationId xmlns:p14="http://schemas.microsoft.com/office/powerpoint/2010/main" val="178103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Independent View</a:t>
            </a:r>
          </a:p>
        </p:txBody>
      </p:sp>
      <p:sp>
        <p:nvSpPr>
          <p:cNvPr id="3" name="Content Placeholder 2"/>
          <p:cNvSpPr>
            <a:spLocks noGrp="1"/>
          </p:cNvSpPr>
          <p:nvPr>
            <p:ph idx="1"/>
          </p:nvPr>
        </p:nvSpPr>
        <p:spPr/>
        <p:txBody>
          <a:bodyPr>
            <a:normAutofit/>
          </a:bodyPr>
          <a:lstStyle/>
          <a:p>
            <a:pPr algn="just">
              <a:lnSpc>
                <a:spcPct val="150000"/>
              </a:lnSpc>
            </a:pPr>
            <a:r>
              <a:rPr lang="en-GB" dirty="0"/>
              <a:t>Richard </a:t>
            </a:r>
            <a:r>
              <a:rPr lang="en-GB" dirty="0" err="1"/>
              <a:t>Caborn</a:t>
            </a:r>
            <a:r>
              <a:rPr lang="en-GB" dirty="0"/>
              <a:t>, Sports Minister (2001-2007)</a:t>
            </a:r>
          </a:p>
          <a:p>
            <a:pPr algn="just">
              <a:lnSpc>
                <a:spcPct val="150000"/>
              </a:lnSpc>
            </a:pPr>
            <a:endParaRPr lang="en-GB" dirty="0"/>
          </a:p>
          <a:p>
            <a:pPr lvl="1" algn="just">
              <a:lnSpc>
                <a:spcPct val="150000"/>
              </a:lnSpc>
            </a:pPr>
            <a:r>
              <a:rPr lang="en-GB" dirty="0"/>
              <a:t>While our coaches are under huge pressure to discover the next great hope to lift our country’s fortunes in international tournaments, less focus is put on the </a:t>
            </a:r>
            <a:r>
              <a:rPr lang="en-GB" b="1" u="sng" dirty="0"/>
              <a:t>personal development </a:t>
            </a:r>
            <a:r>
              <a:rPr lang="en-GB" dirty="0"/>
              <a:t>of either players or their parents. Some clubs do more than most, but what’s being offered at present is at best inconsistent and at worst non-existent.</a:t>
            </a:r>
          </a:p>
        </p:txBody>
      </p:sp>
    </p:spTree>
    <p:extLst>
      <p:ext uri="{BB962C8B-B14F-4D97-AF65-F5344CB8AC3E}">
        <p14:creationId xmlns:p14="http://schemas.microsoft.com/office/powerpoint/2010/main" val="238666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Cont</a:t>
            </a:r>
            <a:r>
              <a:rPr lang="en-GB" dirty="0"/>
              <a:t>…</a:t>
            </a:r>
          </a:p>
        </p:txBody>
      </p:sp>
      <p:sp>
        <p:nvSpPr>
          <p:cNvPr id="3" name="Content Placeholder 2"/>
          <p:cNvSpPr>
            <a:spLocks noGrp="1"/>
          </p:cNvSpPr>
          <p:nvPr>
            <p:ph idx="1"/>
          </p:nvPr>
        </p:nvSpPr>
        <p:spPr/>
        <p:txBody>
          <a:bodyPr/>
          <a:lstStyle/>
          <a:p>
            <a:pPr algn="just">
              <a:lnSpc>
                <a:spcPct val="150000"/>
              </a:lnSpc>
            </a:pPr>
            <a:r>
              <a:rPr lang="en-GB" dirty="0"/>
              <a:t>The focus is always going to be on the stars of the next generation, but what about the majority of youngsters whose dreams are dashed at the end of every season? </a:t>
            </a:r>
          </a:p>
          <a:p>
            <a:pPr algn="just">
              <a:lnSpc>
                <a:spcPct val="150000"/>
              </a:lnSpc>
            </a:pPr>
            <a:r>
              <a:rPr lang="en-GB" dirty="0"/>
              <a:t>How do we help players and parents to come to terms with failure if it happens?</a:t>
            </a:r>
          </a:p>
        </p:txBody>
      </p:sp>
    </p:spTree>
    <p:extLst>
      <p:ext uri="{BB962C8B-B14F-4D97-AF65-F5344CB8AC3E}">
        <p14:creationId xmlns:p14="http://schemas.microsoft.com/office/powerpoint/2010/main" val="216307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algn="just">
              <a:lnSpc>
                <a:spcPct val="150000"/>
              </a:lnSpc>
            </a:pPr>
            <a:r>
              <a:rPr lang="en-GB" dirty="0"/>
              <a:t>I have worked with specialists and experts who have built programmes to help players at all levels, from the first steps at academy level to retirement, and while they have managed to make small inroads at individual clubs, their efforts and skills are often viewed with suspicion by those who have vested interests.</a:t>
            </a:r>
          </a:p>
          <a:p>
            <a:pPr lvl="1" algn="just">
              <a:lnSpc>
                <a:spcPct val="150000"/>
              </a:lnSpc>
            </a:pPr>
            <a:r>
              <a:rPr lang="en-GB" dirty="0"/>
              <a:t>It has been indicated that there is widespread belief that a desire to do well academically is to accept they may have no future in football (</a:t>
            </a:r>
            <a:r>
              <a:rPr lang="en-GB" dirty="0" err="1"/>
              <a:t>Platts</a:t>
            </a:r>
            <a:r>
              <a:rPr lang="en-GB" dirty="0"/>
              <a:t> and Smith, 2009, p. 336)</a:t>
            </a:r>
          </a:p>
          <a:p>
            <a:pPr lvl="1"/>
            <a:endParaRPr lang="en-GB" dirty="0"/>
          </a:p>
        </p:txBody>
      </p:sp>
    </p:spTree>
    <p:extLst>
      <p:ext uri="{BB962C8B-B14F-4D97-AF65-F5344CB8AC3E}">
        <p14:creationId xmlns:p14="http://schemas.microsoft.com/office/powerpoint/2010/main" val="277082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lnSpc>
                <a:spcPct val="150000"/>
              </a:lnSpc>
            </a:pPr>
            <a:r>
              <a:rPr lang="en-GB" dirty="0"/>
              <a:t>Surely football has to realise its limitations and give its young players and their parents the guidance, care and advice they deserve from people who are both independent and professional in this area.</a:t>
            </a:r>
          </a:p>
        </p:txBody>
      </p:sp>
    </p:spTree>
    <p:extLst>
      <p:ext uri="{BB962C8B-B14F-4D97-AF65-F5344CB8AC3E}">
        <p14:creationId xmlns:p14="http://schemas.microsoft.com/office/powerpoint/2010/main" val="379532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 View </a:t>
            </a:r>
          </a:p>
        </p:txBody>
      </p:sp>
      <p:sp>
        <p:nvSpPr>
          <p:cNvPr id="3" name="Content Placeholder 2"/>
          <p:cNvSpPr>
            <a:spLocks noGrp="1"/>
          </p:cNvSpPr>
          <p:nvPr>
            <p:ph idx="1"/>
          </p:nvPr>
        </p:nvSpPr>
        <p:spPr>
          <a:xfrm>
            <a:off x="685800" y="1925620"/>
            <a:ext cx="10820400" cy="4448287"/>
          </a:xfrm>
        </p:spPr>
        <p:txBody>
          <a:bodyPr>
            <a:normAutofit fontScale="92500" lnSpcReduction="10000"/>
          </a:bodyPr>
          <a:lstStyle/>
          <a:p>
            <a:pPr algn="just">
              <a:lnSpc>
                <a:spcPct val="150000"/>
              </a:lnSpc>
            </a:pPr>
            <a:r>
              <a:rPr lang="en-GB" dirty="0"/>
              <a:t>Mike </a:t>
            </a:r>
            <a:r>
              <a:rPr lang="en-GB" dirty="0" err="1"/>
              <a:t>Rigg</a:t>
            </a:r>
            <a:r>
              <a:rPr lang="en-GB" dirty="0"/>
              <a:t>, Head of talent identification</a:t>
            </a:r>
          </a:p>
          <a:p>
            <a:pPr lvl="1" algn="just">
              <a:lnSpc>
                <a:spcPct val="150000"/>
              </a:lnSpc>
            </a:pPr>
            <a:r>
              <a:rPr lang="en-GB" dirty="0"/>
              <a:t>One of the tests to which budding eight year old swimmers were subjected at this coach’s</a:t>
            </a:r>
          </a:p>
          <a:p>
            <a:pPr lvl="1" algn="just">
              <a:lnSpc>
                <a:spcPct val="150000"/>
              </a:lnSpc>
            </a:pPr>
            <a:r>
              <a:rPr lang="en-GB" dirty="0"/>
              <a:t>club involved the children standing on one leg with the other placed directly in the air above their heads. They had to maintain that pose for 20 minutes. If they managed it, they were through to the next assessment stage. If they didn’t, they were out. </a:t>
            </a:r>
          </a:p>
          <a:p>
            <a:pPr lvl="1" algn="just">
              <a:lnSpc>
                <a:spcPct val="150000"/>
              </a:lnSpc>
            </a:pPr>
            <a:r>
              <a:rPr lang="en-GB" dirty="0"/>
              <a:t>It sounds harsh, but the coach argued that it was reflective of a very different culture from the one we have here. </a:t>
            </a:r>
            <a:r>
              <a:rPr lang="en-GB" b="1" i="1" dirty="0"/>
              <a:t>“The problem in England is you worry too much about the 99 that fail and not the one who succeeds,” he said.</a:t>
            </a:r>
          </a:p>
        </p:txBody>
      </p:sp>
    </p:spTree>
    <p:extLst>
      <p:ext uri="{BB962C8B-B14F-4D97-AF65-F5344CB8AC3E}">
        <p14:creationId xmlns:p14="http://schemas.microsoft.com/office/powerpoint/2010/main" val="345880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just">
              <a:lnSpc>
                <a:spcPct val="150000"/>
              </a:lnSpc>
            </a:pPr>
            <a:r>
              <a:rPr lang="en-GB" dirty="0"/>
              <a:t>The “no pain, no gain” argument will always be deployed, but while a career in football can be a truly wonderful experience, there is always more needed from those responsible for the development of young players to ensure that we truly understand the consequences of enveloping children in a system that can distance them from a normal life growing up.</a:t>
            </a:r>
          </a:p>
        </p:txBody>
      </p:sp>
    </p:spTree>
    <p:extLst>
      <p:ext uri="{BB962C8B-B14F-4D97-AF65-F5344CB8AC3E}">
        <p14:creationId xmlns:p14="http://schemas.microsoft.com/office/powerpoint/2010/main" val="1761298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Premier League View </a:t>
            </a:r>
          </a:p>
        </p:txBody>
      </p:sp>
      <p:sp>
        <p:nvSpPr>
          <p:cNvPr id="3" name="Content Placeholder 2"/>
          <p:cNvSpPr>
            <a:spLocks noGrp="1"/>
          </p:cNvSpPr>
          <p:nvPr>
            <p:ph idx="1"/>
          </p:nvPr>
        </p:nvSpPr>
        <p:spPr/>
        <p:txBody>
          <a:bodyPr>
            <a:normAutofit/>
          </a:bodyPr>
          <a:lstStyle/>
          <a:p>
            <a:pPr algn="just">
              <a:lnSpc>
                <a:spcPct val="150000"/>
              </a:lnSpc>
            </a:pPr>
            <a:r>
              <a:rPr lang="en-GB" dirty="0"/>
              <a:t>Ged Roddy, director of youth</a:t>
            </a:r>
          </a:p>
          <a:p>
            <a:pPr algn="just">
              <a:lnSpc>
                <a:spcPct val="150000"/>
              </a:lnSpc>
            </a:pPr>
            <a:endParaRPr lang="en-GB" dirty="0"/>
          </a:p>
          <a:p>
            <a:pPr lvl="1" algn="just">
              <a:lnSpc>
                <a:spcPct val="150000"/>
              </a:lnSpc>
            </a:pPr>
            <a:r>
              <a:rPr lang="en-GB" dirty="0"/>
              <a:t>Premier League club academies have formal links with local schools, they have their own classrooms and employ their own tutors. </a:t>
            </a:r>
          </a:p>
          <a:p>
            <a:pPr lvl="1" algn="just">
              <a:lnSpc>
                <a:spcPct val="150000"/>
              </a:lnSpc>
            </a:pPr>
            <a:r>
              <a:rPr lang="en-GB" dirty="0"/>
              <a:t>All academies enrol their scholars on BTECs in advanced apprenticeships in sporting excellence and they all study for coaching qualifications. If players want to, they can take their A levels and continue to higher education.</a:t>
            </a:r>
          </a:p>
        </p:txBody>
      </p:sp>
    </p:spTree>
    <p:extLst>
      <p:ext uri="{BB962C8B-B14F-4D97-AF65-F5344CB8AC3E}">
        <p14:creationId xmlns:p14="http://schemas.microsoft.com/office/powerpoint/2010/main" val="423205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Rejected Teenagers Must get Help – Post Career Support </a:t>
            </a:r>
          </a:p>
        </p:txBody>
      </p:sp>
      <p:sp>
        <p:nvSpPr>
          <p:cNvPr id="3" name="Content Placeholder 2"/>
          <p:cNvSpPr>
            <a:spLocks noGrp="1"/>
          </p:cNvSpPr>
          <p:nvPr>
            <p:ph idx="1"/>
          </p:nvPr>
        </p:nvSpPr>
        <p:spPr/>
        <p:txBody>
          <a:bodyPr anchor="ctr"/>
          <a:lstStyle/>
          <a:p>
            <a:pPr algn="just">
              <a:lnSpc>
                <a:spcPct val="150000"/>
              </a:lnSpc>
            </a:pPr>
            <a:r>
              <a:rPr lang="en-GB" dirty="0"/>
              <a:t>They need counselling from qualified professionals. They need to process what they are going through with someone who is trained to help. </a:t>
            </a:r>
          </a:p>
          <a:p>
            <a:pPr algn="just">
              <a:lnSpc>
                <a:spcPct val="150000"/>
              </a:lnSpc>
            </a:pPr>
            <a:r>
              <a:rPr lang="en-GB" dirty="0"/>
              <a:t>A rejection of this kind is a significant life event for an aspiring footballer. It's about more than talking through their options for getting a job.</a:t>
            </a:r>
          </a:p>
        </p:txBody>
      </p:sp>
    </p:spTree>
    <p:extLst>
      <p:ext uri="{BB962C8B-B14F-4D97-AF65-F5344CB8AC3E}">
        <p14:creationId xmlns:p14="http://schemas.microsoft.com/office/powerpoint/2010/main" val="22764534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E4982E-89F8-E34B-94AA-F4ACFEADB843}"/>
              </a:ext>
            </a:extLst>
          </p:cNvPr>
          <p:cNvSpPr>
            <a:spLocks noGrp="1"/>
          </p:cNvSpPr>
          <p:nvPr>
            <p:ph type="ctrTitle"/>
          </p:nvPr>
        </p:nvSpPr>
        <p:spPr/>
        <p:txBody>
          <a:bodyPr/>
          <a:lstStyle/>
          <a:p>
            <a:r>
              <a:rPr lang="en-US" dirty="0"/>
              <a:t>Post career support</a:t>
            </a:r>
          </a:p>
        </p:txBody>
      </p:sp>
      <p:sp>
        <p:nvSpPr>
          <p:cNvPr id="5" name="Subtitle 4">
            <a:extLst>
              <a:ext uri="{FF2B5EF4-FFF2-40B4-BE49-F238E27FC236}">
                <a16:creationId xmlns:a16="http://schemas.microsoft.com/office/drawing/2014/main" id="{5A04E1BA-317B-834F-A9EC-FCF706F24F5B}"/>
              </a:ext>
            </a:extLst>
          </p:cNvPr>
          <p:cNvSpPr>
            <a:spLocks noGrp="1"/>
          </p:cNvSpPr>
          <p:nvPr>
            <p:ph type="subTitle" idx="1"/>
          </p:nvPr>
        </p:nvSpPr>
        <p:spPr/>
        <p:txBody>
          <a:bodyPr/>
          <a:lstStyle/>
          <a:p>
            <a:r>
              <a:rPr lang="en-US" dirty="0"/>
              <a:t>Looking inside and outside of football </a:t>
            </a:r>
          </a:p>
        </p:txBody>
      </p:sp>
    </p:spTree>
    <p:extLst>
      <p:ext uri="{BB962C8B-B14F-4D97-AF65-F5344CB8AC3E}">
        <p14:creationId xmlns:p14="http://schemas.microsoft.com/office/powerpoint/2010/main" val="33066836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a:hlinkClick r:id="rId2"/>
            <a:extLst>
              <a:ext uri="{FF2B5EF4-FFF2-40B4-BE49-F238E27FC236}">
                <a16:creationId xmlns:a16="http://schemas.microsoft.com/office/drawing/2014/main" id="{441B6DB7-A630-0F4A-8FC6-2BE3FF167CE1}"/>
              </a:ext>
            </a:extLst>
          </p:cNvPr>
          <p:cNvPicPr>
            <a:picLocks noChangeAspect="1"/>
          </p:cNvPicPr>
          <p:nvPr/>
        </p:nvPicPr>
        <p:blipFill>
          <a:blip r:embed="rId3"/>
          <a:stretch>
            <a:fillRect/>
          </a:stretch>
        </p:blipFill>
        <p:spPr>
          <a:xfrm>
            <a:off x="580091" y="1417634"/>
            <a:ext cx="11112500" cy="5242594"/>
          </a:xfrm>
          <a:prstGeom prst="rect">
            <a:avLst/>
          </a:prstGeom>
        </p:spPr>
      </p:pic>
    </p:spTree>
    <p:extLst>
      <p:ext uri="{BB962C8B-B14F-4D97-AF65-F5344CB8AC3E}">
        <p14:creationId xmlns:p14="http://schemas.microsoft.com/office/powerpoint/2010/main" val="24836008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Life skills </a:t>
            </a:r>
            <a:r>
              <a:rPr lang="en-US" dirty="0" err="1"/>
              <a:t>Programme</a:t>
            </a:r>
            <a:r>
              <a:rPr lang="en-US" dirty="0"/>
              <a:t> </a:t>
            </a:r>
          </a:p>
        </p:txBody>
      </p:sp>
      <p:sp>
        <p:nvSpPr>
          <p:cNvPr id="3" name="Content Placeholder 2"/>
          <p:cNvSpPr>
            <a:spLocks noGrp="1"/>
          </p:cNvSpPr>
          <p:nvPr>
            <p:ph idx="1"/>
          </p:nvPr>
        </p:nvSpPr>
        <p:spPr/>
        <p:txBody>
          <a:bodyPr/>
          <a:lstStyle/>
          <a:p>
            <a:pPr algn="just">
              <a:lnSpc>
                <a:spcPct val="150000"/>
              </a:lnSpc>
            </a:pPr>
            <a:r>
              <a:rPr lang="en-US" dirty="0"/>
              <a:t>Researchers who have studied the effects of participation in sport have found both positive and negative effects. </a:t>
            </a:r>
          </a:p>
          <a:p>
            <a:pPr algn="just">
              <a:lnSpc>
                <a:spcPct val="150000"/>
              </a:lnSpc>
            </a:pPr>
            <a:endParaRPr lang="en-US" dirty="0"/>
          </a:p>
          <a:p>
            <a:pPr algn="just">
              <a:lnSpc>
                <a:spcPct val="150000"/>
              </a:lnSpc>
            </a:pPr>
            <a:r>
              <a:rPr lang="en-US" dirty="0"/>
              <a:t>The structure and context of the activity was important in determining whether participation led to positive or negative outcomes.</a:t>
            </a:r>
          </a:p>
          <a:p>
            <a:pPr algn="just">
              <a:lnSpc>
                <a:spcPct val="150000"/>
              </a:lnSpc>
            </a:pPr>
            <a:endParaRPr lang="en-US" dirty="0"/>
          </a:p>
        </p:txBody>
      </p:sp>
    </p:spTree>
    <p:extLst>
      <p:ext uri="{BB962C8B-B14F-4D97-AF65-F5344CB8AC3E}">
        <p14:creationId xmlns:p14="http://schemas.microsoft.com/office/powerpoint/2010/main" val="2159665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p>
        </p:txBody>
      </p:sp>
      <p:sp>
        <p:nvSpPr>
          <p:cNvPr id="3" name="Content Placeholder 2"/>
          <p:cNvSpPr>
            <a:spLocks noGrp="1"/>
          </p:cNvSpPr>
          <p:nvPr>
            <p:ph idx="1"/>
          </p:nvPr>
        </p:nvSpPr>
        <p:spPr/>
        <p:txBody>
          <a:bodyPr/>
          <a:lstStyle/>
          <a:p>
            <a:pPr algn="just">
              <a:lnSpc>
                <a:spcPct val="150000"/>
              </a:lnSpc>
            </a:pPr>
            <a:r>
              <a:rPr lang="en-US" dirty="0"/>
              <a:t>it was the individual’s experience of sport that determined whether participation was viewed as positive or negative.</a:t>
            </a:r>
          </a:p>
          <a:p>
            <a:pPr marL="0" indent="0" algn="just">
              <a:lnSpc>
                <a:spcPct val="150000"/>
              </a:lnSpc>
              <a:buNone/>
            </a:pPr>
            <a:endParaRPr lang="en-US" dirty="0"/>
          </a:p>
          <a:p>
            <a:pPr lvl="1" algn="just">
              <a:lnSpc>
                <a:spcPct val="150000"/>
              </a:lnSpc>
            </a:pPr>
            <a:r>
              <a:rPr lang="en-US" dirty="0"/>
              <a:t>Learners note:  it is probably not the mere participation in sport that enhances positive development but the individual’s experience in sport that may be the critical factor.</a:t>
            </a:r>
          </a:p>
        </p:txBody>
      </p:sp>
    </p:spTree>
    <p:extLst>
      <p:ext uri="{BB962C8B-B14F-4D97-AF65-F5344CB8AC3E}">
        <p14:creationId xmlns:p14="http://schemas.microsoft.com/office/powerpoint/2010/main" val="4210069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chor="ctr"/>
          <a:lstStyle/>
          <a:p>
            <a:pPr>
              <a:lnSpc>
                <a:spcPct val="150000"/>
              </a:lnSpc>
            </a:pPr>
            <a:r>
              <a:rPr lang="en-US" dirty="0"/>
              <a:t>For personal growth to be realized, youth sport programs must be developed with this goal in mind.</a:t>
            </a:r>
          </a:p>
          <a:p>
            <a:pPr>
              <a:lnSpc>
                <a:spcPct val="150000"/>
              </a:lnSpc>
            </a:pPr>
            <a:r>
              <a:rPr lang="en-US" dirty="0"/>
              <a:t>We must emphasize the valuable skills and attitudes  learned during sport participation and how youth can apply them to daily life. These skills and attitudes are called life skills.</a:t>
            </a:r>
          </a:p>
        </p:txBody>
      </p:sp>
    </p:spTree>
    <p:extLst>
      <p:ext uri="{BB962C8B-B14F-4D97-AF65-F5344CB8AC3E}">
        <p14:creationId xmlns:p14="http://schemas.microsoft.com/office/powerpoint/2010/main" val="86671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gn="just">
              <a:lnSpc>
                <a:spcPct val="150000"/>
              </a:lnSpc>
            </a:pPr>
            <a:r>
              <a:rPr lang="en-US" dirty="0"/>
              <a:t>Life skills facilitate the development of the psychological skills that are required to deal with the demands and challenges of everyday life:</a:t>
            </a:r>
          </a:p>
          <a:p>
            <a:pPr marL="0" indent="0" algn="just">
              <a:lnSpc>
                <a:spcPct val="150000"/>
              </a:lnSpc>
              <a:buNone/>
            </a:pPr>
            <a:endParaRPr lang="en-US" dirty="0"/>
          </a:p>
          <a:p>
            <a:pPr lvl="1" algn="just">
              <a:lnSpc>
                <a:spcPct val="150000"/>
              </a:lnSpc>
            </a:pPr>
            <a:r>
              <a:rPr lang="en-US" dirty="0"/>
              <a:t>They can be physical (e.g., taking the right posture)</a:t>
            </a:r>
          </a:p>
          <a:p>
            <a:pPr lvl="1" algn="just">
              <a:lnSpc>
                <a:spcPct val="150000"/>
              </a:lnSpc>
            </a:pPr>
            <a:r>
              <a:rPr lang="en-US" dirty="0"/>
              <a:t>behavioral (e.g., communicating effectively), or </a:t>
            </a:r>
          </a:p>
          <a:p>
            <a:pPr lvl="1" algn="just">
              <a:lnSpc>
                <a:spcPct val="150000"/>
              </a:lnSpc>
            </a:pPr>
            <a:r>
              <a:rPr lang="en-US" dirty="0"/>
              <a:t>cognitive (e.g., making effective decisions)</a:t>
            </a:r>
          </a:p>
        </p:txBody>
      </p:sp>
    </p:spTree>
    <p:extLst>
      <p:ext uri="{BB962C8B-B14F-4D97-AF65-F5344CB8AC3E}">
        <p14:creationId xmlns:p14="http://schemas.microsoft.com/office/powerpoint/2010/main" val="32840337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chor="ctr"/>
          <a:lstStyle/>
          <a:p>
            <a:pPr marL="0" indent="0" algn="just">
              <a:lnSpc>
                <a:spcPct val="150000"/>
              </a:lnSpc>
              <a:buNone/>
            </a:pPr>
            <a:r>
              <a:rPr lang="en-US" dirty="0"/>
              <a:t>According to the World Health Organization (1999), teaching life skills is essential for the promotion of healthy child and adolescent development, and for preparing young people for their changing social circumstances.</a:t>
            </a:r>
          </a:p>
        </p:txBody>
      </p:sp>
    </p:spTree>
    <p:extLst>
      <p:ext uri="{BB962C8B-B14F-4D97-AF65-F5344CB8AC3E}">
        <p14:creationId xmlns:p14="http://schemas.microsoft.com/office/powerpoint/2010/main" val="33133338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4753" y="1831022"/>
            <a:ext cx="10972800" cy="5026978"/>
          </a:xfrm>
        </p:spPr>
        <p:txBody>
          <a:bodyPr>
            <a:normAutofit/>
          </a:bodyPr>
          <a:lstStyle/>
          <a:p>
            <a:pPr algn="just">
              <a:lnSpc>
                <a:spcPct val="150000"/>
              </a:lnSpc>
            </a:pPr>
            <a:r>
              <a:rPr lang="en-US" dirty="0"/>
              <a:t>First, life skills are similar to physical skills in the way they are learned, through demonstration and practice. </a:t>
            </a:r>
          </a:p>
          <a:p>
            <a:pPr algn="just">
              <a:lnSpc>
                <a:spcPct val="150000"/>
              </a:lnSpc>
            </a:pPr>
            <a:r>
              <a:rPr lang="en-US" dirty="0"/>
              <a:t>Second, many of the skills learned in sport are transferable to other life domains. </a:t>
            </a:r>
          </a:p>
          <a:p>
            <a:pPr lvl="1" algn="just">
              <a:lnSpc>
                <a:spcPct val="150000"/>
              </a:lnSpc>
            </a:pPr>
            <a:r>
              <a:rPr lang="en-US" dirty="0"/>
              <a:t>These skills include: the abilities to perform under pressure, solve problems, meet deadlines and/or challenges, set goals, communicate, handle both success and failure, work with a team and within a system, and receive feedback and benefit from it. </a:t>
            </a:r>
          </a:p>
          <a:p>
            <a:pPr algn="just">
              <a:lnSpc>
                <a:spcPct val="150000"/>
              </a:lnSpc>
            </a:pPr>
            <a:r>
              <a:rPr lang="en-US" dirty="0"/>
              <a:t>Third, sport is a pervasive activity throughout our society.</a:t>
            </a:r>
          </a:p>
        </p:txBody>
      </p:sp>
    </p:spTree>
    <p:extLst>
      <p:ext uri="{BB962C8B-B14F-4D97-AF65-F5344CB8AC3E}">
        <p14:creationId xmlns:p14="http://schemas.microsoft.com/office/powerpoint/2010/main" val="139975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Goal </a:t>
            </a:r>
            <a:r>
              <a:rPr lang="en-US" dirty="0" err="1"/>
              <a:t>Programme</a:t>
            </a:r>
            <a:r>
              <a:rPr lang="en-US" dirty="0"/>
              <a:t> </a:t>
            </a:r>
          </a:p>
        </p:txBody>
      </p:sp>
      <p:sp>
        <p:nvSpPr>
          <p:cNvPr id="3" name="Content Placeholder 2"/>
          <p:cNvSpPr>
            <a:spLocks noGrp="1"/>
          </p:cNvSpPr>
          <p:nvPr>
            <p:ph idx="1"/>
          </p:nvPr>
        </p:nvSpPr>
        <p:spPr/>
        <p:txBody>
          <a:bodyPr>
            <a:normAutofit/>
          </a:bodyPr>
          <a:lstStyle/>
          <a:p>
            <a:pPr algn="just">
              <a:lnSpc>
                <a:spcPct val="150000"/>
              </a:lnSpc>
            </a:pPr>
            <a:r>
              <a:rPr lang="en-US" dirty="0"/>
              <a:t>GOAL is a 10-hour, 10-session program taught by carefully selected and well-trained high-school students to middle-school or junior high-school students. </a:t>
            </a:r>
          </a:p>
          <a:p>
            <a:pPr algn="just">
              <a:lnSpc>
                <a:spcPct val="150000"/>
              </a:lnSpc>
            </a:pPr>
            <a:r>
              <a:rPr lang="en-US" dirty="0"/>
              <a:t>The program is designed to teach adolescents a sense of personal control and confidence about their future so that they can make better decisions and ultimately become better citizens.</a:t>
            </a:r>
          </a:p>
        </p:txBody>
      </p:sp>
    </p:spTree>
    <p:extLst>
      <p:ext uri="{BB962C8B-B14F-4D97-AF65-F5344CB8AC3E}">
        <p14:creationId xmlns:p14="http://schemas.microsoft.com/office/powerpoint/2010/main" val="281063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Super  (Sports United to Promote Education and Recreation)</a:t>
            </a: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dirty="0"/>
              <a:t>Super is a sport-based adaptation of the GOAL Program.</a:t>
            </a:r>
          </a:p>
          <a:p>
            <a:pPr algn="just">
              <a:lnSpc>
                <a:spcPct val="150000"/>
              </a:lnSpc>
            </a:pPr>
            <a:r>
              <a:rPr lang="en-US" dirty="0"/>
              <a:t>Linking sports and life skill is a “natural.” SUPER is taught like sports clinics with participants involved in three sets of activities: </a:t>
            </a:r>
          </a:p>
          <a:p>
            <a:pPr marL="0" indent="0" algn="just">
              <a:lnSpc>
                <a:spcPct val="150000"/>
              </a:lnSpc>
              <a:buNone/>
            </a:pPr>
            <a:r>
              <a:rPr lang="en-US" dirty="0"/>
              <a:t>	1) learning the physical skills related to a specific sport;</a:t>
            </a:r>
          </a:p>
          <a:p>
            <a:pPr marL="0" indent="0" algn="just">
              <a:lnSpc>
                <a:spcPct val="150000"/>
              </a:lnSpc>
              <a:buNone/>
            </a:pPr>
            <a:r>
              <a:rPr lang="en-US" dirty="0"/>
              <a:t>	2) learning life skills related to sports in general; and </a:t>
            </a:r>
          </a:p>
          <a:p>
            <a:pPr marL="0" indent="0" algn="just">
              <a:lnSpc>
                <a:spcPct val="150000"/>
              </a:lnSpc>
              <a:buNone/>
            </a:pPr>
            <a:r>
              <a:rPr lang="en-US" dirty="0"/>
              <a:t>	3) playing the sport.</a:t>
            </a:r>
          </a:p>
          <a:p>
            <a:pPr algn="just">
              <a:lnSpc>
                <a:spcPct val="150000"/>
              </a:lnSpc>
            </a:pPr>
            <a:r>
              <a:rPr lang="en-US" dirty="0"/>
              <a:t>Skill modules are adapted to fit the specific sport, time and activities are more action-oriented and related to sport</a:t>
            </a:r>
          </a:p>
        </p:txBody>
      </p:sp>
    </p:spTree>
    <p:extLst>
      <p:ext uri="{BB962C8B-B14F-4D97-AF65-F5344CB8AC3E}">
        <p14:creationId xmlns:p14="http://schemas.microsoft.com/office/powerpoint/2010/main" val="377632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719600"/>
            <a:ext cx="10972800" cy="4519835"/>
          </a:xfrm>
        </p:spPr>
        <p:txBody>
          <a:bodyPr>
            <a:normAutofit lnSpcReduction="10000"/>
          </a:bodyPr>
          <a:lstStyle/>
          <a:p>
            <a:pPr algn="just">
              <a:lnSpc>
                <a:spcPct val="150000"/>
              </a:lnSpc>
            </a:pPr>
            <a:r>
              <a:rPr lang="en-US" dirty="0"/>
              <a:t>The main goal of positive youth development, therefore, is to support young people’s capacity to succeed, rather than simply cope, within their environment. </a:t>
            </a:r>
          </a:p>
          <a:p>
            <a:pPr marL="0" indent="0" algn="just">
              <a:lnSpc>
                <a:spcPct val="150000"/>
              </a:lnSpc>
              <a:buNone/>
            </a:pPr>
            <a:endParaRPr lang="en-US" dirty="0"/>
          </a:p>
          <a:p>
            <a:pPr algn="just">
              <a:lnSpc>
                <a:spcPct val="150000"/>
              </a:lnSpc>
            </a:pPr>
            <a:r>
              <a:rPr lang="en-US" dirty="0"/>
              <a:t>The 5C‟s framework proposed by Lerner (2004) was based on a review of literature relating to research and practice in positive youth development</a:t>
            </a:r>
          </a:p>
          <a:p>
            <a:pPr algn="just">
              <a:lnSpc>
                <a:spcPct val="150000"/>
              </a:lnSpc>
            </a:pPr>
            <a:endParaRPr lang="en-US" dirty="0"/>
          </a:p>
          <a:p>
            <a:pPr marL="0" indent="0" algn="just">
              <a:lnSpc>
                <a:spcPct val="150000"/>
              </a:lnSpc>
              <a:buNone/>
            </a:pPr>
            <a:r>
              <a:rPr lang="en-US" dirty="0"/>
              <a:t>What is the 5Cs framework??</a:t>
            </a:r>
          </a:p>
        </p:txBody>
      </p:sp>
    </p:spTree>
    <p:extLst>
      <p:ext uri="{BB962C8B-B14F-4D97-AF65-F5344CB8AC3E}">
        <p14:creationId xmlns:p14="http://schemas.microsoft.com/office/powerpoint/2010/main" val="5334089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lnSpc>
                <a:spcPct val="150000"/>
              </a:lnSpc>
            </a:pPr>
            <a:r>
              <a:rPr lang="en-US" dirty="0"/>
              <a:t>The five constructs are: </a:t>
            </a:r>
          </a:p>
          <a:p>
            <a:pPr marL="0" indent="0">
              <a:lnSpc>
                <a:spcPct val="150000"/>
              </a:lnSpc>
              <a:buNone/>
            </a:pPr>
            <a:r>
              <a:rPr lang="en-US" dirty="0"/>
              <a:t>	1) competence; </a:t>
            </a:r>
          </a:p>
          <a:p>
            <a:pPr marL="0" indent="0">
              <a:lnSpc>
                <a:spcPct val="150000"/>
              </a:lnSpc>
              <a:buNone/>
            </a:pPr>
            <a:r>
              <a:rPr lang="en-US" dirty="0"/>
              <a:t>	2) confidence; </a:t>
            </a:r>
          </a:p>
          <a:p>
            <a:pPr marL="0" indent="0">
              <a:lnSpc>
                <a:spcPct val="150000"/>
              </a:lnSpc>
              <a:buNone/>
            </a:pPr>
            <a:r>
              <a:rPr lang="en-US" dirty="0"/>
              <a:t>	3) connection; </a:t>
            </a:r>
          </a:p>
          <a:p>
            <a:pPr marL="0" indent="0">
              <a:lnSpc>
                <a:spcPct val="150000"/>
              </a:lnSpc>
              <a:buNone/>
            </a:pPr>
            <a:r>
              <a:rPr lang="en-US" dirty="0"/>
              <a:t>	4) character; and</a:t>
            </a:r>
          </a:p>
          <a:p>
            <a:pPr marL="0" indent="0">
              <a:lnSpc>
                <a:spcPct val="150000"/>
              </a:lnSpc>
              <a:buNone/>
            </a:pPr>
            <a:r>
              <a:rPr lang="en-US" dirty="0"/>
              <a:t>	 5) caring and compassion. </a:t>
            </a:r>
          </a:p>
          <a:p>
            <a:pPr>
              <a:lnSpc>
                <a:spcPct val="150000"/>
              </a:lnSpc>
            </a:pPr>
            <a:endParaRPr lang="en-US" dirty="0"/>
          </a:p>
        </p:txBody>
      </p:sp>
    </p:spTree>
    <p:extLst>
      <p:ext uri="{BB962C8B-B14F-4D97-AF65-F5344CB8AC3E}">
        <p14:creationId xmlns:p14="http://schemas.microsoft.com/office/powerpoint/2010/main" val="284159656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Competence </a:t>
            </a:r>
          </a:p>
        </p:txBody>
      </p:sp>
      <p:sp>
        <p:nvSpPr>
          <p:cNvPr id="3" name="Content Placeholder 2"/>
          <p:cNvSpPr>
            <a:spLocks noGrp="1"/>
          </p:cNvSpPr>
          <p:nvPr>
            <p:ph idx="1"/>
          </p:nvPr>
        </p:nvSpPr>
        <p:spPr/>
        <p:txBody>
          <a:bodyPr>
            <a:normAutofit/>
          </a:bodyPr>
          <a:lstStyle/>
          <a:p>
            <a:pPr>
              <a:lnSpc>
                <a:spcPct val="150000"/>
              </a:lnSpc>
            </a:pPr>
            <a:r>
              <a:rPr lang="en-US" dirty="0"/>
              <a:t>Competence is the positive view of one’s domain specific actions (e.g., academic, social, cognitive). </a:t>
            </a:r>
          </a:p>
          <a:p>
            <a:pPr lvl="1">
              <a:lnSpc>
                <a:spcPct val="150000"/>
              </a:lnSpc>
            </a:pPr>
            <a:r>
              <a:rPr lang="en-US" dirty="0"/>
              <a:t>For example: academic competence refers to school performance that is demonstrated, in part, by, grades and attendance; social competence refers to interpersonal skills such as conflict resolution; and cognitive competence refers to cognitive abilities such as decision making</a:t>
            </a:r>
          </a:p>
        </p:txBody>
      </p:sp>
    </p:spTree>
    <p:extLst>
      <p:ext uri="{BB962C8B-B14F-4D97-AF65-F5344CB8AC3E}">
        <p14:creationId xmlns:p14="http://schemas.microsoft.com/office/powerpoint/2010/main" val="7374782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Confidence </a:t>
            </a:r>
          </a:p>
        </p:txBody>
      </p:sp>
      <p:sp>
        <p:nvSpPr>
          <p:cNvPr id="3" name="Content Placeholder 2"/>
          <p:cNvSpPr>
            <a:spLocks noGrp="1"/>
          </p:cNvSpPr>
          <p:nvPr>
            <p:ph idx="1"/>
          </p:nvPr>
        </p:nvSpPr>
        <p:spPr/>
        <p:txBody>
          <a:bodyPr anchor="ctr"/>
          <a:lstStyle/>
          <a:p>
            <a:pPr>
              <a:lnSpc>
                <a:spcPct val="150000"/>
              </a:lnSpc>
            </a:pPr>
            <a:r>
              <a:rPr lang="en-US" dirty="0"/>
              <a:t>Confidence is the internal sense of overall positive self-worth and self-efficacy </a:t>
            </a:r>
          </a:p>
        </p:txBody>
      </p:sp>
    </p:spTree>
    <p:extLst>
      <p:ext uri="{BB962C8B-B14F-4D97-AF65-F5344CB8AC3E}">
        <p14:creationId xmlns:p14="http://schemas.microsoft.com/office/powerpoint/2010/main" val="327881156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Connection</a:t>
            </a:r>
          </a:p>
        </p:txBody>
      </p:sp>
      <p:sp>
        <p:nvSpPr>
          <p:cNvPr id="3" name="Content Placeholder 2"/>
          <p:cNvSpPr>
            <a:spLocks noGrp="1"/>
          </p:cNvSpPr>
          <p:nvPr>
            <p:ph idx="1"/>
          </p:nvPr>
        </p:nvSpPr>
        <p:spPr/>
        <p:txBody>
          <a:bodyPr anchor="ctr"/>
          <a:lstStyle/>
          <a:p>
            <a:pPr>
              <a:lnSpc>
                <a:spcPct val="150000"/>
              </a:lnSpc>
            </a:pPr>
            <a:r>
              <a:rPr lang="en-US" dirty="0"/>
              <a:t>Connection refers to the positive bonds with people and institutions and is reflected by exchanges in which both parties, including the adolescent, contribute to the relationship. </a:t>
            </a:r>
          </a:p>
        </p:txBody>
      </p:sp>
    </p:spTree>
    <p:extLst>
      <p:ext uri="{BB962C8B-B14F-4D97-AF65-F5344CB8AC3E}">
        <p14:creationId xmlns:p14="http://schemas.microsoft.com/office/powerpoint/2010/main" val="39614390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Character </a:t>
            </a:r>
          </a:p>
        </p:txBody>
      </p:sp>
      <p:sp>
        <p:nvSpPr>
          <p:cNvPr id="3" name="Content Placeholder 2"/>
          <p:cNvSpPr>
            <a:spLocks noGrp="1"/>
          </p:cNvSpPr>
          <p:nvPr>
            <p:ph idx="1"/>
          </p:nvPr>
        </p:nvSpPr>
        <p:spPr/>
        <p:txBody>
          <a:bodyPr anchor="ctr"/>
          <a:lstStyle/>
          <a:p>
            <a:pPr>
              <a:lnSpc>
                <a:spcPct val="150000"/>
              </a:lnSpc>
            </a:pPr>
            <a:r>
              <a:rPr lang="en-US" dirty="0"/>
              <a:t>Character is defined as the respect for societal and cultural rules, possession of standards for correct behaviors, a sense of right and wrong, and integrity. </a:t>
            </a:r>
          </a:p>
          <a:p>
            <a:pPr>
              <a:lnSpc>
                <a:spcPct val="150000"/>
              </a:lnSpc>
            </a:pPr>
            <a:endParaRPr lang="en-US" dirty="0"/>
          </a:p>
        </p:txBody>
      </p:sp>
    </p:spTree>
    <p:extLst>
      <p:ext uri="{BB962C8B-B14F-4D97-AF65-F5344CB8AC3E}">
        <p14:creationId xmlns:p14="http://schemas.microsoft.com/office/powerpoint/2010/main" val="39197460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Caring and compassion </a:t>
            </a:r>
          </a:p>
        </p:txBody>
      </p:sp>
      <p:sp>
        <p:nvSpPr>
          <p:cNvPr id="3" name="Content Placeholder 2"/>
          <p:cNvSpPr>
            <a:spLocks noGrp="1"/>
          </p:cNvSpPr>
          <p:nvPr>
            <p:ph idx="1"/>
          </p:nvPr>
        </p:nvSpPr>
        <p:spPr/>
        <p:txBody>
          <a:bodyPr anchor="ctr">
            <a:normAutofit/>
          </a:bodyPr>
          <a:lstStyle/>
          <a:p>
            <a:pPr>
              <a:lnSpc>
                <a:spcPct val="150000"/>
              </a:lnSpc>
            </a:pPr>
            <a:r>
              <a:rPr lang="en-US" sz="2800" dirty="0"/>
              <a:t>caring and compassion captures a sense of sympathy and empathy for others. </a:t>
            </a:r>
          </a:p>
          <a:p>
            <a:pPr>
              <a:lnSpc>
                <a:spcPct val="150000"/>
              </a:lnSpc>
            </a:pPr>
            <a:endParaRPr lang="en-US" sz="2800" dirty="0"/>
          </a:p>
        </p:txBody>
      </p:sp>
    </p:spTree>
    <p:extLst>
      <p:ext uri="{BB962C8B-B14F-4D97-AF65-F5344CB8AC3E}">
        <p14:creationId xmlns:p14="http://schemas.microsoft.com/office/powerpoint/2010/main" val="41464589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5C‟s framework</a:t>
            </a:r>
          </a:p>
        </p:txBody>
      </p:sp>
      <p:sp>
        <p:nvSpPr>
          <p:cNvPr id="3" name="Content Placeholder 2"/>
          <p:cNvSpPr>
            <a:spLocks noGrp="1"/>
          </p:cNvSpPr>
          <p:nvPr>
            <p:ph idx="1"/>
          </p:nvPr>
        </p:nvSpPr>
        <p:spPr/>
        <p:txBody>
          <a:bodyPr/>
          <a:lstStyle/>
          <a:p>
            <a:pPr algn="just">
              <a:lnSpc>
                <a:spcPct val="150000"/>
              </a:lnSpc>
            </a:pPr>
            <a:r>
              <a:rPr lang="en-US" dirty="0"/>
              <a:t>The 5C‟s framework has been applied and evaluated through the 4-H study of positive youth development involving community-based programs such as 4-H clubs, Boys and Girls Clubs, YMCA, and Scouting in the United States of America. </a:t>
            </a:r>
          </a:p>
        </p:txBody>
      </p:sp>
    </p:spTree>
    <p:extLst>
      <p:ext uri="{BB962C8B-B14F-4D97-AF65-F5344CB8AC3E}">
        <p14:creationId xmlns:p14="http://schemas.microsoft.com/office/powerpoint/2010/main" val="89395089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Mental Skills Training </a:t>
            </a:r>
          </a:p>
        </p:txBody>
      </p:sp>
      <p:sp>
        <p:nvSpPr>
          <p:cNvPr id="3" name="Content Placeholder 2"/>
          <p:cNvSpPr>
            <a:spLocks noGrp="1"/>
          </p:cNvSpPr>
          <p:nvPr>
            <p:ph idx="1"/>
          </p:nvPr>
        </p:nvSpPr>
        <p:spPr/>
        <p:txBody>
          <a:bodyPr/>
          <a:lstStyle/>
          <a:p>
            <a:pPr marL="0" indent="0" algn="ctr">
              <a:buNone/>
            </a:pPr>
            <a:endParaRPr lang="en-GB" dirty="0">
              <a:solidFill>
                <a:srgbClr val="000000"/>
              </a:solidFill>
              <a:latin typeface="Times New Roman"/>
            </a:endParaRPr>
          </a:p>
          <a:p>
            <a:pPr marL="0" indent="0" algn="ctr">
              <a:buNone/>
            </a:pPr>
            <a:r>
              <a:rPr lang="en-GB" dirty="0">
                <a:solidFill>
                  <a:srgbClr val="000000"/>
                </a:solidFill>
                <a:latin typeface="Times New Roman"/>
              </a:rPr>
              <a:t>Mental skills training is the learning and implementation of the mental techniques that assist individuals in the development of mental skills to achieve performance success and well-being. </a:t>
            </a:r>
          </a:p>
          <a:p>
            <a:pPr marL="0" indent="0" algn="r">
              <a:buNone/>
            </a:pPr>
            <a:r>
              <a:rPr lang="en-GB" dirty="0" err="1">
                <a:solidFill>
                  <a:srgbClr val="000000"/>
                </a:solidFill>
                <a:latin typeface="Times New Roman"/>
              </a:rPr>
              <a:t>Vealey</a:t>
            </a:r>
            <a:r>
              <a:rPr lang="en-GB" dirty="0">
                <a:solidFill>
                  <a:srgbClr val="000000"/>
                </a:solidFill>
                <a:latin typeface="Times New Roman"/>
              </a:rPr>
              <a:t>, 2007</a:t>
            </a:r>
            <a:endParaRPr lang="en-US" dirty="0"/>
          </a:p>
        </p:txBody>
      </p:sp>
    </p:spTree>
    <p:extLst>
      <p:ext uri="{BB962C8B-B14F-4D97-AF65-F5344CB8AC3E}">
        <p14:creationId xmlns:p14="http://schemas.microsoft.com/office/powerpoint/2010/main" val="22040594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Effective mental skills promote the achievement of desirable qualities such as optimal emotional state, high robust confidence, and appropriate attentional focus. </a:t>
            </a:r>
          </a:p>
          <a:p>
            <a:endParaRPr lang="en-US" dirty="0"/>
          </a:p>
        </p:txBody>
      </p:sp>
    </p:spTree>
    <p:extLst>
      <p:ext uri="{BB962C8B-B14F-4D97-AF65-F5344CB8AC3E}">
        <p14:creationId xmlns:p14="http://schemas.microsoft.com/office/powerpoint/2010/main" val="374332594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Mental Techniques </a:t>
            </a:r>
          </a:p>
        </p:txBody>
      </p:sp>
      <p:sp>
        <p:nvSpPr>
          <p:cNvPr id="3" name="Content Placeholder 2"/>
          <p:cNvSpPr>
            <a:spLocks noGrp="1"/>
          </p:cNvSpPr>
          <p:nvPr>
            <p:ph idx="1"/>
          </p:nvPr>
        </p:nvSpPr>
        <p:spPr/>
        <p:txBody>
          <a:bodyPr/>
          <a:lstStyle/>
          <a:p>
            <a:r>
              <a:rPr lang="en-US" dirty="0"/>
              <a:t>Goal Setting </a:t>
            </a:r>
          </a:p>
          <a:p>
            <a:r>
              <a:rPr lang="en-US" dirty="0"/>
              <a:t>Self Talk </a:t>
            </a:r>
          </a:p>
          <a:p>
            <a:r>
              <a:rPr lang="en-US" dirty="0"/>
              <a:t>Imagery </a:t>
            </a:r>
          </a:p>
        </p:txBody>
      </p:sp>
    </p:spTree>
    <p:extLst>
      <p:ext uri="{BB962C8B-B14F-4D97-AF65-F5344CB8AC3E}">
        <p14:creationId xmlns:p14="http://schemas.microsoft.com/office/powerpoint/2010/main" val="363382667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Mental Skills </a:t>
            </a:r>
          </a:p>
        </p:txBody>
      </p:sp>
      <p:sp>
        <p:nvSpPr>
          <p:cNvPr id="3" name="Content Placeholder 2"/>
          <p:cNvSpPr>
            <a:spLocks noGrp="1"/>
          </p:cNvSpPr>
          <p:nvPr>
            <p:ph idx="1"/>
          </p:nvPr>
        </p:nvSpPr>
        <p:spPr/>
        <p:txBody>
          <a:bodyPr/>
          <a:lstStyle/>
          <a:p>
            <a:r>
              <a:rPr lang="en-US" dirty="0"/>
              <a:t>Build Confidence </a:t>
            </a:r>
          </a:p>
          <a:p>
            <a:r>
              <a:rPr lang="en-US" dirty="0"/>
              <a:t>Develop self-motivation </a:t>
            </a:r>
          </a:p>
          <a:p>
            <a:r>
              <a:rPr lang="en-US" dirty="0"/>
              <a:t>Direct attention </a:t>
            </a:r>
          </a:p>
          <a:p>
            <a:r>
              <a:rPr lang="en-US" dirty="0"/>
              <a:t>Regulate arousal </a:t>
            </a:r>
          </a:p>
        </p:txBody>
      </p:sp>
    </p:spTree>
    <p:extLst>
      <p:ext uri="{BB962C8B-B14F-4D97-AF65-F5344CB8AC3E}">
        <p14:creationId xmlns:p14="http://schemas.microsoft.com/office/powerpoint/2010/main" val="41034154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Mental Qualities </a:t>
            </a:r>
          </a:p>
        </p:txBody>
      </p:sp>
      <p:sp>
        <p:nvSpPr>
          <p:cNvPr id="3" name="Content Placeholder 2"/>
          <p:cNvSpPr>
            <a:spLocks noGrp="1"/>
          </p:cNvSpPr>
          <p:nvPr>
            <p:ph idx="1"/>
          </p:nvPr>
        </p:nvSpPr>
        <p:spPr/>
        <p:txBody>
          <a:bodyPr/>
          <a:lstStyle/>
          <a:p>
            <a:r>
              <a:rPr lang="en-US" dirty="0"/>
              <a:t>Robust confidence </a:t>
            </a:r>
          </a:p>
          <a:p>
            <a:r>
              <a:rPr lang="en-US" dirty="0"/>
              <a:t>Self-determined motivation </a:t>
            </a:r>
          </a:p>
          <a:p>
            <a:r>
              <a:rPr lang="en-US" dirty="0"/>
              <a:t>Appropriate focus </a:t>
            </a:r>
          </a:p>
          <a:p>
            <a:r>
              <a:rPr lang="en-US" dirty="0"/>
              <a:t>Optimal performance state </a:t>
            </a:r>
          </a:p>
        </p:txBody>
      </p:sp>
    </p:spTree>
    <p:extLst>
      <p:ext uri="{BB962C8B-B14F-4D97-AF65-F5344CB8AC3E}">
        <p14:creationId xmlns:p14="http://schemas.microsoft.com/office/powerpoint/2010/main" val="336206163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a:t>
            </a:r>
          </a:p>
        </p:txBody>
      </p:sp>
      <p:sp>
        <p:nvSpPr>
          <p:cNvPr id="3" name="Content Placeholder 2"/>
          <p:cNvSpPr>
            <a:spLocks noGrp="1"/>
          </p:cNvSpPr>
          <p:nvPr>
            <p:ph idx="1"/>
          </p:nvPr>
        </p:nvSpPr>
        <p:spPr/>
        <p:txBody>
          <a:bodyPr/>
          <a:lstStyle/>
          <a:p>
            <a:pPr>
              <a:lnSpc>
                <a:spcPct val="150000"/>
              </a:lnSpc>
            </a:pPr>
            <a:r>
              <a:rPr lang="en-US" dirty="0"/>
              <a:t>Research into the effectiveness of sport psychology interventions have supported the positive influence of mental skills training (MST) on enhancing sport performance.</a:t>
            </a:r>
          </a:p>
        </p:txBody>
      </p:sp>
    </p:spTree>
    <p:extLst>
      <p:ext uri="{BB962C8B-B14F-4D97-AF65-F5344CB8AC3E}">
        <p14:creationId xmlns:p14="http://schemas.microsoft.com/office/powerpoint/2010/main" val="6223854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Sharp et al, 2013</a:t>
            </a:r>
          </a:p>
        </p:txBody>
      </p:sp>
      <p:sp>
        <p:nvSpPr>
          <p:cNvPr id="3" name="Content Placeholder 2"/>
          <p:cNvSpPr>
            <a:spLocks noGrp="1"/>
          </p:cNvSpPr>
          <p:nvPr>
            <p:ph idx="1"/>
          </p:nvPr>
        </p:nvSpPr>
        <p:spPr/>
        <p:txBody>
          <a:bodyPr anchor="ctr"/>
          <a:lstStyle/>
          <a:p>
            <a:pPr>
              <a:lnSpc>
                <a:spcPct val="150000"/>
              </a:lnSpc>
            </a:pPr>
            <a:r>
              <a:rPr lang="en-US" dirty="0"/>
              <a:t> Athletes thought it important that their coaches develop a greater knowledge and understanding of MST methods. </a:t>
            </a:r>
          </a:p>
          <a:p>
            <a:pPr>
              <a:lnSpc>
                <a:spcPct val="150000"/>
              </a:lnSpc>
            </a:pPr>
            <a:r>
              <a:rPr lang="en-US" dirty="0"/>
              <a:t>Finally, athletes perceived the MST skills and methods they learnt through the MST program were transferable to other sports and areas of their life outside of rugby (e.g., school).</a:t>
            </a:r>
          </a:p>
        </p:txBody>
      </p:sp>
    </p:spTree>
    <p:extLst>
      <p:ext uri="{BB962C8B-B14F-4D97-AF65-F5344CB8AC3E}">
        <p14:creationId xmlns:p14="http://schemas.microsoft.com/office/powerpoint/2010/main" val="164210825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852" y="1116102"/>
            <a:ext cx="11295284" cy="5994482"/>
          </a:xfrm>
          <a:prstGeom prst="rect">
            <a:avLst/>
          </a:prstGeom>
        </p:spPr>
      </p:pic>
    </p:spTree>
    <p:extLst>
      <p:ext uri="{BB962C8B-B14F-4D97-AF65-F5344CB8AC3E}">
        <p14:creationId xmlns:p14="http://schemas.microsoft.com/office/powerpoint/2010/main" val="128674425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Career Transition </a:t>
            </a:r>
          </a:p>
        </p:txBody>
      </p:sp>
      <p:sp>
        <p:nvSpPr>
          <p:cNvPr id="3" name="Content Placeholder 2"/>
          <p:cNvSpPr>
            <a:spLocks noGrp="1"/>
          </p:cNvSpPr>
          <p:nvPr>
            <p:ph idx="1"/>
          </p:nvPr>
        </p:nvSpPr>
        <p:spPr/>
        <p:txBody>
          <a:bodyPr/>
          <a:lstStyle/>
          <a:p>
            <a:pPr>
              <a:lnSpc>
                <a:spcPct val="150000"/>
              </a:lnSpc>
            </a:pPr>
            <a:r>
              <a:rPr lang="en-US" dirty="0"/>
              <a:t>Research has suggested that the competition level, and/or age of the athletes transitioning can influence the type of intervention that is most appropriate. </a:t>
            </a:r>
          </a:p>
          <a:p>
            <a:pPr>
              <a:lnSpc>
                <a:spcPct val="150000"/>
              </a:lnSpc>
            </a:pPr>
            <a:endParaRPr lang="en-US" dirty="0"/>
          </a:p>
        </p:txBody>
      </p:sp>
    </p:spTree>
    <p:extLst>
      <p:ext uri="{BB962C8B-B14F-4D97-AF65-F5344CB8AC3E}">
        <p14:creationId xmlns:p14="http://schemas.microsoft.com/office/powerpoint/2010/main" val="360038643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lnSpc>
                <a:spcPct val="150000"/>
              </a:lnSpc>
            </a:pPr>
            <a:r>
              <a:rPr lang="en-US" dirty="0"/>
              <a:t>Career research has often concluded that students go to their parents first for career related issues. </a:t>
            </a:r>
          </a:p>
          <a:p>
            <a:pPr lvl="1">
              <a:lnSpc>
                <a:spcPct val="150000"/>
              </a:lnSpc>
            </a:pPr>
            <a:r>
              <a:rPr lang="en-US" dirty="0"/>
              <a:t>This suggests that career counseling should focus upon providing parents with the necessary skills to help their children through career counseling issues </a:t>
            </a:r>
          </a:p>
          <a:p>
            <a:pPr>
              <a:lnSpc>
                <a:spcPct val="150000"/>
              </a:lnSpc>
            </a:pPr>
            <a:endParaRPr lang="en-US" dirty="0"/>
          </a:p>
        </p:txBody>
      </p:sp>
    </p:spTree>
    <p:extLst>
      <p:ext uri="{BB962C8B-B14F-4D97-AF65-F5344CB8AC3E}">
        <p14:creationId xmlns:p14="http://schemas.microsoft.com/office/powerpoint/2010/main" val="276186706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chor="ctr"/>
          <a:lstStyle/>
          <a:p>
            <a:endParaRPr lang="en-US" dirty="0"/>
          </a:p>
        </p:txBody>
      </p:sp>
      <p:pic>
        <p:nvPicPr>
          <p:cNvPr id="4" name="Picture 3">
            <a:hlinkClick r:id="rId2"/>
            <a:extLst>
              <a:ext uri="{FF2B5EF4-FFF2-40B4-BE49-F238E27FC236}">
                <a16:creationId xmlns:a16="http://schemas.microsoft.com/office/drawing/2014/main" id="{47B55E98-90E5-A148-B2CD-D130AB0856AD}"/>
              </a:ext>
            </a:extLst>
          </p:cNvPr>
          <p:cNvPicPr>
            <a:picLocks noChangeAspect="1"/>
          </p:cNvPicPr>
          <p:nvPr/>
        </p:nvPicPr>
        <p:blipFill>
          <a:blip r:embed="rId3"/>
          <a:stretch>
            <a:fillRect/>
          </a:stretch>
        </p:blipFill>
        <p:spPr>
          <a:xfrm>
            <a:off x="663387" y="1417633"/>
            <a:ext cx="10972799" cy="5257799"/>
          </a:xfrm>
          <a:prstGeom prst="rect">
            <a:avLst/>
          </a:prstGeom>
        </p:spPr>
      </p:pic>
    </p:spTree>
    <p:extLst>
      <p:ext uri="{BB962C8B-B14F-4D97-AF65-F5344CB8AC3E}">
        <p14:creationId xmlns:p14="http://schemas.microsoft.com/office/powerpoint/2010/main" val="144496451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233" y="1613646"/>
            <a:ext cx="11905323" cy="49837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919551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Talented Athletes Scholarship Scheme (TASS)</a:t>
            </a:r>
          </a:p>
        </p:txBody>
      </p:sp>
      <p:sp>
        <p:nvSpPr>
          <p:cNvPr id="3" name="Content Placeholder 2"/>
          <p:cNvSpPr>
            <a:spLocks noGrp="1"/>
          </p:cNvSpPr>
          <p:nvPr>
            <p:ph idx="1"/>
          </p:nvPr>
        </p:nvSpPr>
        <p:spPr/>
        <p:txBody>
          <a:bodyPr/>
          <a:lstStyle/>
          <a:p>
            <a:r>
              <a:rPr lang="en-US" dirty="0"/>
              <a:t>TASS operated in partnership with NGB, F/education and  H/education institutions. </a:t>
            </a:r>
          </a:p>
          <a:p>
            <a:pPr lvl="1"/>
            <a:r>
              <a:rPr lang="en-US" dirty="0"/>
              <a:t>The aim of TASS is to help its athletes balance academic life with training and competition. </a:t>
            </a:r>
          </a:p>
          <a:p>
            <a:r>
              <a:rPr lang="en-US" dirty="0"/>
              <a:t>TASS was formed in 2004 </a:t>
            </a:r>
            <a:r>
              <a:rPr lang="mr-IN" dirty="0"/>
              <a:t>–</a:t>
            </a:r>
            <a:r>
              <a:rPr lang="en-US" dirty="0"/>
              <a:t> 200 TASS supported students athletes were in London 2012, with 44 winning medals. </a:t>
            </a:r>
          </a:p>
        </p:txBody>
      </p:sp>
    </p:spTree>
    <p:extLst>
      <p:ext uri="{BB962C8B-B14F-4D97-AF65-F5344CB8AC3E}">
        <p14:creationId xmlns:p14="http://schemas.microsoft.com/office/powerpoint/2010/main" val="807050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a:t>
            </a:r>
          </a:p>
        </p:txBody>
      </p:sp>
      <p:sp>
        <p:nvSpPr>
          <p:cNvPr id="3" name="Content Placeholder 2"/>
          <p:cNvSpPr>
            <a:spLocks noGrp="1"/>
          </p:cNvSpPr>
          <p:nvPr>
            <p:ph idx="1"/>
          </p:nvPr>
        </p:nvSpPr>
        <p:spPr/>
        <p:txBody>
          <a:bodyPr/>
          <a:lstStyle/>
          <a:p>
            <a:pPr>
              <a:lnSpc>
                <a:spcPct val="150000"/>
              </a:lnSpc>
            </a:pPr>
            <a:r>
              <a:rPr lang="en-US" dirty="0"/>
              <a:t>It has been questioned if TASS is able to identify and support the most talented young people who will actually achieve international success (Chapman, 2014).</a:t>
            </a:r>
          </a:p>
          <a:p>
            <a:pPr>
              <a:lnSpc>
                <a:spcPct val="150000"/>
              </a:lnSpc>
            </a:pPr>
            <a:r>
              <a:rPr lang="en-US" dirty="0"/>
              <a:t>Higher Education institutions are increasingly becoming an integral part of the elite sporting landscape </a:t>
            </a:r>
            <a:r>
              <a:rPr lang="mr-IN" dirty="0"/>
              <a:t>–</a:t>
            </a:r>
            <a:r>
              <a:rPr lang="en-US" dirty="0"/>
              <a:t> athletes are placing greater emphasis on dual-careers. </a:t>
            </a:r>
          </a:p>
        </p:txBody>
      </p:sp>
    </p:spTree>
    <p:extLst>
      <p:ext uri="{BB962C8B-B14F-4D97-AF65-F5344CB8AC3E}">
        <p14:creationId xmlns:p14="http://schemas.microsoft.com/office/powerpoint/2010/main" val="26760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{348336BF-A718-8F42-8463-51E52558D4F2}tf10001079</Template>
  <TotalTime>124</TotalTime>
  <Words>4344</Words>
  <Application>Microsoft Macintosh PowerPoint</Application>
  <PresentationFormat>Widescreen</PresentationFormat>
  <Paragraphs>239</Paragraphs>
  <Slides>80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80</vt:i4>
      </vt:variant>
    </vt:vector>
  </HeadingPairs>
  <TitlesOfParts>
    <vt:vector size="85" baseType="lpstr">
      <vt:lpstr>Arial</vt:lpstr>
      <vt:lpstr>Calibri</vt:lpstr>
      <vt:lpstr>Century Gothic</vt:lpstr>
      <vt:lpstr>Times New Roman</vt:lpstr>
      <vt:lpstr>Vapor Trail</vt:lpstr>
      <vt:lpstr>Professional &amp; Elite Sport Management </vt:lpstr>
      <vt:lpstr>Football Academies – EPPP &amp; charter for Academy Players and Parents</vt:lpstr>
      <vt:lpstr>Football Academies: Category 1</vt:lpstr>
      <vt:lpstr>Pursuing a Footballing Career – Challenges </vt:lpstr>
      <vt:lpstr>The Numbers – How many make it?</vt:lpstr>
      <vt:lpstr>Cont ….</vt:lpstr>
      <vt:lpstr>Career Transition </vt:lpstr>
      <vt:lpstr>Cont …</vt:lpstr>
      <vt:lpstr>Cont …</vt:lpstr>
      <vt:lpstr>Cont…</vt:lpstr>
      <vt:lpstr>Career Transition – Good or Bad?</vt:lpstr>
      <vt:lpstr>PowerPoint Presentation</vt:lpstr>
      <vt:lpstr>Football Academies – The Culture </vt:lpstr>
      <vt:lpstr>Cont …. </vt:lpstr>
      <vt:lpstr>PowerPoint Presentation</vt:lpstr>
      <vt:lpstr>PowerPoint Presentation</vt:lpstr>
      <vt:lpstr>Education and Life skills Development </vt:lpstr>
      <vt:lpstr>PowerPoint Presentation</vt:lpstr>
      <vt:lpstr>PowerPoint Presentation</vt:lpstr>
      <vt:lpstr>PowerPoint Presentation</vt:lpstr>
      <vt:lpstr>Elite Player Performance Pathway (EPPP)</vt:lpstr>
      <vt:lpstr>EPPP – Player Support Programme </vt:lpstr>
      <vt:lpstr>Task – Discuss in groups   Discuss in groups the benefits/downfalls of the player care programme – 10 minutes.  </vt:lpstr>
      <vt:lpstr>Football: A commercial Team Sport </vt:lpstr>
      <vt:lpstr>Cont..</vt:lpstr>
      <vt:lpstr>PowerPoint Presentation</vt:lpstr>
      <vt:lpstr>PowerPoint Presentation</vt:lpstr>
      <vt:lpstr>Football Academies </vt:lpstr>
      <vt:lpstr>Head In The Game - Mental Health In Football Academies</vt:lpstr>
      <vt:lpstr>Case study - Overview  </vt:lpstr>
      <vt:lpstr>Cont…</vt:lpstr>
      <vt:lpstr>PowerPoint Presentation</vt:lpstr>
      <vt:lpstr>Cont…</vt:lpstr>
      <vt:lpstr>PowerPoint Presentation</vt:lpstr>
      <vt:lpstr>Peter House </vt:lpstr>
      <vt:lpstr>PowerPoint Presentation</vt:lpstr>
      <vt:lpstr>PowerPoint Presentation</vt:lpstr>
      <vt:lpstr>What Happens to Footballers after being Rejected? </vt:lpstr>
      <vt:lpstr>PowerPoint Presentation</vt:lpstr>
      <vt:lpstr>BBC interviews XPRO’s Chief Executive – From Premier League to Prison Cell</vt:lpstr>
      <vt:lpstr>Independent View</vt:lpstr>
      <vt:lpstr>Cont…</vt:lpstr>
      <vt:lpstr>PowerPoint Presentation</vt:lpstr>
      <vt:lpstr>PowerPoint Presentation</vt:lpstr>
      <vt:lpstr>FA View </vt:lpstr>
      <vt:lpstr>PowerPoint Presentation</vt:lpstr>
      <vt:lpstr>Premier League View </vt:lpstr>
      <vt:lpstr>Rejected Teenagers Must get Help – Post Career Support </vt:lpstr>
      <vt:lpstr>Post career support</vt:lpstr>
      <vt:lpstr>PowerPoint Presentation</vt:lpstr>
      <vt:lpstr>Life skills Programme </vt:lpstr>
      <vt:lpstr>Cont..</vt:lpstr>
      <vt:lpstr>PowerPoint Presentation</vt:lpstr>
      <vt:lpstr>PowerPoint Presentation</vt:lpstr>
      <vt:lpstr>PowerPoint Presentation</vt:lpstr>
      <vt:lpstr>PowerPoint Presentation</vt:lpstr>
      <vt:lpstr>Goal Programme </vt:lpstr>
      <vt:lpstr>Super  (Sports United to Promote Education and Recreation)</vt:lpstr>
      <vt:lpstr>PowerPoint Presentation</vt:lpstr>
      <vt:lpstr>PowerPoint Presentation</vt:lpstr>
      <vt:lpstr>Competence </vt:lpstr>
      <vt:lpstr>Confidence </vt:lpstr>
      <vt:lpstr>Connection</vt:lpstr>
      <vt:lpstr>Character </vt:lpstr>
      <vt:lpstr>Caring and compassion </vt:lpstr>
      <vt:lpstr>The 5C‟s framework</vt:lpstr>
      <vt:lpstr>Mental Skills Training </vt:lpstr>
      <vt:lpstr>PowerPoint Presentation</vt:lpstr>
      <vt:lpstr>Mental Techniques </vt:lpstr>
      <vt:lpstr>Mental Skills </vt:lpstr>
      <vt:lpstr>Mental Qualities </vt:lpstr>
      <vt:lpstr>Research </vt:lpstr>
      <vt:lpstr>Sharp et al, 2013</vt:lpstr>
      <vt:lpstr>PowerPoint Presentation</vt:lpstr>
      <vt:lpstr>Career Transition </vt:lpstr>
      <vt:lpstr>PowerPoint Presentation</vt:lpstr>
      <vt:lpstr>PowerPoint Presentation</vt:lpstr>
      <vt:lpstr>PowerPoint Presentation</vt:lpstr>
      <vt:lpstr>Talented Athletes Scholarship Scheme (TASS)</vt:lpstr>
      <vt:lpstr>Challenges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&amp; Elite Sport Management </dc:title>
  <dc:creator>James Prosser</dc:creator>
  <cp:lastModifiedBy>James Prosser</cp:lastModifiedBy>
  <cp:revision>11</cp:revision>
  <dcterms:created xsi:type="dcterms:W3CDTF">2019-02-15T08:35:33Z</dcterms:created>
  <dcterms:modified xsi:type="dcterms:W3CDTF">2019-02-15T11:01:53Z</dcterms:modified>
</cp:coreProperties>
</file>