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3"/>
  </p:notesMasterIdLst>
  <p:handoutMasterIdLst>
    <p:handoutMasterId r:id="rId24"/>
  </p:handoutMasterIdLst>
  <p:sldIdLst>
    <p:sldId id="285" r:id="rId2"/>
    <p:sldId id="286" r:id="rId3"/>
    <p:sldId id="272" r:id="rId4"/>
    <p:sldId id="273" r:id="rId5"/>
    <p:sldId id="275" r:id="rId6"/>
    <p:sldId id="295" r:id="rId7"/>
    <p:sldId id="296" r:id="rId8"/>
    <p:sldId id="297" r:id="rId9"/>
    <p:sldId id="265" r:id="rId10"/>
    <p:sldId id="274" r:id="rId11"/>
    <p:sldId id="289" r:id="rId12"/>
    <p:sldId id="294" r:id="rId13"/>
    <p:sldId id="293" r:id="rId14"/>
    <p:sldId id="291" r:id="rId15"/>
    <p:sldId id="279" r:id="rId16"/>
    <p:sldId id="280" r:id="rId17"/>
    <p:sldId id="281" r:id="rId18"/>
    <p:sldId id="298" r:id="rId19"/>
    <p:sldId id="299" r:id="rId20"/>
    <p:sldId id="283" r:id="rId21"/>
    <p:sldId id="282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38" autoAdjust="0"/>
    <p:restoredTop sz="82822" autoAdjust="0"/>
  </p:normalViewPr>
  <p:slideViewPr>
    <p:cSldViewPr snapToGrid="0">
      <p:cViewPr varScale="1">
        <p:scale>
          <a:sx n="90" d="100"/>
          <a:sy n="90" d="100"/>
        </p:scale>
        <p:origin x="211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3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45436E-AAE6-4694-953D-F8DD45CFB3AF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06B8D7-653C-4E3A-940B-55A8FDB15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688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9AA35-2B4E-483B-B38C-6CA1F9B3944B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6DCD6-B073-4C1D-9F49-44AAD05BD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4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092130D-0E64-483E-A222-B8395699210C}" type="slidenum">
              <a:rPr lang="en-GB" altLang="en-US">
                <a:latin typeface="Times New Roman" panose="02020603050405020304" pitchFamily="18" charset="0"/>
              </a:rPr>
              <a:pPr/>
              <a:t>4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219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87221A8-3ED0-4925-8763-00BE304850EA}" type="slidenum">
              <a:rPr lang="en-GB" altLang="en-US">
                <a:latin typeface="Times New Roman" panose="02020603050405020304" pitchFamily="18" charset="0"/>
              </a:rPr>
              <a:pPr/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13615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Use Citation Mapping Tools: Tools like Connected Papers and 2Dsearch can help you visualize the relationships between different papers and find key sources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6DCD6-B073-4C1D-9F49-44AAD05BD35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042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68A90E47-1D96-46B6-A23B-3B1EF9BD2B9D}" type="slidenum">
              <a:rPr lang="en-GB" altLang="en-US">
                <a:latin typeface="Times New Roman" panose="02020603050405020304" pitchFamily="18" charset="0"/>
              </a:rPr>
              <a:pPr/>
              <a:t>21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8779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69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042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249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131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373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719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179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417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900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524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410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9B25D-79AE-4B9C-9CBA-495B8E411B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03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LTOVoHbH5c?start=14&amp;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CCGtAqWCuc?feature=oembed" TargetMode="External"/><Relationship Id="rId4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librarysearch.uwtsd.ac.uk/discovery/researchAssistant?vid=44WHELF_UWTSD:44WHELF_UWTSD_VU1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Useful Tips to Find Relevant Content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359B41E3-275C-490D-8497-2DFBA4E25E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1778499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/>
              <a:t>Think about assignments that you have done during your studies</a:t>
            </a:r>
          </a:p>
          <a:p>
            <a:endParaRPr lang="en-GB"/>
          </a:p>
          <a:p>
            <a:r>
              <a:rPr lang="en-GB"/>
              <a:t>What have been the difficulties in finding and using good literature?</a:t>
            </a:r>
          </a:p>
        </p:txBody>
      </p:sp>
      <p:pic>
        <p:nvPicPr>
          <p:cNvPr id="12" name="Picture 11" descr="Glasses on top of a book">
            <a:extLst>
              <a:ext uri="{FF2B5EF4-FFF2-40B4-BE49-F238E27FC236}">
                <a16:creationId xmlns:a16="http://schemas.microsoft.com/office/drawing/2014/main" id="{22F2E8C2-A058-46B3-225D-5547F09321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43" r="28784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65384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3300" b="1">
                <a:latin typeface="+mj-lt"/>
                <a:ea typeface="+mj-ea"/>
                <a:cs typeface="+mj-cs"/>
              </a:rPr>
              <a:t>Process of searching for and obtaining the literature</a:t>
            </a:r>
            <a:endParaRPr lang="en-US" sz="3300" b="1" i="1">
              <a:latin typeface="+mj-lt"/>
              <a:ea typeface="+mj-ea"/>
              <a:cs typeface="+mj-cs"/>
            </a:endParaRPr>
          </a:p>
          <a:p>
            <a:pPr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endParaRPr lang="en-US" sz="3300" b="1" i="1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1	</a:t>
            </a:r>
            <a:r>
              <a:rPr lang="en-US" sz="2400" dirty="0"/>
              <a:t>Decide on your topic.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2	</a:t>
            </a:r>
            <a:r>
              <a:rPr lang="en-US" sz="2400" dirty="0"/>
              <a:t>Identify and note the search terms and phrases you will use.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3	</a:t>
            </a:r>
            <a:r>
              <a:rPr lang="en-US" sz="2400" dirty="0"/>
              <a:t>Choose your online databases.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4	</a:t>
            </a:r>
            <a:r>
              <a:rPr lang="en-US" sz="2400" dirty="0"/>
              <a:t>Undertake your search.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dirty="0"/>
              <a:t>5 Download relevant publications.</a:t>
            </a:r>
          </a:p>
          <a:p>
            <a:pPr defTabSz="685800">
              <a:spcBef>
                <a:spcPct val="20000"/>
              </a:spcBef>
              <a:spcAft>
                <a:spcPts val="600"/>
              </a:spcAft>
              <a:tabLst>
                <a:tab pos="685800" algn="l"/>
                <a:tab pos="342900" algn="l"/>
              </a:tabLst>
              <a:defRPr/>
            </a:pPr>
            <a:r>
              <a:rPr lang="en-US" sz="2400" i="1" dirty="0"/>
              <a:t>(Saunders &amp; Lewis, 2018)</a:t>
            </a:r>
          </a:p>
        </p:txBody>
      </p:sp>
    </p:spTree>
    <p:extLst>
      <p:ext uri="{BB962C8B-B14F-4D97-AF65-F5344CB8AC3E}">
        <p14:creationId xmlns:p14="http://schemas.microsoft.com/office/powerpoint/2010/main" val="13174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Searching for Books and Articles</a:t>
            </a:r>
            <a:endParaRPr lang="en-US" alt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 bwMode="auto">
          <a:xfrm>
            <a:off x="457200" y="1600201"/>
            <a:ext cx="4038600" cy="39890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1600"/>
              <a:t>Start with module reading-lists</a:t>
            </a:r>
            <a:endParaRPr lang="en-US" altLang="en-US" sz="1600"/>
          </a:p>
          <a:p>
            <a:pPr>
              <a:lnSpc>
                <a:spcPct val="90000"/>
              </a:lnSpc>
            </a:pPr>
            <a:r>
              <a:rPr lang="en-GB" altLang="en-US" sz="1600"/>
              <a:t>Consult the references and bibliographies of good journal articles recommended textbooks</a:t>
            </a:r>
            <a:endParaRPr lang="en-US" altLang="en-US" sz="1600"/>
          </a:p>
          <a:p>
            <a:pPr>
              <a:lnSpc>
                <a:spcPct val="90000"/>
              </a:lnSpc>
            </a:pPr>
            <a:r>
              <a:rPr lang="en-GB" altLang="en-US" sz="1600"/>
              <a:t>Use the library of your institution</a:t>
            </a:r>
          </a:p>
          <a:p>
            <a:pPr lvl="1">
              <a:lnSpc>
                <a:spcPct val="90000"/>
              </a:lnSpc>
            </a:pPr>
            <a:r>
              <a:rPr lang="en-US" altLang="en-US" sz="1600"/>
              <a:t>to find out what is available</a:t>
            </a:r>
          </a:p>
          <a:p>
            <a:pPr lvl="1">
              <a:lnSpc>
                <a:spcPct val="90000"/>
              </a:lnSpc>
            </a:pPr>
            <a:r>
              <a:rPr lang="en-US" altLang="en-US" sz="1600"/>
              <a:t>to find out your institution’s subscriptions to on-line databases</a:t>
            </a:r>
          </a:p>
          <a:p>
            <a:pPr>
              <a:lnSpc>
                <a:spcPct val="90000"/>
              </a:lnSpc>
            </a:pPr>
            <a:r>
              <a:rPr lang="hu-HU" altLang="en-US" sz="1600"/>
              <a:t>Use </a:t>
            </a:r>
            <a:r>
              <a:rPr lang="en-GB" altLang="en-US" sz="1600"/>
              <a:t>electronic databases</a:t>
            </a:r>
          </a:p>
          <a:p>
            <a:pPr lvl="1">
              <a:lnSpc>
                <a:spcPct val="90000"/>
              </a:lnSpc>
            </a:pPr>
            <a:r>
              <a:rPr lang="hu-HU" altLang="en-US" sz="1600"/>
              <a:t>SSCI (</a:t>
            </a:r>
            <a:r>
              <a:rPr lang="en-US" altLang="en-US" sz="1600" i="1"/>
              <a:t>S</a:t>
            </a:r>
            <a:r>
              <a:rPr lang="hu-HU" altLang="en-US" sz="1600" i="1"/>
              <a:t>ocial Sciences Citation Index</a:t>
            </a:r>
            <a:r>
              <a:rPr lang="hu-HU" altLang="en-US" sz="1600"/>
              <a:t>) </a:t>
            </a:r>
            <a:r>
              <a:rPr lang="en-US" altLang="en-US" sz="1600"/>
              <a:t>(wok.mimas.ac.uk)</a:t>
            </a:r>
            <a:r>
              <a:rPr lang="hu-HU" altLang="en-US" sz="1600"/>
              <a:t>,</a:t>
            </a:r>
            <a:r>
              <a:rPr lang="en-GB" altLang="en-US" sz="1600"/>
              <a:t> ABI</a:t>
            </a:r>
            <a:r>
              <a:rPr lang="hu-HU" altLang="en-US" sz="1600"/>
              <a:t>/INFORM (</a:t>
            </a:r>
            <a:r>
              <a:rPr lang="en-GB" altLang="en-US" sz="1600"/>
              <a:t>proquest.com</a:t>
            </a:r>
            <a:r>
              <a:rPr lang="hu-HU" altLang="en-US" sz="1600"/>
              <a:t>)</a:t>
            </a:r>
            <a:endParaRPr lang="en-US" altLang="en-US" sz="1600"/>
          </a:p>
          <a:p>
            <a:pPr lvl="1">
              <a:lnSpc>
                <a:spcPct val="90000"/>
              </a:lnSpc>
            </a:pPr>
            <a:r>
              <a:rPr lang="hu-HU" altLang="en-US" sz="1600"/>
              <a:t>EBSCO (</a:t>
            </a:r>
            <a:r>
              <a:rPr lang="en-GB" altLang="en-US" sz="1600"/>
              <a:t>epnet.com)</a:t>
            </a:r>
            <a:endParaRPr lang="en-US" altLang="en-US" sz="1600"/>
          </a:p>
          <a:p>
            <a:pPr lvl="1">
              <a:lnSpc>
                <a:spcPct val="90000"/>
              </a:lnSpc>
            </a:pPr>
            <a:r>
              <a:rPr lang="en-US" altLang="en-US" sz="1600"/>
              <a:t>Use key words and define search parameters</a:t>
            </a:r>
            <a:endParaRPr lang="hu-HU" altLang="en-US" sz="1600"/>
          </a:p>
        </p:txBody>
      </p:sp>
      <p:pic>
        <p:nvPicPr>
          <p:cNvPr id="16389" name="Picture 16388" descr="Glasses on top of a book">
            <a:extLst>
              <a:ext uri="{FF2B5EF4-FFF2-40B4-BE49-F238E27FC236}">
                <a16:creationId xmlns:a16="http://schemas.microsoft.com/office/drawing/2014/main" id="{85A105E0-1ABC-88FA-D15D-AE68B1A02D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43" r="28784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38277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Sources of literature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Academic journals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Textbooks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General reports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Theses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Conference reports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Newspapers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Internet websites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And more …..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US" altLang="en-US" b="1" dirty="0"/>
              <a:t>academic journal articles </a:t>
            </a:r>
            <a:r>
              <a:rPr lang="en-US" altLang="en-US" dirty="0"/>
              <a:t>are a premier source for a literature review!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21597"/>
            <a:ext cx="4038600" cy="27462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58229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72EF579-E48D-45A7-B456-53239B709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I know if a source is credible?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FF3CEB-857B-44F8-9F7F-676BEEF5F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Look for: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1.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 An author who is an expert or a well-respected publisher (such as the FT or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Cipd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).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2.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 Citations for sources used.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3.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 Up-to-date information for your topic.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4.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 Unbiased analysis of the topic (i.e. author examines more than one perspective on the issue).</a:t>
            </a:r>
          </a:p>
          <a:p>
            <a:pPr marL="0" indent="0" algn="l">
              <a:buNone/>
            </a:pP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587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3019-3A75-448B-A440-6FE7A7B17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anose="020B0604020202020204" pitchFamily="34" charset="0"/>
              </a:rPr>
              <a:t>Evaluating Sources </a:t>
            </a:r>
            <a:endParaRPr lang="en-GB" dirty="0"/>
          </a:p>
        </p:txBody>
      </p:sp>
      <p:pic>
        <p:nvPicPr>
          <p:cNvPr id="4" name="Online Media 3" title="Evaluating Sources for Credibility">
            <a:hlinkClick r:id="" action="ppaction://media"/>
            <a:extLst>
              <a:ext uri="{FF2B5EF4-FFF2-40B4-BE49-F238E27FC236}">
                <a16:creationId xmlns:a16="http://schemas.microsoft.com/office/drawing/2014/main" id="{12E00C9A-3CB1-400D-86BA-A8F044BEA7E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36431" y="1130863"/>
            <a:ext cx="5847007" cy="438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388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7DA8EFE-333D-FC6E-CB83-9B8099B4C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BEAM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F579E61-5F16-4F33-B3D4-3EA2EB5DAE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98258" y="1600201"/>
            <a:ext cx="5347483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80404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Examples of critical review questions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600"/>
              <a:t>What is the main topic under review?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What are the main issues raised by the author?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To what extent do the findings echo existing studies?</a:t>
            </a:r>
          </a:p>
          <a:p>
            <a:pPr>
              <a:lnSpc>
                <a:spcPct val="90000"/>
              </a:lnSpc>
            </a:pPr>
            <a:r>
              <a:rPr lang="en-GB" altLang="en-US" sz="1600"/>
              <a:t>What methodology has the author (s) used? Is it appropriate?</a:t>
            </a:r>
          </a:p>
          <a:p>
            <a:pPr>
              <a:lnSpc>
                <a:spcPct val="90000"/>
              </a:lnSpc>
            </a:pPr>
            <a:r>
              <a:rPr lang="en-GB" altLang="en-US" sz="1600"/>
              <a:t>Is the article fair/biased?</a:t>
            </a:r>
          </a:p>
          <a:p>
            <a:pPr>
              <a:lnSpc>
                <a:spcPct val="90000"/>
              </a:lnSpc>
            </a:pPr>
            <a:r>
              <a:rPr lang="en-GB" altLang="en-US" sz="1600"/>
              <a:t>How does the article relate to your own views?</a:t>
            </a:r>
          </a:p>
          <a:p>
            <a:pPr>
              <a:lnSpc>
                <a:spcPct val="90000"/>
              </a:lnSpc>
            </a:pPr>
            <a:r>
              <a:rPr lang="en-GB" altLang="en-US" sz="1600"/>
              <a:t>Does the article display a contemporary view or are the findings/sources somewhat dated?</a:t>
            </a:r>
          </a:p>
          <a:p>
            <a:pPr>
              <a:lnSpc>
                <a:spcPct val="90000"/>
              </a:lnSpc>
            </a:pPr>
            <a:r>
              <a:rPr lang="en-GB" altLang="en-US" sz="1600"/>
              <a:t>What are your own conclusions about the literature?</a:t>
            </a:r>
          </a:p>
          <a:p>
            <a:pPr eaLnBrk="1" hangingPunct="1">
              <a:lnSpc>
                <a:spcPct val="90000"/>
              </a:lnSpc>
            </a:pPr>
            <a:endParaRPr lang="en-GB" altLang="en-US" sz="1600"/>
          </a:p>
        </p:txBody>
      </p:sp>
      <p:pic>
        <p:nvPicPr>
          <p:cNvPr id="19461" name="Picture 19460" descr="Magnifying glass and question mark">
            <a:extLst>
              <a:ext uri="{FF2B5EF4-FFF2-40B4-BE49-F238E27FC236}">
                <a16:creationId xmlns:a16="http://schemas.microsoft.com/office/drawing/2014/main" id="{54ABC2CE-76AB-562F-F141-FBA3CF6F97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03" r="20048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144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What if I can’t find any relevant sources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You are looking for the wrong type of source</a:t>
            </a:r>
          </a:p>
          <a:p>
            <a:pPr eaLnBrk="1" hangingPunct="1"/>
            <a:r>
              <a:rPr lang="en-GB" altLang="en-US"/>
              <a:t>You are looking in the wrong place</a:t>
            </a:r>
          </a:p>
          <a:p>
            <a:pPr eaLnBrk="1" hangingPunct="1"/>
            <a:r>
              <a:rPr lang="en-GB" altLang="en-US"/>
              <a:t>You have problems with the key words for your research</a:t>
            </a:r>
          </a:p>
          <a:p>
            <a:pPr eaLnBrk="1" hangingPunct="1"/>
            <a:r>
              <a:rPr lang="en-GB" altLang="en-US"/>
              <a:t>You really have found an uncharted research area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1" r="25274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8779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900"/>
              <a:t>Should you read every page of a research article if you have downloaded it?</a:t>
            </a:r>
          </a:p>
          <a:p>
            <a:endParaRPr lang="en-GB" sz="1900"/>
          </a:p>
          <a:p>
            <a:r>
              <a:rPr lang="en-GB" sz="1900"/>
              <a:t>Not always</a:t>
            </a:r>
          </a:p>
          <a:p>
            <a:r>
              <a:rPr lang="en-GB" sz="1900"/>
              <a:t>Think about what part of the article is particularly relevant for you, e.g.</a:t>
            </a:r>
          </a:p>
          <a:p>
            <a:pPr lvl="1"/>
            <a:r>
              <a:rPr lang="en-GB" sz="1900"/>
              <a:t>The Literature Review section</a:t>
            </a:r>
          </a:p>
          <a:p>
            <a:pPr lvl="1"/>
            <a:r>
              <a:rPr lang="en-GB" sz="1900"/>
              <a:t>The Methodology used</a:t>
            </a:r>
          </a:p>
          <a:p>
            <a:pPr lvl="1"/>
            <a:r>
              <a:rPr lang="en-GB" sz="1900"/>
              <a:t>The Data that is being analysed</a:t>
            </a:r>
          </a:p>
        </p:txBody>
      </p:sp>
      <p:pic>
        <p:nvPicPr>
          <p:cNvPr id="11" name="Picture 10" descr="Different coloured question marks">
            <a:extLst>
              <a:ext uri="{FF2B5EF4-FFF2-40B4-BE49-F238E27FC236}">
                <a16:creationId xmlns:a16="http://schemas.microsoft.com/office/drawing/2014/main" id="{83A8BF73-16D5-D0F5-51B4-76106351E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62" r="22089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04534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87F5F-070C-3E40-B6EF-880255253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hu-HU"/>
              <a:t>How to </a:t>
            </a:r>
            <a:r>
              <a:rPr lang="en-GB"/>
              <a:t>S</a:t>
            </a:r>
            <a:r>
              <a:rPr lang="hu-HU"/>
              <a:t>earch the </a:t>
            </a:r>
            <a:r>
              <a:rPr lang="en-GB"/>
              <a:t>L</a:t>
            </a:r>
            <a:r>
              <a:rPr lang="hu-HU"/>
              <a:t>iterature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C3E93-50F4-FE4E-9167-413A2D00C8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457200" indent="-457200"/>
            <a:r>
              <a:rPr lang="en-US" sz="1900"/>
              <a:t>Search your institution’s library (iFind)</a:t>
            </a:r>
          </a:p>
          <a:p>
            <a:pPr marL="457200" indent="-457200"/>
            <a:r>
              <a:rPr lang="en-US" sz="1900"/>
              <a:t>Search online (using an appropriate database, e.g. Google Scholar, Scopus)</a:t>
            </a:r>
            <a:r>
              <a:rPr lang="en-GB" sz="1900"/>
              <a:t>.</a:t>
            </a:r>
            <a:endParaRPr lang="en-US" sz="1900"/>
          </a:p>
          <a:p>
            <a:pPr lvl="1"/>
            <a:r>
              <a:rPr lang="en-US" sz="1900"/>
              <a:t>Examine titles and abstracts for relevance</a:t>
            </a:r>
            <a:r>
              <a:rPr lang="en-GB" sz="1900"/>
              <a:t>.</a:t>
            </a:r>
            <a:endParaRPr lang="en-US" sz="1900"/>
          </a:p>
          <a:p>
            <a:pPr marL="457200" indent="-457200"/>
            <a:r>
              <a:rPr lang="en-US" sz="1900"/>
              <a:t>Retrieve selected items, read, take notes</a:t>
            </a:r>
          </a:p>
          <a:p>
            <a:pPr marL="457200" indent="-457200"/>
            <a:r>
              <a:rPr lang="en-US" sz="1900"/>
              <a:t>Check regularly for new material</a:t>
            </a:r>
            <a:r>
              <a:rPr lang="hu-HU" sz="1900"/>
              <a:t>.</a:t>
            </a:r>
            <a:r>
              <a:rPr lang="en-US" sz="1900"/>
              <a:t>	</a:t>
            </a:r>
          </a:p>
          <a:p>
            <a:pPr marL="0" indent="0">
              <a:buNone/>
            </a:pPr>
            <a:r>
              <a:rPr lang="en-GB" sz="1900" i="1"/>
              <a:t>(Adapted from: Bryman &amp; Bell, 2011)</a:t>
            </a:r>
          </a:p>
          <a:p>
            <a:endParaRPr lang="en-US" sz="1900"/>
          </a:p>
        </p:txBody>
      </p:sp>
      <p:pic>
        <p:nvPicPr>
          <p:cNvPr id="11" name="Picture 10" descr="Complex maths formulae on a blackboard">
            <a:extLst>
              <a:ext uri="{FF2B5EF4-FFF2-40B4-BE49-F238E27FC236}">
                <a16:creationId xmlns:a16="http://schemas.microsoft.com/office/drawing/2014/main" id="{BBC7391A-216B-7847-21AA-FF47C74292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48" r="6645" b="-1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4856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FF42F-FB4E-C049-839E-9409F1879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Using Internet Sources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AF8A7-56F0-634E-A741-45F2E6C99A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Wikipedia is not an academic source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But it can lead to good links that have been well referenced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Search engines find sites but do not evaluate them.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Dictionaries and </a:t>
            </a:r>
            <a:r>
              <a:rPr lang="en-GB" sz="1500" dirty="0" err="1"/>
              <a:t>encyclopedia</a:t>
            </a:r>
            <a:r>
              <a:rPr lang="en-GB" sz="1500" dirty="0"/>
              <a:t> are fine for basic definitions, but little else.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Many Internet sites serve a commercial purpose, so don’t be taken in by </a:t>
            </a:r>
            <a:r>
              <a:rPr lang="hu-HU" sz="1500" dirty="0"/>
              <a:t>propaganda</a:t>
            </a:r>
            <a:r>
              <a:rPr lang="en-GB" sz="15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Rely on academic sites (usually .ac or .</a:t>
            </a:r>
            <a:r>
              <a:rPr lang="en-GB" sz="1500" dirty="0" err="1"/>
              <a:t>edu</a:t>
            </a:r>
            <a:r>
              <a:rPr lang="en-GB" sz="1500" dirty="0"/>
              <a:t>), government sites (.gov), not-for-profit institutions </a:t>
            </a:r>
            <a:r>
              <a:rPr lang="hu-HU" sz="1500" dirty="0"/>
              <a:t>(</a:t>
            </a:r>
            <a:r>
              <a:rPr lang="en-GB" sz="1500" dirty="0"/>
              <a:t>.org)</a:t>
            </a:r>
            <a:r>
              <a:rPr lang="hu-HU" sz="1500" dirty="0"/>
              <a:t>,</a:t>
            </a:r>
            <a:r>
              <a:rPr lang="en-GB" sz="1500" dirty="0"/>
              <a:t> in that order.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Download and save all material found on the Internet</a:t>
            </a:r>
            <a:r>
              <a:rPr lang="hu-HU" sz="1500" dirty="0"/>
              <a:t>. </a:t>
            </a:r>
            <a:r>
              <a:rPr lang="en-GB" sz="1500" dirty="0"/>
              <a:t>Sites</a:t>
            </a:r>
            <a:r>
              <a:rPr lang="en-US" sz="1500" dirty="0"/>
              <a:t> are dynamic and you may not find</a:t>
            </a:r>
            <a:r>
              <a:rPr lang="hu-HU" sz="1500" dirty="0"/>
              <a:t> </a:t>
            </a:r>
            <a:r>
              <a:rPr lang="en-US" sz="1500" dirty="0"/>
              <a:t>the data a second time. 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11" name="Picture 10" descr="Graph on document with pen">
            <a:extLst>
              <a:ext uri="{FF2B5EF4-FFF2-40B4-BE49-F238E27FC236}">
                <a16:creationId xmlns:a16="http://schemas.microsoft.com/office/drawing/2014/main" id="{7A54A9D0-B9A4-C8B6-C69B-EE6E75603E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88" r="9432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04344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482EE30-943E-304F-A784-45BEFB967E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Making the Most of the Reading</a:t>
            </a:r>
          </a:p>
        </p:txBody>
      </p:sp>
      <p:pic>
        <p:nvPicPr>
          <p:cNvPr id="11" name="Graphic 10" descr="Open Enrolment">
            <a:extLst>
              <a:ext uri="{FF2B5EF4-FFF2-40B4-BE49-F238E27FC236}">
                <a16:creationId xmlns:a16="http://schemas.microsoft.com/office/drawing/2014/main" id="{F684D0F0-4EE2-4AD1-815E-1CE7A77DC8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90546" y="3330117"/>
            <a:ext cx="1958516" cy="1958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7133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Getting the Most from Your Reading</a:t>
            </a:r>
            <a:endParaRPr lang="en-US" altLang="en-US"/>
          </a:p>
        </p:txBody>
      </p:sp>
      <p:pic>
        <p:nvPicPr>
          <p:cNvPr id="9221" name="Picture 9220" descr="Magnifying glass on clear background">
            <a:extLst>
              <a:ext uri="{FF2B5EF4-FFF2-40B4-BE49-F238E27FC236}">
                <a16:creationId xmlns:a16="http://schemas.microsoft.com/office/drawing/2014/main" id="{F1BF7A02-1828-E791-BC3E-86F29D2D01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1" r="19861" b="-1"/>
          <a:stretch/>
        </p:blipFill>
        <p:spPr>
          <a:xfrm>
            <a:off x="1460636" y="1600201"/>
            <a:ext cx="2031729" cy="3989040"/>
          </a:xfrm>
          <a:prstGeom prst="rect">
            <a:avLst/>
          </a:prstGeom>
          <a:noFill/>
        </p:spPr>
      </p:pic>
      <p:sp>
        <p:nvSpPr>
          <p:cNvPr id="9219" name="Rectangle 3"/>
          <p:cNvSpPr>
            <a:spLocks noGrp="1" noChangeArrowheads="1"/>
          </p:cNvSpPr>
          <p:nvPr>
            <p:ph sz="half" idx="2"/>
          </p:nvPr>
        </p:nvSpPr>
        <p:spPr bwMode="auto">
          <a:xfrm>
            <a:off x="4648200" y="1600201"/>
            <a:ext cx="4038600" cy="39890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1900"/>
              <a:t>Take lots of notes (including references)</a:t>
            </a:r>
          </a:p>
          <a:p>
            <a:pPr>
              <a:lnSpc>
                <a:spcPct val="90000"/>
              </a:lnSpc>
            </a:pPr>
            <a:r>
              <a:rPr lang="en-GB" altLang="en-US" sz="1900"/>
              <a:t>Ask yourself questions about what you read (its value to your topic, methods used, conclusions) (i.e. Demonstrate critical thinking)</a:t>
            </a:r>
          </a:p>
          <a:p>
            <a:pPr>
              <a:lnSpc>
                <a:spcPct val="90000"/>
              </a:lnSpc>
            </a:pPr>
            <a:r>
              <a:rPr lang="en-GB" altLang="en-US" sz="1900"/>
              <a:t>Find research questions (</a:t>
            </a:r>
            <a:r>
              <a:rPr lang="hu-HU" altLang="en-US" sz="1900"/>
              <a:t>perhaps</a:t>
            </a:r>
            <a:r>
              <a:rPr lang="en-GB" altLang="en-US" sz="1900"/>
              <a:t>,</a:t>
            </a:r>
            <a:r>
              <a:rPr lang="hu-HU" altLang="en-US" sz="1900"/>
              <a:t> </a:t>
            </a:r>
            <a:r>
              <a:rPr lang="en-GB" altLang="en-US" sz="1900"/>
              <a:t>because what you read indicates contention)</a:t>
            </a:r>
          </a:p>
          <a:p>
            <a:pPr>
              <a:lnSpc>
                <a:spcPct val="90000"/>
              </a:lnSpc>
            </a:pPr>
            <a:r>
              <a:rPr lang="en-GB" altLang="en-US" sz="1900"/>
              <a:t>Identify sources to which you will want to return later on</a:t>
            </a:r>
            <a:r>
              <a:rPr lang="hu-HU" altLang="en-US" sz="1900"/>
              <a:t>;</a:t>
            </a:r>
            <a:endParaRPr lang="en-GB" altLang="en-US" sz="1900"/>
          </a:p>
          <a:p>
            <a:pPr>
              <a:lnSpc>
                <a:spcPct val="90000"/>
              </a:lnSpc>
            </a:pPr>
            <a:r>
              <a:rPr lang="en-GB" altLang="en-US" sz="1900"/>
              <a:t>Be selective (read for relevance)</a:t>
            </a:r>
          </a:p>
          <a:p>
            <a:pPr>
              <a:lnSpc>
                <a:spcPct val="90000"/>
              </a:lnSpc>
            </a:pPr>
            <a:r>
              <a:rPr lang="en-GB" altLang="en-US" sz="1900"/>
              <a:t>Don’t stop</a:t>
            </a:r>
            <a:r>
              <a:rPr lang="hu-HU" altLang="en-US" sz="1900"/>
              <a:t> reading</a:t>
            </a:r>
            <a:r>
              <a:rPr lang="en-GB" altLang="en-US" sz="1900"/>
              <a:t>!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 sz="1900"/>
          </a:p>
        </p:txBody>
      </p:sp>
    </p:spTree>
    <p:extLst>
      <p:ext uri="{BB962C8B-B14F-4D97-AF65-F5344CB8AC3E}">
        <p14:creationId xmlns:p14="http://schemas.microsoft.com/office/powerpoint/2010/main" val="347874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792288" y="4509120"/>
            <a:ext cx="5486400" cy="5667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6858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1500" b="1">
                <a:latin typeface="+mj-lt"/>
                <a:ea typeface="+mj-ea"/>
                <a:cs typeface="+mj-cs"/>
              </a:rPr>
              <a:t>Five questions to help critical reading</a:t>
            </a:r>
            <a:endParaRPr lang="en-US" sz="1500" b="1" i="1">
              <a:latin typeface="+mj-lt"/>
              <a:ea typeface="+mj-ea"/>
              <a:cs typeface="+mj-cs"/>
            </a:endParaRPr>
          </a:p>
        </p:txBody>
      </p:sp>
      <p:pic>
        <p:nvPicPr>
          <p:cNvPr id="8196" name="Picture 17" descr="\\192.168.9.252\08macdata04\08VOL4\Graphics\Powerpoint\PE_UK\PE557-SAUNDERS\Final files\GIF\extra\M02NT006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2288" y="1034676"/>
            <a:ext cx="5486400" cy="298053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4"/>
          <p:cNvSpPr txBox="1">
            <a:spLocks noChangeArrowheads="1"/>
          </p:cNvSpPr>
          <p:nvPr/>
        </p:nvSpPr>
        <p:spPr bwMode="auto">
          <a:xfrm>
            <a:off x="1792288" y="5157192"/>
            <a:ext cx="5486400" cy="4320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defTabSz="685800">
              <a:spcBef>
                <a:spcPct val="20000"/>
              </a:spcBef>
            </a:pPr>
            <a:r>
              <a:rPr lang="en-US" altLang="en-US" sz="1050" i="1" kern="1200">
                <a:latin typeface="+mn-lt"/>
                <a:ea typeface="+mn-ea"/>
                <a:cs typeface="+mn-cs"/>
              </a:rPr>
              <a:t>Source: Developed from Wallace and Wray (2016).</a:t>
            </a:r>
          </a:p>
        </p:txBody>
      </p:sp>
    </p:spTree>
    <p:extLst>
      <p:ext uri="{BB962C8B-B14F-4D97-AF65-F5344CB8AC3E}">
        <p14:creationId xmlns:p14="http://schemas.microsoft.com/office/powerpoint/2010/main" val="2698237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537311" y="3124581"/>
            <a:ext cx="5486400" cy="5667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6858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1500" b="1" dirty="0">
                <a:latin typeface="+mj-lt"/>
                <a:ea typeface="+mj-ea"/>
                <a:cs typeface="+mj-cs"/>
              </a:rPr>
              <a:t>Information you need to reference publications</a:t>
            </a:r>
            <a:endParaRPr lang="en-US" sz="1500" b="1" i="1" dirty="0">
              <a:latin typeface="+mj-lt"/>
              <a:ea typeface="+mj-ea"/>
              <a:cs typeface="+mj-cs"/>
            </a:endParaRPr>
          </a:p>
          <a:p>
            <a:pPr defTabSz="685800">
              <a:spcBef>
                <a:spcPct val="0"/>
              </a:spcBef>
              <a:spcAft>
                <a:spcPts val="600"/>
              </a:spcAft>
              <a:defRPr/>
            </a:pPr>
            <a:endParaRPr lang="en-US" sz="1500" b="1" i="1" dirty="0">
              <a:latin typeface="+mj-lt"/>
              <a:ea typeface="+mj-ea"/>
              <a:cs typeface="+mj-cs"/>
            </a:endParaRPr>
          </a:p>
        </p:txBody>
      </p:sp>
      <p:pic>
        <p:nvPicPr>
          <p:cNvPr id="9219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39815" y="507036"/>
            <a:ext cx="3902442" cy="243287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863489" y="3364494"/>
            <a:ext cx="5486400" cy="432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685800">
              <a:spcBef>
                <a:spcPct val="20000"/>
              </a:spcBef>
              <a:spcAft>
                <a:spcPts val="600"/>
              </a:spcAft>
            </a:pPr>
            <a:r>
              <a:rPr lang="en-US" sz="1050" i="1" kern="1200" dirty="0">
                <a:latin typeface="+mn-lt"/>
                <a:ea typeface="+mn-ea"/>
                <a:cs typeface="+mn-cs"/>
              </a:rPr>
              <a:t>(Saunders &amp; Lewis, 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26B014-A001-4B64-8BE9-0EB59FEED88E}"/>
              </a:ext>
            </a:extLst>
          </p:cNvPr>
          <p:cNvSpPr txBox="1"/>
          <p:nvPr/>
        </p:nvSpPr>
        <p:spPr>
          <a:xfrm>
            <a:off x="3921369" y="497252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https://www.citethemrightonline.com/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08EA8B-E25A-40FC-8C74-D8954D6514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3" y="4102453"/>
            <a:ext cx="2661503" cy="825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130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0D037CD-509F-4DE9-A0A9-B254BFBC1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Use Citation Mapping Tools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35FB36-D7DD-41D1-9ECA-5146BC9DD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58204"/>
            <a:ext cx="8229600" cy="3917032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45D7E"/>
                </a:solidFill>
                <a:effectLst/>
                <a:latin typeface="Google Sans"/>
              </a:rPr>
              <a:t>Research Rabbit-. </a:t>
            </a:r>
          </a:p>
          <a:p>
            <a:endParaRPr lang="en-GB" dirty="0"/>
          </a:p>
        </p:txBody>
      </p:sp>
      <p:pic>
        <p:nvPicPr>
          <p:cNvPr id="7" name="Online Media 6" title="How to Use Research Rabbit in 2022 || Find research papers easily and Stay updated with your field!">
            <a:hlinkClick r:id="" action="ppaction://media"/>
            <a:extLst>
              <a:ext uri="{FF2B5EF4-FFF2-40B4-BE49-F238E27FC236}">
                <a16:creationId xmlns:a16="http://schemas.microsoft.com/office/drawing/2014/main" id="{2D0E4096-DFE0-47BB-88FD-79B65C5220A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64115" y="2066193"/>
            <a:ext cx="6291104" cy="3798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486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0E11B-BAF5-42D0-AC18-650056D8D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1800" dirty="0">
                <a:hlinkClick r:id="rId2"/>
              </a:rPr>
              <a:t>librarysearch.uwtsd.ac.uk/discovery/</a:t>
            </a:r>
            <a:r>
              <a:rPr lang="en-GB" sz="1800" dirty="0" err="1">
                <a:hlinkClick r:id="rId2"/>
              </a:rPr>
              <a:t>researchAssistant?vid</a:t>
            </a:r>
            <a:r>
              <a:rPr lang="en-GB" sz="1800" dirty="0">
                <a:hlinkClick r:id="rId2"/>
              </a:rPr>
              <a:t>=44WHELF_UWTSD:44WHELF_UWTSD_VU1</a:t>
            </a:r>
            <a:br>
              <a:rPr lang="en-GB" sz="1800" dirty="0"/>
            </a:b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B01EF-66B2-4AD7-9AC5-AEDD48083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2C7A12-8AAF-4092-A4A8-3435540C3E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224" y="988826"/>
            <a:ext cx="8548576" cy="5351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2689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Common questions</a:t>
            </a:r>
          </a:p>
        </p:txBody>
      </p:sp>
      <p:pic>
        <p:nvPicPr>
          <p:cNvPr id="24581" name="Picture 24580">
            <a:extLst>
              <a:ext uri="{FF2B5EF4-FFF2-40B4-BE49-F238E27FC236}">
                <a16:creationId xmlns:a16="http://schemas.microsoft.com/office/drawing/2014/main" id="{7F7D3DFF-355E-93FC-E495-D97A62DD97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48" r="23803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2355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How long should my literature review be?</a:t>
            </a:r>
          </a:p>
          <a:p>
            <a:pPr eaLnBrk="1" hangingPunct="1"/>
            <a:r>
              <a:rPr lang="en-GB" altLang="en-US" dirty="0"/>
              <a:t>How do I write a literature review?</a:t>
            </a:r>
          </a:p>
          <a:p>
            <a:pPr eaLnBrk="1" hangingPunct="1"/>
            <a:r>
              <a:rPr lang="en-GB" altLang="en-US" dirty="0"/>
              <a:t>How many chapters shall I devote to my literature review?</a:t>
            </a:r>
          </a:p>
          <a:p>
            <a:pPr eaLnBrk="1" hangingPunct="1"/>
            <a:r>
              <a:rPr lang="en-GB" altLang="en-US" dirty="0"/>
              <a:t>Age of literature ?</a:t>
            </a:r>
          </a:p>
          <a:p>
            <a:pPr eaLnBrk="1" hangingPunct="1"/>
            <a:r>
              <a:rPr lang="en-GB" altLang="en-US" dirty="0"/>
              <a:t>What type and how many sources do I need to include in my literature review?</a:t>
            </a:r>
          </a:p>
        </p:txBody>
      </p:sp>
    </p:spTree>
    <p:extLst>
      <p:ext uri="{BB962C8B-B14F-4D97-AF65-F5344CB8AC3E}">
        <p14:creationId xmlns:p14="http://schemas.microsoft.com/office/powerpoint/2010/main" val="1553032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Summary - Key Points</a:t>
            </a:r>
            <a:endParaRPr lang="en-US" altLang="en-US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1"/>
            <a:ext cx="8229600" cy="391703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/>
              <a:t>The literature is a critical part of understanding the subject that you are researching</a:t>
            </a:r>
          </a:p>
          <a:p>
            <a:r>
              <a:rPr lang="en-GB" altLang="en-US" dirty="0"/>
              <a:t>It establishes the ‘landscape’ of that subject</a:t>
            </a:r>
          </a:p>
          <a:p>
            <a:r>
              <a:rPr lang="en-GB" altLang="en-US" dirty="0"/>
              <a:t>Writing a literature review: review the main ideas and research relating to your chosen area of interest.</a:t>
            </a:r>
            <a:endParaRPr lang="en-US" altLang="en-US" dirty="0"/>
          </a:p>
          <a:p>
            <a:r>
              <a:rPr lang="en-GB" altLang="en-US" dirty="0"/>
              <a:t>Key skills can be acquired to help you get the most from your reading.</a:t>
            </a:r>
            <a:endParaRPr lang="en-US" altLang="en-US" dirty="0"/>
          </a:p>
          <a:p>
            <a:r>
              <a:rPr lang="en-GB" altLang="en-US" dirty="0"/>
              <a:t>There are traps that can use up your time and energy so make sure you know what they look like</a:t>
            </a:r>
          </a:p>
        </p:txBody>
      </p:sp>
    </p:spTree>
    <p:extLst>
      <p:ext uri="{BB962C8B-B14F-4D97-AF65-F5344CB8AC3E}">
        <p14:creationId xmlns:p14="http://schemas.microsoft.com/office/powerpoint/2010/main" val="19816047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936</Words>
  <Application>Microsoft Office PowerPoint</Application>
  <PresentationFormat>On-screen Show (4:3)</PresentationFormat>
  <Paragraphs>115</Paragraphs>
  <Slides>21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Google Sans</vt:lpstr>
      <vt:lpstr>Myriad Pro</vt:lpstr>
      <vt:lpstr>Segoe Sans</vt:lpstr>
      <vt:lpstr>Arial</vt:lpstr>
      <vt:lpstr>Calibri</vt:lpstr>
      <vt:lpstr>Helvetica</vt:lpstr>
      <vt:lpstr>Times New Roman</vt:lpstr>
      <vt:lpstr>UWTSD</vt:lpstr>
      <vt:lpstr>Useful Tips to Find Relevant Content</vt:lpstr>
      <vt:lpstr>Question</vt:lpstr>
      <vt:lpstr>PowerPoint Presentation</vt:lpstr>
      <vt:lpstr>Searching for Books and Articles</vt:lpstr>
      <vt:lpstr>Sources of literature</vt:lpstr>
      <vt:lpstr>How do I know if a source is credible?</vt:lpstr>
      <vt:lpstr>Evaluating Sources </vt:lpstr>
      <vt:lpstr>BEAM</vt:lpstr>
      <vt:lpstr>Examples of critical review questions</vt:lpstr>
      <vt:lpstr>What if I can’t find any relevant sources</vt:lpstr>
      <vt:lpstr>Question</vt:lpstr>
      <vt:lpstr>How to Search the Literature</vt:lpstr>
      <vt:lpstr>Using Internet Sources</vt:lpstr>
      <vt:lpstr>Making the Most of the Reading</vt:lpstr>
      <vt:lpstr>Getting the Most from Your Reading</vt:lpstr>
      <vt:lpstr>PowerPoint Presentation</vt:lpstr>
      <vt:lpstr>PowerPoint Presentation</vt:lpstr>
      <vt:lpstr>Use Citation Mapping Tools</vt:lpstr>
      <vt:lpstr>librarysearch.uwtsd.ac.uk/discovery/researchAssistant?vid=44WHELF_UWTSD:44WHELF_UWTSD_VU1 </vt:lpstr>
      <vt:lpstr>Common questions</vt:lpstr>
      <vt:lpstr>Summary - Key Points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Useful Tips to Find Relevant Content</dc:title>
  <dc:creator>Helen Evans (Institute of Management and Health)</dc:creator>
  <cp:lastModifiedBy>Helen Evans (Institute of Management and Health)</cp:lastModifiedBy>
  <cp:revision>5</cp:revision>
  <dcterms:created xsi:type="dcterms:W3CDTF">2024-04-25T11:24:59Z</dcterms:created>
  <dcterms:modified xsi:type="dcterms:W3CDTF">2025-05-12T16:53:30Z</dcterms:modified>
</cp:coreProperties>
</file>