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6" r:id="rId10"/>
    <p:sldId id="264" r:id="rId11"/>
    <p:sldId id="267" r:id="rId12"/>
    <p:sldId id="265"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snapToGrid="0">
      <p:cViewPr varScale="1">
        <p:scale>
          <a:sx n="57" d="100"/>
          <a:sy n="57" d="100"/>
        </p:scale>
        <p:origin x="78" y="4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833332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181187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4C576C-8FD3-44CE-A2A5-590467BBE434}"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316545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D4C576C-8FD3-44CE-A2A5-590467BBE434}" type="datetimeFigureOut">
              <a:rPr lang="en-GB" smtClean="0"/>
              <a:t>29/01/2019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542085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D4C576C-8FD3-44CE-A2A5-590467BBE434}" type="datetimeFigureOut">
              <a:rPr lang="en-GB" smtClean="0"/>
              <a:t>29/01/2019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86418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D4C576C-8FD3-44CE-A2A5-590467BBE434}" type="datetimeFigureOut">
              <a:rPr lang="en-GB" smtClean="0"/>
              <a:t>29/01/2019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797060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4C576C-8FD3-44CE-A2A5-590467BBE434}" type="datetimeFigureOut">
              <a:rPr lang="en-GB" smtClean="0"/>
              <a:t>29/01/2019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366826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29/01/2019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015906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29/01/2019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117368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522470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027407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4C576C-8FD3-44CE-A2A5-590467BBE434}" type="datetimeFigureOut">
              <a:rPr lang="en-GB" smtClean="0"/>
              <a:t>29/01/2019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180C5-1DB9-4464-BCDB-EB0632C17BD2}" type="slidenum">
              <a:rPr lang="en-GB" smtClean="0"/>
              <a:t>‹#›</a:t>
            </a:fld>
            <a:endParaRPr lang="en-GB"/>
          </a:p>
        </p:txBody>
      </p:sp>
    </p:spTree>
    <p:extLst>
      <p:ext uri="{BB962C8B-B14F-4D97-AF65-F5344CB8AC3E}">
        <p14:creationId xmlns:p14="http://schemas.microsoft.com/office/powerpoint/2010/main" val="39799586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114651"/>
          </a:xfrm>
        </p:spPr>
        <p:txBody>
          <a:bodyPr/>
          <a:lstStyle/>
          <a:p>
            <a:r>
              <a:rPr lang="en-GB" dirty="0" smtClean="0"/>
              <a:t>Social and Ethical Marketing</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91542" y="2374900"/>
            <a:ext cx="6008915" cy="4005943"/>
          </a:xfrm>
          <a:prstGeom prst="rect">
            <a:avLst/>
          </a:prstGeom>
        </p:spPr>
      </p:pic>
    </p:spTree>
    <p:extLst>
      <p:ext uri="{BB962C8B-B14F-4D97-AF65-F5344CB8AC3E}">
        <p14:creationId xmlns:p14="http://schemas.microsoft.com/office/powerpoint/2010/main" val="2220652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Welcome back…..</a:t>
            </a:r>
            <a:endParaRPr lang="en-GB" dirty="0"/>
          </a:p>
        </p:txBody>
      </p:sp>
      <p:sp>
        <p:nvSpPr>
          <p:cNvPr id="3" name="Content Placeholder 2"/>
          <p:cNvSpPr>
            <a:spLocks noGrp="1"/>
          </p:cNvSpPr>
          <p:nvPr>
            <p:ph idx="1"/>
          </p:nvPr>
        </p:nvSpPr>
        <p:spPr/>
        <p:txBody>
          <a:bodyPr/>
          <a:lstStyle/>
          <a:p>
            <a:pPr marL="0" indent="0">
              <a:buNone/>
            </a:pPr>
            <a:r>
              <a:rPr lang="en-GB" dirty="0" smtClean="0"/>
              <a:t>Social and Ethical Marketing</a:t>
            </a:r>
          </a:p>
          <a:p>
            <a:pPr marL="0" indent="0">
              <a:buNone/>
            </a:pPr>
            <a:endParaRPr lang="en-GB" dirty="0" smtClean="0"/>
          </a:p>
          <a:p>
            <a:pPr marL="0" indent="0">
              <a:buNone/>
            </a:pPr>
            <a:r>
              <a:rPr lang="en-GB" dirty="0" smtClean="0"/>
              <a:t>Within this module we will be exploring the current activities and trends in Social and Ethical Marketing and considering how marketing frameworks, concepts and techniques can be applied to social problems.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90384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95943"/>
            <a:ext cx="10515600" cy="5981020"/>
          </a:xfrm>
        </p:spPr>
        <p:txBody>
          <a:bodyPr>
            <a:normAutofit fontScale="70000" lnSpcReduction="20000"/>
          </a:bodyPr>
          <a:lstStyle/>
          <a:p>
            <a:pPr marL="0" indent="0">
              <a:buNone/>
            </a:pPr>
            <a:r>
              <a:rPr lang="en-GB" dirty="0" smtClean="0"/>
              <a:t>Learning Outcomes and syllabus</a:t>
            </a:r>
          </a:p>
          <a:p>
            <a:endParaRPr lang="en-GB" dirty="0" smtClean="0"/>
          </a:p>
          <a:p>
            <a:pPr marL="0" indent="0">
              <a:buNone/>
            </a:pPr>
            <a:r>
              <a:rPr lang="en-GB" dirty="0" smtClean="0"/>
              <a:t>Upon the successful completion of this module, you should be able to demonstrate the ability to:</a:t>
            </a:r>
          </a:p>
          <a:p>
            <a:pPr marL="0" indent="0">
              <a:buNone/>
            </a:pPr>
            <a:r>
              <a:rPr lang="en-GB" dirty="0" smtClean="0"/>
              <a:t>1.  assess the development of marketing in creating value in a social context;</a:t>
            </a:r>
          </a:p>
          <a:p>
            <a:pPr marL="0" indent="0">
              <a:buNone/>
            </a:pPr>
            <a:r>
              <a:rPr lang="en-GB" dirty="0" smtClean="0"/>
              <a:t>2.  identify relevant stakeholders and assess their impact on the marketing activities of the organisation;</a:t>
            </a:r>
          </a:p>
          <a:p>
            <a:pPr marL="0" indent="0">
              <a:buNone/>
            </a:pPr>
            <a:r>
              <a:rPr lang="en-GB" dirty="0" smtClean="0"/>
              <a:t>3.  Critically understand marketing processes, concepts and techniques and their application and use.  Including the role of the marketing mix, the marketing environment and marketing ethics.</a:t>
            </a:r>
          </a:p>
          <a:p>
            <a:endParaRPr lang="en-GB" dirty="0" smtClean="0"/>
          </a:p>
          <a:p>
            <a:r>
              <a:rPr lang="en-GB" dirty="0" smtClean="0"/>
              <a:t>Indicative topics for this module are:</a:t>
            </a:r>
          </a:p>
          <a:p>
            <a:r>
              <a:rPr lang="en-GB" dirty="0" smtClean="0"/>
              <a:t>•The Marketing Concept and Social Marketing</a:t>
            </a:r>
          </a:p>
          <a:p>
            <a:r>
              <a:rPr lang="en-GB" dirty="0" smtClean="0"/>
              <a:t>•Marketing Past, Present and Future</a:t>
            </a:r>
          </a:p>
          <a:p>
            <a:r>
              <a:rPr lang="en-GB" dirty="0" smtClean="0"/>
              <a:t>•Customers and other Stakeholders</a:t>
            </a:r>
          </a:p>
          <a:p>
            <a:r>
              <a:rPr lang="en-GB" dirty="0" smtClean="0"/>
              <a:t>•Marketing Strategy and Planning</a:t>
            </a:r>
          </a:p>
          <a:p>
            <a:r>
              <a:rPr lang="en-GB" dirty="0" smtClean="0"/>
              <a:t>•Macro and Micro Environment</a:t>
            </a:r>
          </a:p>
          <a:p>
            <a:r>
              <a:rPr lang="en-GB" dirty="0" smtClean="0"/>
              <a:t>•Segmentation, Targeting and Positioning</a:t>
            </a:r>
          </a:p>
          <a:p>
            <a:r>
              <a:rPr lang="en-GB" dirty="0" smtClean="0"/>
              <a:t>•The Marketing Mix and 7 P's</a:t>
            </a:r>
          </a:p>
          <a:p>
            <a:r>
              <a:rPr lang="en-GB" dirty="0" smtClean="0"/>
              <a:t>•Making Ethical Decisions in Marketing</a:t>
            </a:r>
          </a:p>
          <a:p>
            <a:endParaRPr lang="en-GB" dirty="0"/>
          </a:p>
        </p:txBody>
      </p:sp>
    </p:spTree>
    <p:extLst>
      <p:ext uri="{BB962C8B-B14F-4D97-AF65-F5344CB8AC3E}">
        <p14:creationId xmlns:p14="http://schemas.microsoft.com/office/powerpoint/2010/main" val="3225445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Assessments</a:t>
            </a:r>
            <a:endParaRPr lang="en-GB" dirty="0"/>
          </a:p>
        </p:txBody>
      </p:sp>
      <p:sp>
        <p:nvSpPr>
          <p:cNvPr id="3" name="Content Placeholder 2"/>
          <p:cNvSpPr>
            <a:spLocks noGrp="1"/>
          </p:cNvSpPr>
          <p:nvPr>
            <p:ph idx="1"/>
          </p:nvPr>
        </p:nvSpPr>
        <p:spPr/>
        <p:txBody>
          <a:bodyPr>
            <a:normAutofit fontScale="62500" lnSpcReduction="20000"/>
          </a:bodyPr>
          <a:lstStyle/>
          <a:p>
            <a:pPr marL="0" indent="0">
              <a:buNone/>
            </a:pPr>
            <a:r>
              <a:rPr lang="en-GB" dirty="0" smtClean="0"/>
              <a:t>Assignment 1 – 29</a:t>
            </a:r>
            <a:r>
              <a:rPr lang="en-GB" baseline="30000" dirty="0" smtClean="0"/>
              <a:t>th</a:t>
            </a:r>
            <a:r>
              <a:rPr lang="en-GB" dirty="0" smtClean="0"/>
              <a:t> March</a:t>
            </a:r>
          </a:p>
          <a:p>
            <a:pPr marL="0" indent="0">
              <a:buNone/>
            </a:pPr>
            <a:r>
              <a:rPr lang="en-GB" dirty="0"/>
              <a:t>Discuss the relevance of Social and Ethical Marketing Issues for contemporary business. You should use suitable academic theory and relevant industry examples to support your discussion and analysis.  </a:t>
            </a:r>
          </a:p>
          <a:p>
            <a:pPr marL="0" indent="0">
              <a:buNone/>
            </a:pPr>
            <a:r>
              <a:rPr lang="en-GB" dirty="0" smtClean="0"/>
              <a:t>Your </a:t>
            </a:r>
            <a:r>
              <a:rPr lang="en-GB" dirty="0"/>
              <a:t>work should be presented in essay style of 2,500 words (+/- 10% acceptable).  Within your work you should discuss a range of theory, drawing from the work discussed within the module as well as your own additional research</a:t>
            </a:r>
            <a:r>
              <a:rPr lang="en-GB" dirty="0" smtClean="0"/>
              <a:t>.</a:t>
            </a:r>
          </a:p>
          <a:p>
            <a:pPr marL="0" indent="0">
              <a:buNone/>
            </a:pPr>
            <a:endParaRPr lang="en-GB" dirty="0"/>
          </a:p>
          <a:p>
            <a:pPr marL="0" indent="0">
              <a:buNone/>
            </a:pPr>
            <a:r>
              <a:rPr lang="en-GB" dirty="0" smtClean="0"/>
              <a:t>Assignment 2 – Date TBC </a:t>
            </a:r>
          </a:p>
          <a:p>
            <a:pPr marL="0" indent="0">
              <a:buNone/>
            </a:pPr>
            <a:r>
              <a:rPr lang="en-GB" dirty="0"/>
              <a:t>For this task you are asked to produce and present a social marketing plan for the Royal Commission on the Ancient and Historical Monuments of Wales. This is a live project where you will get the opportunity to visit the commission and research their needs first hand.</a:t>
            </a:r>
          </a:p>
          <a:p>
            <a:pPr marL="0" indent="0">
              <a:buNone/>
            </a:pPr>
            <a:r>
              <a:rPr lang="en-GB" dirty="0" smtClean="0"/>
              <a:t>Your </a:t>
            </a:r>
            <a:r>
              <a:rPr lang="en-GB" dirty="0"/>
              <a:t>presentation should include typed speaker notes detailing your rationale and details of objectives and implementation of your social marketing plan.  Within your work you should discuss a range of theory, drawing from the work discussed within the module as well as your own additional research</a:t>
            </a:r>
            <a:r>
              <a:rPr lang="en-GB" dirty="0" smtClean="0"/>
              <a:t>.</a:t>
            </a:r>
            <a:endParaRPr lang="en-GB" dirty="0"/>
          </a:p>
          <a:p>
            <a:pPr marL="0" indent="0">
              <a:buNone/>
            </a:pPr>
            <a:r>
              <a:rPr lang="en-GB" dirty="0"/>
              <a:t>You will be given additional guidance from the Royal Commission concerning the problem they wish to solve.</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15748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Marketing?					15mins</a:t>
            </a:r>
            <a:endParaRPr lang="en-GB" dirty="0"/>
          </a:p>
        </p:txBody>
      </p:sp>
      <p:sp>
        <p:nvSpPr>
          <p:cNvPr id="3" name="Content Placeholder 2"/>
          <p:cNvSpPr>
            <a:spLocks noGrp="1"/>
          </p:cNvSpPr>
          <p:nvPr>
            <p:ph idx="1"/>
          </p:nvPr>
        </p:nvSpPr>
        <p:spPr/>
        <p:txBody>
          <a:bodyPr/>
          <a:lstStyle/>
          <a:p>
            <a:pPr marL="0" indent="0">
              <a:buNone/>
            </a:pPr>
            <a:r>
              <a:rPr lang="en-GB" dirty="0" smtClean="0"/>
              <a:t>In Groups,</a:t>
            </a:r>
          </a:p>
          <a:p>
            <a:pPr marL="0" indent="0">
              <a:buNone/>
            </a:pPr>
            <a:r>
              <a:rPr lang="en-GB" dirty="0" smtClean="0"/>
              <a:t>Consider what Marketing is?  What can and does Marketing do?</a:t>
            </a:r>
          </a:p>
          <a:p>
            <a:pPr marL="0" indent="0">
              <a:buNone/>
            </a:pPr>
            <a:endParaRPr lang="en-GB" dirty="0" smtClean="0"/>
          </a:p>
          <a:p>
            <a:pPr marL="0" indent="0">
              <a:buNone/>
            </a:pPr>
            <a:r>
              <a:rPr lang="en-GB" dirty="0" smtClean="0"/>
              <a:t> ** Design a definition **</a:t>
            </a:r>
          </a:p>
          <a:p>
            <a:pPr marL="0" indent="0">
              <a:buNone/>
            </a:pPr>
            <a:endParaRPr lang="en-GB" dirty="0"/>
          </a:p>
          <a:p>
            <a:pPr marL="0" indent="0">
              <a:buNone/>
            </a:pPr>
            <a:r>
              <a:rPr lang="en-GB" dirty="0" smtClean="0"/>
              <a:t>https://www.youtube.com/watch?v=i1xz5Kv-7VY</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881523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9" y="365125"/>
            <a:ext cx="11223171" cy="1325563"/>
          </a:xfrm>
        </p:spPr>
        <p:txBody>
          <a:bodyPr/>
          <a:lstStyle/>
          <a:p>
            <a:r>
              <a:rPr lang="en-GB" dirty="0" smtClean="0"/>
              <a:t>A few definitions</a:t>
            </a:r>
            <a:endParaRPr lang="en-GB" dirty="0"/>
          </a:p>
        </p:txBody>
      </p:sp>
      <p:sp>
        <p:nvSpPr>
          <p:cNvPr id="3" name="Content Placeholder 2"/>
          <p:cNvSpPr>
            <a:spLocks noGrp="1"/>
          </p:cNvSpPr>
          <p:nvPr>
            <p:ph idx="1"/>
          </p:nvPr>
        </p:nvSpPr>
        <p:spPr>
          <a:xfrm>
            <a:off x="130629" y="1469571"/>
            <a:ext cx="11794671" cy="4740049"/>
          </a:xfrm>
        </p:spPr>
        <p:txBody>
          <a:bodyPr>
            <a:normAutofit lnSpcReduction="10000"/>
          </a:bodyPr>
          <a:lstStyle/>
          <a:p>
            <a:pPr marL="0" indent="0">
              <a:buNone/>
            </a:pPr>
            <a:r>
              <a:rPr lang="en-GB" dirty="0" smtClean="0"/>
              <a:t>“Marketing is a social and managerial process by which individuals and groups obtain what they want and need through creating and exchanging products and value with others (Kotler </a:t>
            </a:r>
            <a:r>
              <a:rPr lang="en-GB" i="1" dirty="0" smtClean="0"/>
              <a:t>et al</a:t>
            </a:r>
            <a:r>
              <a:rPr lang="en-GB" dirty="0" smtClean="0"/>
              <a:t>, 1999)”</a:t>
            </a:r>
          </a:p>
          <a:p>
            <a:pPr marL="0" indent="0">
              <a:buNone/>
            </a:pPr>
            <a:r>
              <a:rPr lang="en-GB" dirty="0" smtClean="0"/>
              <a:t>“Marketing is the management process responsible for identifying, anticipating and satisfying customers’ requirements profitably”. (CIM)</a:t>
            </a:r>
          </a:p>
          <a:p>
            <a:pPr marL="0" indent="0">
              <a:buNone/>
            </a:pPr>
            <a:r>
              <a:rPr lang="en-GB" dirty="0" smtClean="0"/>
              <a:t>“Marketing is the process of planning and executing the conception, pricing, promotion and distribution of ideas, goods and services to create exchanges that satisfy individual and organisational objectives” (American Marketing Association)</a:t>
            </a:r>
          </a:p>
          <a:p>
            <a:pPr marL="0" indent="0">
              <a:buNone/>
            </a:pPr>
            <a:endParaRPr lang="en-GB" dirty="0"/>
          </a:p>
          <a:p>
            <a:pPr marL="0" indent="0">
              <a:buNone/>
            </a:pPr>
            <a:r>
              <a:rPr lang="en-GB" dirty="0" smtClean="0"/>
              <a:t>Which one do you prefer and why?</a:t>
            </a:r>
          </a:p>
          <a:p>
            <a:pPr marL="0" indent="0">
              <a:buNone/>
            </a:pPr>
            <a:endParaRPr lang="en-GB" dirty="0"/>
          </a:p>
        </p:txBody>
      </p:sp>
    </p:spTree>
    <p:extLst>
      <p:ext uri="{BB962C8B-B14F-4D97-AF65-F5344CB8AC3E}">
        <p14:creationId xmlns:p14="http://schemas.microsoft.com/office/powerpoint/2010/main" val="2161559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Marketing Concept</a:t>
            </a:r>
            <a:endParaRPr lang="en-GB" dirty="0"/>
          </a:p>
        </p:txBody>
      </p:sp>
      <p:sp>
        <p:nvSpPr>
          <p:cNvPr id="3" name="Content Placeholder 2"/>
          <p:cNvSpPr>
            <a:spLocks noGrp="1"/>
          </p:cNvSpPr>
          <p:nvPr>
            <p:ph idx="1"/>
          </p:nvPr>
        </p:nvSpPr>
        <p:spPr>
          <a:xfrm>
            <a:off x="838200" y="1825625"/>
            <a:ext cx="10515600" cy="4722132"/>
          </a:xfrm>
        </p:spPr>
        <p:txBody>
          <a:bodyPr>
            <a:normAutofit lnSpcReduction="10000"/>
          </a:bodyPr>
          <a:lstStyle/>
          <a:p>
            <a:pPr marL="0" indent="0">
              <a:buNone/>
            </a:pPr>
            <a:r>
              <a:rPr lang="en-GB" dirty="0" smtClean="0"/>
              <a:t>Created in the 1950’s</a:t>
            </a:r>
          </a:p>
          <a:p>
            <a:pPr marL="0" indent="0">
              <a:buNone/>
            </a:pPr>
            <a:r>
              <a:rPr lang="en-GB" dirty="0" smtClean="0"/>
              <a:t>The implementation structure of the Marketing philosophy.</a:t>
            </a:r>
          </a:p>
          <a:p>
            <a:pPr marL="0" indent="0">
              <a:buNone/>
            </a:pPr>
            <a:r>
              <a:rPr lang="en-GB" dirty="0" smtClean="0"/>
              <a:t>The Marketing Philosophy includes 4 key areas:</a:t>
            </a:r>
            <a:br>
              <a:rPr lang="en-GB" dirty="0" smtClean="0"/>
            </a:br>
            <a:endParaRPr lang="en-GB" dirty="0" smtClean="0"/>
          </a:p>
          <a:p>
            <a:pPr>
              <a:buFont typeface="Wingdings" panose="05000000000000000000" pitchFamily="2" charset="2"/>
              <a:buChar char="q"/>
            </a:pPr>
            <a:r>
              <a:rPr lang="en-GB" sz="2000" dirty="0" smtClean="0"/>
              <a:t>Customer Orientation</a:t>
            </a:r>
          </a:p>
          <a:p>
            <a:pPr marL="0" indent="0">
              <a:buNone/>
            </a:pPr>
            <a:r>
              <a:rPr lang="en-GB" sz="2000" dirty="0" smtClean="0"/>
              <a:t>Understanding of customer needs, wants and behaviour.</a:t>
            </a:r>
          </a:p>
          <a:p>
            <a:pPr>
              <a:buFont typeface="Wingdings" panose="05000000000000000000" pitchFamily="2" charset="2"/>
              <a:buChar char="q"/>
            </a:pPr>
            <a:r>
              <a:rPr lang="en-GB" sz="2000" dirty="0" smtClean="0"/>
              <a:t>Integrated Effort</a:t>
            </a:r>
          </a:p>
          <a:p>
            <a:pPr marL="0" indent="0">
              <a:buNone/>
            </a:pPr>
            <a:r>
              <a:rPr lang="en-GB" sz="2000" dirty="0" smtClean="0"/>
              <a:t>The marketing function must be integrated into all areas of the Business</a:t>
            </a:r>
          </a:p>
          <a:p>
            <a:pPr>
              <a:buFont typeface="Wingdings" panose="05000000000000000000" pitchFamily="2" charset="2"/>
              <a:buChar char="q"/>
            </a:pPr>
            <a:r>
              <a:rPr lang="en-GB" sz="2000" dirty="0" smtClean="0"/>
              <a:t>Profit Direction</a:t>
            </a:r>
          </a:p>
          <a:p>
            <a:pPr marL="0" indent="0">
              <a:buNone/>
            </a:pPr>
            <a:r>
              <a:rPr lang="en-GB" sz="2000" dirty="0" smtClean="0"/>
              <a:t>Focus efforts on profit rather than sales volumes</a:t>
            </a:r>
          </a:p>
          <a:p>
            <a:pPr>
              <a:buFont typeface="Wingdings" panose="05000000000000000000" pitchFamily="2" charset="2"/>
              <a:buChar char="q"/>
            </a:pPr>
            <a:r>
              <a:rPr lang="en-GB" sz="2000" dirty="0" smtClean="0"/>
              <a:t>Competitor orientation</a:t>
            </a:r>
          </a:p>
          <a:p>
            <a:pPr marL="0" indent="0">
              <a:buNone/>
            </a:pPr>
            <a:r>
              <a:rPr lang="en-GB" sz="2000" dirty="0" smtClean="0"/>
              <a:t>Considering Competitors approach</a:t>
            </a:r>
            <a:endParaRPr lang="en-GB" sz="2000" dirty="0"/>
          </a:p>
        </p:txBody>
      </p:sp>
    </p:spTree>
    <p:extLst>
      <p:ext uri="{BB962C8B-B14F-4D97-AF65-F5344CB8AC3E}">
        <p14:creationId xmlns:p14="http://schemas.microsoft.com/office/powerpoint/2010/main" val="616631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9715" y="639468"/>
            <a:ext cx="9976756" cy="5338263"/>
          </a:xfrm>
        </p:spPr>
      </p:pic>
    </p:spTree>
    <p:extLst>
      <p:ext uri="{BB962C8B-B14F-4D97-AF65-F5344CB8AC3E}">
        <p14:creationId xmlns:p14="http://schemas.microsoft.com/office/powerpoint/2010/main" val="2674773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Tools to assist with the implementation</a:t>
            </a:r>
            <a:endParaRPr lang="en-GB" dirty="0"/>
          </a:p>
        </p:txBody>
      </p:sp>
      <p:sp>
        <p:nvSpPr>
          <p:cNvPr id="3" name="Content Placeholder 2"/>
          <p:cNvSpPr>
            <a:spLocks noGrp="1"/>
          </p:cNvSpPr>
          <p:nvPr>
            <p:ph idx="1"/>
          </p:nvPr>
        </p:nvSpPr>
        <p:spPr>
          <a:xfrm>
            <a:off x="838200" y="1825625"/>
            <a:ext cx="4370614" cy="4351338"/>
          </a:xfrm>
        </p:spPr>
        <p:txBody>
          <a:bodyPr>
            <a:normAutofit/>
          </a:bodyPr>
          <a:lstStyle/>
          <a:p>
            <a:pPr marL="0" indent="0">
              <a:buNone/>
            </a:pPr>
            <a:r>
              <a:rPr lang="en-GB" dirty="0" smtClean="0"/>
              <a:t>Include:</a:t>
            </a:r>
          </a:p>
          <a:p>
            <a:r>
              <a:rPr lang="en-GB" dirty="0" smtClean="0"/>
              <a:t>Marketing mix</a:t>
            </a:r>
          </a:p>
          <a:p>
            <a:r>
              <a:rPr lang="en-GB" dirty="0" smtClean="0"/>
              <a:t>Product planning</a:t>
            </a:r>
          </a:p>
          <a:p>
            <a:r>
              <a:rPr lang="en-GB" dirty="0" smtClean="0"/>
              <a:t>Pricing</a:t>
            </a:r>
          </a:p>
          <a:p>
            <a:r>
              <a:rPr lang="en-GB" dirty="0" smtClean="0"/>
              <a:t>Branding</a:t>
            </a:r>
          </a:p>
          <a:p>
            <a:r>
              <a:rPr lang="en-GB" dirty="0" smtClean="0"/>
              <a:t>Channels of distribution</a:t>
            </a:r>
          </a:p>
        </p:txBody>
      </p:sp>
      <p:sp>
        <p:nvSpPr>
          <p:cNvPr id="4" name="TextBox 3"/>
          <p:cNvSpPr txBox="1"/>
          <p:nvPr/>
        </p:nvSpPr>
        <p:spPr>
          <a:xfrm>
            <a:off x="5568043" y="2282825"/>
            <a:ext cx="5192485"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Personal selling</a:t>
            </a:r>
          </a:p>
          <a:p>
            <a:pPr marL="457200" indent="-457200">
              <a:buFont typeface="Arial" panose="020B0604020202020204" pitchFamily="34" charset="0"/>
              <a:buChar char="•"/>
            </a:pPr>
            <a:r>
              <a:rPr lang="en-GB" sz="2800" dirty="0" smtClean="0"/>
              <a:t>Advertising</a:t>
            </a:r>
          </a:p>
          <a:p>
            <a:pPr marL="457200" indent="-457200">
              <a:buFont typeface="Arial" panose="020B0604020202020204" pitchFamily="34" charset="0"/>
              <a:buChar char="•"/>
            </a:pPr>
            <a:r>
              <a:rPr lang="en-GB" sz="2800" dirty="0" smtClean="0"/>
              <a:t>Sales promotion</a:t>
            </a:r>
          </a:p>
          <a:p>
            <a:pPr marL="457200" indent="-457200">
              <a:buFont typeface="Arial" panose="020B0604020202020204" pitchFamily="34" charset="0"/>
              <a:buChar char="•"/>
            </a:pPr>
            <a:r>
              <a:rPr lang="en-GB" sz="2800" dirty="0" smtClean="0"/>
              <a:t>Service</a:t>
            </a:r>
          </a:p>
          <a:p>
            <a:pPr marL="457200" indent="-457200">
              <a:buFont typeface="Arial" panose="020B0604020202020204" pitchFamily="34" charset="0"/>
              <a:buChar char="•"/>
            </a:pPr>
            <a:r>
              <a:rPr lang="en-GB" sz="2800" dirty="0" smtClean="0"/>
              <a:t>Physical distribution </a:t>
            </a:r>
          </a:p>
          <a:p>
            <a:pPr marL="457200" indent="-457200">
              <a:buFont typeface="Arial" panose="020B0604020202020204" pitchFamily="34" charset="0"/>
              <a:buChar char="•"/>
            </a:pPr>
            <a:r>
              <a:rPr lang="en-GB" sz="2800" dirty="0" smtClean="0"/>
              <a:t>Market Research</a:t>
            </a:r>
            <a:endParaRPr lang="en-GB" sz="2800" dirty="0"/>
          </a:p>
        </p:txBody>
      </p:sp>
    </p:spTree>
    <p:extLst>
      <p:ext uri="{BB962C8B-B14F-4D97-AF65-F5344CB8AC3E}">
        <p14:creationId xmlns:p14="http://schemas.microsoft.com/office/powerpoint/2010/main" val="4112773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differences between the Marketing Concept and anything before</a:t>
            </a:r>
            <a:endParaRPr lang="en-GB" dirty="0"/>
          </a:p>
        </p:txBody>
      </p:sp>
      <p:sp>
        <p:nvSpPr>
          <p:cNvPr id="3" name="Content Placeholder 2"/>
          <p:cNvSpPr>
            <a:spLocks noGrp="1"/>
          </p:cNvSpPr>
          <p:nvPr>
            <p:ph idx="1"/>
          </p:nvPr>
        </p:nvSpPr>
        <p:spPr/>
        <p:txBody>
          <a:bodyPr/>
          <a:lstStyle/>
          <a:p>
            <a:r>
              <a:rPr lang="en-GB" dirty="0" smtClean="0"/>
              <a:t>Identifies customer needs and satisfies them</a:t>
            </a:r>
          </a:p>
          <a:p>
            <a:r>
              <a:rPr lang="en-GB" dirty="0" smtClean="0"/>
              <a:t>Making products which will sell instead of selling what is made</a:t>
            </a:r>
          </a:p>
          <a:p>
            <a:r>
              <a:rPr lang="en-GB" dirty="0" smtClean="0"/>
              <a:t>Realising that the customer is more important than the product</a:t>
            </a:r>
          </a:p>
          <a:p>
            <a:r>
              <a:rPr lang="en-GB" dirty="0" smtClean="0"/>
              <a:t>Liberty of the customer to buy in terms of place, quality, kind and quantity.</a:t>
            </a:r>
          </a:p>
          <a:p>
            <a:r>
              <a:rPr lang="en-GB" dirty="0" smtClean="0"/>
              <a:t>Satisfying the esteem of consumers</a:t>
            </a:r>
          </a:p>
          <a:p>
            <a:r>
              <a:rPr lang="en-GB" dirty="0" smtClean="0"/>
              <a:t>Drawing up a marketing approach to gain the confidence of consumers and achieve business targets.</a:t>
            </a:r>
            <a:endParaRPr lang="en-GB" dirty="0"/>
          </a:p>
        </p:txBody>
      </p:sp>
    </p:spTree>
    <p:extLst>
      <p:ext uri="{BB962C8B-B14F-4D97-AF65-F5344CB8AC3E}">
        <p14:creationId xmlns:p14="http://schemas.microsoft.com/office/powerpoint/2010/main" val="2530520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In groups, discuss the Marketing concept.  What could stop in being implemented successfully?  Think of organisations you are familiar with, do they fully embrace the Marketing concept?  Perhaps, consider the Universities marketing concept.</a:t>
            </a:r>
            <a:endParaRPr lang="en-GB" dirty="0"/>
          </a:p>
        </p:txBody>
      </p:sp>
    </p:spTree>
    <p:extLst>
      <p:ext uri="{BB962C8B-B14F-4D97-AF65-F5344CB8AC3E}">
        <p14:creationId xmlns:p14="http://schemas.microsoft.com/office/powerpoint/2010/main" val="3163992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Barriers</a:t>
            </a:r>
            <a:endParaRPr lang="en-GB" dirty="0"/>
          </a:p>
        </p:txBody>
      </p:sp>
      <p:sp>
        <p:nvSpPr>
          <p:cNvPr id="3" name="Content Placeholder 2"/>
          <p:cNvSpPr>
            <a:spLocks noGrp="1"/>
          </p:cNvSpPr>
          <p:nvPr>
            <p:ph idx="1"/>
          </p:nvPr>
        </p:nvSpPr>
        <p:spPr/>
        <p:txBody>
          <a:bodyPr/>
          <a:lstStyle/>
          <a:p>
            <a:r>
              <a:rPr lang="en-GB" dirty="0" smtClean="0"/>
              <a:t>An incomplete understanding of the marketing concept itself;</a:t>
            </a:r>
          </a:p>
          <a:p>
            <a:r>
              <a:rPr lang="en-GB" dirty="0" smtClean="0"/>
              <a:t>The inherent conflict between short-term and long-term sales and profit goals</a:t>
            </a:r>
          </a:p>
          <a:p>
            <a:r>
              <a:rPr lang="en-GB" dirty="0" smtClean="0"/>
              <a:t>An overemphasis on short-term financially-orientated measure of management performance;</a:t>
            </a:r>
          </a:p>
          <a:p>
            <a:r>
              <a:rPr lang="en-GB" dirty="0" smtClean="0"/>
              <a:t>Top management’s own values and priorities concerning the relative importance of customers and the firm’s other constituencies.</a:t>
            </a:r>
            <a:endParaRPr lang="en-GB" dirty="0"/>
          </a:p>
        </p:txBody>
      </p:sp>
    </p:spTree>
    <p:extLst>
      <p:ext uri="{BB962C8B-B14F-4D97-AF65-F5344CB8AC3E}">
        <p14:creationId xmlns:p14="http://schemas.microsoft.com/office/powerpoint/2010/main" val="1937561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Marketing</a:t>
            </a:r>
            <a:endParaRPr lang="en-GB" dirty="0"/>
          </a:p>
        </p:txBody>
      </p:sp>
      <p:sp>
        <p:nvSpPr>
          <p:cNvPr id="3" name="Content Placeholder 2"/>
          <p:cNvSpPr>
            <a:spLocks noGrp="1"/>
          </p:cNvSpPr>
          <p:nvPr>
            <p:ph idx="1"/>
          </p:nvPr>
        </p:nvSpPr>
        <p:spPr/>
        <p:txBody>
          <a:bodyPr/>
          <a:lstStyle/>
          <a:p>
            <a:pPr marL="0" indent="0">
              <a:buNone/>
            </a:pPr>
            <a:r>
              <a:rPr lang="en-GB" dirty="0" smtClean="0"/>
              <a:t>The origins of Social Marketing came from Kotler and Levy, after they became interested in Wiebe’s 1951-1952 famous question:</a:t>
            </a:r>
          </a:p>
          <a:p>
            <a:pPr marL="0" indent="0">
              <a:buNone/>
            </a:pPr>
            <a:endParaRPr lang="en-GB" dirty="0"/>
          </a:p>
          <a:p>
            <a:pPr marL="0" indent="0">
              <a:buNone/>
            </a:pPr>
            <a:r>
              <a:rPr lang="en-GB" dirty="0" smtClean="0"/>
              <a:t>“Why can’t you sell Brotherhood like you sell soap?”</a:t>
            </a:r>
          </a:p>
          <a:p>
            <a:pPr marL="0" indent="0">
              <a:buNone/>
            </a:pPr>
            <a:endParaRPr lang="en-GB" dirty="0"/>
          </a:p>
          <a:p>
            <a:pPr marL="0" indent="0">
              <a:buNone/>
            </a:pPr>
            <a:r>
              <a:rPr lang="en-GB" dirty="0" smtClean="0"/>
              <a:t>What do you think of this?  </a:t>
            </a:r>
            <a:endParaRPr lang="en-GB" dirty="0"/>
          </a:p>
        </p:txBody>
      </p:sp>
    </p:spTree>
    <p:extLst>
      <p:ext uri="{BB962C8B-B14F-4D97-AF65-F5344CB8AC3E}">
        <p14:creationId xmlns:p14="http://schemas.microsoft.com/office/powerpoint/2010/main" val="1937262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Social Marketing Campaign</a:t>
            </a:r>
            <a:br>
              <a:rPr lang="en-GB" dirty="0" smtClean="0"/>
            </a:br>
            <a:r>
              <a:rPr lang="en-GB" dirty="0" smtClean="0"/>
              <a:t>Wear your seatbelt</a:t>
            </a:r>
            <a:endParaRPr lang="en-GB" dirty="0"/>
          </a:p>
        </p:txBody>
      </p:sp>
      <p:sp>
        <p:nvSpPr>
          <p:cNvPr id="3" name="Content Placeholder 2"/>
          <p:cNvSpPr>
            <a:spLocks noGrp="1"/>
          </p:cNvSpPr>
          <p:nvPr>
            <p:ph idx="1"/>
          </p:nvPr>
        </p:nvSpPr>
        <p:spPr/>
        <p:txBody>
          <a:bodyPr/>
          <a:lstStyle/>
          <a:p>
            <a:pPr marL="0" indent="0">
              <a:buNone/>
            </a:pPr>
            <a:r>
              <a:rPr lang="en-GB" dirty="0"/>
              <a:t>https://www.youtube.com/watch?v=h-8PBx7isoM&amp;list=PLCA9CC18204062AA2</a:t>
            </a:r>
          </a:p>
        </p:txBody>
      </p:sp>
    </p:spTree>
    <p:extLst>
      <p:ext uri="{BB962C8B-B14F-4D97-AF65-F5344CB8AC3E}">
        <p14:creationId xmlns:p14="http://schemas.microsoft.com/office/powerpoint/2010/main" val="3340534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Reaction to change….</a:t>
            </a:r>
            <a:endParaRPr lang="en-GB" dirty="0"/>
          </a:p>
        </p:txBody>
      </p:sp>
      <p:sp>
        <p:nvSpPr>
          <p:cNvPr id="3" name="Content Placeholder 2"/>
          <p:cNvSpPr>
            <a:spLocks noGrp="1"/>
          </p:cNvSpPr>
          <p:nvPr>
            <p:ph idx="1"/>
          </p:nvPr>
        </p:nvSpPr>
        <p:spPr/>
        <p:txBody>
          <a:bodyPr/>
          <a:lstStyle/>
          <a:p>
            <a:pPr marL="0" indent="0">
              <a:buNone/>
            </a:pPr>
            <a:r>
              <a:rPr lang="en-GB" dirty="0" smtClean="0"/>
              <a:t>Marketers find themselves deep within a digital era, a time of vast technological change, in which fundamental changes in consumer behaviour are taking place.</a:t>
            </a:r>
          </a:p>
          <a:p>
            <a:pPr marL="0" indent="0">
              <a:buNone/>
            </a:pPr>
            <a:endParaRPr lang="en-GB" dirty="0"/>
          </a:p>
          <a:p>
            <a:pPr marL="0" indent="0">
              <a:buNone/>
            </a:pPr>
            <a:r>
              <a:rPr lang="en-GB" dirty="0" smtClean="0"/>
              <a:t>The rising expectation upon voluntary </a:t>
            </a:r>
            <a:r>
              <a:rPr lang="en-GB" dirty="0"/>
              <a:t>o</a:t>
            </a:r>
            <a:r>
              <a:rPr lang="en-GB" dirty="0" smtClean="0"/>
              <a:t>rganisations, charities and communities to deliver former public services.</a:t>
            </a:r>
            <a:endParaRPr lang="en-GB" dirty="0"/>
          </a:p>
        </p:txBody>
      </p:sp>
    </p:spTree>
    <p:extLst>
      <p:ext uri="{BB962C8B-B14F-4D97-AF65-F5344CB8AC3E}">
        <p14:creationId xmlns:p14="http://schemas.microsoft.com/office/powerpoint/2010/main" val="14682950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Consider a Social Marketing project that is being delivered at present, using your phone research the strategy of the message delivery and be prepared to present to the class.</a:t>
            </a:r>
            <a:endParaRPr lang="en-GB" dirty="0"/>
          </a:p>
        </p:txBody>
      </p:sp>
    </p:spTree>
    <p:extLst>
      <p:ext uri="{BB962C8B-B14F-4D97-AF65-F5344CB8AC3E}">
        <p14:creationId xmlns:p14="http://schemas.microsoft.com/office/powerpoint/2010/main" val="2377304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Pre-lecture work	</a:t>
            </a:r>
            <a:endParaRPr lang="en-GB" dirty="0"/>
          </a:p>
        </p:txBody>
      </p:sp>
      <p:sp>
        <p:nvSpPr>
          <p:cNvPr id="3" name="Content Placeholder 2"/>
          <p:cNvSpPr>
            <a:spLocks noGrp="1"/>
          </p:cNvSpPr>
          <p:nvPr>
            <p:ph idx="1"/>
          </p:nvPr>
        </p:nvSpPr>
        <p:spPr/>
        <p:txBody>
          <a:bodyPr/>
          <a:lstStyle/>
          <a:p>
            <a:pPr marL="0" indent="0">
              <a:buNone/>
            </a:pPr>
            <a:r>
              <a:rPr lang="en-GB" dirty="0" smtClean="0"/>
              <a:t>Case Study</a:t>
            </a:r>
          </a:p>
          <a:p>
            <a:pPr marL="0" indent="0">
              <a:buNone/>
            </a:pPr>
            <a:r>
              <a:rPr lang="en-GB" dirty="0" smtClean="0"/>
              <a:t>Please come to class having read the case study and answered the questions.</a:t>
            </a:r>
          </a:p>
          <a:p>
            <a:pPr marL="0" indent="0">
              <a:buNone/>
            </a:pPr>
            <a:r>
              <a:rPr lang="en-GB" dirty="0" smtClean="0"/>
              <a:t>We will discuss at the start of the lecture.</a:t>
            </a:r>
            <a:endParaRPr lang="en-GB" dirty="0"/>
          </a:p>
        </p:txBody>
      </p:sp>
    </p:spTree>
    <p:extLst>
      <p:ext uri="{BB962C8B-B14F-4D97-AF65-F5344CB8AC3E}">
        <p14:creationId xmlns:p14="http://schemas.microsoft.com/office/powerpoint/2010/main" val="882898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272</TotalTime>
  <Words>887</Words>
  <Application>Microsoft Office PowerPoint</Application>
  <PresentationFormat>Widescreen</PresentationFormat>
  <Paragraphs>101</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vt:lpstr>
      <vt:lpstr>Office Theme</vt:lpstr>
      <vt:lpstr>Social and Ethical Marketing</vt:lpstr>
      <vt:lpstr>Welcome back…..</vt:lpstr>
      <vt:lpstr>PowerPoint Presentation</vt:lpstr>
      <vt:lpstr>Assessments</vt:lpstr>
      <vt:lpstr>What is Marketing?     15mins</vt:lpstr>
      <vt:lpstr>A few definitions</vt:lpstr>
      <vt:lpstr>The Marketing Concept</vt:lpstr>
      <vt:lpstr>PowerPoint Presentation</vt:lpstr>
      <vt:lpstr>Tools to assist with the implementation</vt:lpstr>
      <vt:lpstr>The differences between the Marketing Concept and anything before</vt:lpstr>
      <vt:lpstr>Activity</vt:lpstr>
      <vt:lpstr>Barriers</vt:lpstr>
      <vt:lpstr>Social Marketing</vt:lpstr>
      <vt:lpstr>Example of Social Marketing Campaign Wear your seatbelt</vt:lpstr>
      <vt:lpstr>Reaction to change….</vt:lpstr>
      <vt:lpstr>Activity</vt:lpstr>
      <vt:lpstr>Pre-lecture work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dc:title>
  <dc:creator>Jessica Shore</dc:creator>
  <cp:lastModifiedBy>Jessica Shore</cp:lastModifiedBy>
  <cp:revision>5</cp:revision>
  <dcterms:created xsi:type="dcterms:W3CDTF">2019-01-21T16:41:47Z</dcterms:created>
  <dcterms:modified xsi:type="dcterms:W3CDTF">2019-01-29T12:52:58Z</dcterms:modified>
</cp:coreProperties>
</file>