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7" r:id="rId2"/>
    <p:sldId id="265" r:id="rId3"/>
    <p:sldId id="257" r:id="rId4"/>
    <p:sldId id="259" r:id="rId5"/>
    <p:sldId id="260" r:id="rId6"/>
    <p:sldId id="264"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474" autoAdjust="0"/>
    <p:restoredTop sz="94660"/>
  </p:normalViewPr>
  <p:slideViewPr>
    <p:cSldViewPr snapToGrid="0">
      <p:cViewPr varScale="1">
        <p:scale>
          <a:sx n="103" d="100"/>
          <a:sy n="103" d="100"/>
        </p:scale>
        <p:origin x="138"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0F333B-43CE-4674-8D4F-C7B504A416CA}" type="datetimeFigureOut">
              <a:rPr lang="en-GB" smtClean="0"/>
              <a:t>11/10/2020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C97DB4-61AA-4802-B392-32DFA7BA45CD}" type="slidenum">
              <a:rPr lang="en-GB" smtClean="0"/>
              <a:t>‹#›</a:t>
            </a:fld>
            <a:endParaRPr lang="en-GB"/>
          </a:p>
        </p:txBody>
      </p:sp>
    </p:spTree>
    <p:extLst>
      <p:ext uri="{BB962C8B-B14F-4D97-AF65-F5344CB8AC3E}">
        <p14:creationId xmlns:p14="http://schemas.microsoft.com/office/powerpoint/2010/main" val="4218083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1514977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C97DB4-61AA-4802-B392-32DFA7BA45CD}" type="slidenum">
              <a:rPr lang="en-GB" smtClean="0"/>
              <a:t>7</a:t>
            </a:fld>
            <a:endParaRPr lang="en-GB"/>
          </a:p>
        </p:txBody>
      </p:sp>
    </p:spTree>
    <p:extLst>
      <p:ext uri="{BB962C8B-B14F-4D97-AF65-F5344CB8AC3E}">
        <p14:creationId xmlns:p14="http://schemas.microsoft.com/office/powerpoint/2010/main" val="588194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C714C4-E8D3-4EB4-B8B5-029CDFDE0B27}"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 adapted from Averil Coxhead</a:t>
            </a:r>
            <a:endParaRPr lang="en-GB"/>
          </a:p>
        </p:txBody>
      </p:sp>
      <p:sp>
        <p:nvSpPr>
          <p:cNvPr id="6" name="Slide Number Placeholder 5"/>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2646874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357738-8FDA-42C0-91CC-E85731976AEA}"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 adapted from Averil Coxhead</a:t>
            </a:r>
            <a:endParaRPr lang="en-GB"/>
          </a:p>
        </p:txBody>
      </p:sp>
      <p:sp>
        <p:nvSpPr>
          <p:cNvPr id="6" name="Slide Number Placeholder 5"/>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4057466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FE46EC-DB8F-4186-B14F-30AD7647C588}"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 adapted from Averil Coxhead</a:t>
            </a:r>
            <a:endParaRPr lang="en-GB"/>
          </a:p>
        </p:txBody>
      </p:sp>
      <p:sp>
        <p:nvSpPr>
          <p:cNvPr id="6" name="Slide Number Placeholder 5"/>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14304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5DC27FC-0184-4D09-8426-E2AFD3D18545}" type="datetime1">
              <a:rPr lang="en-GB" smtClean="0"/>
              <a:t>11/10/2020</a:t>
            </a:fld>
            <a:endParaRPr lang="en-GB"/>
          </a:p>
        </p:txBody>
      </p:sp>
      <p:sp>
        <p:nvSpPr>
          <p:cNvPr id="6" name="Footer Placeholder 5"/>
          <p:cNvSpPr>
            <a:spLocks noGrp="1"/>
          </p:cNvSpPr>
          <p:nvPr>
            <p:ph type="ftr" sz="quarter" idx="11"/>
          </p:nvPr>
        </p:nvSpPr>
        <p:spPr/>
        <p:txBody>
          <a:bodyPr/>
          <a:lstStyle/>
          <a:p>
            <a:r>
              <a:rPr lang="en-GB" smtClean="0"/>
              <a:t>- adapted from Averil Coxhead</a:t>
            </a:r>
            <a:endParaRPr lang="en-GB"/>
          </a:p>
        </p:txBody>
      </p:sp>
      <p:sp>
        <p:nvSpPr>
          <p:cNvPr id="7" name="Slide Number Placeholder 6"/>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283002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90A9D1-C255-42BA-8136-D3B2CD0442A1}" type="datetime1">
              <a:rPr lang="en-GB" smtClean="0"/>
              <a:t>11/10/2020</a:t>
            </a:fld>
            <a:endParaRPr lang="en-GB"/>
          </a:p>
        </p:txBody>
      </p:sp>
      <p:sp>
        <p:nvSpPr>
          <p:cNvPr id="8" name="Footer Placeholder 7"/>
          <p:cNvSpPr>
            <a:spLocks noGrp="1"/>
          </p:cNvSpPr>
          <p:nvPr>
            <p:ph type="ftr" sz="quarter" idx="11"/>
          </p:nvPr>
        </p:nvSpPr>
        <p:spPr/>
        <p:txBody>
          <a:bodyPr/>
          <a:lstStyle/>
          <a:p>
            <a:r>
              <a:rPr lang="en-GB" smtClean="0"/>
              <a:t>- adapted from Averil Coxhead</a:t>
            </a:r>
            <a:endParaRPr lang="en-GB"/>
          </a:p>
        </p:txBody>
      </p:sp>
      <p:sp>
        <p:nvSpPr>
          <p:cNvPr id="9" name="Slide Number Placeholder 8"/>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1125575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5C312BD-6363-4A5B-926A-54F000D5C86F}" type="datetime1">
              <a:rPr lang="en-GB" smtClean="0"/>
              <a:t>11/10/2020</a:t>
            </a:fld>
            <a:endParaRPr lang="en-GB"/>
          </a:p>
        </p:txBody>
      </p:sp>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4064204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E969C-F1E6-4B49-A480-D9B999717689}" type="datetime1">
              <a:rPr lang="en-GB" smtClean="0"/>
              <a:t>11/10/2020</a:t>
            </a:fld>
            <a:endParaRPr lang="en-GB"/>
          </a:p>
        </p:txBody>
      </p:sp>
      <p:sp>
        <p:nvSpPr>
          <p:cNvPr id="3" name="Footer Placeholder 2"/>
          <p:cNvSpPr>
            <a:spLocks noGrp="1"/>
          </p:cNvSpPr>
          <p:nvPr>
            <p:ph type="ftr" sz="quarter" idx="11"/>
          </p:nvPr>
        </p:nvSpPr>
        <p:spPr/>
        <p:txBody>
          <a:bodyPr/>
          <a:lstStyle/>
          <a:p>
            <a:r>
              <a:rPr lang="en-GB" smtClean="0"/>
              <a:t>- adapted from Averil Coxhead</a:t>
            </a:r>
            <a:endParaRPr lang="en-GB"/>
          </a:p>
        </p:txBody>
      </p:sp>
      <p:sp>
        <p:nvSpPr>
          <p:cNvPr id="4" name="Slide Number Placeholder 3"/>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484439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8ACCAE2-E762-4A61-B6F6-BDACAB55A02C}" type="datetime1">
              <a:rPr lang="en-GB" smtClean="0"/>
              <a:t>11/10/2020</a:t>
            </a:fld>
            <a:endParaRPr lang="en-GB"/>
          </a:p>
        </p:txBody>
      </p:sp>
      <p:sp>
        <p:nvSpPr>
          <p:cNvPr id="6" name="Footer Placeholder 5"/>
          <p:cNvSpPr>
            <a:spLocks noGrp="1"/>
          </p:cNvSpPr>
          <p:nvPr>
            <p:ph type="ftr" sz="quarter" idx="11"/>
          </p:nvPr>
        </p:nvSpPr>
        <p:spPr/>
        <p:txBody>
          <a:bodyPr/>
          <a:lstStyle/>
          <a:p>
            <a:r>
              <a:rPr lang="en-GB" smtClean="0"/>
              <a:t>- adapted from Averil Coxhead</a:t>
            </a:r>
            <a:endParaRPr lang="en-GB"/>
          </a:p>
        </p:txBody>
      </p:sp>
      <p:sp>
        <p:nvSpPr>
          <p:cNvPr id="7" name="Slide Number Placeholder 6"/>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66253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161716-2B95-4C97-B35A-A8B2542A7DEB}" type="datetime1">
              <a:rPr lang="en-GB" smtClean="0"/>
              <a:t>11/10/2020</a:t>
            </a:fld>
            <a:endParaRPr lang="en-GB"/>
          </a:p>
        </p:txBody>
      </p:sp>
      <p:sp>
        <p:nvSpPr>
          <p:cNvPr id="6" name="Footer Placeholder 5"/>
          <p:cNvSpPr>
            <a:spLocks noGrp="1"/>
          </p:cNvSpPr>
          <p:nvPr>
            <p:ph type="ftr" sz="quarter" idx="11"/>
          </p:nvPr>
        </p:nvSpPr>
        <p:spPr/>
        <p:txBody>
          <a:bodyPr/>
          <a:lstStyle/>
          <a:p>
            <a:r>
              <a:rPr lang="en-GB" smtClean="0"/>
              <a:t>- adapted from Averil Coxhead</a:t>
            </a:r>
            <a:endParaRPr lang="en-GB"/>
          </a:p>
        </p:txBody>
      </p:sp>
      <p:sp>
        <p:nvSpPr>
          <p:cNvPr id="7" name="Slide Number Placeholder 6"/>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486733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F45475-0A5A-4D16-9079-E3993A782FAF}"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 adapted from Averil Coxhead</a:t>
            </a:r>
            <a:endParaRPr lang="en-GB"/>
          </a:p>
        </p:txBody>
      </p:sp>
      <p:sp>
        <p:nvSpPr>
          <p:cNvPr id="6" name="Slide Number Placeholder 5"/>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1533945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947243-17AE-4339-9E8B-4C8F50B28218}"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 adapted from Averil Coxhead</a:t>
            </a:r>
            <a:endParaRPr lang="en-GB"/>
          </a:p>
        </p:txBody>
      </p:sp>
      <p:sp>
        <p:nvSpPr>
          <p:cNvPr id="6" name="Slide Number Placeholder 5"/>
          <p:cNvSpPr>
            <a:spLocks noGrp="1"/>
          </p:cNvSpPr>
          <p:nvPr>
            <p:ph type="sldNum" sz="quarter" idx="12"/>
          </p:nvPr>
        </p:nvSpPr>
        <p:spPr/>
        <p:txBody>
          <a:bodyPr/>
          <a:lstStyle/>
          <a:p>
            <a:fld id="{32153BA4-7D18-4AFC-950E-F87D04DF2F01}" type="slidenum">
              <a:rPr lang="en-GB" smtClean="0"/>
              <a:t>‹#›</a:t>
            </a:fld>
            <a:endParaRPr lang="en-GB"/>
          </a:p>
        </p:txBody>
      </p:sp>
    </p:spTree>
    <p:extLst>
      <p:ext uri="{BB962C8B-B14F-4D97-AF65-F5344CB8AC3E}">
        <p14:creationId xmlns:p14="http://schemas.microsoft.com/office/powerpoint/2010/main" val="49161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700F3F-8ABC-4BF7-86DC-BF076B7577EA}" type="datetime1">
              <a:rPr lang="en-GB" smtClean="0"/>
              <a:t>11/10/2020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 adapted from Averil Coxhead</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53BA4-7D18-4AFC-950E-F87D04DF2F01}" type="slidenum">
              <a:rPr lang="en-GB" smtClean="0"/>
              <a:t>‹#›</a:t>
            </a:fld>
            <a:endParaRPr lang="en-GB"/>
          </a:p>
        </p:txBody>
      </p:sp>
    </p:spTree>
    <p:extLst>
      <p:ext uri="{BB962C8B-B14F-4D97-AF65-F5344CB8AC3E}">
        <p14:creationId xmlns:p14="http://schemas.microsoft.com/office/powerpoint/2010/main" val="30851822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The Academic Word List (AWL)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
        <p:nvSpPr>
          <p:cNvPr id="6" name="Footer Placeholder 5"/>
          <p:cNvSpPr>
            <a:spLocks noGrp="1"/>
          </p:cNvSpPr>
          <p:nvPr>
            <p:ph type="ftr" sz="quarter" idx="11"/>
          </p:nvPr>
        </p:nvSpPr>
        <p:spPr/>
        <p:txBody>
          <a:bodyPr/>
          <a:lstStyle/>
          <a:p>
            <a:r>
              <a:rPr lang="en-GB" smtClean="0"/>
              <a:t>- adapted from Averil Coxhead 2000</a:t>
            </a:r>
            <a:endParaRPr lang="en-GB"/>
          </a:p>
        </p:txBody>
      </p:sp>
    </p:spTree>
    <p:extLst>
      <p:ext uri="{BB962C8B-B14F-4D97-AF65-F5344CB8AC3E}">
        <p14:creationId xmlns:p14="http://schemas.microsoft.com/office/powerpoint/2010/main" val="38145614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is meant by the term Academic Word List (AWL)?</a:t>
            </a:r>
          </a:p>
          <a:p>
            <a:r>
              <a:rPr lang="en-GB" dirty="0" smtClean="0"/>
              <a:t>AWL </a:t>
            </a:r>
            <a:r>
              <a:rPr lang="en-GB" dirty="0" err="1" smtClean="0"/>
              <a:t>sublist</a:t>
            </a:r>
            <a:r>
              <a:rPr lang="en-GB" dirty="0" smtClean="0"/>
              <a:t> (1)</a:t>
            </a:r>
          </a:p>
          <a:p>
            <a:r>
              <a:rPr lang="en-GB" dirty="0" smtClean="0"/>
              <a:t>Why is the AWL so important?</a:t>
            </a:r>
          </a:p>
          <a:p>
            <a:r>
              <a:rPr lang="en-GB" dirty="0" smtClean="0"/>
              <a:t>AWL synonyms</a:t>
            </a:r>
          </a:p>
          <a:p>
            <a:r>
              <a:rPr lang="en-GB" dirty="0" smtClean="0"/>
              <a:t>The entire AWL:</a:t>
            </a:r>
          </a:p>
          <a:p>
            <a:pPr lvl="1"/>
            <a:r>
              <a:rPr lang="en-GB" smtClean="0"/>
              <a:t>Headwords	A </a:t>
            </a:r>
            <a:r>
              <a:rPr lang="en-GB" dirty="0" smtClean="0"/>
              <a:t>to I</a:t>
            </a:r>
          </a:p>
          <a:p>
            <a:pPr lvl="1"/>
            <a:r>
              <a:rPr lang="en-GB" dirty="0" smtClean="0"/>
              <a:t>Headwords	J-W  </a:t>
            </a:r>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2</a:t>
            </a:fld>
            <a:endParaRPr lang="en-GB"/>
          </a:p>
        </p:txBody>
      </p:sp>
    </p:spTree>
    <p:extLst>
      <p:ext uri="{BB962C8B-B14F-4D97-AF65-F5344CB8AC3E}">
        <p14:creationId xmlns:p14="http://schemas.microsoft.com/office/powerpoint/2010/main" val="4841109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What is meant by the term Academic Word List?</a:t>
            </a:r>
            <a:endParaRPr lang="en-GB" sz="4000" dirty="0"/>
          </a:p>
        </p:txBody>
      </p:sp>
      <p:sp>
        <p:nvSpPr>
          <p:cNvPr id="3" name="Content Placeholder 2"/>
          <p:cNvSpPr>
            <a:spLocks noGrp="1"/>
          </p:cNvSpPr>
          <p:nvPr>
            <p:ph idx="1"/>
          </p:nvPr>
        </p:nvSpPr>
        <p:spPr/>
        <p:txBody>
          <a:bodyPr>
            <a:normAutofit/>
          </a:bodyPr>
          <a:lstStyle/>
          <a:p>
            <a:r>
              <a:rPr lang="en-GB" sz="2400" dirty="0"/>
              <a:t>The Academic Word List is a list of 570 word families, created in 2000 by Averil Coxhead, an EAP lecturer in New Zealand. </a:t>
            </a:r>
            <a:endParaRPr lang="en-GB" sz="2400" dirty="0" smtClean="0"/>
          </a:p>
          <a:p>
            <a:r>
              <a:rPr lang="en-GB" sz="2400" dirty="0" smtClean="0"/>
              <a:t>Averil </a:t>
            </a:r>
            <a:r>
              <a:rPr lang="en-GB" sz="2400" dirty="0"/>
              <a:t>examined more than 400 academic texts and generated a corpus of around 3.5 million words. </a:t>
            </a:r>
            <a:endParaRPr lang="en-GB" sz="2400" dirty="0" smtClean="0"/>
          </a:p>
          <a:p>
            <a:r>
              <a:rPr lang="en-GB" sz="2400" dirty="0" smtClean="0"/>
              <a:t>She </a:t>
            </a:r>
            <a:r>
              <a:rPr lang="en-GB" sz="2400" dirty="0"/>
              <a:t>used a range of different types of texts: journal articles, www articles and university textbooks, covering 28 different subject areas from 4 disciplines: arts, commerce, law and science. </a:t>
            </a:r>
            <a:endParaRPr lang="en-GB" sz="2400" dirty="0" smtClean="0"/>
          </a:p>
          <a:p>
            <a:r>
              <a:rPr lang="en-GB" sz="2400" dirty="0" smtClean="0"/>
              <a:t>Slides 5 and 6 show </a:t>
            </a:r>
            <a:r>
              <a:rPr lang="en-GB" sz="2400" dirty="0"/>
              <a:t>the entire list of 570 headwords of the AWL, arranged in alphabetic order from </a:t>
            </a:r>
            <a:r>
              <a:rPr lang="en-GB" sz="2400" i="1" dirty="0"/>
              <a:t>abandon</a:t>
            </a:r>
            <a:r>
              <a:rPr lang="en-GB" sz="2400" dirty="0"/>
              <a:t> to </a:t>
            </a:r>
            <a:r>
              <a:rPr lang="en-GB" sz="2400" i="1" dirty="0"/>
              <a:t>widespread</a:t>
            </a:r>
            <a:r>
              <a:rPr lang="en-GB" sz="2400" dirty="0"/>
              <a:t>. </a:t>
            </a:r>
          </a:p>
          <a:p>
            <a:endParaRPr lang="en-GB" sz="2400" dirty="0"/>
          </a:p>
        </p:txBody>
      </p:sp>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3</a:t>
            </a:fld>
            <a:endParaRPr lang="en-GB"/>
          </a:p>
        </p:txBody>
      </p:sp>
    </p:spTree>
    <p:extLst>
      <p:ext uri="{BB962C8B-B14F-4D97-AF65-F5344CB8AC3E}">
        <p14:creationId xmlns:p14="http://schemas.microsoft.com/office/powerpoint/2010/main" val="37053951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AWL – Sublist (1)</a:t>
            </a:r>
            <a:endParaRPr lang="en-GB" dirty="0"/>
          </a:p>
        </p:txBody>
      </p:sp>
      <p:sp>
        <p:nvSpPr>
          <p:cNvPr id="3" name="Content Placeholder 2"/>
          <p:cNvSpPr>
            <a:spLocks noGrp="1"/>
          </p:cNvSpPr>
          <p:nvPr>
            <p:ph idx="1"/>
          </p:nvPr>
        </p:nvSpPr>
        <p:spPr>
          <a:xfrm>
            <a:off x="838200" y="1787611"/>
            <a:ext cx="10515600" cy="4389352"/>
          </a:xfrm>
        </p:spPr>
        <p:txBody>
          <a:bodyPr/>
          <a:lstStyle/>
          <a:p>
            <a:pPr algn="just"/>
            <a:r>
              <a:rPr lang="en-GB" sz="2400" dirty="0" smtClean="0"/>
              <a:t>The AWL contains 570 headwords. These are divided into 10 sublists, all containing 60 words, except sublist 10 which contains only 30 words. Sublist (1) contains the most common AWL words and sublist (10) the least common. </a:t>
            </a:r>
          </a:p>
          <a:p>
            <a:endParaRPr lang="en-GB" dirty="0" smtClean="0"/>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738779935"/>
              </p:ext>
            </p:extLst>
          </p:nvPr>
        </p:nvGraphicFramePr>
        <p:xfrm>
          <a:off x="1091582" y="3163094"/>
          <a:ext cx="9592892" cy="2521014"/>
        </p:xfrm>
        <a:graphic>
          <a:graphicData uri="http://schemas.openxmlformats.org/drawingml/2006/table">
            <a:tbl>
              <a:tblPr firstRow="1" firstCol="1" bandRow="1">
                <a:tableStyleId>{5C22544A-7EE6-4342-B048-85BDC9FD1C3A}</a:tableStyleId>
              </a:tblPr>
              <a:tblGrid>
                <a:gridCol w="1598106"/>
                <a:gridCol w="1598106"/>
                <a:gridCol w="1599170"/>
                <a:gridCol w="1599170"/>
                <a:gridCol w="1599170"/>
                <a:gridCol w="1599170"/>
              </a:tblGrid>
              <a:tr h="2521014">
                <a:tc>
                  <a:txBody>
                    <a:bodyPr/>
                    <a:lstStyle/>
                    <a:p>
                      <a:pPr>
                        <a:spcAft>
                          <a:spcPts val="0"/>
                        </a:spcAft>
                      </a:pPr>
                      <a:r>
                        <a:rPr lang="en-GB" sz="1600" dirty="0">
                          <a:effectLst/>
                        </a:rPr>
                        <a:t>Analyse</a:t>
                      </a:r>
                    </a:p>
                    <a:p>
                      <a:pPr>
                        <a:spcAft>
                          <a:spcPts val="0"/>
                        </a:spcAft>
                      </a:pPr>
                      <a:r>
                        <a:rPr lang="en-GB" sz="1600" dirty="0">
                          <a:effectLst/>
                        </a:rPr>
                        <a:t>Approach</a:t>
                      </a:r>
                    </a:p>
                    <a:p>
                      <a:pPr>
                        <a:spcAft>
                          <a:spcPts val="0"/>
                        </a:spcAft>
                      </a:pPr>
                      <a:r>
                        <a:rPr lang="en-GB" sz="1600" dirty="0">
                          <a:effectLst/>
                        </a:rPr>
                        <a:t>Area</a:t>
                      </a:r>
                    </a:p>
                    <a:p>
                      <a:pPr>
                        <a:spcAft>
                          <a:spcPts val="0"/>
                        </a:spcAft>
                      </a:pPr>
                      <a:r>
                        <a:rPr lang="en-GB" sz="1600" dirty="0">
                          <a:effectLst/>
                        </a:rPr>
                        <a:t>Assess</a:t>
                      </a:r>
                    </a:p>
                    <a:p>
                      <a:pPr>
                        <a:spcAft>
                          <a:spcPts val="0"/>
                        </a:spcAft>
                      </a:pPr>
                      <a:r>
                        <a:rPr lang="en-GB" sz="1600" dirty="0">
                          <a:effectLst/>
                        </a:rPr>
                        <a:t>Assume</a:t>
                      </a:r>
                    </a:p>
                    <a:p>
                      <a:pPr>
                        <a:spcAft>
                          <a:spcPts val="0"/>
                        </a:spcAft>
                      </a:pPr>
                      <a:r>
                        <a:rPr lang="en-GB" sz="1600" dirty="0">
                          <a:effectLst/>
                        </a:rPr>
                        <a:t>Authority</a:t>
                      </a:r>
                    </a:p>
                    <a:p>
                      <a:pPr>
                        <a:spcAft>
                          <a:spcPts val="0"/>
                        </a:spcAft>
                      </a:pPr>
                      <a:r>
                        <a:rPr lang="en-GB" sz="1600" dirty="0">
                          <a:effectLst/>
                        </a:rPr>
                        <a:t>Available</a:t>
                      </a:r>
                    </a:p>
                    <a:p>
                      <a:pPr>
                        <a:spcAft>
                          <a:spcPts val="0"/>
                        </a:spcAft>
                      </a:pPr>
                      <a:r>
                        <a:rPr lang="en-GB" sz="1600" dirty="0">
                          <a:effectLst/>
                        </a:rPr>
                        <a:t>Benefit</a:t>
                      </a:r>
                    </a:p>
                    <a:p>
                      <a:pPr>
                        <a:spcAft>
                          <a:spcPts val="0"/>
                        </a:spcAft>
                      </a:pPr>
                      <a:r>
                        <a:rPr lang="en-GB" sz="1600" dirty="0">
                          <a:effectLst/>
                        </a:rPr>
                        <a:t>Concept</a:t>
                      </a:r>
                    </a:p>
                    <a:p>
                      <a:pPr>
                        <a:spcAft>
                          <a:spcPts val="0"/>
                        </a:spcAft>
                      </a:pPr>
                      <a:r>
                        <a:rPr lang="en-GB" sz="1600" dirty="0">
                          <a:effectLst/>
                        </a:rPr>
                        <a:t>Consist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600" dirty="0">
                          <a:effectLst/>
                        </a:rPr>
                        <a:t>Constitute</a:t>
                      </a:r>
                    </a:p>
                    <a:p>
                      <a:pPr>
                        <a:spcAft>
                          <a:spcPts val="0"/>
                        </a:spcAft>
                      </a:pPr>
                      <a:r>
                        <a:rPr lang="en-GB" sz="1600" dirty="0">
                          <a:effectLst/>
                        </a:rPr>
                        <a:t>Context</a:t>
                      </a:r>
                    </a:p>
                    <a:p>
                      <a:pPr>
                        <a:spcAft>
                          <a:spcPts val="0"/>
                        </a:spcAft>
                      </a:pPr>
                      <a:r>
                        <a:rPr lang="en-GB" sz="1600" dirty="0">
                          <a:effectLst/>
                        </a:rPr>
                        <a:t>Contract</a:t>
                      </a:r>
                    </a:p>
                    <a:p>
                      <a:pPr>
                        <a:spcAft>
                          <a:spcPts val="0"/>
                        </a:spcAft>
                      </a:pPr>
                      <a:r>
                        <a:rPr lang="en-GB" sz="1600" dirty="0">
                          <a:effectLst/>
                        </a:rPr>
                        <a:t>Create</a:t>
                      </a:r>
                    </a:p>
                    <a:p>
                      <a:pPr>
                        <a:spcAft>
                          <a:spcPts val="0"/>
                        </a:spcAft>
                      </a:pPr>
                      <a:r>
                        <a:rPr lang="en-GB" sz="1600" dirty="0">
                          <a:effectLst/>
                        </a:rPr>
                        <a:t>Data </a:t>
                      </a:r>
                    </a:p>
                    <a:p>
                      <a:pPr>
                        <a:spcAft>
                          <a:spcPts val="0"/>
                        </a:spcAft>
                      </a:pPr>
                      <a:r>
                        <a:rPr lang="en-GB" sz="1600" dirty="0">
                          <a:effectLst/>
                        </a:rPr>
                        <a:t>Define</a:t>
                      </a:r>
                    </a:p>
                    <a:p>
                      <a:pPr>
                        <a:spcAft>
                          <a:spcPts val="0"/>
                        </a:spcAft>
                      </a:pPr>
                      <a:r>
                        <a:rPr lang="en-GB" sz="1600" dirty="0">
                          <a:effectLst/>
                        </a:rPr>
                        <a:t>Derive</a:t>
                      </a:r>
                    </a:p>
                    <a:p>
                      <a:pPr>
                        <a:spcAft>
                          <a:spcPts val="0"/>
                        </a:spcAft>
                      </a:pPr>
                      <a:r>
                        <a:rPr lang="en-GB" sz="1600" dirty="0">
                          <a:effectLst/>
                        </a:rPr>
                        <a:t>Distribute</a:t>
                      </a:r>
                    </a:p>
                    <a:p>
                      <a:pPr>
                        <a:spcAft>
                          <a:spcPts val="0"/>
                        </a:spcAft>
                      </a:pPr>
                      <a:r>
                        <a:rPr lang="en-GB" sz="1600" dirty="0">
                          <a:effectLst/>
                        </a:rPr>
                        <a:t>Economy</a:t>
                      </a:r>
                    </a:p>
                    <a:p>
                      <a:pPr>
                        <a:spcAft>
                          <a:spcPts val="0"/>
                        </a:spcAft>
                      </a:pPr>
                      <a:r>
                        <a:rPr lang="en-GB" sz="1600" dirty="0">
                          <a:effectLst/>
                        </a:rPr>
                        <a:t>Environment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600" dirty="0">
                          <a:effectLst/>
                        </a:rPr>
                        <a:t>Establish</a:t>
                      </a:r>
                    </a:p>
                    <a:p>
                      <a:pPr>
                        <a:spcAft>
                          <a:spcPts val="0"/>
                        </a:spcAft>
                      </a:pPr>
                      <a:r>
                        <a:rPr lang="en-GB" sz="1600" dirty="0">
                          <a:effectLst/>
                        </a:rPr>
                        <a:t>Estimate</a:t>
                      </a:r>
                    </a:p>
                    <a:p>
                      <a:pPr>
                        <a:spcAft>
                          <a:spcPts val="0"/>
                        </a:spcAft>
                      </a:pPr>
                      <a:r>
                        <a:rPr lang="en-GB" sz="1600" dirty="0">
                          <a:effectLst/>
                        </a:rPr>
                        <a:t>Evident</a:t>
                      </a:r>
                    </a:p>
                    <a:p>
                      <a:pPr>
                        <a:spcAft>
                          <a:spcPts val="0"/>
                        </a:spcAft>
                      </a:pPr>
                      <a:r>
                        <a:rPr lang="en-GB" sz="1600" dirty="0">
                          <a:effectLst/>
                        </a:rPr>
                        <a:t>Export</a:t>
                      </a:r>
                    </a:p>
                    <a:p>
                      <a:pPr>
                        <a:spcAft>
                          <a:spcPts val="0"/>
                        </a:spcAft>
                      </a:pPr>
                      <a:r>
                        <a:rPr lang="en-GB" sz="1600" dirty="0">
                          <a:effectLst/>
                        </a:rPr>
                        <a:t>Factor</a:t>
                      </a:r>
                    </a:p>
                    <a:p>
                      <a:pPr>
                        <a:spcAft>
                          <a:spcPts val="0"/>
                        </a:spcAft>
                      </a:pPr>
                      <a:r>
                        <a:rPr lang="en-GB" sz="1600" dirty="0">
                          <a:effectLst/>
                        </a:rPr>
                        <a:t>Finance</a:t>
                      </a:r>
                    </a:p>
                    <a:p>
                      <a:pPr>
                        <a:spcAft>
                          <a:spcPts val="0"/>
                        </a:spcAft>
                      </a:pPr>
                      <a:r>
                        <a:rPr lang="en-GB" sz="1600" dirty="0">
                          <a:effectLst/>
                        </a:rPr>
                        <a:t>Formula</a:t>
                      </a:r>
                    </a:p>
                    <a:p>
                      <a:pPr>
                        <a:spcAft>
                          <a:spcPts val="0"/>
                        </a:spcAft>
                      </a:pPr>
                      <a:r>
                        <a:rPr lang="en-GB" sz="1600" dirty="0">
                          <a:effectLst/>
                        </a:rPr>
                        <a:t>Function</a:t>
                      </a:r>
                    </a:p>
                    <a:p>
                      <a:pPr>
                        <a:spcAft>
                          <a:spcPts val="0"/>
                        </a:spcAft>
                      </a:pPr>
                      <a:r>
                        <a:rPr lang="en-GB" sz="1600" dirty="0">
                          <a:effectLst/>
                        </a:rPr>
                        <a:t>Identify</a:t>
                      </a:r>
                    </a:p>
                    <a:p>
                      <a:pPr>
                        <a:spcAft>
                          <a:spcPts val="0"/>
                        </a:spcAft>
                      </a:pPr>
                      <a:r>
                        <a:rPr lang="en-GB" sz="1600" dirty="0">
                          <a:effectLst/>
                        </a:rPr>
                        <a:t>Income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600" dirty="0">
                          <a:effectLst/>
                        </a:rPr>
                        <a:t>Indicate</a:t>
                      </a:r>
                    </a:p>
                    <a:p>
                      <a:pPr>
                        <a:spcAft>
                          <a:spcPts val="0"/>
                        </a:spcAft>
                      </a:pPr>
                      <a:r>
                        <a:rPr lang="en-GB" sz="1600" dirty="0">
                          <a:effectLst/>
                        </a:rPr>
                        <a:t>Individual</a:t>
                      </a:r>
                    </a:p>
                    <a:p>
                      <a:pPr>
                        <a:spcAft>
                          <a:spcPts val="0"/>
                        </a:spcAft>
                      </a:pPr>
                      <a:r>
                        <a:rPr lang="en-GB" sz="1600" dirty="0">
                          <a:effectLst/>
                        </a:rPr>
                        <a:t>Interpret</a:t>
                      </a:r>
                    </a:p>
                    <a:p>
                      <a:pPr>
                        <a:spcAft>
                          <a:spcPts val="0"/>
                        </a:spcAft>
                      </a:pPr>
                      <a:r>
                        <a:rPr lang="en-GB" sz="1600" dirty="0">
                          <a:effectLst/>
                        </a:rPr>
                        <a:t>Involve</a:t>
                      </a:r>
                    </a:p>
                    <a:p>
                      <a:pPr>
                        <a:spcAft>
                          <a:spcPts val="0"/>
                        </a:spcAft>
                      </a:pPr>
                      <a:r>
                        <a:rPr lang="en-GB" sz="1600" dirty="0">
                          <a:effectLst/>
                        </a:rPr>
                        <a:t>Issue</a:t>
                      </a:r>
                    </a:p>
                    <a:p>
                      <a:pPr>
                        <a:spcAft>
                          <a:spcPts val="0"/>
                        </a:spcAft>
                      </a:pPr>
                      <a:r>
                        <a:rPr lang="en-GB" sz="1600" dirty="0">
                          <a:effectLst/>
                        </a:rPr>
                        <a:t>Labour</a:t>
                      </a:r>
                    </a:p>
                    <a:p>
                      <a:pPr>
                        <a:spcAft>
                          <a:spcPts val="0"/>
                        </a:spcAft>
                      </a:pPr>
                      <a:r>
                        <a:rPr lang="en-GB" sz="1600" dirty="0">
                          <a:effectLst/>
                        </a:rPr>
                        <a:t>Legal</a:t>
                      </a:r>
                    </a:p>
                    <a:p>
                      <a:pPr>
                        <a:spcAft>
                          <a:spcPts val="0"/>
                        </a:spcAft>
                      </a:pPr>
                      <a:r>
                        <a:rPr lang="en-GB" sz="1600" dirty="0">
                          <a:effectLst/>
                        </a:rPr>
                        <a:t>Legislate</a:t>
                      </a:r>
                    </a:p>
                    <a:p>
                      <a:pPr>
                        <a:spcAft>
                          <a:spcPts val="0"/>
                        </a:spcAft>
                      </a:pPr>
                      <a:r>
                        <a:rPr lang="en-GB" sz="1600" dirty="0">
                          <a:effectLst/>
                        </a:rPr>
                        <a:t>Major</a:t>
                      </a:r>
                    </a:p>
                    <a:p>
                      <a:pPr>
                        <a:spcAft>
                          <a:spcPts val="0"/>
                        </a:spcAft>
                      </a:pPr>
                      <a:r>
                        <a:rPr lang="en-GB" sz="1600" dirty="0">
                          <a:effectLst/>
                        </a:rPr>
                        <a:t>Method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600" dirty="0">
                          <a:effectLst/>
                        </a:rPr>
                        <a:t>Occur</a:t>
                      </a:r>
                    </a:p>
                    <a:p>
                      <a:pPr>
                        <a:spcAft>
                          <a:spcPts val="0"/>
                        </a:spcAft>
                      </a:pPr>
                      <a:r>
                        <a:rPr lang="en-GB" sz="1600" dirty="0">
                          <a:effectLst/>
                        </a:rPr>
                        <a:t>Percent</a:t>
                      </a:r>
                    </a:p>
                    <a:p>
                      <a:pPr>
                        <a:spcAft>
                          <a:spcPts val="0"/>
                        </a:spcAft>
                      </a:pPr>
                      <a:r>
                        <a:rPr lang="en-GB" sz="1600" dirty="0">
                          <a:effectLst/>
                        </a:rPr>
                        <a:t>Period</a:t>
                      </a:r>
                    </a:p>
                    <a:p>
                      <a:pPr>
                        <a:spcAft>
                          <a:spcPts val="0"/>
                        </a:spcAft>
                      </a:pPr>
                      <a:r>
                        <a:rPr lang="en-GB" sz="1600" dirty="0">
                          <a:effectLst/>
                        </a:rPr>
                        <a:t>Policy</a:t>
                      </a:r>
                    </a:p>
                    <a:p>
                      <a:pPr>
                        <a:spcAft>
                          <a:spcPts val="0"/>
                        </a:spcAft>
                      </a:pPr>
                      <a:r>
                        <a:rPr lang="en-GB" sz="1600" dirty="0">
                          <a:effectLst/>
                        </a:rPr>
                        <a:t>Principle</a:t>
                      </a:r>
                    </a:p>
                    <a:p>
                      <a:pPr>
                        <a:spcAft>
                          <a:spcPts val="0"/>
                        </a:spcAft>
                      </a:pPr>
                      <a:r>
                        <a:rPr lang="en-GB" sz="1600" dirty="0">
                          <a:effectLst/>
                        </a:rPr>
                        <a:t>Proceed</a:t>
                      </a:r>
                    </a:p>
                    <a:p>
                      <a:pPr>
                        <a:spcAft>
                          <a:spcPts val="0"/>
                        </a:spcAft>
                      </a:pPr>
                      <a:r>
                        <a:rPr lang="en-GB" sz="1600" dirty="0">
                          <a:effectLst/>
                        </a:rPr>
                        <a:t>Process</a:t>
                      </a:r>
                    </a:p>
                    <a:p>
                      <a:pPr>
                        <a:spcAft>
                          <a:spcPts val="0"/>
                        </a:spcAft>
                      </a:pPr>
                      <a:r>
                        <a:rPr lang="en-GB" sz="1600" dirty="0">
                          <a:effectLst/>
                        </a:rPr>
                        <a:t>Require</a:t>
                      </a:r>
                    </a:p>
                    <a:p>
                      <a:pPr>
                        <a:spcAft>
                          <a:spcPts val="0"/>
                        </a:spcAft>
                      </a:pPr>
                      <a:r>
                        <a:rPr lang="en-GB" sz="1600" dirty="0">
                          <a:effectLst/>
                        </a:rPr>
                        <a:t>Research</a:t>
                      </a:r>
                    </a:p>
                    <a:p>
                      <a:pPr>
                        <a:spcAft>
                          <a:spcPts val="0"/>
                        </a:spcAft>
                      </a:pPr>
                      <a:r>
                        <a:rPr lang="en-GB" sz="1600" dirty="0">
                          <a:effectLst/>
                        </a:rPr>
                        <a:t>Respond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600" dirty="0">
                          <a:effectLst/>
                        </a:rPr>
                        <a:t>Role</a:t>
                      </a:r>
                    </a:p>
                    <a:p>
                      <a:pPr>
                        <a:spcAft>
                          <a:spcPts val="0"/>
                        </a:spcAft>
                      </a:pPr>
                      <a:r>
                        <a:rPr lang="en-GB" sz="1600" dirty="0">
                          <a:effectLst/>
                        </a:rPr>
                        <a:t>Section</a:t>
                      </a:r>
                    </a:p>
                    <a:p>
                      <a:pPr>
                        <a:spcAft>
                          <a:spcPts val="0"/>
                        </a:spcAft>
                      </a:pPr>
                      <a:r>
                        <a:rPr lang="en-GB" sz="1600" dirty="0">
                          <a:effectLst/>
                        </a:rPr>
                        <a:t>Sector</a:t>
                      </a:r>
                    </a:p>
                    <a:p>
                      <a:pPr>
                        <a:spcAft>
                          <a:spcPts val="0"/>
                        </a:spcAft>
                      </a:pPr>
                      <a:r>
                        <a:rPr lang="en-GB" sz="1600" dirty="0">
                          <a:effectLst/>
                        </a:rPr>
                        <a:t>Significant</a:t>
                      </a:r>
                    </a:p>
                    <a:p>
                      <a:pPr>
                        <a:spcAft>
                          <a:spcPts val="0"/>
                        </a:spcAft>
                      </a:pPr>
                      <a:r>
                        <a:rPr lang="en-GB" sz="1600" dirty="0">
                          <a:effectLst/>
                        </a:rPr>
                        <a:t>Similar</a:t>
                      </a:r>
                    </a:p>
                    <a:p>
                      <a:pPr>
                        <a:spcAft>
                          <a:spcPts val="0"/>
                        </a:spcAft>
                      </a:pPr>
                      <a:r>
                        <a:rPr lang="en-GB" sz="1600" dirty="0">
                          <a:effectLst/>
                        </a:rPr>
                        <a:t>Source</a:t>
                      </a:r>
                    </a:p>
                    <a:p>
                      <a:pPr>
                        <a:spcAft>
                          <a:spcPts val="0"/>
                        </a:spcAft>
                      </a:pPr>
                      <a:r>
                        <a:rPr lang="en-GB" sz="1600" dirty="0">
                          <a:effectLst/>
                        </a:rPr>
                        <a:t>Specific</a:t>
                      </a:r>
                    </a:p>
                    <a:p>
                      <a:pPr>
                        <a:spcAft>
                          <a:spcPts val="0"/>
                        </a:spcAft>
                      </a:pPr>
                      <a:r>
                        <a:rPr lang="en-GB" sz="1600" dirty="0">
                          <a:effectLst/>
                        </a:rPr>
                        <a:t>Structure</a:t>
                      </a:r>
                    </a:p>
                    <a:p>
                      <a:pPr>
                        <a:spcAft>
                          <a:spcPts val="0"/>
                        </a:spcAft>
                      </a:pPr>
                      <a:r>
                        <a:rPr lang="en-GB" sz="1600" dirty="0">
                          <a:effectLst/>
                        </a:rPr>
                        <a:t>Theory</a:t>
                      </a:r>
                    </a:p>
                    <a:p>
                      <a:pPr>
                        <a:spcAft>
                          <a:spcPts val="0"/>
                        </a:spcAft>
                      </a:pPr>
                      <a:r>
                        <a:rPr lang="en-GB" sz="1600" dirty="0">
                          <a:effectLst/>
                        </a:rPr>
                        <a:t>Vary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5" name="Footer Placeholder 4"/>
          <p:cNvSpPr>
            <a:spLocks noGrp="1"/>
          </p:cNvSpPr>
          <p:nvPr>
            <p:ph type="ftr" sz="quarter" idx="11"/>
          </p:nvPr>
        </p:nvSpPr>
        <p:spPr/>
        <p:txBody>
          <a:bodyPr/>
          <a:lstStyle/>
          <a:p>
            <a:r>
              <a:rPr lang="en-GB" smtClean="0"/>
              <a:t>- adapted from Averil Coxhead</a:t>
            </a:r>
            <a:endParaRPr lang="en-GB"/>
          </a:p>
        </p:txBody>
      </p:sp>
      <p:sp>
        <p:nvSpPr>
          <p:cNvPr id="6" name="Slide Number Placeholder 5"/>
          <p:cNvSpPr>
            <a:spLocks noGrp="1"/>
          </p:cNvSpPr>
          <p:nvPr>
            <p:ph type="sldNum" sz="quarter" idx="12"/>
          </p:nvPr>
        </p:nvSpPr>
        <p:spPr/>
        <p:txBody>
          <a:bodyPr/>
          <a:lstStyle/>
          <a:p>
            <a:fld id="{32153BA4-7D18-4AFC-950E-F87D04DF2F01}" type="slidenum">
              <a:rPr lang="en-GB" smtClean="0"/>
              <a:t>4</a:t>
            </a:fld>
            <a:endParaRPr lang="en-GB"/>
          </a:p>
        </p:txBody>
      </p:sp>
    </p:spTree>
    <p:extLst>
      <p:ext uri="{BB962C8B-B14F-4D97-AF65-F5344CB8AC3E}">
        <p14:creationId xmlns:p14="http://schemas.microsoft.com/office/powerpoint/2010/main" val="8839681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the AWL so important ?</a:t>
            </a:r>
            <a:endParaRPr lang="en-GB" dirty="0"/>
          </a:p>
        </p:txBody>
      </p:sp>
      <p:sp>
        <p:nvSpPr>
          <p:cNvPr id="3" name="Content Placeholder 2"/>
          <p:cNvSpPr>
            <a:spLocks noGrp="1"/>
          </p:cNvSpPr>
          <p:nvPr>
            <p:ph idx="1"/>
          </p:nvPr>
        </p:nvSpPr>
        <p:spPr/>
        <p:txBody>
          <a:bodyPr>
            <a:normAutofit/>
          </a:bodyPr>
          <a:lstStyle/>
          <a:p>
            <a:pPr algn="just"/>
            <a:r>
              <a:rPr lang="en-GB" sz="2400" dirty="0" smtClean="0"/>
              <a:t>The </a:t>
            </a:r>
            <a:r>
              <a:rPr lang="en-GB" sz="2400" dirty="0"/>
              <a:t>AWL is based on the frequency of usage of certain words at university level study that are common to most faculties</a:t>
            </a:r>
            <a:r>
              <a:rPr lang="en-GB" sz="2400" dirty="0" smtClean="0"/>
              <a:t>.</a:t>
            </a:r>
          </a:p>
          <a:p>
            <a:pPr algn="just"/>
            <a:r>
              <a:rPr lang="en-GB" sz="2400" dirty="0" smtClean="0"/>
              <a:t>EAP </a:t>
            </a:r>
            <a:r>
              <a:rPr lang="en-GB" sz="2400" dirty="0"/>
              <a:t>practitioners will recommend their usage to international students and study support tutors will do the same for home students. </a:t>
            </a:r>
            <a:endParaRPr lang="en-GB" sz="2400" dirty="0" smtClean="0"/>
          </a:p>
          <a:p>
            <a:pPr algn="just"/>
            <a:r>
              <a:rPr lang="en-GB" sz="2400" dirty="0" smtClean="0"/>
              <a:t>Inclusion </a:t>
            </a:r>
            <a:r>
              <a:rPr lang="en-GB" sz="2400" dirty="0"/>
              <a:t>of such vocabulary in assignments will strengthen any essay or presentation owing to the clarity of meaning and professionalism that they provide. </a:t>
            </a:r>
          </a:p>
          <a:p>
            <a:endParaRPr lang="en-GB" sz="2400" dirty="0"/>
          </a:p>
        </p:txBody>
      </p:sp>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5</a:t>
            </a:fld>
            <a:endParaRPr lang="en-GB"/>
          </a:p>
        </p:txBody>
      </p:sp>
    </p:spTree>
    <p:extLst>
      <p:ext uri="{BB962C8B-B14F-4D97-AF65-F5344CB8AC3E}">
        <p14:creationId xmlns:p14="http://schemas.microsoft.com/office/powerpoint/2010/main" val="15952228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8475"/>
          </a:xfrm>
        </p:spPr>
        <p:txBody>
          <a:bodyPr>
            <a:normAutofit/>
          </a:bodyPr>
          <a:lstStyle/>
          <a:p>
            <a:r>
              <a:rPr lang="en-GB" sz="2800" dirty="0" smtClean="0"/>
              <a:t>45 AWL: Synonyms</a:t>
            </a:r>
            <a:endParaRPr lang="en-GB" sz="28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20147213"/>
              </p:ext>
            </p:extLst>
          </p:nvPr>
        </p:nvGraphicFramePr>
        <p:xfrm>
          <a:off x="1112107" y="863604"/>
          <a:ext cx="9102812" cy="5492747"/>
        </p:xfrm>
        <a:graphic>
          <a:graphicData uri="http://schemas.openxmlformats.org/drawingml/2006/table">
            <a:tbl>
              <a:tblPr firstRow="1" firstCol="1" bandRow="1">
                <a:tableStyleId>{5C22544A-7EE6-4342-B048-85BDC9FD1C3A}</a:tableStyleId>
              </a:tblPr>
              <a:tblGrid>
                <a:gridCol w="2275210"/>
                <a:gridCol w="2275210"/>
                <a:gridCol w="2276196"/>
                <a:gridCol w="2276196"/>
              </a:tblGrid>
              <a:tr h="155699">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Agreement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Happen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Occur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Big</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Major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Mistake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Error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Build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Construct</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Improve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Enhance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Buy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Purchase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Change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Adapt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Reason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Motive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Eat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consume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External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Examine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Analyse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Control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Manipulate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Get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Acquire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Small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Minor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Idea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Concept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Information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Data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Tax</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Levy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Length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Duration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Use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Function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Make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Create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World-wide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Global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Money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Finance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By (way of)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Via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Component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Important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Integral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Power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Authority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Stage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Promise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Assure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Take away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Remove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Quick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Brief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Instructions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Guidelines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Show</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Indicate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Stiff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Rigid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Start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Commence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Reward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Incentive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Study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Research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Result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Supporter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Advocate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Origin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Source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Talk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Communicate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Sell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Promote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Writer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bl>
          </a:graphicData>
        </a:graphic>
      </p:graphicFrame>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6</a:t>
            </a:fld>
            <a:endParaRPr lang="en-GB"/>
          </a:p>
        </p:txBody>
      </p:sp>
    </p:spTree>
    <p:extLst>
      <p:ext uri="{BB962C8B-B14F-4D97-AF65-F5344CB8AC3E}">
        <p14:creationId xmlns:p14="http://schemas.microsoft.com/office/powerpoint/2010/main" val="42420692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66394"/>
          </a:xfrm>
        </p:spPr>
        <p:txBody>
          <a:bodyPr>
            <a:normAutofit fontScale="90000"/>
          </a:bodyPr>
          <a:lstStyle/>
          <a:p>
            <a:r>
              <a:rPr lang="en-GB" sz="2400" dirty="0" smtClean="0"/>
              <a:t>The entire AWL – All headwords from A to I</a:t>
            </a:r>
            <a:endParaRPr lang="en-GB" sz="2400" dirty="0"/>
          </a:p>
        </p:txBody>
      </p:sp>
      <p:sp>
        <p:nvSpPr>
          <p:cNvPr id="3" name="Content Placeholder 2"/>
          <p:cNvSpPr>
            <a:spLocks noGrp="1"/>
          </p:cNvSpPr>
          <p:nvPr>
            <p:ph idx="1"/>
          </p:nvPr>
        </p:nvSpPr>
        <p:spPr>
          <a:xfrm>
            <a:off x="838200" y="850791"/>
            <a:ext cx="10515600" cy="6007210"/>
          </a:xfrm>
        </p:spPr>
        <p:txBody>
          <a:bodyPr>
            <a:noAutofit/>
          </a:bodyPr>
          <a:lstStyle/>
          <a:p>
            <a:pPr algn="just"/>
            <a:r>
              <a:rPr lang="en-GB" sz="1600" dirty="0"/>
              <a:t>Abandon, abstract, academy, access, accommodate, accompany, accumulate, accurate, achieve, acknowledge, acquire, adapt, adequate, adjacent, adjust, administrate, adult, advocate, affect, aggregate, aid, albeit, allocate, alter, alternative, ambiguous, amend, analogy,     analyse, annual, anticipate, apparent, append, appreciate, approach, appropriate, approximate, arbitrary, area, aspect, assemble, assess, assign, assist, assume, assure, attach,  attain, attitude, attribute, author, authority, automate, available, aware, behalf, benefit, bias, bond, brief, bulk, capable, capacity, category, cease, challenge, channel, chapter, chart, chemical, circumstance, cite, civil, clarify, classic, clause,     code, coherent, coincide, colleague, commence, comment, commission, commit, commodity, communicate, community, compatible, compensate, compile, complement, complex, component, compound, comprehensive, comprise, compute, conceive, concentrate, concept, conclude, concurrent, conduct, confer, confine, confirm, conflict, conform, consent,  consequent, considerable, consist, constant, constitute, constrain, construct, consult, consume, contact, contemporary, context, contract, contradict, contrary, contrast, contribute, controversy, convene, converse, convert, convince, cooperate, coordinate, core, corporate, correspond, couple, create, credit, criteria, crucial, culture, currency, cycle, data, debate,  decade, decline, deduce, define, definite, demonstrate, denote, deny, depress, derive, design, despite, detect, deviate, device, devote, differentiate, dimension, diminish, discrete, discriminate, displace, display, dispose, distinct, distort, distribute, diverse, document, domain, domestic, dominate, draft, drama, duration, dynamic, economy, edit, element, edit, eliminate, emerge, emphasis, empirical, enable, encounter, energy, enforce, enhance, enormous, ensure, entity, environment, equate, equip, equivalent, erode, error, establish, estate, estimate, ethic, ethnic, evaluate, eventual, evident, evolve, exceed, exclude, exhibit, expand, expert, explicit, exploit, export, expose, external, extract, facilitate,  factor, feature, federal, free, file, final, finance, finite, flexible, fluctuate, focus, format, formula,  forthcoming, found, foundation, framework, function, fund, fundamental, furthermore, gender, generate, generation, globe, goal, grade, grant, guarantee, guideline, hence, hierarchy, highlight, hypothesis, identical, identity, ideology, ignorant, illustrate, image, immigrate, impact, implement, implicate, implicit, imply, impose, incentive, incidence, incline, income, incorporate, index, indicate, individual, induce, inevitable, infer, infrastructure, inherent,   inhibit, initial, initiate, injure, innovate, input, insert, insight, inspect, instance, institute, instruct, integral, integrate, integrity, intelligent, intense, interact, intermediate, internal, interpret, interval, intervene, intrinsic, invest, investigate, invoke, involve, isolate, issue, </a:t>
            </a:r>
            <a:r>
              <a:rPr lang="en-GB" sz="1600" dirty="0" smtClean="0"/>
              <a:t>item, ion.</a:t>
            </a:r>
            <a:endParaRPr lang="en-GB" sz="1600" dirty="0"/>
          </a:p>
        </p:txBody>
      </p:sp>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7</a:t>
            </a:fld>
            <a:endParaRPr lang="en-GB"/>
          </a:p>
        </p:txBody>
      </p:sp>
    </p:spTree>
    <p:extLst>
      <p:ext uri="{BB962C8B-B14F-4D97-AF65-F5344CB8AC3E}">
        <p14:creationId xmlns:p14="http://schemas.microsoft.com/office/powerpoint/2010/main" val="41644285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619"/>
          </a:xfrm>
        </p:spPr>
        <p:txBody>
          <a:bodyPr>
            <a:normAutofit/>
          </a:bodyPr>
          <a:lstStyle/>
          <a:p>
            <a:r>
              <a:rPr lang="en-GB" sz="2800" dirty="0" smtClean="0"/>
              <a:t>The entire AWL – All headwords from J to W</a:t>
            </a:r>
            <a:endParaRPr lang="en-GB" sz="2800" dirty="0"/>
          </a:p>
        </p:txBody>
      </p:sp>
      <p:sp>
        <p:nvSpPr>
          <p:cNvPr id="3" name="Content Placeholder 2"/>
          <p:cNvSpPr>
            <a:spLocks noGrp="1"/>
          </p:cNvSpPr>
          <p:nvPr>
            <p:ph idx="1"/>
          </p:nvPr>
        </p:nvSpPr>
        <p:spPr>
          <a:xfrm>
            <a:off x="838200" y="1351722"/>
            <a:ext cx="10515600" cy="5506278"/>
          </a:xfrm>
        </p:spPr>
        <p:txBody>
          <a:bodyPr>
            <a:noAutofit/>
          </a:bodyPr>
          <a:lstStyle/>
          <a:p>
            <a:pPr algn="just"/>
            <a:r>
              <a:rPr lang="en-GB" sz="1600" dirty="0" smtClean="0"/>
              <a:t>job</a:t>
            </a:r>
            <a:r>
              <a:rPr lang="en-GB" sz="1600" dirty="0"/>
              <a:t>, journal, justify, label, labour, layer, lecture, legal, legislate, levy, liberal, licence, likewise,  link, locate, logic, maintain, major, manipulate, manual, margin, mature, maximise, mechanism, media, mediate, medical, medium, mental, method, migrate, military, minimal, minimise, minimum, ministry, minor, mode, modify, monitor, motive, mutual, negate, network, neutral, nevertheless, nonetheless, norm, normal, notion, notwithstanding, nuclear, objective, obtain, obvious, occupy, occur, odd, offset, ongoing, option, orient, outcome, output, overall, overlap, overseas, panel, paradigm, paragraph, parallel, parameter, participate, partner, passive, perceive, percent, period, persist, perspective, phase, phenomenon, philosophy, physical, plus, policy, portion, pose, positive, potential, practitioner, precede, precise, predict, predominant, preliminary, presume, previous, primary, prime, principal, principle, prior, priority, proceed, process, process, professional, prohibit, project, promote, proportion, prospect, protocol, psychology, publication, publish, purchase, pursue, qualitative, quote, radical, random, range, ratio, rational, react, recover, refine, regime, region, register, regulate, reinforce, reject, relax, release, relevant, reluctance, rely, remove, require, research, reside, resolve, resource, respond, restore, restrain, restrict, retain, reveal, revenue, reverse,  revise, revolution, rigid, role, route, scenario, schedule, scheme, scope, section, sector, secure, seek, select, sequence, series, sex, shift, significant, similar, simulate, site, so-called, sole, somewhat, source, specific, specify, sphere, stable, statistic, status, straightforward, strategy, stress, structure, style, submit, subordinate, subsequent, subsidy, substitute, successor, sufficient, sum, summary, supplement, survey, survive, suspend, sustain, symbol, tape, target, task, team, technical, technique, technology, temporary, tense, terminate, text, theme, theory, thereby, thesis, topic, trace, tradition, transfer, transform, transit, transmit, transport, trend, trigger, ultimate, undergo, underlie, undertake, uniform, unify, unique, utilise, valid, vary, vehicle, version, via, violate, virtual, visible, vision, visual, volume, voluntary, welfare, whereas, whereby, widespread.     </a:t>
            </a:r>
          </a:p>
          <a:p>
            <a:pPr algn="just"/>
            <a:endParaRPr lang="en-GB" sz="1600" dirty="0"/>
          </a:p>
        </p:txBody>
      </p:sp>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8</a:t>
            </a:fld>
            <a:endParaRPr lang="en-GB"/>
          </a:p>
        </p:txBody>
      </p:sp>
    </p:spTree>
    <p:extLst>
      <p:ext uri="{BB962C8B-B14F-4D97-AF65-F5344CB8AC3E}">
        <p14:creationId xmlns:p14="http://schemas.microsoft.com/office/powerpoint/2010/main" val="44121027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1689</Words>
  <Application>Microsoft Office PowerPoint</Application>
  <PresentationFormat>Widescreen</PresentationFormat>
  <Paragraphs>208</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           </vt:lpstr>
      <vt:lpstr>Structure of presentation</vt:lpstr>
      <vt:lpstr>What is meant by the term Academic Word List?</vt:lpstr>
      <vt:lpstr>AWL – Sublist (1)</vt:lpstr>
      <vt:lpstr>Why is the AWL so important ?</vt:lpstr>
      <vt:lpstr>45 AWL: Synonyms</vt:lpstr>
      <vt:lpstr>The entire AWL – All headwords from A to I</vt:lpstr>
      <vt:lpstr>The entire AWL – All headwords from J to W</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30</cp:revision>
  <dcterms:created xsi:type="dcterms:W3CDTF">2019-11-21T14:36:07Z</dcterms:created>
  <dcterms:modified xsi:type="dcterms:W3CDTF">2020-10-11T16:43:43Z</dcterms:modified>
</cp:coreProperties>
</file>