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02D878-8528-F8F8-14C2-7CE31065D58A}" v="21" dt="2026-02-22T20:56:44.1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8564" autoAdjust="0"/>
  </p:normalViewPr>
  <p:slideViewPr>
    <p:cSldViewPr snapToGrid="0">
      <p:cViewPr varScale="1">
        <p:scale>
          <a:sx n="72" d="100"/>
          <a:sy n="72" d="100"/>
        </p:scale>
        <p:origin x="102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B81495-BA38-4DC6-8099-F44D88D0D3A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DCEB88C4-C19A-4878-AD33-3B8898C73565}">
      <dgm:prSet/>
      <dgm:spPr/>
      <dgm:t>
        <a:bodyPr/>
        <a:lstStyle/>
        <a:p>
          <a:r>
            <a:rPr lang="en-US"/>
            <a:t>Teamwork improves communication between professionals, leading to better decision-making and care outcomes.</a:t>
          </a:r>
        </a:p>
      </dgm:t>
    </dgm:pt>
    <dgm:pt modelId="{5DF09E0E-8830-4F76-B9DA-526AD19E7D79}" type="parTrans" cxnId="{CD466EBF-E8F0-4CDE-8983-2513AC358717}">
      <dgm:prSet/>
      <dgm:spPr/>
      <dgm:t>
        <a:bodyPr/>
        <a:lstStyle/>
        <a:p>
          <a:endParaRPr lang="en-US"/>
        </a:p>
      </dgm:t>
    </dgm:pt>
    <dgm:pt modelId="{44D7BF80-3ED4-487D-BEE8-50AEC90EC2B8}" type="sibTrans" cxnId="{CD466EBF-E8F0-4CDE-8983-2513AC358717}">
      <dgm:prSet/>
      <dgm:spPr/>
      <dgm:t>
        <a:bodyPr/>
        <a:lstStyle/>
        <a:p>
          <a:endParaRPr lang="en-US"/>
        </a:p>
      </dgm:t>
    </dgm:pt>
    <dgm:pt modelId="{6C71A326-8EFD-479B-A42A-B18ABC84CD1D}">
      <dgm:prSet/>
      <dgm:spPr/>
      <dgm:t>
        <a:bodyPr/>
        <a:lstStyle/>
        <a:p>
          <a:r>
            <a:rPr lang="en-US" dirty="0"/>
            <a:t>It reduces the risk of errors and increases patient safety within complex healthcare environments.</a:t>
          </a:r>
        </a:p>
      </dgm:t>
    </dgm:pt>
    <dgm:pt modelId="{0E7BC5DD-BFA7-4B91-9D7C-8B96ABF9C000}" type="parTrans" cxnId="{AC6E5932-F5EC-4506-87DB-411B1794D94C}">
      <dgm:prSet/>
      <dgm:spPr/>
      <dgm:t>
        <a:bodyPr/>
        <a:lstStyle/>
        <a:p>
          <a:endParaRPr lang="en-US"/>
        </a:p>
      </dgm:t>
    </dgm:pt>
    <dgm:pt modelId="{4E043C8E-A3DB-414C-B81B-C7235893E2CB}" type="sibTrans" cxnId="{AC6E5932-F5EC-4506-87DB-411B1794D94C}">
      <dgm:prSet/>
      <dgm:spPr/>
      <dgm:t>
        <a:bodyPr/>
        <a:lstStyle/>
        <a:p>
          <a:endParaRPr lang="en-US"/>
        </a:p>
      </dgm:t>
    </dgm:pt>
    <dgm:pt modelId="{39D13599-D14F-4BE7-95C1-E06F9CD1D805}">
      <dgm:prSet/>
      <dgm:spPr/>
      <dgm:t>
        <a:bodyPr/>
        <a:lstStyle/>
        <a:p>
          <a:r>
            <a:rPr lang="en-US" dirty="0"/>
            <a:t>Multidisciplinary teamwork ensures holistic care by combining different professional skills and knowledge (</a:t>
          </a:r>
          <a:r>
            <a:rPr lang="en-US" dirty="0" err="1"/>
            <a:t>Pradelli</a:t>
          </a:r>
          <a:r>
            <a:rPr lang="en-US" dirty="0"/>
            <a:t> et al., 2025).</a:t>
          </a:r>
        </a:p>
      </dgm:t>
    </dgm:pt>
    <dgm:pt modelId="{FBC66DB4-FF6E-469B-A948-472D540E665F}" type="parTrans" cxnId="{B2741743-7A5A-47E6-A909-8EBBB0434882}">
      <dgm:prSet/>
      <dgm:spPr/>
      <dgm:t>
        <a:bodyPr/>
        <a:lstStyle/>
        <a:p>
          <a:endParaRPr lang="en-US"/>
        </a:p>
      </dgm:t>
    </dgm:pt>
    <dgm:pt modelId="{B44C0CC3-0A7A-4CFA-A99E-EC572210EF20}" type="sibTrans" cxnId="{B2741743-7A5A-47E6-A909-8EBBB0434882}">
      <dgm:prSet/>
      <dgm:spPr/>
      <dgm:t>
        <a:bodyPr/>
        <a:lstStyle/>
        <a:p>
          <a:endParaRPr lang="en-US"/>
        </a:p>
      </dgm:t>
    </dgm:pt>
    <dgm:pt modelId="{76115F12-CE89-413E-A157-CE34C4E6FFD2}">
      <dgm:prSet/>
      <dgm:spPr/>
      <dgm:t>
        <a:bodyPr/>
        <a:lstStyle/>
        <a:p>
          <a:r>
            <a:rPr lang="en-US"/>
            <a:t>Effective teamwork enhances job satisfaction and reduces stress among health and social care workers.</a:t>
          </a:r>
        </a:p>
      </dgm:t>
    </dgm:pt>
    <dgm:pt modelId="{F64C8511-6C69-467C-AAC1-2BAD5588670F}" type="parTrans" cxnId="{64570174-EF94-4C94-AD28-AE0959D531B8}">
      <dgm:prSet/>
      <dgm:spPr/>
      <dgm:t>
        <a:bodyPr/>
        <a:lstStyle/>
        <a:p>
          <a:endParaRPr lang="en-US"/>
        </a:p>
      </dgm:t>
    </dgm:pt>
    <dgm:pt modelId="{21E1762F-CE56-4A17-8E56-75555F8959D2}" type="sibTrans" cxnId="{64570174-EF94-4C94-AD28-AE0959D531B8}">
      <dgm:prSet/>
      <dgm:spPr/>
      <dgm:t>
        <a:bodyPr/>
        <a:lstStyle/>
        <a:p>
          <a:endParaRPr lang="en-US"/>
        </a:p>
      </dgm:t>
    </dgm:pt>
    <dgm:pt modelId="{186E8CAC-A555-4D88-9E2C-3603091B25C7}" type="pres">
      <dgm:prSet presAssocID="{A4B81495-BA38-4DC6-8099-F44D88D0D3A6}" presName="root" presStyleCnt="0">
        <dgm:presLayoutVars>
          <dgm:dir/>
          <dgm:resizeHandles val="exact"/>
        </dgm:presLayoutVars>
      </dgm:prSet>
      <dgm:spPr/>
    </dgm:pt>
    <dgm:pt modelId="{B89F30B0-7079-4121-806C-509F32C213FF}" type="pres">
      <dgm:prSet presAssocID="{DCEB88C4-C19A-4878-AD33-3B8898C73565}" presName="compNode" presStyleCnt="0"/>
      <dgm:spPr/>
    </dgm:pt>
    <dgm:pt modelId="{BF8DB56D-EC69-4580-874C-0C52AD4AB9F6}" type="pres">
      <dgm:prSet presAssocID="{DCEB88C4-C19A-4878-AD33-3B8898C73565}" presName="bgRect" presStyleLbl="bgShp" presStyleIdx="0" presStyleCnt="4"/>
      <dgm:spPr/>
    </dgm:pt>
    <dgm:pt modelId="{33E63FDE-9FA0-402A-BBFB-7A9CF69158E6}" type="pres">
      <dgm:prSet presAssocID="{DCEB88C4-C19A-4878-AD33-3B8898C7356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03D6B770-BBD8-46BA-A02E-C73730333A9D}" type="pres">
      <dgm:prSet presAssocID="{DCEB88C4-C19A-4878-AD33-3B8898C73565}" presName="spaceRect" presStyleCnt="0"/>
      <dgm:spPr/>
    </dgm:pt>
    <dgm:pt modelId="{E51B4DFF-BE07-46F4-967A-009D025B87DD}" type="pres">
      <dgm:prSet presAssocID="{DCEB88C4-C19A-4878-AD33-3B8898C73565}" presName="parTx" presStyleLbl="revTx" presStyleIdx="0" presStyleCnt="4">
        <dgm:presLayoutVars>
          <dgm:chMax val="0"/>
          <dgm:chPref val="0"/>
        </dgm:presLayoutVars>
      </dgm:prSet>
      <dgm:spPr/>
    </dgm:pt>
    <dgm:pt modelId="{8E0AA8A9-746C-42B0-965B-000DBC70D52D}" type="pres">
      <dgm:prSet presAssocID="{44D7BF80-3ED4-487D-BEE8-50AEC90EC2B8}" presName="sibTrans" presStyleCnt="0"/>
      <dgm:spPr/>
    </dgm:pt>
    <dgm:pt modelId="{FF8038E4-C4CD-4BFE-A7CB-5867865579DF}" type="pres">
      <dgm:prSet presAssocID="{6C71A326-8EFD-479B-A42A-B18ABC84CD1D}" presName="compNode" presStyleCnt="0"/>
      <dgm:spPr/>
    </dgm:pt>
    <dgm:pt modelId="{A18BCC3F-DF80-42D4-B05C-F6824579A2F8}" type="pres">
      <dgm:prSet presAssocID="{6C71A326-8EFD-479B-A42A-B18ABC84CD1D}" presName="bgRect" presStyleLbl="bgShp" presStyleIdx="1" presStyleCnt="4"/>
      <dgm:spPr/>
    </dgm:pt>
    <dgm:pt modelId="{D2B79FA2-949C-4364-BCE2-7A9D2FF5CFF3}" type="pres">
      <dgm:prSet presAssocID="{6C71A326-8EFD-479B-A42A-B18ABC84CD1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0442F784-3F23-48DD-81A7-80C63F5F4023}" type="pres">
      <dgm:prSet presAssocID="{6C71A326-8EFD-479B-A42A-B18ABC84CD1D}" presName="spaceRect" presStyleCnt="0"/>
      <dgm:spPr/>
    </dgm:pt>
    <dgm:pt modelId="{9B659035-0903-436C-9A5E-AF5D5456ED4E}" type="pres">
      <dgm:prSet presAssocID="{6C71A326-8EFD-479B-A42A-B18ABC84CD1D}" presName="parTx" presStyleLbl="revTx" presStyleIdx="1" presStyleCnt="4">
        <dgm:presLayoutVars>
          <dgm:chMax val="0"/>
          <dgm:chPref val="0"/>
        </dgm:presLayoutVars>
      </dgm:prSet>
      <dgm:spPr/>
    </dgm:pt>
    <dgm:pt modelId="{290C330D-55E0-4073-9294-8CE9854C0BBE}" type="pres">
      <dgm:prSet presAssocID="{4E043C8E-A3DB-414C-B81B-C7235893E2CB}" presName="sibTrans" presStyleCnt="0"/>
      <dgm:spPr/>
    </dgm:pt>
    <dgm:pt modelId="{E9BDF448-AFBB-4BB3-BE23-6489C5FC1BD7}" type="pres">
      <dgm:prSet presAssocID="{39D13599-D14F-4BE7-95C1-E06F9CD1D805}" presName="compNode" presStyleCnt="0"/>
      <dgm:spPr/>
    </dgm:pt>
    <dgm:pt modelId="{9451682B-E28A-441E-BB2F-EB29704B8EFD}" type="pres">
      <dgm:prSet presAssocID="{39D13599-D14F-4BE7-95C1-E06F9CD1D805}" presName="bgRect" presStyleLbl="bgShp" presStyleIdx="2" presStyleCnt="4"/>
      <dgm:spPr/>
    </dgm:pt>
    <dgm:pt modelId="{5BF2AF71-5EF0-4012-88C5-A375EB47357A}" type="pres">
      <dgm:prSet presAssocID="{39D13599-D14F-4BE7-95C1-E06F9CD1D80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ethoscope"/>
        </a:ext>
      </dgm:extLst>
    </dgm:pt>
    <dgm:pt modelId="{E790172C-DE2B-4FE0-812F-225EEA4F3910}" type="pres">
      <dgm:prSet presAssocID="{39D13599-D14F-4BE7-95C1-E06F9CD1D805}" presName="spaceRect" presStyleCnt="0"/>
      <dgm:spPr/>
    </dgm:pt>
    <dgm:pt modelId="{563E3DEF-46B5-48A9-810A-D81C921AE206}" type="pres">
      <dgm:prSet presAssocID="{39D13599-D14F-4BE7-95C1-E06F9CD1D805}" presName="parTx" presStyleLbl="revTx" presStyleIdx="2" presStyleCnt="4">
        <dgm:presLayoutVars>
          <dgm:chMax val="0"/>
          <dgm:chPref val="0"/>
        </dgm:presLayoutVars>
      </dgm:prSet>
      <dgm:spPr/>
    </dgm:pt>
    <dgm:pt modelId="{E0525A69-3B97-4519-9081-4322FC7F12D6}" type="pres">
      <dgm:prSet presAssocID="{B44C0CC3-0A7A-4CFA-A99E-EC572210EF20}" presName="sibTrans" presStyleCnt="0"/>
      <dgm:spPr/>
    </dgm:pt>
    <dgm:pt modelId="{74D2E9F3-A68A-4A2D-B1B8-488513FD05D5}" type="pres">
      <dgm:prSet presAssocID="{76115F12-CE89-413E-A157-CE34C4E6FFD2}" presName="compNode" presStyleCnt="0"/>
      <dgm:spPr/>
    </dgm:pt>
    <dgm:pt modelId="{38310390-4F41-4C99-B587-C448969DF452}" type="pres">
      <dgm:prSet presAssocID="{76115F12-CE89-413E-A157-CE34C4E6FFD2}" presName="bgRect" presStyleLbl="bgShp" presStyleIdx="3" presStyleCnt="4"/>
      <dgm:spPr/>
    </dgm:pt>
    <dgm:pt modelId="{FBF43046-518F-48D0-9966-A22A3CC5340F}" type="pres">
      <dgm:prSet presAssocID="{76115F12-CE89-413E-A157-CE34C4E6FFD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a:ext>
      </dgm:extLst>
    </dgm:pt>
    <dgm:pt modelId="{C828FDD3-911F-4AF0-A4E3-78684E0EB1FC}" type="pres">
      <dgm:prSet presAssocID="{76115F12-CE89-413E-A157-CE34C4E6FFD2}" presName="spaceRect" presStyleCnt="0"/>
      <dgm:spPr/>
    </dgm:pt>
    <dgm:pt modelId="{83A72A6F-1936-49B7-AF02-93811F17C49D}" type="pres">
      <dgm:prSet presAssocID="{76115F12-CE89-413E-A157-CE34C4E6FFD2}" presName="parTx" presStyleLbl="revTx" presStyleIdx="3" presStyleCnt="4">
        <dgm:presLayoutVars>
          <dgm:chMax val="0"/>
          <dgm:chPref val="0"/>
        </dgm:presLayoutVars>
      </dgm:prSet>
      <dgm:spPr/>
    </dgm:pt>
  </dgm:ptLst>
  <dgm:cxnLst>
    <dgm:cxn modelId="{C4F8B80F-3C60-4514-9CCD-8450A5AA3216}" type="presOf" srcId="{A4B81495-BA38-4DC6-8099-F44D88D0D3A6}" destId="{186E8CAC-A555-4D88-9E2C-3603091B25C7}" srcOrd="0" destOrd="0" presId="urn:microsoft.com/office/officeart/2018/2/layout/IconVerticalSolidList"/>
    <dgm:cxn modelId="{BC8F9B30-6E61-429F-BA76-F1D32160AB26}" type="presOf" srcId="{39D13599-D14F-4BE7-95C1-E06F9CD1D805}" destId="{563E3DEF-46B5-48A9-810A-D81C921AE206}" srcOrd="0" destOrd="0" presId="urn:microsoft.com/office/officeart/2018/2/layout/IconVerticalSolidList"/>
    <dgm:cxn modelId="{AC6E5932-F5EC-4506-87DB-411B1794D94C}" srcId="{A4B81495-BA38-4DC6-8099-F44D88D0D3A6}" destId="{6C71A326-8EFD-479B-A42A-B18ABC84CD1D}" srcOrd="1" destOrd="0" parTransId="{0E7BC5DD-BFA7-4B91-9D7C-8B96ABF9C000}" sibTransId="{4E043C8E-A3DB-414C-B81B-C7235893E2CB}"/>
    <dgm:cxn modelId="{B2741743-7A5A-47E6-A909-8EBBB0434882}" srcId="{A4B81495-BA38-4DC6-8099-F44D88D0D3A6}" destId="{39D13599-D14F-4BE7-95C1-E06F9CD1D805}" srcOrd="2" destOrd="0" parTransId="{FBC66DB4-FF6E-469B-A948-472D540E665F}" sibTransId="{B44C0CC3-0A7A-4CFA-A99E-EC572210EF20}"/>
    <dgm:cxn modelId="{64570174-EF94-4C94-AD28-AE0959D531B8}" srcId="{A4B81495-BA38-4DC6-8099-F44D88D0D3A6}" destId="{76115F12-CE89-413E-A157-CE34C4E6FFD2}" srcOrd="3" destOrd="0" parTransId="{F64C8511-6C69-467C-AAC1-2BAD5588670F}" sibTransId="{21E1762F-CE56-4A17-8E56-75555F8959D2}"/>
    <dgm:cxn modelId="{0D1875B4-3182-4A00-BD27-6A4DF10B52A0}" type="presOf" srcId="{DCEB88C4-C19A-4878-AD33-3B8898C73565}" destId="{E51B4DFF-BE07-46F4-967A-009D025B87DD}" srcOrd="0" destOrd="0" presId="urn:microsoft.com/office/officeart/2018/2/layout/IconVerticalSolidList"/>
    <dgm:cxn modelId="{FF5DD3B9-402E-4692-A90E-76F525A237B3}" type="presOf" srcId="{6C71A326-8EFD-479B-A42A-B18ABC84CD1D}" destId="{9B659035-0903-436C-9A5E-AF5D5456ED4E}" srcOrd="0" destOrd="0" presId="urn:microsoft.com/office/officeart/2018/2/layout/IconVerticalSolidList"/>
    <dgm:cxn modelId="{98DF69BA-C3EA-4047-B564-54E745499277}" type="presOf" srcId="{76115F12-CE89-413E-A157-CE34C4E6FFD2}" destId="{83A72A6F-1936-49B7-AF02-93811F17C49D}" srcOrd="0" destOrd="0" presId="urn:microsoft.com/office/officeart/2018/2/layout/IconVerticalSolidList"/>
    <dgm:cxn modelId="{CD466EBF-E8F0-4CDE-8983-2513AC358717}" srcId="{A4B81495-BA38-4DC6-8099-F44D88D0D3A6}" destId="{DCEB88C4-C19A-4878-AD33-3B8898C73565}" srcOrd="0" destOrd="0" parTransId="{5DF09E0E-8830-4F76-B9DA-526AD19E7D79}" sibTransId="{44D7BF80-3ED4-487D-BEE8-50AEC90EC2B8}"/>
    <dgm:cxn modelId="{45B572B0-7F2B-4054-AB67-865AF8CEF4F1}" type="presParOf" srcId="{186E8CAC-A555-4D88-9E2C-3603091B25C7}" destId="{B89F30B0-7079-4121-806C-509F32C213FF}" srcOrd="0" destOrd="0" presId="urn:microsoft.com/office/officeart/2018/2/layout/IconVerticalSolidList"/>
    <dgm:cxn modelId="{A5B31F8F-7835-492B-B00A-5DCF3387FA7E}" type="presParOf" srcId="{B89F30B0-7079-4121-806C-509F32C213FF}" destId="{BF8DB56D-EC69-4580-874C-0C52AD4AB9F6}" srcOrd="0" destOrd="0" presId="urn:microsoft.com/office/officeart/2018/2/layout/IconVerticalSolidList"/>
    <dgm:cxn modelId="{F0B5BFB3-4904-4339-AFFB-6078FCAFF7AF}" type="presParOf" srcId="{B89F30B0-7079-4121-806C-509F32C213FF}" destId="{33E63FDE-9FA0-402A-BBFB-7A9CF69158E6}" srcOrd="1" destOrd="0" presId="urn:microsoft.com/office/officeart/2018/2/layout/IconVerticalSolidList"/>
    <dgm:cxn modelId="{6E5BF071-E2F4-4179-8D08-0978B1027469}" type="presParOf" srcId="{B89F30B0-7079-4121-806C-509F32C213FF}" destId="{03D6B770-BBD8-46BA-A02E-C73730333A9D}" srcOrd="2" destOrd="0" presId="urn:microsoft.com/office/officeart/2018/2/layout/IconVerticalSolidList"/>
    <dgm:cxn modelId="{D839CA1A-1134-4231-838D-7257D240022B}" type="presParOf" srcId="{B89F30B0-7079-4121-806C-509F32C213FF}" destId="{E51B4DFF-BE07-46F4-967A-009D025B87DD}" srcOrd="3" destOrd="0" presId="urn:microsoft.com/office/officeart/2018/2/layout/IconVerticalSolidList"/>
    <dgm:cxn modelId="{6FD4CB59-1F2F-4C2E-A775-B5F2214B68E9}" type="presParOf" srcId="{186E8CAC-A555-4D88-9E2C-3603091B25C7}" destId="{8E0AA8A9-746C-42B0-965B-000DBC70D52D}" srcOrd="1" destOrd="0" presId="urn:microsoft.com/office/officeart/2018/2/layout/IconVerticalSolidList"/>
    <dgm:cxn modelId="{33137F13-7A27-43E5-9857-B8E36EDBDBD1}" type="presParOf" srcId="{186E8CAC-A555-4D88-9E2C-3603091B25C7}" destId="{FF8038E4-C4CD-4BFE-A7CB-5867865579DF}" srcOrd="2" destOrd="0" presId="urn:microsoft.com/office/officeart/2018/2/layout/IconVerticalSolidList"/>
    <dgm:cxn modelId="{20A65DC8-ECF0-4445-AF14-3FFB62289056}" type="presParOf" srcId="{FF8038E4-C4CD-4BFE-A7CB-5867865579DF}" destId="{A18BCC3F-DF80-42D4-B05C-F6824579A2F8}" srcOrd="0" destOrd="0" presId="urn:microsoft.com/office/officeart/2018/2/layout/IconVerticalSolidList"/>
    <dgm:cxn modelId="{BC6655B4-52FF-4BA0-9AF1-F9C56C5ACAAF}" type="presParOf" srcId="{FF8038E4-C4CD-4BFE-A7CB-5867865579DF}" destId="{D2B79FA2-949C-4364-BCE2-7A9D2FF5CFF3}" srcOrd="1" destOrd="0" presId="urn:microsoft.com/office/officeart/2018/2/layout/IconVerticalSolidList"/>
    <dgm:cxn modelId="{04A849C3-053F-45CF-90A5-6A090924D20F}" type="presParOf" srcId="{FF8038E4-C4CD-4BFE-A7CB-5867865579DF}" destId="{0442F784-3F23-48DD-81A7-80C63F5F4023}" srcOrd="2" destOrd="0" presId="urn:microsoft.com/office/officeart/2018/2/layout/IconVerticalSolidList"/>
    <dgm:cxn modelId="{751B72C0-2865-4B9F-A130-82A0D422E81C}" type="presParOf" srcId="{FF8038E4-C4CD-4BFE-A7CB-5867865579DF}" destId="{9B659035-0903-436C-9A5E-AF5D5456ED4E}" srcOrd="3" destOrd="0" presId="urn:microsoft.com/office/officeart/2018/2/layout/IconVerticalSolidList"/>
    <dgm:cxn modelId="{7B224565-7AE6-40DD-AA0F-1A721FB823B7}" type="presParOf" srcId="{186E8CAC-A555-4D88-9E2C-3603091B25C7}" destId="{290C330D-55E0-4073-9294-8CE9854C0BBE}" srcOrd="3" destOrd="0" presId="urn:microsoft.com/office/officeart/2018/2/layout/IconVerticalSolidList"/>
    <dgm:cxn modelId="{16C035E0-2BAB-4BE7-8449-E718CEFF74D2}" type="presParOf" srcId="{186E8CAC-A555-4D88-9E2C-3603091B25C7}" destId="{E9BDF448-AFBB-4BB3-BE23-6489C5FC1BD7}" srcOrd="4" destOrd="0" presId="urn:microsoft.com/office/officeart/2018/2/layout/IconVerticalSolidList"/>
    <dgm:cxn modelId="{B6BAB93B-90A7-4EE8-AEB9-46008D19E839}" type="presParOf" srcId="{E9BDF448-AFBB-4BB3-BE23-6489C5FC1BD7}" destId="{9451682B-E28A-441E-BB2F-EB29704B8EFD}" srcOrd="0" destOrd="0" presId="urn:microsoft.com/office/officeart/2018/2/layout/IconVerticalSolidList"/>
    <dgm:cxn modelId="{85154D75-8C5E-455A-ACF2-0BD7D4C2E81C}" type="presParOf" srcId="{E9BDF448-AFBB-4BB3-BE23-6489C5FC1BD7}" destId="{5BF2AF71-5EF0-4012-88C5-A375EB47357A}" srcOrd="1" destOrd="0" presId="urn:microsoft.com/office/officeart/2018/2/layout/IconVerticalSolidList"/>
    <dgm:cxn modelId="{D27DF601-761E-45D8-82F5-6FDDDC3462E3}" type="presParOf" srcId="{E9BDF448-AFBB-4BB3-BE23-6489C5FC1BD7}" destId="{E790172C-DE2B-4FE0-812F-225EEA4F3910}" srcOrd="2" destOrd="0" presId="urn:microsoft.com/office/officeart/2018/2/layout/IconVerticalSolidList"/>
    <dgm:cxn modelId="{A11F1192-06B2-4BE5-8697-DF0A64D3120C}" type="presParOf" srcId="{E9BDF448-AFBB-4BB3-BE23-6489C5FC1BD7}" destId="{563E3DEF-46B5-48A9-810A-D81C921AE206}" srcOrd="3" destOrd="0" presId="urn:microsoft.com/office/officeart/2018/2/layout/IconVerticalSolidList"/>
    <dgm:cxn modelId="{E3A9F824-8853-4061-BF22-84692B226861}" type="presParOf" srcId="{186E8CAC-A555-4D88-9E2C-3603091B25C7}" destId="{E0525A69-3B97-4519-9081-4322FC7F12D6}" srcOrd="5" destOrd="0" presId="urn:microsoft.com/office/officeart/2018/2/layout/IconVerticalSolidList"/>
    <dgm:cxn modelId="{BF24D979-3991-405C-B42B-587214F6B101}" type="presParOf" srcId="{186E8CAC-A555-4D88-9E2C-3603091B25C7}" destId="{74D2E9F3-A68A-4A2D-B1B8-488513FD05D5}" srcOrd="6" destOrd="0" presId="urn:microsoft.com/office/officeart/2018/2/layout/IconVerticalSolidList"/>
    <dgm:cxn modelId="{CD941C02-F9F4-45FD-A4B5-036154814FCD}" type="presParOf" srcId="{74D2E9F3-A68A-4A2D-B1B8-488513FD05D5}" destId="{38310390-4F41-4C99-B587-C448969DF452}" srcOrd="0" destOrd="0" presId="urn:microsoft.com/office/officeart/2018/2/layout/IconVerticalSolidList"/>
    <dgm:cxn modelId="{8722084E-81F2-4D8B-A598-595E2703E5D9}" type="presParOf" srcId="{74D2E9F3-A68A-4A2D-B1B8-488513FD05D5}" destId="{FBF43046-518F-48D0-9966-A22A3CC5340F}" srcOrd="1" destOrd="0" presId="urn:microsoft.com/office/officeart/2018/2/layout/IconVerticalSolidList"/>
    <dgm:cxn modelId="{CA215C0E-3C89-4212-981A-611AA2F75470}" type="presParOf" srcId="{74D2E9F3-A68A-4A2D-B1B8-488513FD05D5}" destId="{C828FDD3-911F-4AF0-A4E3-78684E0EB1FC}" srcOrd="2" destOrd="0" presId="urn:microsoft.com/office/officeart/2018/2/layout/IconVerticalSolidList"/>
    <dgm:cxn modelId="{F0635695-B677-4799-B069-9319C305D518}" type="presParOf" srcId="{74D2E9F3-A68A-4A2D-B1B8-488513FD05D5}" destId="{83A72A6F-1936-49B7-AF02-93811F17C49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47D605-D6DC-42F6-9EE8-D3A4AE80FBD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6DC8DD4-6D6A-4B37-AED6-A8548DCC57CD}">
      <dgm:prSet/>
      <dgm:spPr/>
      <dgm:t>
        <a:bodyPr/>
        <a:lstStyle/>
        <a:p>
          <a:r>
            <a:rPr lang="en-US"/>
            <a:t>Tuckman’s model explains how teams develop through forming, storming, norming, and performing stages (Keene, 2024).</a:t>
          </a:r>
        </a:p>
      </dgm:t>
    </dgm:pt>
    <dgm:pt modelId="{0716CDD9-1975-4244-98FE-5620CFC2EFA9}" type="parTrans" cxnId="{13CB0790-FD35-4F54-81E5-888DC51C29D4}">
      <dgm:prSet/>
      <dgm:spPr/>
      <dgm:t>
        <a:bodyPr/>
        <a:lstStyle/>
        <a:p>
          <a:endParaRPr lang="en-US"/>
        </a:p>
      </dgm:t>
    </dgm:pt>
    <dgm:pt modelId="{E20D406F-4A49-4468-883E-DE6AFF35E195}" type="sibTrans" cxnId="{13CB0790-FD35-4F54-81E5-888DC51C29D4}">
      <dgm:prSet/>
      <dgm:spPr/>
      <dgm:t>
        <a:bodyPr/>
        <a:lstStyle/>
        <a:p>
          <a:endParaRPr lang="en-US"/>
        </a:p>
      </dgm:t>
    </dgm:pt>
    <dgm:pt modelId="{29506AA3-6078-46BC-8680-2BDD3DFB44C0}">
      <dgm:prSet/>
      <dgm:spPr/>
      <dgm:t>
        <a:bodyPr/>
        <a:lstStyle/>
        <a:p>
          <a:r>
            <a:rPr lang="en-US"/>
            <a:t>Forming involves getting to know team members and understanding roles and responsibilities.</a:t>
          </a:r>
        </a:p>
      </dgm:t>
    </dgm:pt>
    <dgm:pt modelId="{74A130CF-A157-4DB7-8269-C22828CED681}" type="parTrans" cxnId="{9C094B28-8250-47AD-8211-E545DD9C3412}">
      <dgm:prSet/>
      <dgm:spPr/>
      <dgm:t>
        <a:bodyPr/>
        <a:lstStyle/>
        <a:p>
          <a:endParaRPr lang="en-US"/>
        </a:p>
      </dgm:t>
    </dgm:pt>
    <dgm:pt modelId="{2B1FBF0B-EA75-4C7C-AC4B-5B4E31DBE68D}" type="sibTrans" cxnId="{9C094B28-8250-47AD-8211-E545DD9C3412}">
      <dgm:prSet/>
      <dgm:spPr/>
      <dgm:t>
        <a:bodyPr/>
        <a:lstStyle/>
        <a:p>
          <a:endParaRPr lang="en-US"/>
        </a:p>
      </dgm:t>
    </dgm:pt>
    <dgm:pt modelId="{E2DF2E32-3C08-4DD0-9080-0E6848A05B5E}">
      <dgm:prSet/>
      <dgm:spPr/>
      <dgm:t>
        <a:bodyPr/>
        <a:lstStyle/>
        <a:p>
          <a:r>
            <a:rPr lang="en-US"/>
            <a:t>Storming includes conflicts and disagreements as individuals express different opinions and expectations.</a:t>
          </a:r>
        </a:p>
      </dgm:t>
    </dgm:pt>
    <dgm:pt modelId="{17713257-33D7-475B-8E3F-255E657B4AB8}" type="parTrans" cxnId="{DADB0C97-35DE-435D-A59E-47790032648A}">
      <dgm:prSet/>
      <dgm:spPr/>
      <dgm:t>
        <a:bodyPr/>
        <a:lstStyle/>
        <a:p>
          <a:endParaRPr lang="en-US"/>
        </a:p>
      </dgm:t>
    </dgm:pt>
    <dgm:pt modelId="{BA7C7913-E15B-4F42-96AF-CE3CB291162F}" type="sibTrans" cxnId="{DADB0C97-35DE-435D-A59E-47790032648A}">
      <dgm:prSet/>
      <dgm:spPr/>
      <dgm:t>
        <a:bodyPr/>
        <a:lstStyle/>
        <a:p>
          <a:endParaRPr lang="en-US"/>
        </a:p>
      </dgm:t>
    </dgm:pt>
    <dgm:pt modelId="{B5E47C60-5739-4AFF-84BF-365A5FC947DC}">
      <dgm:prSet/>
      <dgm:spPr/>
      <dgm:t>
        <a:bodyPr/>
        <a:lstStyle/>
        <a:p>
          <a:r>
            <a:rPr lang="en-US"/>
            <a:t>Performing occurs when the team works effectively towards shared goals with strong cooperation.</a:t>
          </a:r>
        </a:p>
      </dgm:t>
    </dgm:pt>
    <dgm:pt modelId="{0018AE3B-5A51-41E6-B600-089E0CF184DD}" type="parTrans" cxnId="{F8290355-33B9-48EA-8A31-CD9A68ACA659}">
      <dgm:prSet/>
      <dgm:spPr/>
      <dgm:t>
        <a:bodyPr/>
        <a:lstStyle/>
        <a:p>
          <a:endParaRPr lang="en-US"/>
        </a:p>
      </dgm:t>
    </dgm:pt>
    <dgm:pt modelId="{77CC6A79-5015-404F-8303-CD7D02D675A3}" type="sibTrans" cxnId="{F8290355-33B9-48EA-8A31-CD9A68ACA659}">
      <dgm:prSet/>
      <dgm:spPr/>
      <dgm:t>
        <a:bodyPr/>
        <a:lstStyle/>
        <a:p>
          <a:endParaRPr lang="en-US"/>
        </a:p>
      </dgm:t>
    </dgm:pt>
    <dgm:pt modelId="{C3F57E13-1646-4CC4-AF57-788E54B31E01}" type="pres">
      <dgm:prSet presAssocID="{1747D605-D6DC-42F6-9EE8-D3A4AE80FBDF}" presName="linear" presStyleCnt="0">
        <dgm:presLayoutVars>
          <dgm:animLvl val="lvl"/>
          <dgm:resizeHandles val="exact"/>
        </dgm:presLayoutVars>
      </dgm:prSet>
      <dgm:spPr/>
    </dgm:pt>
    <dgm:pt modelId="{E129F6D2-4674-415B-8959-8B7D874E0534}" type="pres">
      <dgm:prSet presAssocID="{E6DC8DD4-6D6A-4B37-AED6-A8548DCC57CD}" presName="parentText" presStyleLbl="node1" presStyleIdx="0" presStyleCnt="4">
        <dgm:presLayoutVars>
          <dgm:chMax val="0"/>
          <dgm:bulletEnabled val="1"/>
        </dgm:presLayoutVars>
      </dgm:prSet>
      <dgm:spPr/>
    </dgm:pt>
    <dgm:pt modelId="{0417A509-D1C9-4B51-8BC2-41A72CE550D9}" type="pres">
      <dgm:prSet presAssocID="{E20D406F-4A49-4468-883E-DE6AFF35E195}" presName="spacer" presStyleCnt="0"/>
      <dgm:spPr/>
    </dgm:pt>
    <dgm:pt modelId="{B3DCEED5-3B98-43DE-A2BA-CD8C17BECA0A}" type="pres">
      <dgm:prSet presAssocID="{29506AA3-6078-46BC-8680-2BDD3DFB44C0}" presName="parentText" presStyleLbl="node1" presStyleIdx="1" presStyleCnt="4">
        <dgm:presLayoutVars>
          <dgm:chMax val="0"/>
          <dgm:bulletEnabled val="1"/>
        </dgm:presLayoutVars>
      </dgm:prSet>
      <dgm:spPr/>
    </dgm:pt>
    <dgm:pt modelId="{84FFECE5-CB65-4E0B-8FF8-FFA18A45853E}" type="pres">
      <dgm:prSet presAssocID="{2B1FBF0B-EA75-4C7C-AC4B-5B4E31DBE68D}" presName="spacer" presStyleCnt="0"/>
      <dgm:spPr/>
    </dgm:pt>
    <dgm:pt modelId="{072B83F6-589A-452C-BA86-E6310EC42534}" type="pres">
      <dgm:prSet presAssocID="{E2DF2E32-3C08-4DD0-9080-0E6848A05B5E}" presName="parentText" presStyleLbl="node1" presStyleIdx="2" presStyleCnt="4">
        <dgm:presLayoutVars>
          <dgm:chMax val="0"/>
          <dgm:bulletEnabled val="1"/>
        </dgm:presLayoutVars>
      </dgm:prSet>
      <dgm:spPr/>
    </dgm:pt>
    <dgm:pt modelId="{96A821B4-5E65-43D8-AB1A-2AA987218733}" type="pres">
      <dgm:prSet presAssocID="{BA7C7913-E15B-4F42-96AF-CE3CB291162F}" presName="spacer" presStyleCnt="0"/>
      <dgm:spPr/>
    </dgm:pt>
    <dgm:pt modelId="{17097AA9-1C0C-48B1-B332-9F446D0794BA}" type="pres">
      <dgm:prSet presAssocID="{B5E47C60-5739-4AFF-84BF-365A5FC947DC}" presName="parentText" presStyleLbl="node1" presStyleIdx="3" presStyleCnt="4">
        <dgm:presLayoutVars>
          <dgm:chMax val="0"/>
          <dgm:bulletEnabled val="1"/>
        </dgm:presLayoutVars>
      </dgm:prSet>
      <dgm:spPr/>
    </dgm:pt>
  </dgm:ptLst>
  <dgm:cxnLst>
    <dgm:cxn modelId="{3635A402-B86C-4B06-B60A-A6375FB4B863}" type="presOf" srcId="{1747D605-D6DC-42F6-9EE8-D3A4AE80FBDF}" destId="{C3F57E13-1646-4CC4-AF57-788E54B31E01}" srcOrd="0" destOrd="0" presId="urn:microsoft.com/office/officeart/2005/8/layout/vList2"/>
    <dgm:cxn modelId="{9C094B28-8250-47AD-8211-E545DD9C3412}" srcId="{1747D605-D6DC-42F6-9EE8-D3A4AE80FBDF}" destId="{29506AA3-6078-46BC-8680-2BDD3DFB44C0}" srcOrd="1" destOrd="0" parTransId="{74A130CF-A157-4DB7-8269-C22828CED681}" sibTransId="{2B1FBF0B-EA75-4C7C-AC4B-5B4E31DBE68D}"/>
    <dgm:cxn modelId="{1E181232-3694-4109-A6B4-DC5D19B8D717}" type="presOf" srcId="{E6DC8DD4-6D6A-4B37-AED6-A8548DCC57CD}" destId="{E129F6D2-4674-415B-8959-8B7D874E0534}" srcOrd="0" destOrd="0" presId="urn:microsoft.com/office/officeart/2005/8/layout/vList2"/>
    <dgm:cxn modelId="{8AAD8663-500C-4590-B305-70E244A78937}" type="presOf" srcId="{B5E47C60-5739-4AFF-84BF-365A5FC947DC}" destId="{17097AA9-1C0C-48B1-B332-9F446D0794BA}" srcOrd="0" destOrd="0" presId="urn:microsoft.com/office/officeart/2005/8/layout/vList2"/>
    <dgm:cxn modelId="{B6632471-7D76-4755-AAF0-351B07748809}" type="presOf" srcId="{29506AA3-6078-46BC-8680-2BDD3DFB44C0}" destId="{B3DCEED5-3B98-43DE-A2BA-CD8C17BECA0A}" srcOrd="0" destOrd="0" presId="urn:microsoft.com/office/officeart/2005/8/layout/vList2"/>
    <dgm:cxn modelId="{F8290355-33B9-48EA-8A31-CD9A68ACA659}" srcId="{1747D605-D6DC-42F6-9EE8-D3A4AE80FBDF}" destId="{B5E47C60-5739-4AFF-84BF-365A5FC947DC}" srcOrd="3" destOrd="0" parTransId="{0018AE3B-5A51-41E6-B600-089E0CF184DD}" sibTransId="{77CC6A79-5015-404F-8303-CD7D02D675A3}"/>
    <dgm:cxn modelId="{13CB0790-FD35-4F54-81E5-888DC51C29D4}" srcId="{1747D605-D6DC-42F6-9EE8-D3A4AE80FBDF}" destId="{E6DC8DD4-6D6A-4B37-AED6-A8548DCC57CD}" srcOrd="0" destOrd="0" parTransId="{0716CDD9-1975-4244-98FE-5620CFC2EFA9}" sibTransId="{E20D406F-4A49-4468-883E-DE6AFF35E195}"/>
    <dgm:cxn modelId="{D3457D90-6049-4D4D-BB22-93C80761B6EF}" type="presOf" srcId="{E2DF2E32-3C08-4DD0-9080-0E6848A05B5E}" destId="{072B83F6-589A-452C-BA86-E6310EC42534}" srcOrd="0" destOrd="0" presId="urn:microsoft.com/office/officeart/2005/8/layout/vList2"/>
    <dgm:cxn modelId="{DADB0C97-35DE-435D-A59E-47790032648A}" srcId="{1747D605-D6DC-42F6-9EE8-D3A4AE80FBDF}" destId="{E2DF2E32-3C08-4DD0-9080-0E6848A05B5E}" srcOrd="2" destOrd="0" parTransId="{17713257-33D7-475B-8E3F-255E657B4AB8}" sibTransId="{BA7C7913-E15B-4F42-96AF-CE3CB291162F}"/>
    <dgm:cxn modelId="{25A2EA5D-8E9E-4102-88E9-EBF209F015C7}" type="presParOf" srcId="{C3F57E13-1646-4CC4-AF57-788E54B31E01}" destId="{E129F6D2-4674-415B-8959-8B7D874E0534}" srcOrd="0" destOrd="0" presId="urn:microsoft.com/office/officeart/2005/8/layout/vList2"/>
    <dgm:cxn modelId="{0C7E477B-B193-4286-8EB8-A02F1193C57B}" type="presParOf" srcId="{C3F57E13-1646-4CC4-AF57-788E54B31E01}" destId="{0417A509-D1C9-4B51-8BC2-41A72CE550D9}" srcOrd="1" destOrd="0" presId="urn:microsoft.com/office/officeart/2005/8/layout/vList2"/>
    <dgm:cxn modelId="{473F1940-FC83-4F25-8538-6FE655292760}" type="presParOf" srcId="{C3F57E13-1646-4CC4-AF57-788E54B31E01}" destId="{B3DCEED5-3B98-43DE-A2BA-CD8C17BECA0A}" srcOrd="2" destOrd="0" presId="urn:microsoft.com/office/officeart/2005/8/layout/vList2"/>
    <dgm:cxn modelId="{4DC3ED48-64C3-4370-B1F7-73DA7E477D2B}" type="presParOf" srcId="{C3F57E13-1646-4CC4-AF57-788E54B31E01}" destId="{84FFECE5-CB65-4E0B-8FF8-FFA18A45853E}" srcOrd="3" destOrd="0" presId="urn:microsoft.com/office/officeart/2005/8/layout/vList2"/>
    <dgm:cxn modelId="{7A4121BB-A61C-4C65-ACB9-64412CD27732}" type="presParOf" srcId="{C3F57E13-1646-4CC4-AF57-788E54B31E01}" destId="{072B83F6-589A-452C-BA86-E6310EC42534}" srcOrd="4" destOrd="0" presId="urn:microsoft.com/office/officeart/2005/8/layout/vList2"/>
    <dgm:cxn modelId="{33555592-1F28-43A9-9A18-D756CA9EF56F}" type="presParOf" srcId="{C3F57E13-1646-4CC4-AF57-788E54B31E01}" destId="{96A821B4-5E65-43D8-AB1A-2AA987218733}" srcOrd="5" destOrd="0" presId="urn:microsoft.com/office/officeart/2005/8/layout/vList2"/>
    <dgm:cxn modelId="{45ADC170-546D-435C-9EDA-555CACE1F371}" type="presParOf" srcId="{C3F57E13-1646-4CC4-AF57-788E54B31E01}" destId="{17097AA9-1C0C-48B1-B332-9F446D0794BA}"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A81F0B8-2A3E-42D3-8B0C-969823E989C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89D99EE2-0D62-459A-B4BC-F57E8BE59681}">
      <dgm:prSet/>
      <dgm:spPr/>
      <dgm:t>
        <a:bodyPr/>
        <a:lstStyle/>
        <a:p>
          <a:r>
            <a:rPr lang="en-US" dirty="0"/>
            <a:t>Working in teams is a vital professional skill in health and social care practice.</a:t>
          </a:r>
        </a:p>
      </dgm:t>
    </dgm:pt>
    <dgm:pt modelId="{382CA9DF-8366-4920-B455-E9F4AAA6AF09}" type="parTrans" cxnId="{35EDD6FC-307A-40E3-9BD5-B5C74D49A24E}">
      <dgm:prSet/>
      <dgm:spPr/>
      <dgm:t>
        <a:bodyPr/>
        <a:lstStyle/>
        <a:p>
          <a:endParaRPr lang="en-US"/>
        </a:p>
      </dgm:t>
    </dgm:pt>
    <dgm:pt modelId="{4617833E-1CF9-4360-A6F8-B2650C35B528}" type="sibTrans" cxnId="{35EDD6FC-307A-40E3-9BD5-B5C74D49A24E}">
      <dgm:prSet/>
      <dgm:spPr/>
      <dgm:t>
        <a:bodyPr/>
        <a:lstStyle/>
        <a:p>
          <a:endParaRPr lang="en-US"/>
        </a:p>
      </dgm:t>
    </dgm:pt>
    <dgm:pt modelId="{D87BA30B-69D0-4B4D-A8FF-F54796F286B6}">
      <dgm:prSet/>
      <dgm:spPr/>
      <dgm:t>
        <a:bodyPr/>
        <a:lstStyle/>
        <a:p>
          <a:pPr algn="just"/>
          <a:r>
            <a:rPr lang="en-US" dirty="0"/>
            <a:t>Effective teamwork improves communication, patient safety, and quality of care delivery.</a:t>
          </a:r>
        </a:p>
      </dgm:t>
    </dgm:pt>
    <dgm:pt modelId="{82201A08-A531-4F9A-A3C7-8A77DBEDF686}" type="parTrans" cxnId="{2D00EB9F-428D-4A77-84FF-4598A65B53D6}">
      <dgm:prSet/>
      <dgm:spPr/>
      <dgm:t>
        <a:bodyPr/>
        <a:lstStyle/>
        <a:p>
          <a:endParaRPr lang="en-US"/>
        </a:p>
      </dgm:t>
    </dgm:pt>
    <dgm:pt modelId="{FCE1DDA0-6275-4D32-9A15-A227A7666F38}" type="sibTrans" cxnId="{2D00EB9F-428D-4A77-84FF-4598A65B53D6}">
      <dgm:prSet/>
      <dgm:spPr/>
      <dgm:t>
        <a:bodyPr/>
        <a:lstStyle/>
        <a:p>
          <a:endParaRPr lang="en-US"/>
        </a:p>
      </dgm:t>
    </dgm:pt>
    <dgm:pt modelId="{B16F0F70-3CDE-48DA-BF0F-40602ABA29CD}">
      <dgm:prSet/>
      <dgm:spPr/>
      <dgm:t>
        <a:bodyPr/>
        <a:lstStyle/>
        <a:p>
          <a:pPr algn="just"/>
          <a:r>
            <a:rPr lang="en-US" dirty="0"/>
            <a:t>Self-awareness helps me understand my role and improve my team contribution.</a:t>
          </a:r>
        </a:p>
      </dgm:t>
    </dgm:pt>
    <dgm:pt modelId="{58E13AB7-9FAF-4527-9E90-36E317754069}" type="parTrans" cxnId="{9FF6CAD9-1817-4A3C-A683-934556291DF7}">
      <dgm:prSet/>
      <dgm:spPr/>
      <dgm:t>
        <a:bodyPr/>
        <a:lstStyle/>
        <a:p>
          <a:endParaRPr lang="en-US"/>
        </a:p>
      </dgm:t>
    </dgm:pt>
    <dgm:pt modelId="{8B18400F-2E74-4C4F-8928-9DB820AB26F7}" type="sibTrans" cxnId="{9FF6CAD9-1817-4A3C-A683-934556291DF7}">
      <dgm:prSet/>
      <dgm:spPr/>
      <dgm:t>
        <a:bodyPr/>
        <a:lstStyle/>
        <a:p>
          <a:endParaRPr lang="en-US"/>
        </a:p>
      </dgm:t>
    </dgm:pt>
    <dgm:pt modelId="{AF0E751E-91D7-496E-9683-3289838E251F}">
      <dgm:prSet/>
      <dgm:spPr/>
      <dgm:t>
        <a:bodyPr/>
        <a:lstStyle/>
        <a:p>
          <a:pPr algn="just"/>
          <a:r>
            <a:rPr lang="en-US" dirty="0"/>
            <a:t>Overall, teamwork supports professional development and positive health outcomes.</a:t>
          </a:r>
        </a:p>
      </dgm:t>
    </dgm:pt>
    <dgm:pt modelId="{91669398-1699-4F22-B462-8D7E11DB8BD9}" type="parTrans" cxnId="{1DE6B458-BF13-429F-ACFF-28639A350E39}">
      <dgm:prSet/>
      <dgm:spPr/>
      <dgm:t>
        <a:bodyPr/>
        <a:lstStyle/>
        <a:p>
          <a:endParaRPr lang="en-US"/>
        </a:p>
      </dgm:t>
    </dgm:pt>
    <dgm:pt modelId="{DA86133C-D909-40DB-8A5C-8BD471B97DFC}" type="sibTrans" cxnId="{1DE6B458-BF13-429F-ACFF-28639A350E39}">
      <dgm:prSet/>
      <dgm:spPr/>
      <dgm:t>
        <a:bodyPr/>
        <a:lstStyle/>
        <a:p>
          <a:endParaRPr lang="en-US"/>
        </a:p>
      </dgm:t>
    </dgm:pt>
    <dgm:pt modelId="{D5D8A65E-BEAC-4294-8A7C-C1385EE7899E}" type="pres">
      <dgm:prSet presAssocID="{2A81F0B8-2A3E-42D3-8B0C-969823E989C4}" presName="vert0" presStyleCnt="0">
        <dgm:presLayoutVars>
          <dgm:dir/>
          <dgm:animOne val="branch"/>
          <dgm:animLvl val="lvl"/>
        </dgm:presLayoutVars>
      </dgm:prSet>
      <dgm:spPr/>
    </dgm:pt>
    <dgm:pt modelId="{CD4303AF-C4F1-4171-83E7-6267FF7295A1}" type="pres">
      <dgm:prSet presAssocID="{89D99EE2-0D62-459A-B4BC-F57E8BE59681}" presName="thickLine" presStyleLbl="alignNode1" presStyleIdx="0" presStyleCnt="4"/>
      <dgm:spPr/>
    </dgm:pt>
    <dgm:pt modelId="{9BF1936B-ABC2-4644-903E-18440939A5D1}" type="pres">
      <dgm:prSet presAssocID="{89D99EE2-0D62-459A-B4BC-F57E8BE59681}" presName="horz1" presStyleCnt="0"/>
      <dgm:spPr/>
    </dgm:pt>
    <dgm:pt modelId="{84AC1B3A-1241-47A7-A004-9FAC736E7A1D}" type="pres">
      <dgm:prSet presAssocID="{89D99EE2-0D62-459A-B4BC-F57E8BE59681}" presName="tx1" presStyleLbl="revTx" presStyleIdx="0" presStyleCnt="4"/>
      <dgm:spPr/>
    </dgm:pt>
    <dgm:pt modelId="{090A851D-68BF-4B55-BF6E-75D31A2ED9FA}" type="pres">
      <dgm:prSet presAssocID="{89D99EE2-0D62-459A-B4BC-F57E8BE59681}" presName="vert1" presStyleCnt="0"/>
      <dgm:spPr/>
    </dgm:pt>
    <dgm:pt modelId="{D97CED49-FD48-49D9-ACA7-B07D5B868921}" type="pres">
      <dgm:prSet presAssocID="{D87BA30B-69D0-4B4D-A8FF-F54796F286B6}" presName="thickLine" presStyleLbl="alignNode1" presStyleIdx="1" presStyleCnt="4"/>
      <dgm:spPr/>
    </dgm:pt>
    <dgm:pt modelId="{990C4385-3F16-42CE-A966-559AE43C5354}" type="pres">
      <dgm:prSet presAssocID="{D87BA30B-69D0-4B4D-A8FF-F54796F286B6}" presName="horz1" presStyleCnt="0"/>
      <dgm:spPr/>
    </dgm:pt>
    <dgm:pt modelId="{2571AFF3-D071-48C1-B120-1F300143F6C8}" type="pres">
      <dgm:prSet presAssocID="{D87BA30B-69D0-4B4D-A8FF-F54796F286B6}" presName="tx1" presStyleLbl="revTx" presStyleIdx="1" presStyleCnt="4"/>
      <dgm:spPr/>
    </dgm:pt>
    <dgm:pt modelId="{A2ABB710-7532-4E00-B4B1-88C487967AF8}" type="pres">
      <dgm:prSet presAssocID="{D87BA30B-69D0-4B4D-A8FF-F54796F286B6}" presName="vert1" presStyleCnt="0"/>
      <dgm:spPr/>
    </dgm:pt>
    <dgm:pt modelId="{FA265C6C-F851-47B6-952A-A0397DE119B3}" type="pres">
      <dgm:prSet presAssocID="{B16F0F70-3CDE-48DA-BF0F-40602ABA29CD}" presName="thickLine" presStyleLbl="alignNode1" presStyleIdx="2" presStyleCnt="4"/>
      <dgm:spPr/>
    </dgm:pt>
    <dgm:pt modelId="{6B9E93A5-2600-4971-9996-BCD26131E968}" type="pres">
      <dgm:prSet presAssocID="{B16F0F70-3CDE-48DA-BF0F-40602ABA29CD}" presName="horz1" presStyleCnt="0"/>
      <dgm:spPr/>
    </dgm:pt>
    <dgm:pt modelId="{EC987720-10FA-41A6-9562-CB127C0D4035}" type="pres">
      <dgm:prSet presAssocID="{B16F0F70-3CDE-48DA-BF0F-40602ABA29CD}" presName="tx1" presStyleLbl="revTx" presStyleIdx="2" presStyleCnt="4"/>
      <dgm:spPr/>
    </dgm:pt>
    <dgm:pt modelId="{2F4590AB-1FCB-458B-9BDD-B35F97EDA328}" type="pres">
      <dgm:prSet presAssocID="{B16F0F70-3CDE-48DA-BF0F-40602ABA29CD}" presName="vert1" presStyleCnt="0"/>
      <dgm:spPr/>
    </dgm:pt>
    <dgm:pt modelId="{823BB21A-9579-440E-8BF5-F7C116102971}" type="pres">
      <dgm:prSet presAssocID="{AF0E751E-91D7-496E-9683-3289838E251F}" presName="thickLine" presStyleLbl="alignNode1" presStyleIdx="3" presStyleCnt="4"/>
      <dgm:spPr/>
    </dgm:pt>
    <dgm:pt modelId="{204D70D9-4E0F-4136-83B8-CD1AEE6DCE4F}" type="pres">
      <dgm:prSet presAssocID="{AF0E751E-91D7-496E-9683-3289838E251F}" presName="horz1" presStyleCnt="0"/>
      <dgm:spPr/>
    </dgm:pt>
    <dgm:pt modelId="{16130BF7-EA8F-4555-8BF7-C89F64999666}" type="pres">
      <dgm:prSet presAssocID="{AF0E751E-91D7-496E-9683-3289838E251F}" presName="tx1" presStyleLbl="revTx" presStyleIdx="3" presStyleCnt="4"/>
      <dgm:spPr/>
    </dgm:pt>
    <dgm:pt modelId="{D49E74F9-F223-4BE3-9EE7-339710C3A345}" type="pres">
      <dgm:prSet presAssocID="{AF0E751E-91D7-496E-9683-3289838E251F}" presName="vert1" presStyleCnt="0"/>
      <dgm:spPr/>
    </dgm:pt>
  </dgm:ptLst>
  <dgm:cxnLst>
    <dgm:cxn modelId="{1901D944-9517-4034-A6DB-4AF1813D0F3A}" type="presOf" srcId="{D87BA30B-69D0-4B4D-A8FF-F54796F286B6}" destId="{2571AFF3-D071-48C1-B120-1F300143F6C8}" srcOrd="0" destOrd="0" presId="urn:microsoft.com/office/officeart/2008/layout/LinedList"/>
    <dgm:cxn modelId="{A0562266-583E-48C5-926C-FDB781719317}" type="presOf" srcId="{AF0E751E-91D7-496E-9683-3289838E251F}" destId="{16130BF7-EA8F-4555-8BF7-C89F64999666}" srcOrd="0" destOrd="0" presId="urn:microsoft.com/office/officeart/2008/layout/LinedList"/>
    <dgm:cxn modelId="{57167C77-5BFF-4CB5-9218-596E3DD96442}" type="presOf" srcId="{B16F0F70-3CDE-48DA-BF0F-40602ABA29CD}" destId="{EC987720-10FA-41A6-9562-CB127C0D4035}" srcOrd="0" destOrd="0" presId="urn:microsoft.com/office/officeart/2008/layout/LinedList"/>
    <dgm:cxn modelId="{1DE6B458-BF13-429F-ACFF-28639A350E39}" srcId="{2A81F0B8-2A3E-42D3-8B0C-969823E989C4}" destId="{AF0E751E-91D7-496E-9683-3289838E251F}" srcOrd="3" destOrd="0" parTransId="{91669398-1699-4F22-B462-8D7E11DB8BD9}" sibTransId="{DA86133C-D909-40DB-8A5C-8BD471B97DFC}"/>
    <dgm:cxn modelId="{60680797-F68C-4518-A6FD-94DA3271C130}" type="presOf" srcId="{2A81F0B8-2A3E-42D3-8B0C-969823E989C4}" destId="{D5D8A65E-BEAC-4294-8A7C-C1385EE7899E}" srcOrd="0" destOrd="0" presId="urn:microsoft.com/office/officeart/2008/layout/LinedList"/>
    <dgm:cxn modelId="{2D00EB9F-428D-4A77-84FF-4598A65B53D6}" srcId="{2A81F0B8-2A3E-42D3-8B0C-969823E989C4}" destId="{D87BA30B-69D0-4B4D-A8FF-F54796F286B6}" srcOrd="1" destOrd="0" parTransId="{82201A08-A531-4F9A-A3C7-8A77DBEDF686}" sibTransId="{FCE1DDA0-6275-4D32-9A15-A227A7666F38}"/>
    <dgm:cxn modelId="{4AAA2EBF-7601-4C61-83C3-A570632B3159}" type="presOf" srcId="{89D99EE2-0D62-459A-B4BC-F57E8BE59681}" destId="{84AC1B3A-1241-47A7-A004-9FAC736E7A1D}" srcOrd="0" destOrd="0" presId="urn:microsoft.com/office/officeart/2008/layout/LinedList"/>
    <dgm:cxn modelId="{9FF6CAD9-1817-4A3C-A683-934556291DF7}" srcId="{2A81F0B8-2A3E-42D3-8B0C-969823E989C4}" destId="{B16F0F70-3CDE-48DA-BF0F-40602ABA29CD}" srcOrd="2" destOrd="0" parTransId="{58E13AB7-9FAF-4527-9E90-36E317754069}" sibTransId="{8B18400F-2E74-4C4F-8928-9DB820AB26F7}"/>
    <dgm:cxn modelId="{35EDD6FC-307A-40E3-9BD5-B5C74D49A24E}" srcId="{2A81F0B8-2A3E-42D3-8B0C-969823E989C4}" destId="{89D99EE2-0D62-459A-B4BC-F57E8BE59681}" srcOrd="0" destOrd="0" parTransId="{382CA9DF-8366-4920-B455-E9F4AAA6AF09}" sibTransId="{4617833E-1CF9-4360-A6F8-B2650C35B528}"/>
    <dgm:cxn modelId="{35EA7568-E88B-4651-8738-C11D21D64E71}" type="presParOf" srcId="{D5D8A65E-BEAC-4294-8A7C-C1385EE7899E}" destId="{CD4303AF-C4F1-4171-83E7-6267FF7295A1}" srcOrd="0" destOrd="0" presId="urn:microsoft.com/office/officeart/2008/layout/LinedList"/>
    <dgm:cxn modelId="{BEE477A4-DAE1-4038-8CC9-9BF1F0713CE8}" type="presParOf" srcId="{D5D8A65E-BEAC-4294-8A7C-C1385EE7899E}" destId="{9BF1936B-ABC2-4644-903E-18440939A5D1}" srcOrd="1" destOrd="0" presId="urn:microsoft.com/office/officeart/2008/layout/LinedList"/>
    <dgm:cxn modelId="{438794CB-3CD6-4856-98CC-B491AF5B2155}" type="presParOf" srcId="{9BF1936B-ABC2-4644-903E-18440939A5D1}" destId="{84AC1B3A-1241-47A7-A004-9FAC736E7A1D}" srcOrd="0" destOrd="0" presId="urn:microsoft.com/office/officeart/2008/layout/LinedList"/>
    <dgm:cxn modelId="{B4EBC926-8F85-498F-B033-7F9001BAD94F}" type="presParOf" srcId="{9BF1936B-ABC2-4644-903E-18440939A5D1}" destId="{090A851D-68BF-4B55-BF6E-75D31A2ED9FA}" srcOrd="1" destOrd="0" presId="urn:microsoft.com/office/officeart/2008/layout/LinedList"/>
    <dgm:cxn modelId="{7113A9BC-91F0-410D-B5FF-53D22DFDD308}" type="presParOf" srcId="{D5D8A65E-BEAC-4294-8A7C-C1385EE7899E}" destId="{D97CED49-FD48-49D9-ACA7-B07D5B868921}" srcOrd="2" destOrd="0" presId="urn:microsoft.com/office/officeart/2008/layout/LinedList"/>
    <dgm:cxn modelId="{EAA98686-E1B6-45B5-9FC3-F90A8476D80E}" type="presParOf" srcId="{D5D8A65E-BEAC-4294-8A7C-C1385EE7899E}" destId="{990C4385-3F16-42CE-A966-559AE43C5354}" srcOrd="3" destOrd="0" presId="urn:microsoft.com/office/officeart/2008/layout/LinedList"/>
    <dgm:cxn modelId="{E9755170-53D4-4FF7-8082-55C88A7BE000}" type="presParOf" srcId="{990C4385-3F16-42CE-A966-559AE43C5354}" destId="{2571AFF3-D071-48C1-B120-1F300143F6C8}" srcOrd="0" destOrd="0" presId="urn:microsoft.com/office/officeart/2008/layout/LinedList"/>
    <dgm:cxn modelId="{BAE8DBF7-DF36-49B5-8C9C-201699C7BC30}" type="presParOf" srcId="{990C4385-3F16-42CE-A966-559AE43C5354}" destId="{A2ABB710-7532-4E00-B4B1-88C487967AF8}" srcOrd="1" destOrd="0" presId="urn:microsoft.com/office/officeart/2008/layout/LinedList"/>
    <dgm:cxn modelId="{2D7AB98F-ADD7-4D49-8335-A0E8E1CA9008}" type="presParOf" srcId="{D5D8A65E-BEAC-4294-8A7C-C1385EE7899E}" destId="{FA265C6C-F851-47B6-952A-A0397DE119B3}" srcOrd="4" destOrd="0" presId="urn:microsoft.com/office/officeart/2008/layout/LinedList"/>
    <dgm:cxn modelId="{10906B11-998A-4EB1-BDF3-98C16F5DA2CA}" type="presParOf" srcId="{D5D8A65E-BEAC-4294-8A7C-C1385EE7899E}" destId="{6B9E93A5-2600-4971-9996-BCD26131E968}" srcOrd="5" destOrd="0" presId="urn:microsoft.com/office/officeart/2008/layout/LinedList"/>
    <dgm:cxn modelId="{EB53E719-E771-48B6-B595-13FF97FF64C9}" type="presParOf" srcId="{6B9E93A5-2600-4971-9996-BCD26131E968}" destId="{EC987720-10FA-41A6-9562-CB127C0D4035}" srcOrd="0" destOrd="0" presId="urn:microsoft.com/office/officeart/2008/layout/LinedList"/>
    <dgm:cxn modelId="{31F929C9-95A2-47DD-92CC-AC5805758C47}" type="presParOf" srcId="{6B9E93A5-2600-4971-9996-BCD26131E968}" destId="{2F4590AB-1FCB-458B-9BDD-B35F97EDA328}" srcOrd="1" destOrd="0" presId="urn:microsoft.com/office/officeart/2008/layout/LinedList"/>
    <dgm:cxn modelId="{AD5C0996-0587-4E11-BCD5-613BA5522F63}" type="presParOf" srcId="{D5D8A65E-BEAC-4294-8A7C-C1385EE7899E}" destId="{823BB21A-9579-440E-8BF5-F7C116102971}" srcOrd="6" destOrd="0" presId="urn:microsoft.com/office/officeart/2008/layout/LinedList"/>
    <dgm:cxn modelId="{79271E25-A287-47EB-B60C-40A8F6226946}" type="presParOf" srcId="{D5D8A65E-BEAC-4294-8A7C-C1385EE7899E}" destId="{204D70D9-4E0F-4136-83B8-CD1AEE6DCE4F}" srcOrd="7" destOrd="0" presId="urn:microsoft.com/office/officeart/2008/layout/LinedList"/>
    <dgm:cxn modelId="{568B5CB3-318A-44D8-A03C-1E3D47F13554}" type="presParOf" srcId="{204D70D9-4E0F-4136-83B8-CD1AEE6DCE4F}" destId="{16130BF7-EA8F-4555-8BF7-C89F64999666}" srcOrd="0" destOrd="0" presId="urn:microsoft.com/office/officeart/2008/layout/LinedList"/>
    <dgm:cxn modelId="{9FAA29BB-9D5B-4F88-87CD-6FC45114408E}" type="presParOf" srcId="{204D70D9-4E0F-4136-83B8-CD1AEE6DCE4F}" destId="{D49E74F9-F223-4BE3-9EE7-339710C3A345}"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8DB56D-EC69-4580-874C-0C52AD4AB9F6}">
      <dsp:nvSpPr>
        <dsp:cNvPr id="0" name=""/>
        <dsp:cNvSpPr/>
      </dsp:nvSpPr>
      <dsp:spPr>
        <a:xfrm>
          <a:off x="0" y="2215"/>
          <a:ext cx="6651253" cy="112301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E63FDE-9FA0-402A-BBFB-7A9CF69158E6}">
      <dsp:nvSpPr>
        <dsp:cNvPr id="0" name=""/>
        <dsp:cNvSpPr/>
      </dsp:nvSpPr>
      <dsp:spPr>
        <a:xfrm>
          <a:off x="339712" y="254894"/>
          <a:ext cx="617659" cy="6176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1B4DFF-BE07-46F4-967A-009D025B87DD}">
      <dsp:nvSpPr>
        <dsp:cNvPr id="0" name=""/>
        <dsp:cNvSpPr/>
      </dsp:nvSpPr>
      <dsp:spPr>
        <a:xfrm>
          <a:off x="1297085" y="2215"/>
          <a:ext cx="5354167" cy="1123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853" tIns="118853" rIns="118853" bIns="118853" numCol="1" spcCol="1270" anchor="ctr" anchorCtr="0">
          <a:noAutofit/>
        </a:bodyPr>
        <a:lstStyle/>
        <a:p>
          <a:pPr marL="0" lvl="0" indent="0" algn="l" defTabSz="933450">
            <a:lnSpc>
              <a:spcPct val="90000"/>
            </a:lnSpc>
            <a:spcBef>
              <a:spcPct val="0"/>
            </a:spcBef>
            <a:spcAft>
              <a:spcPct val="35000"/>
            </a:spcAft>
            <a:buNone/>
          </a:pPr>
          <a:r>
            <a:rPr lang="en-US" sz="2100" kern="1200"/>
            <a:t>Teamwork improves communication between professionals, leading to better decision-making and care outcomes.</a:t>
          </a:r>
        </a:p>
      </dsp:txBody>
      <dsp:txXfrm>
        <a:off x="1297085" y="2215"/>
        <a:ext cx="5354167" cy="1123017"/>
      </dsp:txXfrm>
    </dsp:sp>
    <dsp:sp modelId="{A18BCC3F-DF80-42D4-B05C-F6824579A2F8}">
      <dsp:nvSpPr>
        <dsp:cNvPr id="0" name=""/>
        <dsp:cNvSpPr/>
      </dsp:nvSpPr>
      <dsp:spPr>
        <a:xfrm>
          <a:off x="0" y="1405987"/>
          <a:ext cx="6651253" cy="112301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B79FA2-949C-4364-BCE2-7A9D2FF5CFF3}">
      <dsp:nvSpPr>
        <dsp:cNvPr id="0" name=""/>
        <dsp:cNvSpPr/>
      </dsp:nvSpPr>
      <dsp:spPr>
        <a:xfrm>
          <a:off x="339712" y="1658666"/>
          <a:ext cx="617659" cy="6176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659035-0903-436C-9A5E-AF5D5456ED4E}">
      <dsp:nvSpPr>
        <dsp:cNvPr id="0" name=""/>
        <dsp:cNvSpPr/>
      </dsp:nvSpPr>
      <dsp:spPr>
        <a:xfrm>
          <a:off x="1297085" y="1405987"/>
          <a:ext cx="5354167" cy="1123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853" tIns="118853" rIns="118853" bIns="118853" numCol="1" spcCol="1270" anchor="ctr" anchorCtr="0">
          <a:noAutofit/>
        </a:bodyPr>
        <a:lstStyle/>
        <a:p>
          <a:pPr marL="0" lvl="0" indent="0" algn="l" defTabSz="933450">
            <a:lnSpc>
              <a:spcPct val="90000"/>
            </a:lnSpc>
            <a:spcBef>
              <a:spcPct val="0"/>
            </a:spcBef>
            <a:spcAft>
              <a:spcPct val="35000"/>
            </a:spcAft>
            <a:buNone/>
          </a:pPr>
          <a:r>
            <a:rPr lang="en-US" sz="2100" kern="1200" dirty="0"/>
            <a:t>It reduces the risk of errors and increases patient safety within complex healthcare environments.</a:t>
          </a:r>
        </a:p>
      </dsp:txBody>
      <dsp:txXfrm>
        <a:off x="1297085" y="1405987"/>
        <a:ext cx="5354167" cy="1123017"/>
      </dsp:txXfrm>
    </dsp:sp>
    <dsp:sp modelId="{9451682B-E28A-441E-BB2F-EB29704B8EFD}">
      <dsp:nvSpPr>
        <dsp:cNvPr id="0" name=""/>
        <dsp:cNvSpPr/>
      </dsp:nvSpPr>
      <dsp:spPr>
        <a:xfrm>
          <a:off x="0" y="2809759"/>
          <a:ext cx="6651253" cy="112301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F2AF71-5EF0-4012-88C5-A375EB47357A}">
      <dsp:nvSpPr>
        <dsp:cNvPr id="0" name=""/>
        <dsp:cNvSpPr/>
      </dsp:nvSpPr>
      <dsp:spPr>
        <a:xfrm>
          <a:off x="339712" y="3062438"/>
          <a:ext cx="617659" cy="6176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3E3DEF-46B5-48A9-810A-D81C921AE206}">
      <dsp:nvSpPr>
        <dsp:cNvPr id="0" name=""/>
        <dsp:cNvSpPr/>
      </dsp:nvSpPr>
      <dsp:spPr>
        <a:xfrm>
          <a:off x="1297085" y="2809759"/>
          <a:ext cx="5354167" cy="1123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853" tIns="118853" rIns="118853" bIns="118853" numCol="1" spcCol="1270" anchor="ctr" anchorCtr="0">
          <a:noAutofit/>
        </a:bodyPr>
        <a:lstStyle/>
        <a:p>
          <a:pPr marL="0" lvl="0" indent="0" algn="l" defTabSz="933450">
            <a:lnSpc>
              <a:spcPct val="90000"/>
            </a:lnSpc>
            <a:spcBef>
              <a:spcPct val="0"/>
            </a:spcBef>
            <a:spcAft>
              <a:spcPct val="35000"/>
            </a:spcAft>
            <a:buNone/>
          </a:pPr>
          <a:r>
            <a:rPr lang="en-US" sz="2100" kern="1200" dirty="0"/>
            <a:t>Multidisciplinary teamwork ensures holistic care by combining different professional skills and knowledge (</a:t>
          </a:r>
          <a:r>
            <a:rPr lang="en-US" sz="2100" kern="1200" dirty="0" err="1"/>
            <a:t>Pradelli</a:t>
          </a:r>
          <a:r>
            <a:rPr lang="en-US" sz="2100" kern="1200" dirty="0"/>
            <a:t> et al., 2025).</a:t>
          </a:r>
        </a:p>
      </dsp:txBody>
      <dsp:txXfrm>
        <a:off x="1297085" y="2809759"/>
        <a:ext cx="5354167" cy="1123017"/>
      </dsp:txXfrm>
    </dsp:sp>
    <dsp:sp modelId="{38310390-4F41-4C99-B587-C448969DF452}">
      <dsp:nvSpPr>
        <dsp:cNvPr id="0" name=""/>
        <dsp:cNvSpPr/>
      </dsp:nvSpPr>
      <dsp:spPr>
        <a:xfrm>
          <a:off x="0" y="4213530"/>
          <a:ext cx="6651253" cy="112301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F43046-518F-48D0-9966-A22A3CC5340F}">
      <dsp:nvSpPr>
        <dsp:cNvPr id="0" name=""/>
        <dsp:cNvSpPr/>
      </dsp:nvSpPr>
      <dsp:spPr>
        <a:xfrm>
          <a:off x="339712" y="4466209"/>
          <a:ext cx="617659" cy="61765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A72A6F-1936-49B7-AF02-93811F17C49D}">
      <dsp:nvSpPr>
        <dsp:cNvPr id="0" name=""/>
        <dsp:cNvSpPr/>
      </dsp:nvSpPr>
      <dsp:spPr>
        <a:xfrm>
          <a:off x="1297085" y="4213530"/>
          <a:ext cx="5354167" cy="1123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853" tIns="118853" rIns="118853" bIns="118853" numCol="1" spcCol="1270" anchor="ctr" anchorCtr="0">
          <a:noAutofit/>
        </a:bodyPr>
        <a:lstStyle/>
        <a:p>
          <a:pPr marL="0" lvl="0" indent="0" algn="l" defTabSz="933450">
            <a:lnSpc>
              <a:spcPct val="90000"/>
            </a:lnSpc>
            <a:spcBef>
              <a:spcPct val="0"/>
            </a:spcBef>
            <a:spcAft>
              <a:spcPct val="35000"/>
            </a:spcAft>
            <a:buNone/>
          </a:pPr>
          <a:r>
            <a:rPr lang="en-US" sz="2100" kern="1200"/>
            <a:t>Effective teamwork enhances job satisfaction and reduces stress among health and social care workers.</a:t>
          </a:r>
        </a:p>
      </dsp:txBody>
      <dsp:txXfrm>
        <a:off x="1297085" y="4213530"/>
        <a:ext cx="5354167" cy="11230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29F6D2-4674-415B-8959-8B7D874E0534}">
      <dsp:nvSpPr>
        <dsp:cNvPr id="0" name=""/>
        <dsp:cNvSpPr/>
      </dsp:nvSpPr>
      <dsp:spPr>
        <a:xfrm>
          <a:off x="0" y="105224"/>
          <a:ext cx="4530898" cy="8248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Tuckman’s model explains how teams develop through forming, storming, norming, and performing stages (Keene, 2024).</a:t>
          </a:r>
        </a:p>
      </dsp:txBody>
      <dsp:txXfrm>
        <a:off x="40266" y="145490"/>
        <a:ext cx="4450366" cy="744318"/>
      </dsp:txXfrm>
    </dsp:sp>
    <dsp:sp modelId="{B3DCEED5-3B98-43DE-A2BA-CD8C17BECA0A}">
      <dsp:nvSpPr>
        <dsp:cNvPr id="0" name=""/>
        <dsp:cNvSpPr/>
      </dsp:nvSpPr>
      <dsp:spPr>
        <a:xfrm>
          <a:off x="0" y="973274"/>
          <a:ext cx="4530898" cy="8248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Forming involves getting to know team members and understanding roles and responsibilities.</a:t>
          </a:r>
        </a:p>
      </dsp:txBody>
      <dsp:txXfrm>
        <a:off x="40266" y="1013540"/>
        <a:ext cx="4450366" cy="744318"/>
      </dsp:txXfrm>
    </dsp:sp>
    <dsp:sp modelId="{072B83F6-589A-452C-BA86-E6310EC42534}">
      <dsp:nvSpPr>
        <dsp:cNvPr id="0" name=""/>
        <dsp:cNvSpPr/>
      </dsp:nvSpPr>
      <dsp:spPr>
        <a:xfrm>
          <a:off x="0" y="1841324"/>
          <a:ext cx="4530898" cy="8248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Storming includes conflicts and disagreements as individuals express different opinions and expectations.</a:t>
          </a:r>
        </a:p>
      </dsp:txBody>
      <dsp:txXfrm>
        <a:off x="40266" y="1881590"/>
        <a:ext cx="4450366" cy="744318"/>
      </dsp:txXfrm>
    </dsp:sp>
    <dsp:sp modelId="{17097AA9-1C0C-48B1-B332-9F446D0794BA}">
      <dsp:nvSpPr>
        <dsp:cNvPr id="0" name=""/>
        <dsp:cNvSpPr/>
      </dsp:nvSpPr>
      <dsp:spPr>
        <a:xfrm>
          <a:off x="0" y="2709375"/>
          <a:ext cx="4530898" cy="82485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Performing occurs when the team works effectively towards shared goals with strong cooperation.</a:t>
          </a:r>
        </a:p>
      </dsp:txBody>
      <dsp:txXfrm>
        <a:off x="40266" y="2749641"/>
        <a:ext cx="4450366" cy="7443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4303AF-C4F1-4171-83E7-6267FF7295A1}">
      <dsp:nvSpPr>
        <dsp:cNvPr id="0" name=""/>
        <dsp:cNvSpPr/>
      </dsp:nvSpPr>
      <dsp:spPr>
        <a:xfrm>
          <a:off x="0" y="0"/>
          <a:ext cx="5570706"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AC1B3A-1241-47A7-A004-9FAC736E7A1D}">
      <dsp:nvSpPr>
        <dsp:cNvPr id="0" name=""/>
        <dsp:cNvSpPr/>
      </dsp:nvSpPr>
      <dsp:spPr>
        <a:xfrm>
          <a:off x="0" y="0"/>
          <a:ext cx="5570706" cy="1119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Working in teams is a vital professional skill in health and social care practice.</a:t>
          </a:r>
        </a:p>
      </dsp:txBody>
      <dsp:txXfrm>
        <a:off x="0" y="0"/>
        <a:ext cx="5570706" cy="1119870"/>
      </dsp:txXfrm>
    </dsp:sp>
    <dsp:sp modelId="{D97CED49-FD48-49D9-ACA7-B07D5B868921}">
      <dsp:nvSpPr>
        <dsp:cNvPr id="0" name=""/>
        <dsp:cNvSpPr/>
      </dsp:nvSpPr>
      <dsp:spPr>
        <a:xfrm>
          <a:off x="0" y="1119870"/>
          <a:ext cx="5570706"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71AFF3-D071-48C1-B120-1F300143F6C8}">
      <dsp:nvSpPr>
        <dsp:cNvPr id="0" name=""/>
        <dsp:cNvSpPr/>
      </dsp:nvSpPr>
      <dsp:spPr>
        <a:xfrm>
          <a:off x="0" y="1119870"/>
          <a:ext cx="5570706" cy="1119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just" defTabSz="977900">
            <a:lnSpc>
              <a:spcPct val="90000"/>
            </a:lnSpc>
            <a:spcBef>
              <a:spcPct val="0"/>
            </a:spcBef>
            <a:spcAft>
              <a:spcPct val="35000"/>
            </a:spcAft>
            <a:buNone/>
          </a:pPr>
          <a:r>
            <a:rPr lang="en-US" sz="2200" kern="1200" dirty="0"/>
            <a:t>Effective teamwork improves communication, patient safety, and quality of care delivery.</a:t>
          </a:r>
        </a:p>
      </dsp:txBody>
      <dsp:txXfrm>
        <a:off x="0" y="1119870"/>
        <a:ext cx="5570706" cy="1119870"/>
      </dsp:txXfrm>
    </dsp:sp>
    <dsp:sp modelId="{FA265C6C-F851-47B6-952A-A0397DE119B3}">
      <dsp:nvSpPr>
        <dsp:cNvPr id="0" name=""/>
        <dsp:cNvSpPr/>
      </dsp:nvSpPr>
      <dsp:spPr>
        <a:xfrm>
          <a:off x="0" y="2239741"/>
          <a:ext cx="5570706"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987720-10FA-41A6-9562-CB127C0D4035}">
      <dsp:nvSpPr>
        <dsp:cNvPr id="0" name=""/>
        <dsp:cNvSpPr/>
      </dsp:nvSpPr>
      <dsp:spPr>
        <a:xfrm>
          <a:off x="0" y="2239740"/>
          <a:ext cx="5570706" cy="1119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just" defTabSz="977900">
            <a:lnSpc>
              <a:spcPct val="90000"/>
            </a:lnSpc>
            <a:spcBef>
              <a:spcPct val="0"/>
            </a:spcBef>
            <a:spcAft>
              <a:spcPct val="35000"/>
            </a:spcAft>
            <a:buNone/>
          </a:pPr>
          <a:r>
            <a:rPr lang="en-US" sz="2200" kern="1200" dirty="0"/>
            <a:t>Self-awareness helps me understand my role and improve my team contribution.</a:t>
          </a:r>
        </a:p>
      </dsp:txBody>
      <dsp:txXfrm>
        <a:off x="0" y="2239740"/>
        <a:ext cx="5570706" cy="1119870"/>
      </dsp:txXfrm>
    </dsp:sp>
    <dsp:sp modelId="{823BB21A-9579-440E-8BF5-F7C116102971}">
      <dsp:nvSpPr>
        <dsp:cNvPr id="0" name=""/>
        <dsp:cNvSpPr/>
      </dsp:nvSpPr>
      <dsp:spPr>
        <a:xfrm>
          <a:off x="0" y="3359611"/>
          <a:ext cx="5570706"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130BF7-EA8F-4555-8BF7-C89F64999666}">
      <dsp:nvSpPr>
        <dsp:cNvPr id="0" name=""/>
        <dsp:cNvSpPr/>
      </dsp:nvSpPr>
      <dsp:spPr>
        <a:xfrm>
          <a:off x="0" y="3359611"/>
          <a:ext cx="5570706" cy="1119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just" defTabSz="977900">
            <a:lnSpc>
              <a:spcPct val="90000"/>
            </a:lnSpc>
            <a:spcBef>
              <a:spcPct val="0"/>
            </a:spcBef>
            <a:spcAft>
              <a:spcPct val="35000"/>
            </a:spcAft>
            <a:buNone/>
          </a:pPr>
          <a:r>
            <a:rPr lang="en-US" sz="2200" kern="1200" dirty="0"/>
            <a:t>Overall, teamwork supports professional development and positive health outcomes.</a:t>
          </a:r>
        </a:p>
      </dsp:txBody>
      <dsp:txXfrm>
        <a:off x="0" y="3359611"/>
        <a:ext cx="5570706" cy="111987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E643E0-42B6-4DEA-A0E6-C2A6F3D1C989}" type="datetimeFigureOut">
              <a:rPr lang="en-US" smtClean="0"/>
              <a:t>2/22/2026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B5513C-72F5-4A5D-9C0B-FD7165407869}" type="slidenum">
              <a:rPr lang="en-US" smtClean="0"/>
              <a:t>‹#›</a:t>
            </a:fld>
            <a:endParaRPr lang="en-US"/>
          </a:p>
        </p:txBody>
      </p:sp>
    </p:spTree>
    <p:extLst>
      <p:ext uri="{BB962C8B-B14F-4D97-AF65-F5344CB8AC3E}">
        <p14:creationId xmlns:p14="http://schemas.microsoft.com/office/powerpoint/2010/main" val="1723532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7B5513C-72F5-4A5D-9C0B-FD7165407869}" type="slidenum">
              <a:rPr lang="en-US" smtClean="0"/>
              <a:t>1</a:t>
            </a:fld>
            <a:endParaRPr lang="en-US"/>
          </a:p>
        </p:txBody>
      </p:sp>
    </p:spTree>
    <p:extLst>
      <p:ext uri="{BB962C8B-B14F-4D97-AF65-F5344CB8AC3E}">
        <p14:creationId xmlns:p14="http://schemas.microsoft.com/office/powerpoint/2010/main" val="98591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this slide, I will describe what teamwork involves and the reasons it is relevant to health and social care. I define teamwork as the act of people working together by means of communication and mutual responsibility. I also associate this with self-awareness by considering how my knowledge of my role can make me a productive team member.</a:t>
            </a:r>
            <a:endParaRPr lang="en-US" dirty="0"/>
          </a:p>
        </p:txBody>
      </p:sp>
      <p:sp>
        <p:nvSpPr>
          <p:cNvPr id="4" name="Slide Number Placeholder 3"/>
          <p:cNvSpPr>
            <a:spLocks noGrp="1"/>
          </p:cNvSpPr>
          <p:nvPr>
            <p:ph type="sldNum" sz="quarter" idx="5"/>
          </p:nvPr>
        </p:nvSpPr>
        <p:spPr/>
        <p:txBody>
          <a:bodyPr/>
          <a:lstStyle/>
          <a:p>
            <a:fld id="{B7B5513C-72F5-4A5D-9C0B-FD7165407869}" type="slidenum">
              <a:rPr lang="en-US" smtClean="0"/>
              <a:t>2</a:t>
            </a:fld>
            <a:endParaRPr lang="en-US"/>
          </a:p>
        </p:txBody>
      </p:sp>
    </p:spTree>
    <p:extLst>
      <p:ext uri="{BB962C8B-B14F-4D97-AF65-F5344CB8AC3E}">
        <p14:creationId xmlns:p14="http://schemas.microsoft.com/office/powerpoint/2010/main" val="1545911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slide, I give the reasons why teamwork is paramount in health and social care. Teamwork positively influences communication among professionals and contributes to the minimisation of errors. It also upholds the safety of the patients and holistic care. I suppose that teamwork can be significant since healthcare workers need the resources and skills of other professionals to provide quality and safe services</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B7B5513C-72F5-4A5D-9C0B-FD7165407869}" type="slidenum">
              <a:rPr lang="en-US" smtClean="0"/>
              <a:t>3</a:t>
            </a:fld>
            <a:endParaRPr lang="en-US"/>
          </a:p>
        </p:txBody>
      </p:sp>
    </p:spTree>
    <p:extLst>
      <p:ext uri="{BB962C8B-B14F-4D97-AF65-F5344CB8AC3E}">
        <p14:creationId xmlns:p14="http://schemas.microsoft.com/office/powerpoint/2010/main" val="41084620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slide, I present the model of team development as proposed by Tuckman. This model indicates that teams experience various phases to be effective. I know that the storming phase is normal, and as the teams communicate with each other and cooperate, they can achieve the performing stage and collaborate effectively</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B7B5513C-72F5-4A5D-9C0B-FD7165407869}" type="slidenum">
              <a:rPr lang="en-US" smtClean="0"/>
              <a:t>4</a:t>
            </a:fld>
            <a:endParaRPr lang="en-US"/>
          </a:p>
        </p:txBody>
      </p:sp>
    </p:spTree>
    <p:extLst>
      <p:ext uri="{BB962C8B-B14F-4D97-AF65-F5344CB8AC3E}">
        <p14:creationId xmlns:p14="http://schemas.microsoft.com/office/powerpoint/2010/main" val="3955327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slide, I consider the importance of self-awareness in teamwork. In my opinion, self-awareness is useful because it helps me to comprehend my </a:t>
            </a:r>
            <a:r>
              <a:rPr lang="en-GB" sz="1200" kern="1200" dirty="0" err="1">
                <a:solidFill>
                  <a:schemeClr val="tx1"/>
                </a:solidFill>
                <a:effectLst/>
                <a:latin typeface="+mn-lt"/>
                <a:ea typeface="+mn-ea"/>
                <a:cs typeface="+mn-cs"/>
              </a:rPr>
              <a:t>behavior</a:t>
            </a:r>
            <a:r>
              <a:rPr lang="en-GB" sz="1200" kern="1200" dirty="0">
                <a:solidFill>
                  <a:schemeClr val="tx1"/>
                </a:solidFill>
                <a:effectLst/>
                <a:latin typeface="+mn-lt"/>
                <a:ea typeface="+mn-ea"/>
                <a:cs typeface="+mn-cs"/>
              </a:rPr>
              <a:t> within a team and how I can be observed by other people. I will be able to enhance my communication, receive feedback, and become a better professional in a team environment by understanding my strengths and weaknesses</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B7B5513C-72F5-4A5D-9C0B-FD7165407869}" type="slidenum">
              <a:rPr lang="en-US" smtClean="0"/>
              <a:t>5</a:t>
            </a:fld>
            <a:endParaRPr lang="en-US"/>
          </a:p>
        </p:txBody>
      </p:sp>
    </p:spTree>
    <p:extLst>
      <p:ext uri="{BB962C8B-B14F-4D97-AF65-F5344CB8AC3E}">
        <p14:creationId xmlns:p14="http://schemas.microsoft.com/office/powerpoint/2010/main" val="3708885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slide, I give a real-life example of teamwork within a hospital. Effective communication is important among nurses, doctors, and healthcare assistants to deliver safe care. In my opinion, patient needs are better addressed, and the quality of care is higher when the team partners are supportive of one another and share information</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B7B5513C-72F5-4A5D-9C0B-FD7165407869}" type="slidenum">
              <a:rPr lang="en-US" smtClean="0"/>
              <a:t>6</a:t>
            </a:fld>
            <a:endParaRPr lang="en-US"/>
          </a:p>
        </p:txBody>
      </p:sp>
    </p:spTree>
    <p:extLst>
      <p:ext uri="{BB962C8B-B14F-4D97-AF65-F5344CB8AC3E}">
        <p14:creationId xmlns:p14="http://schemas.microsoft.com/office/powerpoint/2010/main" val="275765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Overall, I can state that teamwork is a necessary professional competency in health and social care. Teamwork is effective and enhances the quality of care, communication, and patient safety. Self-awareness will help me to comprehend my role, handle challenges, and positively influence the performance and professional practice in the team</a:t>
            </a:r>
            <a:r>
              <a:rPr lang="en-US" sz="12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B7B5513C-72F5-4A5D-9C0B-FD7165407869}" type="slidenum">
              <a:rPr lang="en-US" smtClean="0"/>
              <a:t>7</a:t>
            </a:fld>
            <a:endParaRPr lang="en-US"/>
          </a:p>
        </p:txBody>
      </p:sp>
    </p:spTree>
    <p:extLst>
      <p:ext uri="{BB962C8B-B14F-4D97-AF65-F5344CB8AC3E}">
        <p14:creationId xmlns:p14="http://schemas.microsoft.com/office/powerpoint/2010/main" val="720230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7B5513C-72F5-4A5D-9C0B-FD7165407869}" type="slidenum">
              <a:rPr lang="en-US" smtClean="0"/>
              <a:t>8</a:t>
            </a:fld>
            <a:endParaRPr lang="en-US"/>
          </a:p>
        </p:txBody>
      </p:sp>
    </p:spTree>
    <p:extLst>
      <p:ext uri="{BB962C8B-B14F-4D97-AF65-F5344CB8AC3E}">
        <p14:creationId xmlns:p14="http://schemas.microsoft.com/office/powerpoint/2010/main" val="72561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DAE95-7614-183C-22C7-0E9CCFCDEF5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C0DC364-2240-CA89-7FB1-C4CA6D7A6E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4CE0EAF-1CD5-EDA4-69CE-26F4C6B76050}"/>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5" name="Footer Placeholder 4">
            <a:extLst>
              <a:ext uri="{FF2B5EF4-FFF2-40B4-BE49-F238E27FC236}">
                <a16:creationId xmlns:a16="http://schemas.microsoft.com/office/drawing/2014/main" id="{9F8C0F61-EB4E-040A-CAE5-EDA0745261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8DBE2-F80E-26BF-462E-B68AAB259F46}"/>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1492508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3E374-BFB5-3A50-B5D8-2D5A0682C62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5A9167E-AC8E-29E4-21D3-31A916D04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137958-2C9D-6398-5E3D-61893AC7B3C2}"/>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5" name="Footer Placeholder 4">
            <a:extLst>
              <a:ext uri="{FF2B5EF4-FFF2-40B4-BE49-F238E27FC236}">
                <a16:creationId xmlns:a16="http://schemas.microsoft.com/office/drawing/2014/main" id="{088ED242-4D01-525A-30C1-F7AAD50BD1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A42CB6-3DAA-EE63-5094-272C010FF007}"/>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4286188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8DC57-471B-3A9E-0F78-5F867C22309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7B9E4CE-9FE9-C609-190C-A7B6D0B1168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FC02D4-6C1B-FDDA-C909-0CCB54934714}"/>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5" name="Footer Placeholder 4">
            <a:extLst>
              <a:ext uri="{FF2B5EF4-FFF2-40B4-BE49-F238E27FC236}">
                <a16:creationId xmlns:a16="http://schemas.microsoft.com/office/drawing/2014/main" id="{2A119A6E-08EA-D265-58D4-1D8D7807A4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88199C-CECB-ABA1-8C60-8F026A4A571D}"/>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2539299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2377C-243F-4C82-9110-B069D8B25A0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59AAF78-BA42-9A50-0DEB-95B63DE993A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761655-7F14-9BE1-6823-C61502FC366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BC7138B-C45F-2879-F01C-710B41817A2D}"/>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6" name="Footer Placeholder 5">
            <a:extLst>
              <a:ext uri="{FF2B5EF4-FFF2-40B4-BE49-F238E27FC236}">
                <a16:creationId xmlns:a16="http://schemas.microsoft.com/office/drawing/2014/main" id="{BF1D5690-17D2-8979-D7E3-8597252100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B694CF-4E4E-DFD4-0C02-98CCDC300790}"/>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3340589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4A53F-0FE0-5399-EF11-7EA18166950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F969584-D1CB-2886-4166-6C1F95AC90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EC4EB60-1C63-95C0-124A-3433A42F057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E8A47A5-13FF-B2D5-A18A-570269E6A5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BD1953-005B-A217-1586-1C9655E3D3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37EE013-E00C-8125-D0A2-5B26C00BA6F2}"/>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8" name="Footer Placeholder 7">
            <a:extLst>
              <a:ext uri="{FF2B5EF4-FFF2-40B4-BE49-F238E27FC236}">
                <a16:creationId xmlns:a16="http://schemas.microsoft.com/office/drawing/2014/main" id="{6FD49CA0-C11F-E597-1EBB-761522CC01A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9088CDD-2159-1AC4-BD66-446B19696AA2}"/>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3182796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7D51F-CE26-6D92-CDEC-F66B1636B09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8F5DAA3-CE53-9F93-4465-4FAAC0E3C5AC}"/>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4" name="Footer Placeholder 3">
            <a:extLst>
              <a:ext uri="{FF2B5EF4-FFF2-40B4-BE49-F238E27FC236}">
                <a16:creationId xmlns:a16="http://schemas.microsoft.com/office/drawing/2014/main" id="{565E0CFE-A8A0-A614-AFD2-367B874116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DABBEC-EC62-EC14-F781-5ED1E9852EFB}"/>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3680308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A69085-05B5-2C6C-AB26-C21B0D7DDA66}"/>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3" name="Footer Placeholder 2">
            <a:extLst>
              <a:ext uri="{FF2B5EF4-FFF2-40B4-BE49-F238E27FC236}">
                <a16:creationId xmlns:a16="http://schemas.microsoft.com/office/drawing/2014/main" id="{B69251DD-EA89-4EF2-3C4F-CD6341BB62E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06095C-57FC-378A-711C-658D502CFD8A}"/>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1882922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C12F6-45C8-ED61-A5B4-D8868D968F1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A03884C-D26F-7388-494B-BFB2D055B5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DD1CE70-860F-4406-C786-99228FB974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2EAFA-D8A0-7D3F-372D-04F70360B728}"/>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6" name="Footer Placeholder 5">
            <a:extLst>
              <a:ext uri="{FF2B5EF4-FFF2-40B4-BE49-F238E27FC236}">
                <a16:creationId xmlns:a16="http://schemas.microsoft.com/office/drawing/2014/main" id="{44268CC5-B5DF-91CE-3E16-517231FE47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08450A-6294-AF8C-3213-4536B4BF9FCF}"/>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3436771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CC076-A19E-6F9A-5F49-E28C861442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FC9316-C14F-38B5-DF60-B05C7C64FC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628FD8F-7225-C1FE-4614-4A290A6D60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EFA052-CD9A-41C2-0599-600C9A527E38}"/>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6" name="Footer Placeholder 5">
            <a:extLst>
              <a:ext uri="{FF2B5EF4-FFF2-40B4-BE49-F238E27FC236}">
                <a16:creationId xmlns:a16="http://schemas.microsoft.com/office/drawing/2014/main" id="{6C15967C-C7E6-C2DA-F29A-3AC820AF89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04D773-C70E-AA14-3075-99B971B0FBCD}"/>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3108948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2E122-E7AE-6CCD-A4CF-87DD60AB77E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110B0A0-8559-68B0-41F3-1AC7EF1DCE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95EDD-575B-00CD-9F8C-3C5C7378D4C0}"/>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5" name="Footer Placeholder 4">
            <a:extLst>
              <a:ext uri="{FF2B5EF4-FFF2-40B4-BE49-F238E27FC236}">
                <a16:creationId xmlns:a16="http://schemas.microsoft.com/office/drawing/2014/main" id="{C2074E9F-0FD2-2E4E-44F2-6AF0097988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B0A272-919C-3DED-FC50-E375E5A7948A}"/>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3013010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279BB7-568D-41A0-4ED7-1F6E66C01BA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6ADC253-C685-E360-724B-63C7479C33F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985D61-0F7D-6716-8851-C0A30348472D}"/>
              </a:ext>
            </a:extLst>
          </p:cNvPr>
          <p:cNvSpPr>
            <a:spLocks noGrp="1"/>
          </p:cNvSpPr>
          <p:nvPr>
            <p:ph type="dt" sz="half" idx="10"/>
          </p:nvPr>
        </p:nvSpPr>
        <p:spPr/>
        <p:txBody>
          <a:bodyPr/>
          <a:lstStyle/>
          <a:p>
            <a:fld id="{871421F3-4750-4384-A1C5-530F963B07BC}" type="datetimeFigureOut">
              <a:rPr lang="en-US" smtClean="0"/>
              <a:t>2/22/2026</a:t>
            </a:fld>
            <a:endParaRPr lang="en-US"/>
          </a:p>
        </p:txBody>
      </p:sp>
      <p:sp>
        <p:nvSpPr>
          <p:cNvPr id="5" name="Footer Placeholder 4">
            <a:extLst>
              <a:ext uri="{FF2B5EF4-FFF2-40B4-BE49-F238E27FC236}">
                <a16:creationId xmlns:a16="http://schemas.microsoft.com/office/drawing/2014/main" id="{0AE21391-E433-A431-988B-CBA1777AD2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8D5544-EAC3-0C72-2581-E69B1A20C357}"/>
              </a:ext>
            </a:extLst>
          </p:cNvPr>
          <p:cNvSpPr>
            <a:spLocks noGrp="1"/>
          </p:cNvSpPr>
          <p:nvPr>
            <p:ph type="sldNum" sz="quarter" idx="12"/>
          </p:nvPr>
        </p:nvSpPr>
        <p:spPr/>
        <p:txBody>
          <a:bodyPr/>
          <a:lstStyle/>
          <a:p>
            <a:fld id="{305E9D0C-EC2F-454B-BDA9-80C2C2F42406}" type="slidenum">
              <a:rPr lang="en-US" smtClean="0"/>
              <a:t>‹#›</a:t>
            </a:fld>
            <a:endParaRPr lang="en-US"/>
          </a:p>
        </p:txBody>
      </p:sp>
    </p:spTree>
    <p:extLst>
      <p:ext uri="{BB962C8B-B14F-4D97-AF65-F5344CB8AC3E}">
        <p14:creationId xmlns:p14="http://schemas.microsoft.com/office/powerpoint/2010/main" val="2349306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1EC298-489E-6FB0-85AC-45FE3373D8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8DACC-4EFC-53C2-D7CE-1F3F72AA1D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B191B2-253D-11A4-467F-43CF42D4DF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71421F3-4750-4384-A1C5-530F963B07BC}" type="datetimeFigureOut">
              <a:rPr lang="en-US" smtClean="0"/>
              <a:t>2/22/2026</a:t>
            </a:fld>
            <a:endParaRPr lang="en-US"/>
          </a:p>
        </p:txBody>
      </p:sp>
      <p:sp>
        <p:nvSpPr>
          <p:cNvPr id="5" name="Footer Placeholder 4">
            <a:extLst>
              <a:ext uri="{FF2B5EF4-FFF2-40B4-BE49-F238E27FC236}">
                <a16:creationId xmlns:a16="http://schemas.microsoft.com/office/drawing/2014/main" id="{B733007E-4FDF-A206-30A6-1BA465E1AB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EA8D57D6-4435-A8BD-3453-9A4A377138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05E9D0C-EC2F-454B-BDA9-80C2C2F42406}" type="slidenum">
              <a:rPr lang="en-US" smtClean="0"/>
              <a:t>‹#›</a:t>
            </a:fld>
            <a:endParaRPr lang="en-US"/>
          </a:p>
        </p:txBody>
      </p:sp>
    </p:spTree>
    <p:extLst>
      <p:ext uri="{BB962C8B-B14F-4D97-AF65-F5344CB8AC3E}">
        <p14:creationId xmlns:p14="http://schemas.microsoft.com/office/powerpoint/2010/main" val="35660719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hyperlink" Target="https://holistiquetraining.com/en/news/tuckmans-mode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svg"/></Relationships>
</file>

<file path=ppt/slides/_rels/slide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5.jpeg"/><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8.xml.rels><?xml version="1.0" encoding="UTF-8" standalone="yes"?>
<Relationships xmlns="http://schemas.openxmlformats.org/package/2006/relationships"><Relationship Id="rId8" Type="http://schemas.openxmlformats.org/officeDocument/2006/relationships/hyperlink" Target="https://doi.org/10.1136/bmjopen-2024-087268" TargetMode="External"/><Relationship Id="rId3" Type="http://schemas.openxmlformats.org/officeDocument/2006/relationships/hyperlink" Target="https://www.aiu.edu/blog/the-importance-of-work-and-teamwork-building-strong-foundations-for-success/" TargetMode="External"/><Relationship Id="rId7" Type="http://schemas.openxmlformats.org/officeDocument/2006/relationships/hyperlink" Target="https://www.ebsco.com/research-starters/social-sciences-and-humanities/tuckmans-stages-group-development"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holistiquetraining.com/en/news/tuckmans-model" TargetMode="External"/><Relationship Id="rId11" Type="http://schemas.openxmlformats.org/officeDocument/2006/relationships/image" Target="../media/image17.svg"/><Relationship Id="rId5" Type="http://schemas.openxmlformats.org/officeDocument/2006/relationships/hyperlink" Target="https://doi.org/10.1155/nuf/9410721" TargetMode="External"/><Relationship Id="rId10" Type="http://schemas.openxmlformats.org/officeDocument/2006/relationships/image" Target="../media/image16.png"/><Relationship Id="rId4" Type="http://schemas.openxmlformats.org/officeDocument/2006/relationships/hyperlink" Target="https://www.verywellmind.com/what-is-self-awareness-2795023" TargetMode="External"/><Relationship Id="rId9" Type="http://schemas.openxmlformats.org/officeDocument/2006/relationships/hyperlink" Target="https://doi.org/10.1037/amp000029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People Planning">
            <a:extLst>
              <a:ext uri="{FF2B5EF4-FFF2-40B4-BE49-F238E27FC236}">
                <a16:creationId xmlns:a16="http://schemas.microsoft.com/office/drawing/2014/main" id="{050C6EE1-1401-23AB-324D-BC066B4014D9}"/>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r="1" b="285"/>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50915C-C2A5-AD9C-CE56-BB086D28B7C1}"/>
              </a:ext>
            </a:extLst>
          </p:cNvPr>
          <p:cNvSpPr>
            <a:spLocks noGrp="1"/>
          </p:cNvSpPr>
          <p:nvPr>
            <p:ph type="ctrTitle"/>
          </p:nvPr>
        </p:nvSpPr>
        <p:spPr>
          <a:xfrm>
            <a:off x="321733" y="554845"/>
            <a:ext cx="10656891" cy="3902673"/>
          </a:xfrm>
        </p:spPr>
        <p:txBody>
          <a:bodyPr anchor="t">
            <a:normAutofit/>
          </a:bodyPr>
          <a:lstStyle/>
          <a:p>
            <a:pPr algn="l"/>
            <a:r>
              <a:rPr lang="en-US" sz="5200">
                <a:solidFill>
                  <a:srgbClr val="FFFFFF"/>
                </a:solidFill>
              </a:rPr>
              <a:t>Self Awareness Presentation</a:t>
            </a:r>
            <a:br>
              <a:rPr lang="en-US" sz="5200">
                <a:solidFill>
                  <a:srgbClr val="FFFFFF"/>
                </a:solidFill>
              </a:rPr>
            </a:br>
            <a:r>
              <a:rPr lang="en-US" sz="5200">
                <a:solidFill>
                  <a:srgbClr val="FFFFFF"/>
                </a:solidFill>
              </a:rPr>
              <a:t>Working in Teams</a:t>
            </a:r>
            <a:br>
              <a:rPr lang="en-US" sz="5200">
                <a:solidFill>
                  <a:srgbClr val="FFFFFF"/>
                </a:solidFill>
              </a:rPr>
            </a:br>
            <a:endParaRPr lang="en-US" sz="5200">
              <a:solidFill>
                <a:srgbClr val="FFFFFF"/>
              </a:solidFill>
            </a:endParaRPr>
          </a:p>
        </p:txBody>
      </p:sp>
      <p:sp>
        <p:nvSpPr>
          <p:cNvPr id="13"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DE02A8B-FAC6-450C-2851-9A9E260D3D0B}"/>
              </a:ext>
            </a:extLst>
          </p:cNvPr>
          <p:cNvSpPr>
            <a:spLocks noGrp="1"/>
          </p:cNvSpPr>
          <p:nvPr>
            <p:ph type="subTitle" idx="1"/>
          </p:nvPr>
        </p:nvSpPr>
        <p:spPr>
          <a:xfrm>
            <a:off x="315523" y="4718033"/>
            <a:ext cx="10678296" cy="1175039"/>
          </a:xfrm>
        </p:spPr>
        <p:txBody>
          <a:bodyPr anchor="b">
            <a:normAutofit/>
          </a:bodyPr>
          <a:lstStyle/>
          <a:p>
            <a:pPr algn="l"/>
            <a:r>
              <a:rPr lang="en-US" dirty="0">
                <a:solidFill>
                  <a:srgbClr val="FFFFFF"/>
                </a:solidFill>
              </a:rPr>
              <a:t>Name: Nageena Akhtar</a:t>
            </a:r>
            <a:br>
              <a:rPr lang="en-US" dirty="0"/>
            </a:br>
            <a:r>
              <a:rPr lang="en-US">
                <a:solidFill>
                  <a:srgbClr val="FFFFFF"/>
                </a:solidFill>
              </a:rPr>
              <a:t>Student ID: 2232594</a:t>
            </a:r>
            <a:br>
              <a:rPr lang="en-US" dirty="0"/>
            </a:br>
            <a:r>
              <a:rPr lang="en-US">
                <a:solidFill>
                  <a:srgbClr val="FFFFFF"/>
                </a:solidFill>
              </a:rPr>
              <a:t>Module: LCHS4009</a:t>
            </a:r>
          </a:p>
        </p:txBody>
      </p:sp>
    </p:spTree>
    <p:extLst>
      <p:ext uri="{BB962C8B-B14F-4D97-AF65-F5344CB8AC3E}">
        <p14:creationId xmlns:p14="http://schemas.microsoft.com/office/powerpoint/2010/main" val="3116035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E71224-6779-E20B-C510-9D683AD21DF3}"/>
              </a:ext>
            </a:extLst>
          </p:cNvPr>
          <p:cNvSpPr>
            <a:spLocks noGrp="1"/>
          </p:cNvSpPr>
          <p:nvPr>
            <p:ph type="title"/>
          </p:nvPr>
        </p:nvSpPr>
        <p:spPr>
          <a:xfrm>
            <a:off x="761803" y="350196"/>
            <a:ext cx="4646904" cy="1624520"/>
          </a:xfrm>
        </p:spPr>
        <p:txBody>
          <a:bodyPr anchor="ctr">
            <a:normAutofit/>
          </a:bodyPr>
          <a:lstStyle/>
          <a:p>
            <a:r>
              <a:rPr lang="en-US" sz="4000"/>
              <a:t>Introduction to Working in Teams</a:t>
            </a:r>
          </a:p>
        </p:txBody>
      </p:sp>
      <p:sp>
        <p:nvSpPr>
          <p:cNvPr id="3" name="Content Placeholder 2">
            <a:extLst>
              <a:ext uri="{FF2B5EF4-FFF2-40B4-BE49-F238E27FC236}">
                <a16:creationId xmlns:a16="http://schemas.microsoft.com/office/drawing/2014/main" id="{869B2CCB-C939-C950-E7DA-D02B462B341A}"/>
              </a:ext>
            </a:extLst>
          </p:cNvPr>
          <p:cNvSpPr>
            <a:spLocks noGrp="1"/>
          </p:cNvSpPr>
          <p:nvPr>
            <p:ph idx="1"/>
          </p:nvPr>
        </p:nvSpPr>
        <p:spPr>
          <a:xfrm>
            <a:off x="761802" y="2395330"/>
            <a:ext cx="4646905" cy="3961019"/>
          </a:xfrm>
        </p:spPr>
        <p:txBody>
          <a:bodyPr anchor="ctr">
            <a:normAutofit/>
          </a:bodyPr>
          <a:lstStyle/>
          <a:p>
            <a:pPr algn="just"/>
            <a:r>
              <a:rPr lang="en-US" sz="1900" dirty="0"/>
              <a:t>Working in teams means individuals collaborating to achieve shared goals and outcomes.</a:t>
            </a:r>
          </a:p>
          <a:p>
            <a:pPr algn="just"/>
            <a:r>
              <a:rPr lang="en-US" sz="1900" dirty="0"/>
              <a:t>Teamwork involves communication, cooperation, trust, and shared responsibility among all team members (AIU, 2025).</a:t>
            </a:r>
          </a:p>
          <a:p>
            <a:pPr algn="just"/>
            <a:r>
              <a:rPr lang="en-US" sz="1900" dirty="0"/>
              <a:t>In health and social care, teamwork supports coordinated, safe, and patient-</a:t>
            </a:r>
            <a:r>
              <a:rPr lang="en-US" sz="1900" dirty="0" err="1"/>
              <a:t>centred</a:t>
            </a:r>
            <a:r>
              <a:rPr lang="en-US" sz="1900" dirty="0"/>
              <a:t> service delivery (Rosen, 2020).</a:t>
            </a:r>
          </a:p>
          <a:p>
            <a:pPr algn="just"/>
            <a:r>
              <a:rPr lang="en-US" sz="1900" dirty="0"/>
              <a:t>Self-awareness helps me understand my role, strengths, and contribution within a professional team.</a:t>
            </a:r>
          </a:p>
          <a:p>
            <a:pPr marL="0" indent="0" algn="just">
              <a:buNone/>
            </a:pPr>
            <a:endParaRPr lang="en-US" sz="1900" dirty="0"/>
          </a:p>
        </p:txBody>
      </p:sp>
      <p:pic>
        <p:nvPicPr>
          <p:cNvPr id="5" name="Picture 4" descr="Hands-on top of each other">
            <a:extLst>
              <a:ext uri="{FF2B5EF4-FFF2-40B4-BE49-F238E27FC236}">
                <a16:creationId xmlns:a16="http://schemas.microsoft.com/office/drawing/2014/main" id="{11BB6F1F-B37D-D5B3-C4DE-AD5D8FC9BB38}"/>
              </a:ext>
            </a:extLst>
          </p:cNvPr>
          <p:cNvPicPr>
            <a:picLocks noChangeAspect="1"/>
          </p:cNvPicPr>
          <p:nvPr/>
        </p:nvPicPr>
        <p:blipFill>
          <a:blip r:embed="rId3"/>
          <a:srcRect l="51883" r="9185" b="1"/>
          <a:stretch>
            <a:fillRect/>
          </a:stretch>
        </p:blipFill>
        <p:spPr>
          <a:xfrm>
            <a:off x="6096000" y="1"/>
            <a:ext cx="6102825" cy="6858000"/>
          </a:xfrm>
          <a:prstGeom prst="rect">
            <a:avLst/>
          </a:prstGeom>
        </p:spPr>
      </p:pic>
    </p:spTree>
    <p:extLst>
      <p:ext uri="{BB962C8B-B14F-4D97-AF65-F5344CB8AC3E}">
        <p14:creationId xmlns:p14="http://schemas.microsoft.com/office/powerpoint/2010/main" val="3717342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A5E30DC-778F-7F9F-53E9-A8C1712DB471}"/>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DED6BC-9A3E-48D4-AD7C-A56D63F54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6B6E033A-DB2E-49B8-B600-B38E0C280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235" y="1371600"/>
            <a:ext cx="4529312" cy="3589977"/>
          </a:xfrm>
          <a:custGeom>
            <a:avLst/>
            <a:gdLst>
              <a:gd name="connsiteX0" fmla="*/ 5462602 w 5470628"/>
              <a:gd name="connsiteY0" fmla="*/ 1413608 h 3193741"/>
              <a:gd name="connsiteX1" fmla="*/ 5465724 w 5470628"/>
              <a:gd name="connsiteY1" fmla="*/ 1421881 h 3193741"/>
              <a:gd name="connsiteX2" fmla="*/ 5465025 w 5470628"/>
              <a:gd name="connsiteY2" fmla="*/ 1466556 h 3193741"/>
              <a:gd name="connsiteX3" fmla="*/ 5463208 w 5470628"/>
              <a:gd name="connsiteY3" fmla="*/ 1466226 h 3193741"/>
              <a:gd name="connsiteX4" fmla="*/ 5463242 w 5470628"/>
              <a:gd name="connsiteY4" fmla="*/ 1451866 h 3193741"/>
              <a:gd name="connsiteX5" fmla="*/ 5462894 w 5470628"/>
              <a:gd name="connsiteY5" fmla="*/ 1423194 h 3193741"/>
              <a:gd name="connsiteX6" fmla="*/ 5461417 w 5470628"/>
              <a:gd name="connsiteY6" fmla="*/ 1391849 h 3193741"/>
              <a:gd name="connsiteX7" fmla="*/ 5462246 w 5470628"/>
              <a:gd name="connsiteY7" fmla="*/ 1401944 h 3193741"/>
              <a:gd name="connsiteX8" fmla="*/ 5462602 w 5470628"/>
              <a:gd name="connsiteY8" fmla="*/ 1413608 h 3193741"/>
              <a:gd name="connsiteX9" fmla="*/ 5459078 w 5470628"/>
              <a:gd name="connsiteY9" fmla="*/ 1404268 h 3193741"/>
              <a:gd name="connsiteX10" fmla="*/ 5460137 w 5470628"/>
              <a:gd name="connsiteY10" fmla="*/ 1393780 h 3193741"/>
              <a:gd name="connsiteX11" fmla="*/ 5461417 w 5470628"/>
              <a:gd name="connsiteY11" fmla="*/ 1391849 h 3193741"/>
              <a:gd name="connsiteX12" fmla="*/ 614271 w 5470628"/>
              <a:gd name="connsiteY12" fmla="*/ 1052206 h 3193741"/>
              <a:gd name="connsiteX13" fmla="*/ 611497 w 5470628"/>
              <a:gd name="connsiteY13" fmla="*/ 1055389 h 3193741"/>
              <a:gd name="connsiteX14" fmla="*/ 630277 w 5470628"/>
              <a:gd name="connsiteY14" fmla="*/ 1065215 h 3193741"/>
              <a:gd name="connsiteX15" fmla="*/ 651856 w 5470628"/>
              <a:gd name="connsiteY15" fmla="*/ 1067584 h 3193741"/>
              <a:gd name="connsiteX16" fmla="*/ 614271 w 5470628"/>
              <a:gd name="connsiteY16" fmla="*/ 1052206 h 3193741"/>
              <a:gd name="connsiteX17" fmla="*/ 810628 w 5470628"/>
              <a:gd name="connsiteY17" fmla="*/ 695550 h 3193741"/>
              <a:gd name="connsiteX18" fmla="*/ 1033084 w 5470628"/>
              <a:gd name="connsiteY18" fmla="*/ 791270 h 3193741"/>
              <a:gd name="connsiteX19" fmla="*/ 1036153 w 5470628"/>
              <a:gd name="connsiteY19" fmla="*/ 788050 h 3193741"/>
              <a:gd name="connsiteX20" fmla="*/ 810628 w 5470628"/>
              <a:gd name="connsiteY20" fmla="*/ 695550 h 3193741"/>
              <a:gd name="connsiteX21" fmla="*/ 4850908 w 5470628"/>
              <a:gd name="connsiteY21" fmla="*/ 727 h 3193741"/>
              <a:gd name="connsiteX22" fmla="*/ 4858584 w 5470628"/>
              <a:gd name="connsiteY22" fmla="*/ 13795 h 3193741"/>
              <a:gd name="connsiteX23" fmla="*/ 4843408 w 5470628"/>
              <a:gd name="connsiteY23" fmla="*/ 37224 h 3193741"/>
              <a:gd name="connsiteX24" fmla="*/ 4871062 w 5470628"/>
              <a:gd name="connsiteY24" fmla="*/ 78954 h 3193741"/>
              <a:gd name="connsiteX25" fmla="*/ 4989038 w 5470628"/>
              <a:gd name="connsiteY25" fmla="*/ 66799 h 3193741"/>
              <a:gd name="connsiteX26" fmla="*/ 5002636 w 5470628"/>
              <a:gd name="connsiteY26" fmla="*/ 79388 h 3193741"/>
              <a:gd name="connsiteX27" fmla="*/ 5008332 w 5470628"/>
              <a:gd name="connsiteY27" fmla="*/ 140859 h 3193741"/>
              <a:gd name="connsiteX28" fmla="*/ 5014326 w 5470628"/>
              <a:gd name="connsiteY28" fmla="*/ 155555 h 3193741"/>
              <a:gd name="connsiteX29" fmla="*/ 5030704 w 5470628"/>
              <a:gd name="connsiteY29" fmla="*/ 221190 h 3193741"/>
              <a:gd name="connsiteX30" fmla="*/ 5097262 w 5470628"/>
              <a:gd name="connsiteY30" fmla="*/ 317759 h 3193741"/>
              <a:gd name="connsiteX31" fmla="*/ 5165084 w 5470628"/>
              <a:gd name="connsiteY31" fmla="*/ 373367 h 3193741"/>
              <a:gd name="connsiteX32" fmla="*/ 5174137 w 5470628"/>
              <a:gd name="connsiteY32" fmla="*/ 389353 h 3193741"/>
              <a:gd name="connsiteX33" fmla="*/ 5192507 w 5470628"/>
              <a:gd name="connsiteY33" fmla="*/ 453561 h 3193741"/>
              <a:gd name="connsiteX34" fmla="*/ 5187160 w 5470628"/>
              <a:gd name="connsiteY34" fmla="*/ 467732 h 3193741"/>
              <a:gd name="connsiteX35" fmla="*/ 5160106 w 5470628"/>
              <a:gd name="connsiteY35" fmla="*/ 486904 h 3193741"/>
              <a:gd name="connsiteX36" fmla="*/ 5138948 w 5470628"/>
              <a:gd name="connsiteY36" fmla="*/ 528614 h 3193741"/>
              <a:gd name="connsiteX37" fmla="*/ 5097016 w 5470628"/>
              <a:gd name="connsiteY37" fmla="*/ 589923 h 3193741"/>
              <a:gd name="connsiteX38" fmla="*/ 5075869 w 5470628"/>
              <a:gd name="connsiteY38" fmla="*/ 608381 h 3193741"/>
              <a:gd name="connsiteX39" fmla="*/ 5093172 w 5470628"/>
              <a:gd name="connsiteY39" fmla="*/ 618385 h 3193741"/>
              <a:gd name="connsiteX40" fmla="*/ 5153518 w 5470628"/>
              <a:gd name="connsiteY40" fmla="*/ 687474 h 3193741"/>
              <a:gd name="connsiteX41" fmla="*/ 5074984 w 5470628"/>
              <a:gd name="connsiteY41" fmla="*/ 776941 h 3193741"/>
              <a:gd name="connsiteX42" fmla="*/ 5033348 w 5470628"/>
              <a:gd name="connsiteY42" fmla="*/ 805473 h 3193741"/>
              <a:gd name="connsiteX43" fmla="*/ 5116847 w 5470628"/>
              <a:gd name="connsiteY43" fmla="*/ 803426 h 3193741"/>
              <a:gd name="connsiteX44" fmla="*/ 5147902 w 5470628"/>
              <a:gd name="connsiteY44" fmla="*/ 833118 h 3193741"/>
              <a:gd name="connsiteX45" fmla="*/ 5161665 w 5470628"/>
              <a:gd name="connsiteY45" fmla="*/ 848297 h 3193741"/>
              <a:gd name="connsiteX46" fmla="*/ 5246520 w 5470628"/>
              <a:gd name="connsiteY46" fmla="*/ 942412 h 3193741"/>
              <a:gd name="connsiteX47" fmla="*/ 5235368 w 5470628"/>
              <a:gd name="connsiteY47" fmla="*/ 972946 h 3193741"/>
              <a:gd name="connsiteX48" fmla="*/ 5113739 w 5470628"/>
              <a:gd name="connsiteY48" fmla="*/ 1128845 h 3193741"/>
              <a:gd name="connsiteX49" fmla="*/ 5255034 w 5470628"/>
              <a:gd name="connsiteY49" fmla="*/ 1151117 h 3193741"/>
              <a:gd name="connsiteX50" fmla="*/ 5267513 w 5470628"/>
              <a:gd name="connsiteY50" fmla="*/ 1216275 h 3193741"/>
              <a:gd name="connsiteX51" fmla="*/ 5343113 w 5470628"/>
              <a:gd name="connsiteY51" fmla="*/ 1281854 h 3193741"/>
              <a:gd name="connsiteX52" fmla="*/ 5452014 w 5470628"/>
              <a:gd name="connsiteY52" fmla="*/ 1385543 h 3193741"/>
              <a:gd name="connsiteX53" fmla="*/ 5459078 w 5470628"/>
              <a:gd name="connsiteY53" fmla="*/ 1404268 h 3193741"/>
              <a:gd name="connsiteX54" fmla="*/ 5458838 w 5470628"/>
              <a:gd name="connsiteY54" fmla="*/ 1406644 h 3193741"/>
              <a:gd name="connsiteX55" fmla="*/ 5455752 w 5470628"/>
              <a:gd name="connsiteY55" fmla="*/ 1450751 h 3193741"/>
              <a:gd name="connsiteX56" fmla="*/ 5454594 w 5470628"/>
              <a:gd name="connsiteY56" fmla="*/ 1464662 h 3193741"/>
              <a:gd name="connsiteX57" fmla="*/ 5447215 w 5470628"/>
              <a:gd name="connsiteY57" fmla="*/ 1463321 h 3193741"/>
              <a:gd name="connsiteX58" fmla="*/ 5433934 w 5470628"/>
              <a:gd name="connsiteY58" fmla="*/ 1458428 h 3193741"/>
              <a:gd name="connsiteX59" fmla="*/ 5424276 w 5470628"/>
              <a:gd name="connsiteY59" fmla="*/ 1477014 h 3193741"/>
              <a:gd name="connsiteX60" fmla="*/ 5444628 w 5470628"/>
              <a:gd name="connsiteY60" fmla="*/ 1511562 h 3193741"/>
              <a:gd name="connsiteX61" fmla="*/ 5453752 w 5470628"/>
              <a:gd name="connsiteY61" fmla="*/ 1474786 h 3193741"/>
              <a:gd name="connsiteX62" fmla="*/ 5454594 w 5470628"/>
              <a:gd name="connsiteY62" fmla="*/ 1464662 h 3193741"/>
              <a:gd name="connsiteX63" fmla="*/ 5463208 w 5470628"/>
              <a:gd name="connsiteY63" fmla="*/ 1466226 h 3193741"/>
              <a:gd name="connsiteX64" fmla="*/ 5463164 w 5470628"/>
              <a:gd name="connsiteY64" fmla="*/ 1484226 h 3193741"/>
              <a:gd name="connsiteX65" fmla="*/ 5456160 w 5470628"/>
              <a:gd name="connsiteY65" fmla="*/ 1575885 h 3193741"/>
              <a:gd name="connsiteX66" fmla="*/ 5345636 w 5470628"/>
              <a:gd name="connsiteY66" fmla="*/ 1714543 h 3193741"/>
              <a:gd name="connsiteX67" fmla="*/ 5251319 w 5470628"/>
              <a:gd name="connsiteY67" fmla="*/ 1775792 h 3193741"/>
              <a:gd name="connsiteX68" fmla="*/ 5043512 w 5470628"/>
              <a:gd name="connsiteY68" fmla="*/ 2027305 h 3193741"/>
              <a:gd name="connsiteX69" fmla="*/ 4978144 w 5470628"/>
              <a:gd name="connsiteY69" fmla="*/ 2108535 h 3193741"/>
              <a:gd name="connsiteX70" fmla="*/ 5031476 w 5470628"/>
              <a:gd name="connsiteY70" fmla="*/ 2128173 h 3193741"/>
              <a:gd name="connsiteX71" fmla="*/ 4937389 w 5470628"/>
              <a:gd name="connsiteY71" fmla="*/ 2216441 h 3193741"/>
              <a:gd name="connsiteX72" fmla="*/ 4826122 w 5470628"/>
              <a:gd name="connsiteY72" fmla="*/ 2315331 h 3193741"/>
              <a:gd name="connsiteX73" fmla="*/ 2544647 w 5470628"/>
              <a:gd name="connsiteY73" fmla="*/ 3190975 h 3193741"/>
              <a:gd name="connsiteX74" fmla="*/ 1328257 w 5470628"/>
              <a:gd name="connsiteY74" fmla="*/ 3153006 h 3193741"/>
              <a:gd name="connsiteX75" fmla="*/ 977943 w 5470628"/>
              <a:gd name="connsiteY75" fmla="*/ 3082502 h 3193741"/>
              <a:gd name="connsiteX76" fmla="*/ 854473 w 5470628"/>
              <a:gd name="connsiteY76" fmla="*/ 2994250 h 3193741"/>
              <a:gd name="connsiteX77" fmla="*/ 811593 w 5470628"/>
              <a:gd name="connsiteY77" fmla="*/ 2970498 h 3193741"/>
              <a:gd name="connsiteX78" fmla="*/ 707024 w 5470628"/>
              <a:gd name="connsiteY78" fmla="*/ 2945439 h 3193741"/>
              <a:gd name="connsiteX79" fmla="*/ 523487 w 5470628"/>
              <a:gd name="connsiteY79" fmla="*/ 2886053 h 3193741"/>
              <a:gd name="connsiteX80" fmla="*/ 587884 w 5470628"/>
              <a:gd name="connsiteY80" fmla="*/ 2859746 h 3193741"/>
              <a:gd name="connsiteX81" fmla="*/ 779426 w 5470628"/>
              <a:gd name="connsiteY81" fmla="*/ 2885897 h 3193741"/>
              <a:gd name="connsiteX82" fmla="*/ 917288 w 5470628"/>
              <a:gd name="connsiteY82" fmla="*/ 2882248 h 3193741"/>
              <a:gd name="connsiteX83" fmla="*/ 718684 w 5470628"/>
              <a:gd name="connsiteY83" fmla="*/ 2819941 h 3193741"/>
              <a:gd name="connsiteX84" fmla="*/ 524650 w 5470628"/>
              <a:gd name="connsiteY84" fmla="*/ 2731220 h 3193741"/>
              <a:gd name="connsiteX85" fmla="*/ 670138 w 5470628"/>
              <a:gd name="connsiteY85" fmla="*/ 2735189 h 3193741"/>
              <a:gd name="connsiteX86" fmla="*/ 675382 w 5470628"/>
              <a:gd name="connsiteY86" fmla="*/ 2719369 h 3193741"/>
              <a:gd name="connsiteX87" fmla="*/ 542021 w 5470628"/>
              <a:gd name="connsiteY87" fmla="*/ 2601946 h 3193741"/>
              <a:gd name="connsiteX88" fmla="*/ 476895 w 5470628"/>
              <a:gd name="connsiteY88" fmla="*/ 2555976 h 3193741"/>
              <a:gd name="connsiteX89" fmla="*/ 188751 w 5470628"/>
              <a:gd name="connsiteY89" fmla="*/ 2428830 h 3193741"/>
              <a:gd name="connsiteX90" fmla="*/ 456762 w 5470628"/>
              <a:gd name="connsiteY90" fmla="*/ 2468731 h 3193741"/>
              <a:gd name="connsiteX91" fmla="*/ 174514 w 5470628"/>
              <a:gd name="connsiteY91" fmla="*/ 2345378 h 3193741"/>
              <a:gd name="connsiteX92" fmla="*/ 38827 w 5470628"/>
              <a:gd name="connsiteY92" fmla="*/ 2303685 h 3193741"/>
              <a:gd name="connsiteX93" fmla="*/ 3281 w 5470628"/>
              <a:gd name="connsiteY93" fmla="*/ 2273587 h 3193741"/>
              <a:gd name="connsiteX94" fmla="*/ 61590 w 5470628"/>
              <a:gd name="connsiteY94" fmla="*/ 2259170 h 3193741"/>
              <a:gd name="connsiteX95" fmla="*/ 242291 w 5470628"/>
              <a:gd name="connsiteY95" fmla="*/ 2250569 h 3193741"/>
              <a:gd name="connsiteX96" fmla="*/ 13205 w 5470628"/>
              <a:gd name="connsiteY96" fmla="*/ 2172263 h 3193741"/>
              <a:gd name="connsiteX97" fmla="*/ 180810 w 5470628"/>
              <a:gd name="connsiteY97" fmla="*/ 2168333 h 3193741"/>
              <a:gd name="connsiteX98" fmla="*/ 226020 w 5470628"/>
              <a:gd name="connsiteY98" fmla="*/ 2121100 h 3193741"/>
              <a:gd name="connsiteX99" fmla="*/ 299145 w 5470628"/>
              <a:gd name="connsiteY99" fmla="*/ 2044862 h 3193741"/>
              <a:gd name="connsiteX100" fmla="*/ 350236 w 5470628"/>
              <a:gd name="connsiteY100" fmla="*/ 2001187 h 3193741"/>
              <a:gd name="connsiteX101" fmla="*/ 365223 w 5470628"/>
              <a:gd name="connsiteY101" fmla="*/ 1881218 h 3193741"/>
              <a:gd name="connsiteX102" fmla="*/ 310707 w 5470628"/>
              <a:gd name="connsiteY102" fmla="*/ 1758752 h 3193741"/>
              <a:gd name="connsiteX103" fmla="*/ 181659 w 5470628"/>
              <a:gd name="connsiteY103" fmla="*/ 1709137 h 3193741"/>
              <a:gd name="connsiteX104" fmla="*/ 213063 w 5470628"/>
              <a:gd name="connsiteY104" fmla="*/ 1632021 h 3193741"/>
              <a:gd name="connsiteX105" fmla="*/ 481390 w 5470628"/>
              <a:gd name="connsiteY105" fmla="*/ 1644125 h 3193741"/>
              <a:gd name="connsiteX106" fmla="*/ 68930 w 5470628"/>
              <a:gd name="connsiteY106" fmla="*/ 1457537 h 3193741"/>
              <a:gd name="connsiteX107" fmla="*/ 135138 w 5470628"/>
              <a:gd name="connsiteY107" fmla="*/ 1440976 h 3193741"/>
              <a:gd name="connsiteX108" fmla="*/ 131611 w 5470628"/>
              <a:gd name="connsiteY108" fmla="*/ 1427642 h 3193741"/>
              <a:gd name="connsiteX109" fmla="*/ 130443 w 5470628"/>
              <a:gd name="connsiteY109" fmla="*/ 1343795 h 3193741"/>
              <a:gd name="connsiteX110" fmla="*/ 138930 w 5470628"/>
              <a:gd name="connsiteY110" fmla="*/ 1304094 h 3193741"/>
              <a:gd name="connsiteX111" fmla="*/ 118409 w 5470628"/>
              <a:gd name="connsiteY111" fmla="*/ 1262212 h 3193741"/>
              <a:gd name="connsiteX112" fmla="*/ 421410 w 5470628"/>
              <a:gd name="connsiteY112" fmla="*/ 1304757 h 3193741"/>
              <a:gd name="connsiteX113" fmla="*/ 655702 w 5470628"/>
              <a:gd name="connsiteY113" fmla="*/ 1291801 h 3193741"/>
              <a:gd name="connsiteX114" fmla="*/ 648299 w 5470628"/>
              <a:gd name="connsiteY114" fmla="*/ 1287715 h 3193741"/>
              <a:gd name="connsiteX115" fmla="*/ 531027 w 5470628"/>
              <a:gd name="connsiteY115" fmla="*/ 1193967 h 3193741"/>
              <a:gd name="connsiteX116" fmla="*/ 526433 w 5470628"/>
              <a:gd name="connsiteY116" fmla="*/ 1191913 h 3193741"/>
              <a:gd name="connsiteX117" fmla="*/ 504666 w 5470628"/>
              <a:gd name="connsiteY117" fmla="*/ 1177230 h 3193741"/>
              <a:gd name="connsiteX118" fmla="*/ 482307 w 5470628"/>
              <a:gd name="connsiteY118" fmla="*/ 1162618 h 3193741"/>
              <a:gd name="connsiteX119" fmla="*/ 479029 w 5470628"/>
              <a:gd name="connsiteY119" fmla="*/ 1162540 h 3193741"/>
              <a:gd name="connsiteX120" fmla="*/ 447663 w 5470628"/>
              <a:gd name="connsiteY120" fmla="*/ 1132649 h 3193741"/>
              <a:gd name="connsiteX121" fmla="*/ 438547 w 5470628"/>
              <a:gd name="connsiteY121" fmla="*/ 1110977 h 3193741"/>
              <a:gd name="connsiteX122" fmla="*/ 405343 w 5470628"/>
              <a:gd name="connsiteY122" fmla="*/ 1089612 h 3193741"/>
              <a:gd name="connsiteX123" fmla="*/ 371373 w 5470628"/>
              <a:gd name="connsiteY123" fmla="*/ 1070238 h 3193741"/>
              <a:gd name="connsiteX124" fmla="*/ 290358 w 5470628"/>
              <a:gd name="connsiteY124" fmla="*/ 1059884 h 3193741"/>
              <a:gd name="connsiteX125" fmla="*/ 235140 w 5470628"/>
              <a:gd name="connsiteY125" fmla="*/ 1029322 h 3193741"/>
              <a:gd name="connsiteX126" fmla="*/ 300494 w 5470628"/>
              <a:gd name="connsiteY126" fmla="*/ 1032083 h 3193741"/>
              <a:gd name="connsiteX127" fmla="*/ 239661 w 5470628"/>
              <a:gd name="connsiteY127" fmla="*/ 997457 h 3193741"/>
              <a:gd name="connsiteX128" fmla="*/ 204788 w 5470628"/>
              <a:gd name="connsiteY128" fmla="*/ 959211 h 3193741"/>
              <a:gd name="connsiteX129" fmla="*/ 207583 w 5470628"/>
              <a:gd name="connsiteY129" fmla="*/ 947009 h 3193741"/>
              <a:gd name="connsiteX130" fmla="*/ 223061 w 5470628"/>
              <a:gd name="connsiteY130" fmla="*/ 947033 h 3193741"/>
              <a:gd name="connsiteX131" fmla="*/ 280015 w 5470628"/>
              <a:gd name="connsiteY131" fmla="*/ 972164 h 3193741"/>
              <a:gd name="connsiteX132" fmla="*/ 353948 w 5470628"/>
              <a:gd name="connsiteY132" fmla="*/ 1006865 h 3193741"/>
              <a:gd name="connsiteX133" fmla="*/ 240466 w 5470628"/>
              <a:gd name="connsiteY133" fmla="*/ 939943 h 3193741"/>
              <a:gd name="connsiteX134" fmla="*/ 158812 w 5470628"/>
              <a:gd name="connsiteY134" fmla="*/ 891467 h 3193741"/>
              <a:gd name="connsiteX135" fmla="*/ 139551 w 5470628"/>
              <a:gd name="connsiteY135" fmla="*/ 855364 h 3193741"/>
              <a:gd name="connsiteX136" fmla="*/ 145731 w 5470628"/>
              <a:gd name="connsiteY136" fmla="*/ 844888 h 3193741"/>
              <a:gd name="connsiteX137" fmla="*/ 158154 w 5470628"/>
              <a:gd name="connsiteY137" fmla="*/ 848366 h 3193741"/>
              <a:gd name="connsiteX138" fmla="*/ 169370 w 5470628"/>
              <a:gd name="connsiteY138" fmla="*/ 856260 h 3193741"/>
              <a:gd name="connsiteX139" fmla="*/ 288295 w 5470628"/>
              <a:gd name="connsiteY139" fmla="*/ 915169 h 3193741"/>
              <a:gd name="connsiteX140" fmla="*/ 462694 w 5470628"/>
              <a:gd name="connsiteY140" fmla="*/ 994643 h 3193741"/>
              <a:gd name="connsiteX141" fmla="*/ 531910 w 5470628"/>
              <a:gd name="connsiteY141" fmla="*/ 1006664 h 3193741"/>
              <a:gd name="connsiteX142" fmla="*/ 333940 w 5470628"/>
              <a:gd name="connsiteY142" fmla="*/ 893507 h 3193741"/>
              <a:gd name="connsiteX143" fmla="*/ 181443 w 5470628"/>
              <a:gd name="connsiteY143" fmla="*/ 746608 h 3193741"/>
              <a:gd name="connsiteX144" fmla="*/ 162678 w 5470628"/>
              <a:gd name="connsiteY144" fmla="*/ 737018 h 3193741"/>
              <a:gd name="connsiteX145" fmla="*/ 156307 w 5470628"/>
              <a:gd name="connsiteY145" fmla="*/ 730435 h 3193741"/>
              <a:gd name="connsiteX146" fmla="*/ 117227 w 5470628"/>
              <a:gd name="connsiteY146" fmla="*/ 677515 h 3193741"/>
              <a:gd name="connsiteX147" fmla="*/ 113655 w 5470628"/>
              <a:gd name="connsiteY147" fmla="*/ 663474 h 3193741"/>
              <a:gd name="connsiteX148" fmla="*/ 115226 w 5470628"/>
              <a:gd name="connsiteY148" fmla="*/ 636712 h 3193741"/>
              <a:gd name="connsiteX149" fmla="*/ 105067 w 5470628"/>
              <a:gd name="connsiteY149" fmla="*/ 622046 h 3193741"/>
              <a:gd name="connsiteX150" fmla="*/ 104113 w 5470628"/>
              <a:gd name="connsiteY150" fmla="*/ 611722 h 3193741"/>
              <a:gd name="connsiteX151" fmla="*/ 118895 w 5470628"/>
              <a:gd name="connsiteY151" fmla="*/ 610169 h 3193741"/>
              <a:gd name="connsiteX152" fmla="*/ 163095 w 5470628"/>
              <a:gd name="connsiteY152" fmla="*/ 640642 h 3193741"/>
              <a:gd name="connsiteX153" fmla="*/ 185766 w 5470628"/>
              <a:gd name="connsiteY153" fmla="*/ 641454 h 3193741"/>
              <a:gd name="connsiteX154" fmla="*/ 212892 w 5470628"/>
              <a:gd name="connsiteY154" fmla="*/ 637457 h 3193741"/>
              <a:gd name="connsiteX155" fmla="*/ 223932 w 5470628"/>
              <a:gd name="connsiteY155" fmla="*/ 647271 h 3193741"/>
              <a:gd name="connsiteX156" fmla="*/ 287167 w 5470628"/>
              <a:gd name="connsiteY156" fmla="*/ 691571 h 3193741"/>
              <a:gd name="connsiteX157" fmla="*/ 330380 w 5470628"/>
              <a:gd name="connsiteY157" fmla="*/ 692506 h 3193741"/>
              <a:gd name="connsiteX158" fmla="*/ 296172 w 5470628"/>
              <a:gd name="connsiteY158" fmla="*/ 688108 h 3193741"/>
              <a:gd name="connsiteX159" fmla="*/ 286974 w 5470628"/>
              <a:gd name="connsiteY159" fmla="*/ 674512 h 3193741"/>
              <a:gd name="connsiteX160" fmla="*/ 286166 w 5470628"/>
              <a:gd name="connsiteY160" fmla="*/ 661798 h 3193741"/>
              <a:gd name="connsiteX161" fmla="*/ 236268 w 5470628"/>
              <a:gd name="connsiteY161" fmla="*/ 635338 h 3193741"/>
              <a:gd name="connsiteX162" fmla="*/ 231734 w 5470628"/>
              <a:gd name="connsiteY162" fmla="*/ 634225 h 3193741"/>
              <a:gd name="connsiteX163" fmla="*/ 221253 w 5470628"/>
              <a:gd name="connsiteY163" fmla="*/ 623870 h 3193741"/>
              <a:gd name="connsiteX164" fmla="*/ 237564 w 5470628"/>
              <a:gd name="connsiteY164" fmla="*/ 613590 h 3193741"/>
              <a:gd name="connsiteX165" fmla="*/ 282259 w 5470628"/>
              <a:gd name="connsiteY165" fmla="*/ 619091 h 3193741"/>
              <a:gd name="connsiteX166" fmla="*/ 370630 w 5470628"/>
              <a:gd name="connsiteY166" fmla="*/ 665566 h 3193741"/>
              <a:gd name="connsiteX167" fmla="*/ 498017 w 5470628"/>
              <a:gd name="connsiteY167" fmla="*/ 740532 h 3193741"/>
              <a:gd name="connsiteX168" fmla="*/ 918036 w 5470628"/>
              <a:gd name="connsiteY168" fmla="*/ 924307 h 3193741"/>
              <a:gd name="connsiteX169" fmla="*/ 1079304 w 5470628"/>
              <a:gd name="connsiteY169" fmla="*/ 984494 h 3193741"/>
              <a:gd name="connsiteX170" fmla="*/ 1079935 w 5470628"/>
              <a:gd name="connsiteY170" fmla="*/ 980383 h 3193741"/>
              <a:gd name="connsiteX171" fmla="*/ 1079695 w 5470628"/>
              <a:gd name="connsiteY171" fmla="*/ 976616 h 3193741"/>
              <a:gd name="connsiteX172" fmla="*/ 966178 w 5470628"/>
              <a:gd name="connsiteY172" fmla="*/ 937219 h 3193741"/>
              <a:gd name="connsiteX173" fmla="*/ 720106 w 5470628"/>
              <a:gd name="connsiteY173" fmla="*/ 807112 h 3193741"/>
              <a:gd name="connsiteX174" fmla="*/ 698823 w 5470628"/>
              <a:gd name="connsiteY174" fmla="*/ 804708 h 3193741"/>
              <a:gd name="connsiteX175" fmla="*/ 664513 w 5470628"/>
              <a:gd name="connsiteY175" fmla="*/ 784663 h 3193741"/>
              <a:gd name="connsiteX176" fmla="*/ 660380 w 5470628"/>
              <a:gd name="connsiteY176" fmla="*/ 771165 h 3193741"/>
              <a:gd name="connsiteX177" fmla="*/ 584959 w 5470628"/>
              <a:gd name="connsiteY177" fmla="*/ 722409 h 3193741"/>
              <a:gd name="connsiteX178" fmla="*/ 435649 w 5470628"/>
              <a:gd name="connsiteY178" fmla="*/ 639659 h 3193741"/>
              <a:gd name="connsiteX179" fmla="*/ 404944 w 5470628"/>
              <a:gd name="connsiteY179" fmla="*/ 606128 h 3193741"/>
              <a:gd name="connsiteX180" fmla="*/ 408476 w 5470628"/>
              <a:gd name="connsiteY180" fmla="*/ 591466 h 3193741"/>
              <a:gd name="connsiteX181" fmla="*/ 425225 w 5470628"/>
              <a:gd name="connsiteY181" fmla="*/ 592759 h 3193741"/>
              <a:gd name="connsiteX182" fmla="*/ 487115 w 5470628"/>
              <a:gd name="connsiteY182" fmla="*/ 620614 h 3193741"/>
              <a:gd name="connsiteX183" fmla="*/ 550277 w 5470628"/>
              <a:gd name="connsiteY183" fmla="*/ 649738 h 3193741"/>
              <a:gd name="connsiteX184" fmla="*/ 544421 w 5470628"/>
              <a:gd name="connsiteY184" fmla="*/ 641907 h 3193741"/>
              <a:gd name="connsiteX185" fmla="*/ 431905 w 5470628"/>
              <a:gd name="connsiteY185" fmla="*/ 580799 h 3193741"/>
              <a:gd name="connsiteX186" fmla="*/ 351177 w 5470628"/>
              <a:gd name="connsiteY186" fmla="*/ 528177 h 3193741"/>
              <a:gd name="connsiteX187" fmla="*/ 339749 w 5470628"/>
              <a:gd name="connsiteY187" fmla="*/ 498244 h 3193741"/>
              <a:gd name="connsiteX188" fmla="*/ 346313 w 5470628"/>
              <a:gd name="connsiteY188" fmla="*/ 489145 h 3193741"/>
              <a:gd name="connsiteX189" fmla="*/ 356579 w 5470628"/>
              <a:gd name="connsiteY189" fmla="*/ 491460 h 3193741"/>
              <a:gd name="connsiteX190" fmla="*/ 371505 w 5470628"/>
              <a:gd name="connsiteY190" fmla="*/ 501516 h 3193741"/>
              <a:gd name="connsiteX191" fmla="*/ 476275 w 5470628"/>
              <a:gd name="connsiteY191" fmla="*/ 553122 h 3193741"/>
              <a:gd name="connsiteX192" fmla="*/ 649952 w 5470628"/>
              <a:gd name="connsiteY192" fmla="*/ 635294 h 3193741"/>
              <a:gd name="connsiteX193" fmla="*/ 727161 w 5470628"/>
              <a:gd name="connsiteY193" fmla="*/ 651328 h 3193741"/>
              <a:gd name="connsiteX194" fmla="*/ 722417 w 5470628"/>
              <a:gd name="connsiteY194" fmla="*/ 646921 h 3193741"/>
              <a:gd name="connsiteX195" fmla="*/ 546079 w 5470628"/>
              <a:gd name="connsiteY195" fmla="*/ 546328 h 3193741"/>
              <a:gd name="connsiteX196" fmla="*/ 378182 w 5470628"/>
              <a:gd name="connsiteY196" fmla="*/ 386585 h 3193741"/>
              <a:gd name="connsiteX197" fmla="*/ 370158 w 5470628"/>
              <a:gd name="connsiteY197" fmla="*/ 382100 h 3193741"/>
              <a:gd name="connsiteX198" fmla="*/ 357861 w 5470628"/>
              <a:gd name="connsiteY198" fmla="*/ 371252 h 3193741"/>
              <a:gd name="connsiteX199" fmla="*/ 331313 w 5470628"/>
              <a:gd name="connsiteY199" fmla="*/ 328203 h 3193741"/>
              <a:gd name="connsiteX200" fmla="*/ 319354 w 5470628"/>
              <a:gd name="connsiteY200" fmla="*/ 299282 h 3193741"/>
              <a:gd name="connsiteX201" fmla="*/ 319682 w 5470628"/>
              <a:gd name="connsiteY201" fmla="*/ 285719 h 3193741"/>
              <a:gd name="connsiteX202" fmla="*/ 306391 w 5470628"/>
              <a:gd name="connsiteY202" fmla="*/ 268585 h 3193741"/>
              <a:gd name="connsiteX203" fmla="*/ 303294 w 5470628"/>
              <a:gd name="connsiteY203" fmla="*/ 257334 h 3193741"/>
              <a:gd name="connsiteX204" fmla="*/ 319242 w 5470628"/>
              <a:gd name="connsiteY204" fmla="*/ 255403 h 3193741"/>
              <a:gd name="connsiteX205" fmla="*/ 364093 w 5470628"/>
              <a:gd name="connsiteY205" fmla="*/ 286745 h 3193741"/>
              <a:gd name="connsiteX206" fmla="*/ 385301 w 5470628"/>
              <a:gd name="connsiteY206" fmla="*/ 287973 h 3193741"/>
              <a:gd name="connsiteX207" fmla="*/ 417598 w 5470628"/>
              <a:gd name="connsiteY207" fmla="*/ 285722 h 3193741"/>
              <a:gd name="connsiteX208" fmla="*/ 440155 w 5470628"/>
              <a:gd name="connsiteY208" fmla="*/ 308139 h 3193741"/>
              <a:gd name="connsiteX209" fmla="*/ 534406 w 5470628"/>
              <a:gd name="connsiteY209" fmla="*/ 339430 h 3193741"/>
              <a:gd name="connsiteX210" fmla="*/ 495633 w 5470628"/>
              <a:gd name="connsiteY210" fmla="*/ 333450 h 3193741"/>
              <a:gd name="connsiteX211" fmla="*/ 486289 w 5470628"/>
              <a:gd name="connsiteY211" fmla="*/ 322243 h 3193741"/>
              <a:gd name="connsiteX212" fmla="*/ 484000 w 5470628"/>
              <a:gd name="connsiteY212" fmla="*/ 304964 h 3193741"/>
              <a:gd name="connsiteX213" fmla="*/ 436911 w 5470628"/>
              <a:gd name="connsiteY213" fmla="*/ 280536 h 3193741"/>
              <a:gd name="connsiteX214" fmla="*/ 426865 w 5470628"/>
              <a:gd name="connsiteY214" fmla="*/ 277007 h 3193741"/>
              <a:gd name="connsiteX215" fmla="*/ 420654 w 5470628"/>
              <a:gd name="connsiteY215" fmla="*/ 268269 h 3193741"/>
              <a:gd name="connsiteX216" fmla="*/ 432329 w 5470628"/>
              <a:gd name="connsiteY216" fmla="*/ 259975 h 3193741"/>
              <a:gd name="connsiteX217" fmla="*/ 447672 w 5470628"/>
              <a:gd name="connsiteY217" fmla="*/ 257879 h 3193741"/>
              <a:gd name="connsiteX218" fmla="*/ 502242 w 5470628"/>
              <a:gd name="connsiteY218" fmla="*/ 273572 h 3193741"/>
              <a:gd name="connsiteX219" fmla="*/ 659874 w 5470628"/>
              <a:gd name="connsiteY219" fmla="*/ 365516 h 3193741"/>
              <a:gd name="connsiteX220" fmla="*/ 829177 w 5470628"/>
              <a:gd name="connsiteY220" fmla="*/ 444421 h 3193741"/>
              <a:gd name="connsiteX221" fmla="*/ 1231903 w 5470628"/>
              <a:gd name="connsiteY221" fmla="*/ 613682 h 3193741"/>
              <a:gd name="connsiteX222" fmla="*/ 1911736 w 5470628"/>
              <a:gd name="connsiteY222" fmla="*/ 685084 h 3193741"/>
              <a:gd name="connsiteX223" fmla="*/ 2564313 w 5470628"/>
              <a:gd name="connsiteY223" fmla="*/ 632143 h 3193741"/>
              <a:gd name="connsiteX224" fmla="*/ 2657304 w 5470628"/>
              <a:gd name="connsiteY224" fmla="*/ 624913 h 3193741"/>
              <a:gd name="connsiteX225" fmla="*/ 4235818 w 5470628"/>
              <a:gd name="connsiteY225" fmla="*/ 259339 h 3193741"/>
              <a:gd name="connsiteX226" fmla="*/ 4460331 w 5470628"/>
              <a:gd name="connsiteY226" fmla="*/ 176864 h 3193741"/>
              <a:gd name="connsiteX227" fmla="*/ 4499578 w 5470628"/>
              <a:gd name="connsiteY227" fmla="*/ 186791 h 3193741"/>
              <a:gd name="connsiteX228" fmla="*/ 4514640 w 5470628"/>
              <a:gd name="connsiteY228" fmla="*/ 188841 h 3193741"/>
              <a:gd name="connsiteX229" fmla="*/ 4516523 w 5470628"/>
              <a:gd name="connsiteY229" fmla="*/ 189988 h 3193741"/>
              <a:gd name="connsiteX230" fmla="*/ 4518126 w 5470628"/>
              <a:gd name="connsiteY230" fmla="*/ 189316 h 3193741"/>
              <a:gd name="connsiteX231" fmla="*/ 4514640 w 5470628"/>
              <a:gd name="connsiteY231" fmla="*/ 188841 h 3193741"/>
              <a:gd name="connsiteX232" fmla="*/ 4511569 w 5470628"/>
              <a:gd name="connsiteY232" fmla="*/ 186970 h 3193741"/>
              <a:gd name="connsiteX233" fmla="*/ 4510888 w 5470628"/>
              <a:gd name="connsiteY233" fmla="*/ 180943 h 3193741"/>
              <a:gd name="connsiteX234" fmla="*/ 4531865 w 5470628"/>
              <a:gd name="connsiteY234" fmla="*/ 155151 h 3193741"/>
              <a:gd name="connsiteX235" fmla="*/ 4573441 w 5470628"/>
              <a:gd name="connsiteY235" fmla="*/ 139676 h 3193741"/>
              <a:gd name="connsiteX236" fmla="*/ 4594964 w 5470628"/>
              <a:gd name="connsiteY236" fmla="*/ 145847 h 3193741"/>
              <a:gd name="connsiteX237" fmla="*/ 4623059 w 5470628"/>
              <a:gd name="connsiteY237" fmla="*/ 152410 h 3193741"/>
              <a:gd name="connsiteX238" fmla="*/ 4748356 w 5470628"/>
              <a:gd name="connsiteY238" fmla="*/ 68192 h 3193741"/>
              <a:gd name="connsiteX239" fmla="*/ 4833812 w 5470628"/>
              <a:gd name="connsiteY239" fmla="*/ 8017 h 3193741"/>
              <a:gd name="connsiteX240" fmla="*/ 4850908 w 5470628"/>
              <a:gd name="connsiteY240" fmla="*/ 727 h 319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5470628" h="3193741">
                <a:moveTo>
                  <a:pt x="5462602" y="1413608"/>
                </a:moveTo>
                <a:lnTo>
                  <a:pt x="5465724" y="1421881"/>
                </a:lnTo>
                <a:cubicBezTo>
                  <a:pt x="5472118" y="1444281"/>
                  <a:pt x="5472640" y="1461744"/>
                  <a:pt x="5465025" y="1466556"/>
                </a:cubicBezTo>
                <a:lnTo>
                  <a:pt x="5463208" y="1466226"/>
                </a:lnTo>
                <a:lnTo>
                  <a:pt x="5463242" y="1451866"/>
                </a:lnTo>
                <a:cubicBezTo>
                  <a:pt x="5463190" y="1441487"/>
                  <a:pt x="5463068" y="1431722"/>
                  <a:pt x="5462894" y="1423194"/>
                </a:cubicBezTo>
                <a:close/>
                <a:moveTo>
                  <a:pt x="5461417" y="1391849"/>
                </a:moveTo>
                <a:cubicBezTo>
                  <a:pt x="5461710" y="1392940"/>
                  <a:pt x="5461992" y="1396513"/>
                  <a:pt x="5462246" y="1401944"/>
                </a:cubicBezTo>
                <a:lnTo>
                  <a:pt x="5462602" y="1413608"/>
                </a:lnTo>
                <a:lnTo>
                  <a:pt x="5459078" y="1404268"/>
                </a:lnTo>
                <a:lnTo>
                  <a:pt x="5460137" y="1393780"/>
                </a:lnTo>
                <a:cubicBezTo>
                  <a:pt x="5460561" y="1391114"/>
                  <a:pt x="5460982" y="1390270"/>
                  <a:pt x="5461417" y="1391849"/>
                </a:cubicBezTo>
                <a:close/>
                <a:moveTo>
                  <a:pt x="614271" y="1052206"/>
                </a:moveTo>
                <a:cubicBezTo>
                  <a:pt x="613444" y="1053256"/>
                  <a:pt x="612323" y="1054339"/>
                  <a:pt x="611497" y="1055389"/>
                </a:cubicBezTo>
                <a:cubicBezTo>
                  <a:pt x="617673" y="1058912"/>
                  <a:pt x="624115" y="1061928"/>
                  <a:pt x="630277" y="1065215"/>
                </a:cubicBezTo>
                <a:cubicBezTo>
                  <a:pt x="637469" y="1066004"/>
                  <a:pt x="644958" y="1066759"/>
                  <a:pt x="651856" y="1067584"/>
                </a:cubicBezTo>
                <a:cubicBezTo>
                  <a:pt x="639327" y="1062458"/>
                  <a:pt x="626799" y="1057332"/>
                  <a:pt x="614271" y="1052206"/>
                </a:cubicBezTo>
                <a:close/>
                <a:moveTo>
                  <a:pt x="810628" y="695550"/>
                </a:moveTo>
                <a:cubicBezTo>
                  <a:pt x="873537" y="739416"/>
                  <a:pt x="951215" y="767494"/>
                  <a:pt x="1033084" y="791270"/>
                </a:cubicBezTo>
                <a:cubicBezTo>
                  <a:pt x="1034205" y="790184"/>
                  <a:pt x="1035031" y="789136"/>
                  <a:pt x="1036153" y="788050"/>
                </a:cubicBezTo>
                <a:cubicBezTo>
                  <a:pt x="960983" y="757296"/>
                  <a:pt x="885798" y="726306"/>
                  <a:pt x="810628" y="695550"/>
                </a:cubicBezTo>
                <a:close/>
                <a:moveTo>
                  <a:pt x="4850908" y="727"/>
                </a:moveTo>
                <a:cubicBezTo>
                  <a:pt x="4858191" y="2929"/>
                  <a:pt x="4860543" y="7152"/>
                  <a:pt x="4858584" y="13795"/>
                </a:cubicBezTo>
                <a:cubicBezTo>
                  <a:pt x="4855845" y="22194"/>
                  <a:pt x="4850092" y="30008"/>
                  <a:pt x="4843408" y="37224"/>
                </a:cubicBezTo>
                <a:cubicBezTo>
                  <a:pt x="4812232" y="71132"/>
                  <a:pt x="4827067" y="79774"/>
                  <a:pt x="4871062" y="78954"/>
                </a:cubicBezTo>
                <a:cubicBezTo>
                  <a:pt x="4910302" y="78234"/>
                  <a:pt x="4949507" y="72299"/>
                  <a:pt x="4989038" y="66799"/>
                </a:cubicBezTo>
                <a:cubicBezTo>
                  <a:pt x="5008500" y="63967"/>
                  <a:pt x="5009491" y="65509"/>
                  <a:pt x="5002636" y="79388"/>
                </a:cubicBezTo>
                <a:cubicBezTo>
                  <a:pt x="4991594" y="102315"/>
                  <a:pt x="4990844" y="123285"/>
                  <a:pt x="5008332" y="140859"/>
                </a:cubicBezTo>
                <a:cubicBezTo>
                  <a:pt x="5012456" y="144868"/>
                  <a:pt x="5015428" y="149491"/>
                  <a:pt x="5014326" y="155555"/>
                </a:cubicBezTo>
                <a:cubicBezTo>
                  <a:pt x="5009356" y="180357"/>
                  <a:pt x="5019874" y="200674"/>
                  <a:pt x="5030704" y="221190"/>
                </a:cubicBezTo>
                <a:cubicBezTo>
                  <a:pt x="5048958" y="255517"/>
                  <a:pt x="5072099" y="287116"/>
                  <a:pt x="5097262" y="317759"/>
                </a:cubicBezTo>
                <a:cubicBezTo>
                  <a:pt x="5115004" y="339336"/>
                  <a:pt x="5126222" y="365974"/>
                  <a:pt x="5165084" y="373367"/>
                </a:cubicBezTo>
                <a:cubicBezTo>
                  <a:pt x="5174420" y="375083"/>
                  <a:pt x="5177498" y="381353"/>
                  <a:pt x="5174137" y="389353"/>
                </a:cubicBezTo>
                <a:cubicBezTo>
                  <a:pt x="5163026" y="415847"/>
                  <a:pt x="5172067" y="436343"/>
                  <a:pt x="5192507" y="453561"/>
                </a:cubicBezTo>
                <a:cubicBezTo>
                  <a:pt x="5199734" y="459565"/>
                  <a:pt x="5197020" y="463690"/>
                  <a:pt x="5187160" y="467732"/>
                </a:cubicBezTo>
                <a:cubicBezTo>
                  <a:pt x="5175836" y="472188"/>
                  <a:pt x="5167025" y="478711"/>
                  <a:pt x="5160106" y="486904"/>
                </a:cubicBezTo>
                <a:cubicBezTo>
                  <a:pt x="5148744" y="500143"/>
                  <a:pt x="5143396" y="514315"/>
                  <a:pt x="5138948" y="528614"/>
                </a:cubicBezTo>
                <a:cubicBezTo>
                  <a:pt x="5132042" y="551041"/>
                  <a:pt x="5123894" y="572670"/>
                  <a:pt x="5097016" y="589923"/>
                </a:cubicBezTo>
                <a:cubicBezTo>
                  <a:pt x="5089016" y="595163"/>
                  <a:pt x="5082598" y="601872"/>
                  <a:pt x="5075869" y="608381"/>
                </a:cubicBezTo>
                <a:cubicBezTo>
                  <a:pt x="5078016" y="614052"/>
                  <a:pt x="5083322" y="617918"/>
                  <a:pt x="5093172" y="618385"/>
                </a:cubicBezTo>
                <a:cubicBezTo>
                  <a:pt x="5155867" y="621469"/>
                  <a:pt x="5153088" y="652648"/>
                  <a:pt x="5153518" y="687474"/>
                </a:cubicBezTo>
                <a:cubicBezTo>
                  <a:pt x="5154177" y="730575"/>
                  <a:pt x="5118812" y="754787"/>
                  <a:pt x="5074984" y="776941"/>
                </a:cubicBezTo>
                <a:cubicBezTo>
                  <a:pt x="5059986" y="784451"/>
                  <a:pt x="5038116" y="786863"/>
                  <a:pt x="5033348" y="805473"/>
                </a:cubicBezTo>
                <a:cubicBezTo>
                  <a:pt x="5059529" y="819384"/>
                  <a:pt x="5089376" y="802009"/>
                  <a:pt x="5116847" y="803426"/>
                </a:cubicBezTo>
                <a:cubicBezTo>
                  <a:pt x="5139548" y="804709"/>
                  <a:pt x="5176330" y="798120"/>
                  <a:pt x="5147902" y="833118"/>
                </a:cubicBezTo>
                <a:cubicBezTo>
                  <a:pt x="5139626" y="843373"/>
                  <a:pt x="5150382" y="848714"/>
                  <a:pt x="5161665" y="848297"/>
                </a:cubicBezTo>
                <a:cubicBezTo>
                  <a:pt x="5253064" y="844106"/>
                  <a:pt x="5215170" y="912756"/>
                  <a:pt x="5246520" y="942412"/>
                </a:cubicBezTo>
                <a:cubicBezTo>
                  <a:pt x="5255359" y="950358"/>
                  <a:pt x="5247812" y="967405"/>
                  <a:pt x="5235368" y="972946"/>
                </a:cubicBezTo>
                <a:cubicBezTo>
                  <a:pt x="5156387" y="1008610"/>
                  <a:pt x="5149354" y="1071149"/>
                  <a:pt x="5113739" y="1128845"/>
                </a:cubicBezTo>
                <a:cubicBezTo>
                  <a:pt x="5157305" y="1144685"/>
                  <a:pt x="5208388" y="1143005"/>
                  <a:pt x="5255034" y="1151117"/>
                </a:cubicBezTo>
                <a:cubicBezTo>
                  <a:pt x="5303482" y="1159484"/>
                  <a:pt x="5304156" y="1170079"/>
                  <a:pt x="5267513" y="1216275"/>
                </a:cubicBezTo>
                <a:cubicBezTo>
                  <a:pt x="5370269" y="1212844"/>
                  <a:pt x="5370269" y="1212844"/>
                  <a:pt x="5343113" y="1281854"/>
                </a:cubicBezTo>
                <a:cubicBezTo>
                  <a:pt x="5386272" y="1279593"/>
                  <a:pt x="5428618" y="1334726"/>
                  <a:pt x="5452014" y="1385543"/>
                </a:cubicBezTo>
                <a:lnTo>
                  <a:pt x="5459078" y="1404268"/>
                </a:lnTo>
                <a:lnTo>
                  <a:pt x="5458838" y="1406644"/>
                </a:lnTo>
                <a:cubicBezTo>
                  <a:pt x="5457942" y="1418063"/>
                  <a:pt x="5456960" y="1434367"/>
                  <a:pt x="5455752" y="1450751"/>
                </a:cubicBezTo>
                <a:lnTo>
                  <a:pt x="5454594" y="1464662"/>
                </a:lnTo>
                <a:lnTo>
                  <a:pt x="5447215" y="1463321"/>
                </a:lnTo>
                <a:cubicBezTo>
                  <a:pt x="5441256" y="1459714"/>
                  <a:pt x="5437002" y="1458345"/>
                  <a:pt x="5433934" y="1458428"/>
                </a:cubicBezTo>
                <a:cubicBezTo>
                  <a:pt x="5424728" y="1458676"/>
                  <a:pt x="5426188" y="1471978"/>
                  <a:pt x="5424276" y="1477014"/>
                </a:cubicBezTo>
                <a:cubicBezTo>
                  <a:pt x="5417851" y="1492977"/>
                  <a:pt x="5433852" y="1501241"/>
                  <a:pt x="5444628" y="1511562"/>
                </a:cubicBezTo>
                <a:cubicBezTo>
                  <a:pt x="5448663" y="1515344"/>
                  <a:pt x="5451544" y="1497678"/>
                  <a:pt x="5453752" y="1474786"/>
                </a:cubicBezTo>
                <a:lnTo>
                  <a:pt x="5454594" y="1464662"/>
                </a:lnTo>
                <a:lnTo>
                  <a:pt x="5463208" y="1466226"/>
                </a:lnTo>
                <a:lnTo>
                  <a:pt x="5463164" y="1484226"/>
                </a:lnTo>
                <a:cubicBezTo>
                  <a:pt x="5462722" y="1528173"/>
                  <a:pt x="5460824" y="1571999"/>
                  <a:pt x="5456160" y="1575885"/>
                </a:cubicBezTo>
                <a:cubicBezTo>
                  <a:pt x="5406708" y="1617226"/>
                  <a:pt x="5442751" y="1692579"/>
                  <a:pt x="5345636" y="1714543"/>
                </a:cubicBezTo>
                <a:cubicBezTo>
                  <a:pt x="5301930" y="1724583"/>
                  <a:pt x="5282493" y="1755882"/>
                  <a:pt x="5251319" y="1775792"/>
                </a:cubicBezTo>
                <a:cubicBezTo>
                  <a:pt x="5142610" y="1844714"/>
                  <a:pt x="5072132" y="1925140"/>
                  <a:pt x="5043512" y="2027305"/>
                </a:cubicBezTo>
                <a:cubicBezTo>
                  <a:pt x="5035488" y="2055562"/>
                  <a:pt x="5000258" y="2081893"/>
                  <a:pt x="4978144" y="2108535"/>
                </a:cubicBezTo>
                <a:cubicBezTo>
                  <a:pt x="4990785" y="2124798"/>
                  <a:pt x="5050411" y="2079615"/>
                  <a:pt x="5031476" y="2128173"/>
                </a:cubicBezTo>
                <a:cubicBezTo>
                  <a:pt x="5017138" y="2164787"/>
                  <a:pt x="4975973" y="2191363"/>
                  <a:pt x="4937389" y="2216441"/>
                </a:cubicBezTo>
                <a:cubicBezTo>
                  <a:pt x="4893079" y="2245058"/>
                  <a:pt x="4843760" y="2269776"/>
                  <a:pt x="4826122" y="2315331"/>
                </a:cubicBezTo>
                <a:cubicBezTo>
                  <a:pt x="4822276" y="2325050"/>
                  <a:pt x="3896510" y="3112888"/>
                  <a:pt x="2544647" y="3190975"/>
                </a:cubicBezTo>
                <a:cubicBezTo>
                  <a:pt x="2323734" y="3203734"/>
                  <a:pt x="1445947" y="3169121"/>
                  <a:pt x="1328257" y="3153006"/>
                </a:cubicBezTo>
                <a:cubicBezTo>
                  <a:pt x="1207258" y="3136344"/>
                  <a:pt x="1101756" y="3091943"/>
                  <a:pt x="977943" y="3082502"/>
                </a:cubicBezTo>
                <a:cubicBezTo>
                  <a:pt x="912454" y="3077622"/>
                  <a:pt x="848655" y="3061861"/>
                  <a:pt x="854473" y="2994250"/>
                </a:cubicBezTo>
                <a:cubicBezTo>
                  <a:pt x="856228" y="2975057"/>
                  <a:pt x="838125" y="2961827"/>
                  <a:pt x="811593" y="2970498"/>
                </a:cubicBezTo>
                <a:cubicBezTo>
                  <a:pt x="761454" y="2987010"/>
                  <a:pt x="736680" y="2962489"/>
                  <a:pt x="707024" y="2945439"/>
                </a:cubicBezTo>
                <a:cubicBezTo>
                  <a:pt x="654509" y="2915262"/>
                  <a:pt x="603913" y="2882480"/>
                  <a:pt x="523487" y="2886053"/>
                </a:cubicBezTo>
                <a:cubicBezTo>
                  <a:pt x="537017" y="2855468"/>
                  <a:pt x="563587" y="2856758"/>
                  <a:pt x="587884" y="2859746"/>
                </a:cubicBezTo>
                <a:cubicBezTo>
                  <a:pt x="652090" y="2867866"/>
                  <a:pt x="715235" y="2878012"/>
                  <a:pt x="779426" y="2885897"/>
                </a:cubicBezTo>
                <a:cubicBezTo>
                  <a:pt x="821123" y="2891048"/>
                  <a:pt x="863074" y="2900202"/>
                  <a:pt x="917288" y="2882248"/>
                </a:cubicBezTo>
                <a:cubicBezTo>
                  <a:pt x="866364" y="2830288"/>
                  <a:pt x="785092" y="2829930"/>
                  <a:pt x="718684" y="2819941"/>
                </a:cubicBezTo>
                <a:cubicBezTo>
                  <a:pt x="635747" y="2807447"/>
                  <a:pt x="584925" y="2771133"/>
                  <a:pt x="524650" y="2731220"/>
                </a:cubicBezTo>
                <a:cubicBezTo>
                  <a:pt x="584180" y="2712621"/>
                  <a:pt x="623299" y="2742760"/>
                  <a:pt x="670138" y="2735189"/>
                </a:cubicBezTo>
                <a:cubicBezTo>
                  <a:pt x="672406" y="2728745"/>
                  <a:pt x="675988" y="2719532"/>
                  <a:pt x="675382" y="2719369"/>
                </a:cubicBezTo>
                <a:cubicBezTo>
                  <a:pt x="596666" y="2703042"/>
                  <a:pt x="557844" y="2658869"/>
                  <a:pt x="542021" y="2601946"/>
                </a:cubicBezTo>
                <a:cubicBezTo>
                  <a:pt x="533902" y="2572560"/>
                  <a:pt x="505246" y="2566541"/>
                  <a:pt x="476895" y="2555976"/>
                </a:cubicBezTo>
                <a:cubicBezTo>
                  <a:pt x="377189" y="2518466"/>
                  <a:pt x="272496" y="2486779"/>
                  <a:pt x="188751" y="2428830"/>
                </a:cubicBezTo>
                <a:cubicBezTo>
                  <a:pt x="280875" y="2426687"/>
                  <a:pt x="357216" y="2461808"/>
                  <a:pt x="456762" y="2468731"/>
                </a:cubicBezTo>
                <a:cubicBezTo>
                  <a:pt x="373794" y="2404281"/>
                  <a:pt x="269816" y="2379152"/>
                  <a:pt x="174514" y="2345378"/>
                </a:cubicBezTo>
                <a:cubicBezTo>
                  <a:pt x="130977" y="2330009"/>
                  <a:pt x="90329" y="2308598"/>
                  <a:pt x="38827" y="2303685"/>
                </a:cubicBezTo>
                <a:cubicBezTo>
                  <a:pt x="20556" y="2301864"/>
                  <a:pt x="-10092" y="2297272"/>
                  <a:pt x="3281" y="2273587"/>
                </a:cubicBezTo>
                <a:cubicBezTo>
                  <a:pt x="14533" y="2253956"/>
                  <a:pt x="39095" y="2256437"/>
                  <a:pt x="61590" y="2259170"/>
                </a:cubicBezTo>
                <a:cubicBezTo>
                  <a:pt x="115591" y="2265916"/>
                  <a:pt x="170539" y="2259497"/>
                  <a:pt x="242291" y="2250569"/>
                </a:cubicBezTo>
                <a:cubicBezTo>
                  <a:pt x="178223" y="2197829"/>
                  <a:pt x="68904" y="2229102"/>
                  <a:pt x="13205" y="2172263"/>
                </a:cubicBezTo>
                <a:cubicBezTo>
                  <a:pt x="77196" y="2153598"/>
                  <a:pt x="128251" y="2170191"/>
                  <a:pt x="180810" y="2168333"/>
                </a:cubicBezTo>
                <a:cubicBezTo>
                  <a:pt x="228319" y="2166612"/>
                  <a:pt x="239444" y="2154350"/>
                  <a:pt x="226020" y="2121100"/>
                </a:cubicBezTo>
                <a:cubicBezTo>
                  <a:pt x="205165" y="2069293"/>
                  <a:pt x="229388" y="2038364"/>
                  <a:pt x="299145" y="2044862"/>
                </a:cubicBezTo>
                <a:cubicBezTo>
                  <a:pt x="363822" y="2051027"/>
                  <a:pt x="369032" y="2029991"/>
                  <a:pt x="350236" y="2001187"/>
                </a:cubicBezTo>
                <a:cubicBezTo>
                  <a:pt x="322862" y="1959187"/>
                  <a:pt x="348423" y="1921214"/>
                  <a:pt x="365223" y="1881218"/>
                </a:cubicBezTo>
                <a:cubicBezTo>
                  <a:pt x="390527" y="1820499"/>
                  <a:pt x="376326" y="1793748"/>
                  <a:pt x="310707" y="1758752"/>
                </a:cubicBezTo>
                <a:cubicBezTo>
                  <a:pt x="273754" y="1739265"/>
                  <a:pt x="234367" y="1723631"/>
                  <a:pt x="181659" y="1709137"/>
                </a:cubicBezTo>
                <a:cubicBezTo>
                  <a:pt x="299387" y="1683727"/>
                  <a:pt x="172918" y="1660608"/>
                  <a:pt x="213063" y="1632021"/>
                </a:cubicBezTo>
                <a:cubicBezTo>
                  <a:pt x="296030" y="1612244"/>
                  <a:pt x="369047" y="1679323"/>
                  <a:pt x="481390" y="1644125"/>
                </a:cubicBezTo>
                <a:cubicBezTo>
                  <a:pt x="336659" y="1595935"/>
                  <a:pt x="176348" y="1532074"/>
                  <a:pt x="68930" y="1457537"/>
                </a:cubicBezTo>
                <a:cubicBezTo>
                  <a:pt x="91299" y="1434897"/>
                  <a:pt x="115799" y="1450436"/>
                  <a:pt x="135138" y="1440976"/>
                </a:cubicBezTo>
                <a:cubicBezTo>
                  <a:pt x="133952" y="1436374"/>
                  <a:pt x="135290" y="1429332"/>
                  <a:pt x="131611" y="1427642"/>
                </a:cubicBezTo>
                <a:cubicBezTo>
                  <a:pt x="52402" y="1389548"/>
                  <a:pt x="51441" y="1388478"/>
                  <a:pt x="130443" y="1343795"/>
                </a:cubicBezTo>
                <a:cubicBezTo>
                  <a:pt x="158017" y="1328118"/>
                  <a:pt x="154966" y="1317573"/>
                  <a:pt x="138930" y="1304094"/>
                </a:cubicBezTo>
                <a:cubicBezTo>
                  <a:pt x="127608" y="1294551"/>
                  <a:pt x="113720" y="1286742"/>
                  <a:pt x="118409" y="1262212"/>
                </a:cubicBezTo>
                <a:cubicBezTo>
                  <a:pt x="164937" y="1287183"/>
                  <a:pt x="383505" y="1312432"/>
                  <a:pt x="421410" y="1304757"/>
                </a:cubicBezTo>
                <a:cubicBezTo>
                  <a:pt x="464009" y="1296037"/>
                  <a:pt x="610877" y="1288926"/>
                  <a:pt x="655702" y="1291801"/>
                </a:cubicBezTo>
                <a:cubicBezTo>
                  <a:pt x="653235" y="1290438"/>
                  <a:pt x="650767" y="1289077"/>
                  <a:pt x="648299" y="1287715"/>
                </a:cubicBezTo>
                <a:cubicBezTo>
                  <a:pt x="603999" y="1260339"/>
                  <a:pt x="559107" y="1233035"/>
                  <a:pt x="531027" y="1193967"/>
                </a:cubicBezTo>
                <a:cubicBezTo>
                  <a:pt x="529741" y="1192462"/>
                  <a:pt x="529061" y="1191120"/>
                  <a:pt x="526433" y="1191913"/>
                </a:cubicBezTo>
                <a:cubicBezTo>
                  <a:pt x="503415" y="1199684"/>
                  <a:pt x="505590" y="1187083"/>
                  <a:pt x="504666" y="1177230"/>
                </a:cubicBezTo>
                <a:cubicBezTo>
                  <a:pt x="503726" y="1167141"/>
                  <a:pt x="499378" y="1159602"/>
                  <a:pt x="482307" y="1162618"/>
                </a:cubicBezTo>
                <a:cubicBezTo>
                  <a:pt x="481421" y="1162726"/>
                  <a:pt x="480226" y="1162633"/>
                  <a:pt x="479029" y="1162540"/>
                </a:cubicBezTo>
                <a:cubicBezTo>
                  <a:pt x="470949" y="1161859"/>
                  <a:pt x="444139" y="1138059"/>
                  <a:pt x="447663" y="1132649"/>
                </a:cubicBezTo>
                <a:cubicBezTo>
                  <a:pt x="455539" y="1120781"/>
                  <a:pt x="446335" y="1116439"/>
                  <a:pt x="438547" y="1110977"/>
                </a:cubicBezTo>
                <a:cubicBezTo>
                  <a:pt x="427656" y="1103517"/>
                  <a:pt x="416795" y="1096529"/>
                  <a:pt x="405343" y="1089612"/>
                </a:cubicBezTo>
                <a:cubicBezTo>
                  <a:pt x="394202" y="1082895"/>
                  <a:pt x="382794" y="1076684"/>
                  <a:pt x="371373" y="1070238"/>
                </a:cubicBezTo>
                <a:cubicBezTo>
                  <a:pt x="344889" y="1065616"/>
                  <a:pt x="318169" y="1061972"/>
                  <a:pt x="290358" y="1059884"/>
                </a:cubicBezTo>
                <a:cubicBezTo>
                  <a:pt x="269709" y="1058114"/>
                  <a:pt x="246624" y="1055453"/>
                  <a:pt x="235140" y="1029322"/>
                </a:cubicBezTo>
                <a:cubicBezTo>
                  <a:pt x="256895" y="1029771"/>
                  <a:pt x="278695" y="1030927"/>
                  <a:pt x="300494" y="1032083"/>
                </a:cubicBezTo>
                <a:cubicBezTo>
                  <a:pt x="279542" y="1020860"/>
                  <a:pt x="259181" y="1009565"/>
                  <a:pt x="239661" y="997457"/>
                </a:cubicBezTo>
                <a:cubicBezTo>
                  <a:pt x="223540" y="987309"/>
                  <a:pt x="210281" y="975391"/>
                  <a:pt x="204788" y="959211"/>
                </a:cubicBezTo>
                <a:cubicBezTo>
                  <a:pt x="203337" y="955117"/>
                  <a:pt x="202166" y="950750"/>
                  <a:pt x="207583" y="947009"/>
                </a:cubicBezTo>
                <a:cubicBezTo>
                  <a:pt x="213561" y="942727"/>
                  <a:pt x="218466" y="944980"/>
                  <a:pt x="223061" y="947033"/>
                </a:cubicBezTo>
                <a:cubicBezTo>
                  <a:pt x="242046" y="955410"/>
                  <a:pt x="261311" y="963516"/>
                  <a:pt x="280015" y="972164"/>
                </a:cubicBezTo>
                <a:cubicBezTo>
                  <a:pt x="304852" y="983629"/>
                  <a:pt x="329408" y="995365"/>
                  <a:pt x="353948" y="1006865"/>
                </a:cubicBezTo>
                <a:cubicBezTo>
                  <a:pt x="319294" y="981405"/>
                  <a:pt x="281290" y="959435"/>
                  <a:pt x="240466" y="939943"/>
                </a:cubicBezTo>
                <a:cubicBezTo>
                  <a:pt x="210990" y="925718"/>
                  <a:pt x="181514" y="911494"/>
                  <a:pt x="158812" y="891467"/>
                </a:cubicBezTo>
                <a:cubicBezTo>
                  <a:pt x="147166" y="881489"/>
                  <a:pt x="141336" y="869384"/>
                  <a:pt x="139551" y="855364"/>
                </a:cubicBezTo>
                <a:cubicBezTo>
                  <a:pt x="139312" y="851597"/>
                  <a:pt x="139634" y="847287"/>
                  <a:pt x="145731" y="844888"/>
                </a:cubicBezTo>
                <a:cubicBezTo>
                  <a:pt x="151843" y="842724"/>
                  <a:pt x="155581" y="845356"/>
                  <a:pt x="158154" y="848366"/>
                </a:cubicBezTo>
                <a:cubicBezTo>
                  <a:pt x="161052" y="851811"/>
                  <a:pt x="164496" y="854479"/>
                  <a:pt x="169370" y="856260"/>
                </a:cubicBezTo>
                <a:cubicBezTo>
                  <a:pt x="212096" y="872913"/>
                  <a:pt x="249775" y="894448"/>
                  <a:pt x="288295" y="915169"/>
                </a:cubicBezTo>
                <a:cubicBezTo>
                  <a:pt x="343452" y="944788"/>
                  <a:pt x="397769" y="975222"/>
                  <a:pt x="462694" y="994643"/>
                </a:cubicBezTo>
                <a:cubicBezTo>
                  <a:pt x="487260" y="1001870"/>
                  <a:pt x="512622" y="1007575"/>
                  <a:pt x="531910" y="1006664"/>
                </a:cubicBezTo>
                <a:cubicBezTo>
                  <a:pt x="460990" y="972547"/>
                  <a:pt x="394087" y="936046"/>
                  <a:pt x="333940" y="893507"/>
                </a:cubicBezTo>
                <a:cubicBezTo>
                  <a:pt x="273173" y="850568"/>
                  <a:pt x="219876" y="803403"/>
                  <a:pt x="181443" y="746608"/>
                </a:cubicBezTo>
                <a:cubicBezTo>
                  <a:pt x="177494" y="740681"/>
                  <a:pt x="175038" y="734810"/>
                  <a:pt x="162678" y="737018"/>
                </a:cubicBezTo>
                <a:cubicBezTo>
                  <a:pt x="157082" y="737933"/>
                  <a:pt x="155070" y="734381"/>
                  <a:pt x="156307" y="730435"/>
                </a:cubicBezTo>
                <a:cubicBezTo>
                  <a:pt x="164051" y="702450"/>
                  <a:pt x="145532" y="687373"/>
                  <a:pt x="117227" y="677515"/>
                </a:cubicBezTo>
                <a:cubicBezTo>
                  <a:pt x="108392" y="674314"/>
                  <a:pt x="107546" y="670384"/>
                  <a:pt x="113655" y="663474"/>
                </a:cubicBezTo>
                <a:cubicBezTo>
                  <a:pt x="121976" y="653926"/>
                  <a:pt x="120506" y="644851"/>
                  <a:pt x="115226" y="636712"/>
                </a:cubicBezTo>
                <a:cubicBezTo>
                  <a:pt x="112224" y="631619"/>
                  <a:pt x="108350" y="626868"/>
                  <a:pt x="105067" y="622046"/>
                </a:cubicBezTo>
                <a:cubicBezTo>
                  <a:pt x="102790" y="619000"/>
                  <a:pt x="99022" y="615897"/>
                  <a:pt x="104113" y="611722"/>
                </a:cubicBezTo>
                <a:cubicBezTo>
                  <a:pt x="108939" y="608053"/>
                  <a:pt x="114081" y="609328"/>
                  <a:pt x="118895" y="610169"/>
                </a:cubicBezTo>
                <a:cubicBezTo>
                  <a:pt x="142040" y="613772"/>
                  <a:pt x="156094" y="624170"/>
                  <a:pt x="163095" y="640642"/>
                </a:cubicBezTo>
                <a:cubicBezTo>
                  <a:pt x="168334" y="652819"/>
                  <a:pt x="173104" y="652953"/>
                  <a:pt x="185766" y="641454"/>
                </a:cubicBezTo>
                <a:cubicBezTo>
                  <a:pt x="195327" y="632704"/>
                  <a:pt x="204232" y="632337"/>
                  <a:pt x="212892" y="637457"/>
                </a:cubicBezTo>
                <a:cubicBezTo>
                  <a:pt x="217516" y="639981"/>
                  <a:pt x="220444" y="643897"/>
                  <a:pt x="223932" y="647271"/>
                </a:cubicBezTo>
                <a:cubicBezTo>
                  <a:pt x="241420" y="664845"/>
                  <a:pt x="259762" y="681841"/>
                  <a:pt x="287167" y="691571"/>
                </a:cubicBezTo>
                <a:cubicBezTo>
                  <a:pt x="299355" y="696027"/>
                  <a:pt x="312354" y="699197"/>
                  <a:pt x="330380" y="692506"/>
                </a:cubicBezTo>
                <a:cubicBezTo>
                  <a:pt x="318517" y="688486"/>
                  <a:pt x="306954" y="689175"/>
                  <a:pt x="296172" y="688108"/>
                </a:cubicBezTo>
                <a:cubicBezTo>
                  <a:pt x="285390" y="687041"/>
                  <a:pt x="279539" y="683953"/>
                  <a:pt x="286974" y="674512"/>
                </a:cubicBezTo>
                <a:cubicBezTo>
                  <a:pt x="291105" y="669267"/>
                  <a:pt x="290555" y="665301"/>
                  <a:pt x="286166" y="661798"/>
                </a:cubicBezTo>
                <a:cubicBezTo>
                  <a:pt x="272052" y="650459"/>
                  <a:pt x="264416" y="633352"/>
                  <a:pt x="236268" y="635338"/>
                </a:cubicBezTo>
                <a:cubicBezTo>
                  <a:pt x="234792" y="635517"/>
                  <a:pt x="233255" y="634754"/>
                  <a:pt x="231734" y="634225"/>
                </a:cubicBezTo>
                <a:cubicBezTo>
                  <a:pt x="225957" y="632316"/>
                  <a:pt x="219575" y="630241"/>
                  <a:pt x="221253" y="623870"/>
                </a:cubicBezTo>
                <a:cubicBezTo>
                  <a:pt x="223227" y="617462"/>
                  <a:pt x="230816" y="615119"/>
                  <a:pt x="237564" y="613590"/>
                </a:cubicBezTo>
                <a:cubicBezTo>
                  <a:pt x="254884" y="609831"/>
                  <a:pt x="268844" y="614072"/>
                  <a:pt x="282259" y="619091"/>
                </a:cubicBezTo>
                <a:cubicBezTo>
                  <a:pt x="314893" y="631509"/>
                  <a:pt x="342201" y="649080"/>
                  <a:pt x="370630" y="665566"/>
                </a:cubicBezTo>
                <a:cubicBezTo>
                  <a:pt x="413275" y="690295"/>
                  <a:pt x="451153" y="719635"/>
                  <a:pt x="498017" y="740532"/>
                </a:cubicBezTo>
                <a:cubicBezTo>
                  <a:pt x="637369" y="802423"/>
                  <a:pt x="774774" y="866448"/>
                  <a:pt x="918036" y="924307"/>
                </a:cubicBezTo>
                <a:cubicBezTo>
                  <a:pt x="970882" y="945666"/>
                  <a:pt x="1024819" y="965469"/>
                  <a:pt x="1079304" y="984494"/>
                </a:cubicBezTo>
                <a:cubicBezTo>
                  <a:pt x="1079509" y="983045"/>
                  <a:pt x="1079744" y="982067"/>
                  <a:pt x="1079935" y="980383"/>
                </a:cubicBezTo>
                <a:cubicBezTo>
                  <a:pt x="1079860" y="979206"/>
                  <a:pt x="1079770" y="977793"/>
                  <a:pt x="1079695" y="976616"/>
                </a:cubicBezTo>
                <a:cubicBezTo>
                  <a:pt x="1041139" y="964679"/>
                  <a:pt x="1003098" y="951491"/>
                  <a:pt x="966178" y="937219"/>
                </a:cubicBezTo>
                <a:cubicBezTo>
                  <a:pt x="875541" y="901932"/>
                  <a:pt x="791930" y="860100"/>
                  <a:pt x="720106" y="807112"/>
                </a:cubicBezTo>
                <a:cubicBezTo>
                  <a:pt x="714181" y="802848"/>
                  <a:pt x="707904" y="802421"/>
                  <a:pt x="698823" y="804708"/>
                </a:cubicBezTo>
                <a:cubicBezTo>
                  <a:pt x="669544" y="812288"/>
                  <a:pt x="659939" y="806334"/>
                  <a:pt x="664513" y="784663"/>
                </a:cubicBezTo>
                <a:cubicBezTo>
                  <a:pt x="665660" y="779304"/>
                  <a:pt x="665686" y="775031"/>
                  <a:pt x="660380" y="771165"/>
                </a:cubicBezTo>
                <a:cubicBezTo>
                  <a:pt x="636661" y="753871"/>
                  <a:pt x="611807" y="737427"/>
                  <a:pt x="584959" y="722409"/>
                </a:cubicBezTo>
                <a:cubicBezTo>
                  <a:pt x="535282" y="694735"/>
                  <a:pt x="482226" y="670082"/>
                  <a:pt x="435649" y="639659"/>
                </a:cubicBezTo>
                <a:cubicBezTo>
                  <a:pt x="421965" y="630403"/>
                  <a:pt x="411440" y="619340"/>
                  <a:pt x="404944" y="606128"/>
                </a:cubicBezTo>
                <a:cubicBezTo>
                  <a:pt x="402872" y="601635"/>
                  <a:pt x="401613" y="595856"/>
                  <a:pt x="408476" y="591466"/>
                </a:cubicBezTo>
                <a:cubicBezTo>
                  <a:pt x="415044" y="587111"/>
                  <a:pt x="420320" y="590506"/>
                  <a:pt x="425225" y="592759"/>
                </a:cubicBezTo>
                <a:cubicBezTo>
                  <a:pt x="445746" y="601899"/>
                  <a:pt x="466578" y="611238"/>
                  <a:pt x="487115" y="620614"/>
                </a:cubicBezTo>
                <a:cubicBezTo>
                  <a:pt x="507947" y="629954"/>
                  <a:pt x="528514" y="639800"/>
                  <a:pt x="550277" y="649738"/>
                </a:cubicBezTo>
                <a:cubicBezTo>
                  <a:pt x="551408" y="644145"/>
                  <a:pt x="546904" y="643504"/>
                  <a:pt x="544421" y="641907"/>
                </a:cubicBezTo>
                <a:cubicBezTo>
                  <a:pt x="509355" y="619344"/>
                  <a:pt x="471190" y="599529"/>
                  <a:pt x="431905" y="580799"/>
                </a:cubicBezTo>
                <a:cubicBezTo>
                  <a:pt x="401512" y="566211"/>
                  <a:pt x="371947" y="550574"/>
                  <a:pt x="351177" y="528177"/>
                </a:cubicBezTo>
                <a:cubicBezTo>
                  <a:pt x="343180" y="519419"/>
                  <a:pt x="338696" y="509759"/>
                  <a:pt x="339749" y="498244"/>
                </a:cubicBezTo>
                <a:cubicBezTo>
                  <a:pt x="340115" y="494641"/>
                  <a:pt x="340481" y="491037"/>
                  <a:pt x="346313" y="489145"/>
                </a:cubicBezTo>
                <a:cubicBezTo>
                  <a:pt x="350979" y="487631"/>
                  <a:pt x="354067" y="489392"/>
                  <a:pt x="356579" y="491460"/>
                </a:cubicBezTo>
                <a:cubicBezTo>
                  <a:pt x="360984" y="495197"/>
                  <a:pt x="365388" y="498934"/>
                  <a:pt x="371505" y="501516"/>
                </a:cubicBezTo>
                <a:cubicBezTo>
                  <a:pt x="408203" y="517000"/>
                  <a:pt x="442659" y="534654"/>
                  <a:pt x="476275" y="553122"/>
                </a:cubicBezTo>
                <a:cubicBezTo>
                  <a:pt x="531461" y="583213"/>
                  <a:pt x="586103" y="614082"/>
                  <a:pt x="649952" y="635294"/>
                </a:cubicBezTo>
                <a:cubicBezTo>
                  <a:pt x="673972" y="643298"/>
                  <a:pt x="698805" y="650018"/>
                  <a:pt x="727161" y="651328"/>
                </a:cubicBezTo>
                <a:cubicBezTo>
                  <a:pt x="726126" y="649081"/>
                  <a:pt x="724263" y="647883"/>
                  <a:pt x="722417" y="646921"/>
                </a:cubicBezTo>
                <a:cubicBezTo>
                  <a:pt x="660627" y="615969"/>
                  <a:pt x="600830" y="583590"/>
                  <a:pt x="546079" y="546328"/>
                </a:cubicBezTo>
                <a:cubicBezTo>
                  <a:pt x="478576" y="500409"/>
                  <a:pt x="420223" y="448637"/>
                  <a:pt x="378182" y="386585"/>
                </a:cubicBezTo>
                <a:cubicBezTo>
                  <a:pt x="376229" y="383975"/>
                  <a:pt x="374884" y="381528"/>
                  <a:pt x="370158" y="382100"/>
                </a:cubicBezTo>
                <a:cubicBezTo>
                  <a:pt x="358064" y="383802"/>
                  <a:pt x="356583" y="379236"/>
                  <a:pt x="357861" y="371252"/>
                </a:cubicBezTo>
                <a:cubicBezTo>
                  <a:pt x="361373" y="351608"/>
                  <a:pt x="352380" y="336565"/>
                  <a:pt x="331313" y="328203"/>
                </a:cubicBezTo>
                <a:cubicBezTo>
                  <a:pt x="316037" y="321986"/>
                  <a:pt x="303183" y="316425"/>
                  <a:pt x="319354" y="299282"/>
                </a:cubicBezTo>
                <a:cubicBezTo>
                  <a:pt x="323265" y="295249"/>
                  <a:pt x="321459" y="290249"/>
                  <a:pt x="319682" y="285719"/>
                </a:cubicBezTo>
                <a:cubicBezTo>
                  <a:pt x="317166" y="278905"/>
                  <a:pt x="312080" y="273828"/>
                  <a:pt x="306391" y="268585"/>
                </a:cubicBezTo>
                <a:cubicBezTo>
                  <a:pt x="303227" y="265647"/>
                  <a:pt x="299399" y="261602"/>
                  <a:pt x="303294" y="257334"/>
                </a:cubicBezTo>
                <a:cubicBezTo>
                  <a:pt x="307735" y="252289"/>
                  <a:pt x="314131" y="254598"/>
                  <a:pt x="319242" y="255403"/>
                </a:cubicBezTo>
                <a:cubicBezTo>
                  <a:pt x="342683" y="258970"/>
                  <a:pt x="357062" y="269803"/>
                  <a:pt x="364093" y="286745"/>
                </a:cubicBezTo>
                <a:cubicBezTo>
                  <a:pt x="368651" y="297582"/>
                  <a:pt x="374307" y="297608"/>
                  <a:pt x="385301" y="287973"/>
                </a:cubicBezTo>
                <a:cubicBezTo>
                  <a:pt x="397712" y="277216"/>
                  <a:pt x="408079" y="276436"/>
                  <a:pt x="417598" y="285722"/>
                </a:cubicBezTo>
                <a:cubicBezTo>
                  <a:pt x="425226" y="293339"/>
                  <a:pt x="431406" y="301607"/>
                  <a:pt x="440155" y="308139"/>
                </a:cubicBezTo>
                <a:cubicBezTo>
                  <a:pt x="463623" y="326175"/>
                  <a:pt x="485720" y="346039"/>
                  <a:pt x="534406" y="339430"/>
                </a:cubicBezTo>
                <a:cubicBezTo>
                  <a:pt x="520872" y="332528"/>
                  <a:pt x="507316" y="334645"/>
                  <a:pt x="495633" y="333450"/>
                </a:cubicBezTo>
                <a:cubicBezTo>
                  <a:pt x="487244" y="332567"/>
                  <a:pt x="478750" y="330037"/>
                  <a:pt x="486289" y="322243"/>
                </a:cubicBezTo>
                <a:cubicBezTo>
                  <a:pt x="494951" y="313365"/>
                  <a:pt x="489365" y="309771"/>
                  <a:pt x="484000" y="304964"/>
                </a:cubicBezTo>
                <a:cubicBezTo>
                  <a:pt x="471673" y="293645"/>
                  <a:pt x="461604" y="280392"/>
                  <a:pt x="436911" y="280536"/>
                </a:cubicBezTo>
                <a:cubicBezTo>
                  <a:pt x="433041" y="280530"/>
                  <a:pt x="429923" y="278297"/>
                  <a:pt x="426865" y="277007"/>
                </a:cubicBezTo>
                <a:cubicBezTo>
                  <a:pt x="422581" y="275154"/>
                  <a:pt x="418872" y="272993"/>
                  <a:pt x="420654" y="268269"/>
                </a:cubicBezTo>
                <a:cubicBezTo>
                  <a:pt x="422468" y="264016"/>
                  <a:pt x="426748" y="261125"/>
                  <a:pt x="432329" y="259975"/>
                </a:cubicBezTo>
                <a:cubicBezTo>
                  <a:pt x="437320" y="258895"/>
                  <a:pt x="442621" y="258016"/>
                  <a:pt x="447672" y="257879"/>
                </a:cubicBezTo>
                <a:cubicBezTo>
                  <a:pt x="470223" y="256809"/>
                  <a:pt x="486254" y="265543"/>
                  <a:pt x="502242" y="273572"/>
                </a:cubicBezTo>
                <a:cubicBezTo>
                  <a:pt x="558179" y="301436"/>
                  <a:pt x="607891" y="334326"/>
                  <a:pt x="659874" y="365516"/>
                </a:cubicBezTo>
                <a:cubicBezTo>
                  <a:pt x="711842" y="396471"/>
                  <a:pt x="772192" y="418818"/>
                  <a:pt x="829177" y="444421"/>
                </a:cubicBezTo>
                <a:cubicBezTo>
                  <a:pt x="960626" y="503711"/>
                  <a:pt x="1092650" y="562693"/>
                  <a:pt x="1231903" y="613682"/>
                </a:cubicBezTo>
                <a:cubicBezTo>
                  <a:pt x="1368099" y="663381"/>
                  <a:pt x="1823141" y="686561"/>
                  <a:pt x="1911736" y="685084"/>
                </a:cubicBezTo>
                <a:cubicBezTo>
                  <a:pt x="2024994" y="682992"/>
                  <a:pt x="2291986" y="655399"/>
                  <a:pt x="2564313" y="632143"/>
                </a:cubicBezTo>
                <a:cubicBezTo>
                  <a:pt x="2595089" y="629364"/>
                  <a:pt x="2625288" y="626893"/>
                  <a:pt x="2657304" y="624913"/>
                </a:cubicBezTo>
                <a:cubicBezTo>
                  <a:pt x="3564401" y="568191"/>
                  <a:pt x="4203594" y="276765"/>
                  <a:pt x="4235818" y="259339"/>
                </a:cubicBezTo>
                <a:cubicBezTo>
                  <a:pt x="4287616" y="231474"/>
                  <a:pt x="4460006" y="176429"/>
                  <a:pt x="4460331" y="176864"/>
                </a:cubicBezTo>
                <a:cubicBezTo>
                  <a:pt x="4464175" y="181144"/>
                  <a:pt x="4483735" y="184529"/>
                  <a:pt x="4499578" y="186791"/>
                </a:cubicBezTo>
                <a:lnTo>
                  <a:pt x="4514640" y="188841"/>
                </a:lnTo>
                <a:lnTo>
                  <a:pt x="4516523" y="189988"/>
                </a:lnTo>
                <a:cubicBezTo>
                  <a:pt x="4522035" y="190091"/>
                  <a:pt x="4521760" y="189857"/>
                  <a:pt x="4518126" y="189316"/>
                </a:cubicBezTo>
                <a:lnTo>
                  <a:pt x="4514640" y="188841"/>
                </a:lnTo>
                <a:lnTo>
                  <a:pt x="4511569" y="186970"/>
                </a:lnTo>
                <a:cubicBezTo>
                  <a:pt x="4510788" y="185226"/>
                  <a:pt x="4510719" y="182981"/>
                  <a:pt x="4510888" y="180943"/>
                </a:cubicBezTo>
                <a:cubicBezTo>
                  <a:pt x="4511690" y="170169"/>
                  <a:pt x="4517648" y="160906"/>
                  <a:pt x="4531865" y="155151"/>
                </a:cubicBezTo>
                <a:cubicBezTo>
                  <a:pt x="4545507" y="149703"/>
                  <a:pt x="4559473" y="144689"/>
                  <a:pt x="4573441" y="139676"/>
                </a:cubicBezTo>
                <a:cubicBezTo>
                  <a:pt x="4585075" y="135420"/>
                  <a:pt x="4593048" y="134454"/>
                  <a:pt x="4594964" y="145847"/>
                </a:cubicBezTo>
                <a:cubicBezTo>
                  <a:pt x="4596879" y="157242"/>
                  <a:pt x="4613452" y="160454"/>
                  <a:pt x="4623059" y="152410"/>
                </a:cubicBezTo>
                <a:cubicBezTo>
                  <a:pt x="4660632" y="120811"/>
                  <a:pt x="4705757" y="95654"/>
                  <a:pt x="4748356" y="68192"/>
                </a:cubicBezTo>
                <a:cubicBezTo>
                  <a:pt x="4778098" y="49168"/>
                  <a:pt x="4809406" y="31378"/>
                  <a:pt x="4833812" y="8017"/>
                </a:cubicBezTo>
                <a:cubicBezTo>
                  <a:pt x="4838299" y="3678"/>
                  <a:pt x="4842399" y="-2039"/>
                  <a:pt x="4850908" y="727"/>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9F74E789-1D71-8581-E0A9-5C926D5724A3}"/>
              </a:ext>
            </a:extLst>
          </p:cNvPr>
          <p:cNvSpPr>
            <a:spLocks noGrp="1"/>
          </p:cNvSpPr>
          <p:nvPr>
            <p:ph type="title"/>
          </p:nvPr>
        </p:nvSpPr>
        <p:spPr>
          <a:xfrm>
            <a:off x="1000941" y="685801"/>
            <a:ext cx="3494859" cy="5491162"/>
          </a:xfrm>
        </p:spPr>
        <p:txBody>
          <a:bodyPr>
            <a:normAutofit/>
          </a:bodyPr>
          <a:lstStyle/>
          <a:p>
            <a:r>
              <a:rPr lang="en-US" dirty="0"/>
              <a:t>Importance of Teamwork in Health and Social Care</a:t>
            </a:r>
          </a:p>
        </p:txBody>
      </p:sp>
      <p:graphicFrame>
        <p:nvGraphicFramePr>
          <p:cNvPr id="5" name="Content Placeholder 2">
            <a:extLst>
              <a:ext uri="{FF2B5EF4-FFF2-40B4-BE49-F238E27FC236}">
                <a16:creationId xmlns:a16="http://schemas.microsoft.com/office/drawing/2014/main" id="{054CA770-8B1E-EC78-E754-035407D96BF8}"/>
              </a:ext>
            </a:extLst>
          </p:cNvPr>
          <p:cNvGraphicFramePr>
            <a:graphicFrameLocks noGrp="1"/>
          </p:cNvGraphicFramePr>
          <p:nvPr>
            <p:ph idx="1"/>
            <p:extLst>
              <p:ext uri="{D42A27DB-BD31-4B8C-83A1-F6EECF244321}">
                <p14:modId xmlns:p14="http://schemas.microsoft.com/office/powerpoint/2010/main" val="136980804"/>
              </p:ext>
            </p:extLst>
          </p:nvPr>
        </p:nvGraphicFramePr>
        <p:xfrm>
          <a:off x="4702547" y="838199"/>
          <a:ext cx="6651253" cy="53387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8459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17F3DB0-ABB1-0DB7-939F-E2BF4F2709D0}"/>
            </a:ext>
          </a:extLst>
        </p:cNvPr>
        <p:cNvGrpSpPr/>
        <p:nvPr/>
      </p:nvGrpSpPr>
      <p:grpSpPr>
        <a:xfrm>
          <a:off x="0" y="0"/>
          <a:ext cx="0" cy="0"/>
          <a:chOff x="0" y="0"/>
          <a:chExt cx="0" cy="0"/>
        </a:xfrm>
      </p:grpSpPr>
      <p:sp useBgFill="1">
        <p:nvSpPr>
          <p:cNvPr id="1041" name="Rectangle 104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FA8692-E1E2-16F2-D75F-1A2A050B0B22}"/>
              </a:ext>
            </a:extLst>
          </p:cNvPr>
          <p:cNvSpPr>
            <a:spLocks noGrp="1"/>
          </p:cNvSpPr>
          <p:nvPr>
            <p:ph type="title"/>
          </p:nvPr>
        </p:nvSpPr>
        <p:spPr>
          <a:xfrm>
            <a:off x="793662" y="386930"/>
            <a:ext cx="10066122" cy="1298448"/>
          </a:xfrm>
        </p:spPr>
        <p:txBody>
          <a:bodyPr anchor="b">
            <a:normAutofit/>
          </a:bodyPr>
          <a:lstStyle/>
          <a:p>
            <a:r>
              <a:rPr lang="en-US" sz="4100" dirty="0"/>
              <a:t>Theoretical Model: Tuckman’s Team Development Model</a:t>
            </a:r>
          </a:p>
        </p:txBody>
      </p:sp>
      <p:sp>
        <p:nvSpPr>
          <p:cNvPr id="1042" name="Rectangle 104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Rectangle 104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AE29BFBB-3191-AE9C-C3EE-1E17453EC608}"/>
              </a:ext>
            </a:extLst>
          </p:cNvPr>
          <p:cNvGraphicFramePr>
            <a:graphicFrameLocks noGrp="1"/>
          </p:cNvGraphicFramePr>
          <p:nvPr>
            <p:ph idx="1"/>
            <p:extLst>
              <p:ext uri="{D42A27DB-BD31-4B8C-83A1-F6EECF244321}">
                <p14:modId xmlns:p14="http://schemas.microsoft.com/office/powerpoint/2010/main" val="2729743910"/>
              </p:ext>
            </p:extLst>
          </p:nvPr>
        </p:nvGraphicFramePr>
        <p:xfrm>
          <a:off x="793661" y="2599509"/>
          <a:ext cx="4530898" cy="3639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Tuckman's Model: Definition &amp; Why Its Important In Agile Team Development">
            <a:extLst>
              <a:ext uri="{FF2B5EF4-FFF2-40B4-BE49-F238E27FC236}">
                <a16:creationId xmlns:a16="http://schemas.microsoft.com/office/drawing/2014/main" id="{43B5A582-1850-7D6E-F0CE-56640466233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5943"/>
          <a:stretch>
            <a:fillRect/>
          </a:stretch>
        </p:blipFill>
        <p:spPr bwMode="auto">
          <a:xfrm>
            <a:off x="5498490" y="2978947"/>
            <a:ext cx="5563320" cy="2943388"/>
          </a:xfrm>
          <a:prstGeom prst="rect">
            <a:avLst/>
          </a:prstGeom>
          <a:noFill/>
          <a:extLst>
            <a:ext uri="{909E8E84-426E-40DD-AFC4-6F175D3DCCD1}">
              <a14:hiddenFill xmlns:a14="http://schemas.microsoft.com/office/drawing/2010/main">
                <a:solidFill>
                  <a:srgbClr val="FFFFFF"/>
                </a:solidFill>
              </a14:hiddenFill>
            </a:ext>
          </a:extLst>
        </p:spPr>
      </p:pic>
      <p:sp>
        <p:nvSpPr>
          <p:cNvPr id="1044" name="Rectangle 1043">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3">
            <a:extLst>
              <a:ext uri="{FF2B5EF4-FFF2-40B4-BE49-F238E27FC236}">
                <a16:creationId xmlns:a16="http://schemas.microsoft.com/office/drawing/2014/main" id="{467DBA4E-A020-6BBC-2A2B-C65C50A16F6E}"/>
              </a:ext>
            </a:extLst>
          </p:cNvPr>
          <p:cNvSpPr>
            <a:spLocks noChangeArrowheads="1"/>
          </p:cNvSpPr>
          <p:nvPr/>
        </p:nvSpPr>
        <p:spPr bwMode="auto">
          <a:xfrm>
            <a:off x="6018029" y="5889905"/>
            <a:ext cx="504378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sz="1200" dirty="0"/>
              <a:t>Figure 1: Tuckman’s Team Development Model Source: </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en-US" altLang="en-US" sz="1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Holistique</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Training, 2024)</a:t>
            </a:r>
            <a:r>
              <a:rPr lang="en-US" altLang="en-US" sz="1200" dirty="0">
                <a:latin typeface="Times New Roman" panose="02020603050405020304" pitchFamily="18" charset="0"/>
                <a:cs typeface="Times New Roman" panose="02020603050405020304" pitchFamily="18" charset="0"/>
              </a:rPr>
              <a:t> </a:t>
            </a:r>
            <a:r>
              <a:rPr lang="en-US" altLang="en-US" sz="1200" dirty="0">
                <a:latin typeface="Times New Roman" panose="02020603050405020304" pitchFamily="18" charset="0"/>
                <a:cs typeface="Times New Roman" panose="02020603050405020304" pitchFamily="18" charset="0"/>
                <a:hlinkClick r:id="rId9"/>
              </a:rPr>
              <a:t>https://holistiquetraining.com/en/news/tuckmans-model</a:t>
            </a:r>
            <a:endParaRPr lang="en-US" alt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1659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CFDECD6-AAE1-E0ED-0D04-908F6DF0F39E}"/>
            </a:ext>
          </a:extLst>
        </p:cNvPr>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C681C32C-7AFC-4BB3-9088-65CBDFC5D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618091-0AEA-C39C-490E-4B74816A9AE8}"/>
              </a:ext>
            </a:extLst>
          </p:cNvPr>
          <p:cNvSpPr>
            <a:spLocks noGrp="1"/>
          </p:cNvSpPr>
          <p:nvPr>
            <p:ph type="title"/>
          </p:nvPr>
        </p:nvSpPr>
        <p:spPr>
          <a:xfrm>
            <a:off x="917275" y="4583953"/>
            <a:ext cx="4685857" cy="1465973"/>
          </a:xfrm>
        </p:spPr>
        <p:txBody>
          <a:bodyPr anchor="t">
            <a:normAutofit/>
          </a:bodyPr>
          <a:lstStyle/>
          <a:p>
            <a:r>
              <a:rPr lang="en-US" sz="4000"/>
              <a:t>Self-Awareness in Teamwork</a:t>
            </a:r>
          </a:p>
        </p:txBody>
      </p:sp>
      <p:pic>
        <p:nvPicPr>
          <p:cNvPr id="2050" name="Picture 2" descr="Why Self-Awareness in Workplace Teams Boosts Collaboration | Ahead App Blog">
            <a:extLst>
              <a:ext uri="{FF2B5EF4-FFF2-40B4-BE49-F238E27FC236}">
                <a16:creationId xmlns:a16="http://schemas.microsoft.com/office/drawing/2014/main" id="{76F2E429-8367-0979-B7E4-609040E42B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8477" b="27641"/>
          <a:stretch>
            <a:fillRect/>
          </a:stretch>
        </p:blipFill>
        <p:spPr bwMode="auto">
          <a:xfrm>
            <a:off x="20" y="432"/>
            <a:ext cx="12191980" cy="424475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EBDE115-992D-0EB0-C85F-C7F8C3AD1E53}"/>
              </a:ext>
            </a:extLst>
          </p:cNvPr>
          <p:cNvSpPr>
            <a:spLocks noGrp="1"/>
          </p:cNvSpPr>
          <p:nvPr>
            <p:ph idx="1"/>
          </p:nvPr>
        </p:nvSpPr>
        <p:spPr>
          <a:xfrm>
            <a:off x="6096000" y="4583953"/>
            <a:ext cx="5638800" cy="1465973"/>
          </a:xfrm>
        </p:spPr>
        <p:txBody>
          <a:bodyPr>
            <a:normAutofit fontScale="92500" lnSpcReduction="10000"/>
          </a:bodyPr>
          <a:lstStyle/>
          <a:p>
            <a:pPr algn="just"/>
            <a:r>
              <a:rPr lang="en-US" sz="1200" dirty="0"/>
              <a:t>Self-awareness helps me </a:t>
            </a:r>
            <a:r>
              <a:rPr lang="en-US" sz="1200" dirty="0" err="1"/>
              <a:t>recognise</a:t>
            </a:r>
            <a:r>
              <a:rPr lang="en-US" sz="1200" dirty="0"/>
              <a:t> my strengths and weaknesses when working within a team.</a:t>
            </a:r>
          </a:p>
          <a:p>
            <a:pPr algn="just"/>
            <a:r>
              <a:rPr lang="en-US" sz="1200" dirty="0"/>
              <a:t>It allows me to understand how my </a:t>
            </a:r>
            <a:r>
              <a:rPr lang="en-US" sz="1200" dirty="0" err="1"/>
              <a:t>behaviour</a:t>
            </a:r>
            <a:r>
              <a:rPr lang="en-US" sz="1200" dirty="0"/>
              <a:t> impacts other team members.</a:t>
            </a:r>
          </a:p>
          <a:p>
            <a:pPr algn="just"/>
            <a:r>
              <a:rPr lang="en-US" sz="1200" dirty="0"/>
              <a:t>Being self-aware improves my communication and ability to accept feedback from others.</a:t>
            </a:r>
          </a:p>
          <a:p>
            <a:pPr algn="just"/>
            <a:r>
              <a:rPr lang="en-US" sz="1200" dirty="0"/>
              <a:t>Self-awareness supports personal development and professional growth in team environments (Cherry, 2024).</a:t>
            </a:r>
          </a:p>
        </p:txBody>
      </p:sp>
      <p:sp>
        <p:nvSpPr>
          <p:cNvPr id="2057" name="Rectangle 2056">
            <a:extLst>
              <a:ext uri="{FF2B5EF4-FFF2-40B4-BE49-F238E27FC236}">
                <a16:creationId xmlns:a16="http://schemas.microsoft.com/office/drawing/2014/main" id="{199C0ED0-69DE-4C31-A5CF-E2A46FD30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8D42B8BD-40AF-488E-8A79-D7256C9172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5297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4AA51FF-197B-A1DC-6089-2FAD06A3BCF9}"/>
            </a:ext>
          </a:extLst>
        </p:cNvPr>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1" name="Group 40">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42"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7" name="Graphic 6" descr="Stethoscope">
            <a:extLst>
              <a:ext uri="{FF2B5EF4-FFF2-40B4-BE49-F238E27FC236}">
                <a16:creationId xmlns:a16="http://schemas.microsoft.com/office/drawing/2014/main" id="{166FD6E1-6A73-6527-1623-AAC9268BF18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05030" y="1065276"/>
            <a:ext cx="4727448" cy="4727448"/>
          </a:xfrm>
          <a:prstGeom prst="rect">
            <a:avLst/>
          </a:prstGeom>
        </p:spPr>
      </p:pic>
      <p:grpSp>
        <p:nvGrpSpPr>
          <p:cNvPr id="45" name="Group 44">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6" name="Freeform: Shape 45">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7" name="Freeform: Shape 46">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8" name="Freeform: Shape 47">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0" name="Freeform: Shape 49">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BC1CE444-A785-EBD4-D82A-40B586786357}"/>
              </a:ext>
            </a:extLst>
          </p:cNvPr>
          <p:cNvSpPr>
            <a:spLocks noGrp="1"/>
          </p:cNvSpPr>
          <p:nvPr>
            <p:ph type="title"/>
          </p:nvPr>
        </p:nvSpPr>
        <p:spPr>
          <a:xfrm>
            <a:off x="786384" y="841249"/>
            <a:ext cx="5692953" cy="2587131"/>
          </a:xfrm>
        </p:spPr>
        <p:txBody>
          <a:bodyPr anchor="b">
            <a:normAutofit/>
          </a:bodyPr>
          <a:lstStyle/>
          <a:p>
            <a:r>
              <a:rPr lang="en-US" sz="4800">
                <a:solidFill>
                  <a:schemeClr val="bg1"/>
                </a:solidFill>
              </a:rPr>
              <a:t>Practical Example of Working in Teams</a:t>
            </a:r>
          </a:p>
        </p:txBody>
      </p:sp>
      <p:sp>
        <p:nvSpPr>
          <p:cNvPr id="3" name="Content Placeholder 2">
            <a:extLst>
              <a:ext uri="{FF2B5EF4-FFF2-40B4-BE49-F238E27FC236}">
                <a16:creationId xmlns:a16="http://schemas.microsoft.com/office/drawing/2014/main" id="{EDB92546-9ED5-B06C-32A3-9FFB077C5E79}"/>
              </a:ext>
            </a:extLst>
          </p:cNvPr>
          <p:cNvSpPr>
            <a:spLocks noGrp="1"/>
          </p:cNvSpPr>
          <p:nvPr>
            <p:ph idx="1"/>
          </p:nvPr>
        </p:nvSpPr>
        <p:spPr>
          <a:xfrm>
            <a:off x="786383" y="3566810"/>
            <a:ext cx="5692953" cy="2651110"/>
          </a:xfrm>
        </p:spPr>
        <p:txBody>
          <a:bodyPr anchor="ctr">
            <a:normAutofit lnSpcReduction="10000"/>
          </a:bodyPr>
          <a:lstStyle/>
          <a:p>
            <a:pPr algn="just"/>
            <a:r>
              <a:rPr lang="en-US" sz="1700" dirty="0">
                <a:solidFill>
                  <a:schemeClr val="tx2"/>
                </a:solidFill>
              </a:rPr>
              <a:t>In a hospital ward, nurses, doctors, and healthcare assistants work together to support patient care (Hall-Lord et al., 2024).</a:t>
            </a:r>
          </a:p>
          <a:p>
            <a:pPr algn="just"/>
            <a:r>
              <a:rPr lang="en-US" sz="1700" dirty="0">
                <a:solidFill>
                  <a:schemeClr val="tx2"/>
                </a:solidFill>
              </a:rPr>
              <a:t>Effective communication ensures patient needs are clearly shared among team members (Shrivastava et al., 2025).</a:t>
            </a:r>
          </a:p>
          <a:p>
            <a:pPr algn="just"/>
            <a:r>
              <a:rPr lang="en-US" sz="1700" dirty="0">
                <a:solidFill>
                  <a:schemeClr val="tx2"/>
                </a:solidFill>
              </a:rPr>
              <a:t>Team members support each other during busy shifts to manage workload and reduce stress.</a:t>
            </a:r>
          </a:p>
          <a:p>
            <a:pPr algn="just"/>
            <a:r>
              <a:rPr lang="en-US" sz="1700" dirty="0">
                <a:solidFill>
                  <a:schemeClr val="tx2"/>
                </a:solidFill>
              </a:rPr>
              <a:t>Working together improves efficiency and leads to better patient outcomes and satisfaction.</a:t>
            </a:r>
          </a:p>
        </p:txBody>
      </p:sp>
    </p:spTree>
    <p:extLst>
      <p:ext uri="{BB962C8B-B14F-4D97-AF65-F5344CB8AC3E}">
        <p14:creationId xmlns:p14="http://schemas.microsoft.com/office/powerpoint/2010/main" val="3490744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C2FCD77-3D90-672E-705F-126A043ADD6D}"/>
            </a:ext>
          </a:extLst>
        </p:cNvPr>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D9A7955D-23B0-F6AB-68BF-7982A5AA976D}"/>
              </a:ext>
            </a:extLst>
          </p:cNvPr>
          <p:cNvSpPr>
            <a:spLocks noGrp="1"/>
          </p:cNvSpPr>
          <p:nvPr>
            <p:ph type="title"/>
          </p:nvPr>
        </p:nvSpPr>
        <p:spPr>
          <a:xfrm>
            <a:off x="838200" y="365125"/>
            <a:ext cx="5387502" cy="1325563"/>
          </a:xfrm>
        </p:spPr>
        <p:txBody>
          <a:bodyPr>
            <a:normAutofit/>
          </a:bodyPr>
          <a:lstStyle/>
          <a:p>
            <a:r>
              <a:rPr lang="en-US"/>
              <a:t>Conclusion</a:t>
            </a:r>
          </a:p>
        </p:txBody>
      </p:sp>
      <p:pic>
        <p:nvPicPr>
          <p:cNvPr id="37" name="Picture 36">
            <a:extLst>
              <a:ext uri="{FF2B5EF4-FFF2-40B4-BE49-F238E27FC236}">
                <a16:creationId xmlns:a16="http://schemas.microsoft.com/office/drawing/2014/main" id="{D6BBFB98-98EA-F6D3-F865-6A4CD9D78241}"/>
              </a:ext>
            </a:extLst>
          </p:cNvPr>
          <p:cNvPicPr>
            <a:picLocks noChangeAspect="1"/>
          </p:cNvPicPr>
          <p:nvPr/>
        </p:nvPicPr>
        <p:blipFill>
          <a:blip r:embed="rId3"/>
          <a:srcRect l="24228" r="2094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43"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5"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graphicFrame>
        <p:nvGraphicFramePr>
          <p:cNvPr id="48" name="Content Placeholder 2">
            <a:extLst>
              <a:ext uri="{FF2B5EF4-FFF2-40B4-BE49-F238E27FC236}">
                <a16:creationId xmlns:a16="http://schemas.microsoft.com/office/drawing/2014/main" id="{0C56B167-DE08-1B96-1E59-3A8797760F1C}"/>
              </a:ext>
            </a:extLst>
          </p:cNvPr>
          <p:cNvGraphicFramePr>
            <a:graphicFrameLocks noGrp="1"/>
          </p:cNvGraphicFramePr>
          <p:nvPr>
            <p:ph idx="1"/>
            <p:extLst>
              <p:ext uri="{D42A27DB-BD31-4B8C-83A1-F6EECF244321}">
                <p14:modId xmlns:p14="http://schemas.microsoft.com/office/powerpoint/2010/main" val="2206876124"/>
              </p:ext>
            </p:extLst>
          </p:nvPr>
        </p:nvGraphicFramePr>
        <p:xfrm>
          <a:off x="654996" y="1825625"/>
          <a:ext cx="5570706" cy="447948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61084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BCEB5EF-06B1-94C6-AF9A-284A3D560596}"/>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E541C5-0773-DDEA-ED3D-508E3D355347}"/>
              </a:ext>
            </a:extLst>
          </p:cNvPr>
          <p:cNvSpPr>
            <a:spLocks noGrp="1"/>
          </p:cNvSpPr>
          <p:nvPr>
            <p:ph type="title"/>
          </p:nvPr>
        </p:nvSpPr>
        <p:spPr>
          <a:xfrm>
            <a:off x="804672" y="802955"/>
            <a:ext cx="4977976" cy="1454051"/>
          </a:xfrm>
        </p:spPr>
        <p:txBody>
          <a:bodyPr>
            <a:normAutofit/>
          </a:bodyPr>
          <a:lstStyle/>
          <a:p>
            <a:r>
              <a:rPr lang="en-US" sz="3600">
                <a:solidFill>
                  <a:schemeClr val="tx2"/>
                </a:solidFill>
              </a:rPr>
              <a:t>Reference </a:t>
            </a:r>
          </a:p>
        </p:txBody>
      </p:sp>
      <p:sp>
        <p:nvSpPr>
          <p:cNvPr id="3" name="Content Placeholder 2">
            <a:extLst>
              <a:ext uri="{FF2B5EF4-FFF2-40B4-BE49-F238E27FC236}">
                <a16:creationId xmlns:a16="http://schemas.microsoft.com/office/drawing/2014/main" id="{7B42920F-C1A7-7478-A641-351C2D1DDE18}"/>
              </a:ext>
            </a:extLst>
          </p:cNvPr>
          <p:cNvSpPr>
            <a:spLocks noGrp="1"/>
          </p:cNvSpPr>
          <p:nvPr>
            <p:ph idx="1"/>
          </p:nvPr>
        </p:nvSpPr>
        <p:spPr>
          <a:xfrm>
            <a:off x="804672" y="1807535"/>
            <a:ext cx="4977578" cy="4784651"/>
          </a:xfrm>
        </p:spPr>
        <p:txBody>
          <a:bodyPr anchor="ctr">
            <a:normAutofit fontScale="70000" lnSpcReduction="20000"/>
          </a:bodyPr>
          <a:lstStyle/>
          <a:p>
            <a:pPr algn="just">
              <a:lnSpc>
                <a:spcPct val="150000"/>
              </a:lnSpc>
            </a:pPr>
            <a:r>
              <a:rPr lang="en-US" sz="1100" dirty="0">
                <a:solidFill>
                  <a:schemeClr val="tx2"/>
                </a:solidFill>
              </a:rPr>
              <a:t>AIU (2025). </a:t>
            </a:r>
            <a:r>
              <a:rPr lang="en-US" sz="1100" i="1" dirty="0">
                <a:solidFill>
                  <a:schemeClr val="tx2"/>
                </a:solidFill>
              </a:rPr>
              <a:t>The Importance of Work and Teamwork | Foundations for Success</a:t>
            </a:r>
            <a:r>
              <a:rPr lang="en-US" sz="1100" dirty="0">
                <a:solidFill>
                  <a:schemeClr val="tx2"/>
                </a:solidFill>
              </a:rPr>
              <a:t>. [online] Atlantic International University. Available at:  </a:t>
            </a:r>
            <a:r>
              <a:rPr lang="en-US" sz="1100" u="sng" dirty="0">
                <a:solidFill>
                  <a:schemeClr val="tx2"/>
                </a:solidFill>
                <a:hlinkClick r:id="rId3"/>
              </a:rPr>
              <a:t>https://www.aiu.edu/blog/the-importance-of-work-and-teamwork-building-strong-foundations-for-success/</a:t>
            </a:r>
            <a:r>
              <a:rPr lang="en-US" sz="1100" dirty="0">
                <a:solidFill>
                  <a:schemeClr val="tx2"/>
                </a:solidFill>
              </a:rPr>
              <a:t>.</a:t>
            </a:r>
          </a:p>
          <a:p>
            <a:pPr algn="just">
              <a:lnSpc>
                <a:spcPct val="150000"/>
              </a:lnSpc>
            </a:pPr>
            <a:r>
              <a:rPr lang="en-US" sz="1100" dirty="0">
                <a:solidFill>
                  <a:schemeClr val="tx2"/>
                </a:solidFill>
              </a:rPr>
              <a:t>Cherry, K. (2024). </a:t>
            </a:r>
            <a:r>
              <a:rPr lang="en-US" sz="1100" i="1" dirty="0">
                <a:solidFill>
                  <a:schemeClr val="tx2"/>
                </a:solidFill>
              </a:rPr>
              <a:t>How to boost your self-awareness</a:t>
            </a:r>
            <a:r>
              <a:rPr lang="en-US" sz="1100" dirty="0">
                <a:solidFill>
                  <a:schemeClr val="tx2"/>
                </a:solidFill>
              </a:rPr>
              <a:t>. [online] </a:t>
            </a:r>
            <a:r>
              <a:rPr lang="en-US" sz="1100" dirty="0" err="1">
                <a:solidFill>
                  <a:schemeClr val="tx2"/>
                </a:solidFill>
              </a:rPr>
              <a:t>Verywell</a:t>
            </a:r>
            <a:r>
              <a:rPr lang="en-US" sz="1100" dirty="0">
                <a:solidFill>
                  <a:schemeClr val="tx2"/>
                </a:solidFill>
              </a:rPr>
              <a:t> Mind. Available at:  </a:t>
            </a:r>
            <a:r>
              <a:rPr lang="en-US" sz="1100" u="sng" dirty="0">
                <a:solidFill>
                  <a:schemeClr val="tx2"/>
                </a:solidFill>
                <a:hlinkClick r:id="rId4"/>
              </a:rPr>
              <a:t>https://www.verywellmind.com/what-is-self-awareness-2795023</a:t>
            </a:r>
            <a:r>
              <a:rPr lang="en-US" sz="1100" dirty="0">
                <a:solidFill>
                  <a:schemeClr val="tx2"/>
                </a:solidFill>
              </a:rPr>
              <a:t>.</a:t>
            </a:r>
          </a:p>
          <a:p>
            <a:pPr algn="just">
              <a:lnSpc>
                <a:spcPct val="150000"/>
              </a:lnSpc>
            </a:pPr>
            <a:r>
              <a:rPr lang="en-US" sz="1100" dirty="0">
                <a:solidFill>
                  <a:schemeClr val="tx2"/>
                </a:solidFill>
              </a:rPr>
              <a:t>Hall-Lord, M.L., </a:t>
            </a:r>
            <a:r>
              <a:rPr lang="en-US" sz="1100" dirty="0" err="1">
                <a:solidFill>
                  <a:schemeClr val="tx2"/>
                </a:solidFill>
              </a:rPr>
              <a:t>Bååth</a:t>
            </a:r>
            <a:r>
              <a:rPr lang="en-US" sz="1100" dirty="0">
                <a:solidFill>
                  <a:schemeClr val="tx2"/>
                </a:solidFill>
              </a:rPr>
              <a:t>, C. and Nordin, A. (2024). Patient Safety Culture and Teamwork in Hospital Wards: Registered Nurses’ and Nursing Assistants’ Perceptions and Attitudes. </a:t>
            </a:r>
            <a:r>
              <a:rPr lang="en-US" sz="1100" i="1" dirty="0">
                <a:solidFill>
                  <a:schemeClr val="tx2"/>
                </a:solidFill>
              </a:rPr>
              <a:t>Nursing Forum</a:t>
            </a:r>
            <a:r>
              <a:rPr lang="en-US" sz="1100" dirty="0">
                <a:solidFill>
                  <a:schemeClr val="tx2"/>
                </a:solidFill>
              </a:rPr>
              <a:t>, 2024(1). </a:t>
            </a:r>
            <a:r>
              <a:rPr lang="en-US" sz="1100" dirty="0" err="1">
                <a:solidFill>
                  <a:schemeClr val="tx2"/>
                </a:solidFill>
              </a:rPr>
              <a:t>doi</a:t>
            </a:r>
            <a:r>
              <a:rPr lang="en-US" sz="1100" dirty="0">
                <a:solidFill>
                  <a:schemeClr val="tx2"/>
                </a:solidFill>
              </a:rPr>
              <a:t>: </a:t>
            </a:r>
            <a:r>
              <a:rPr lang="en-US" sz="1100" u="sng" dirty="0">
                <a:solidFill>
                  <a:schemeClr val="tx2"/>
                </a:solidFill>
                <a:hlinkClick r:id="rId5"/>
              </a:rPr>
              <a:t>https://doi.org/10.1155/nuf/9410721</a:t>
            </a:r>
            <a:r>
              <a:rPr lang="en-US" sz="1100" dirty="0">
                <a:solidFill>
                  <a:schemeClr val="tx2"/>
                </a:solidFill>
              </a:rPr>
              <a:t>.</a:t>
            </a:r>
          </a:p>
          <a:p>
            <a:pPr algn="just">
              <a:lnSpc>
                <a:spcPct val="150000"/>
              </a:lnSpc>
            </a:pPr>
            <a:r>
              <a:rPr lang="en-US" sz="1100" dirty="0" err="1">
                <a:solidFill>
                  <a:schemeClr val="tx2"/>
                </a:solidFill>
              </a:rPr>
              <a:t>Holistique</a:t>
            </a:r>
            <a:r>
              <a:rPr lang="en-US" sz="1100" dirty="0">
                <a:solidFill>
                  <a:schemeClr val="tx2"/>
                </a:solidFill>
              </a:rPr>
              <a:t> Training (2024). Tuckman’s Model: Definition &amp; Why Its Important in Agile Team Development. [online] </a:t>
            </a:r>
            <a:r>
              <a:rPr lang="en-US" sz="1100" dirty="0" err="1">
                <a:solidFill>
                  <a:schemeClr val="tx2"/>
                </a:solidFill>
              </a:rPr>
              <a:t>Holistique</a:t>
            </a:r>
            <a:r>
              <a:rPr lang="en-US" sz="1100" dirty="0">
                <a:solidFill>
                  <a:schemeClr val="tx2"/>
                </a:solidFill>
              </a:rPr>
              <a:t> Training. Available at: </a:t>
            </a:r>
            <a:r>
              <a:rPr lang="en-US" sz="1100" dirty="0">
                <a:solidFill>
                  <a:schemeClr val="tx2"/>
                </a:solidFill>
                <a:hlinkClick r:id="rId6"/>
              </a:rPr>
              <a:t>https://holistiquetraining.com/en/news/tuckmans-model</a:t>
            </a:r>
            <a:r>
              <a:rPr lang="en-US" sz="1100" dirty="0">
                <a:solidFill>
                  <a:schemeClr val="tx2"/>
                </a:solidFill>
              </a:rPr>
              <a:t>.</a:t>
            </a:r>
          </a:p>
          <a:p>
            <a:pPr algn="just">
              <a:lnSpc>
                <a:spcPct val="150000"/>
              </a:lnSpc>
            </a:pPr>
            <a:r>
              <a:rPr lang="en-US" sz="1100" dirty="0">
                <a:solidFill>
                  <a:schemeClr val="tx2"/>
                </a:solidFill>
              </a:rPr>
              <a:t>Keene, B. (2024). </a:t>
            </a:r>
            <a:r>
              <a:rPr lang="en-US" sz="1100" i="1" dirty="0">
                <a:solidFill>
                  <a:schemeClr val="tx2"/>
                </a:solidFill>
              </a:rPr>
              <a:t>Tuckman’s Stages of Group Development | EBSCO</a:t>
            </a:r>
            <a:r>
              <a:rPr lang="en-US" sz="1100" dirty="0">
                <a:solidFill>
                  <a:schemeClr val="tx2"/>
                </a:solidFill>
              </a:rPr>
              <a:t>. [online] EBSCO Information Services, Inc. | www.ebsco.com. Available at:  </a:t>
            </a:r>
            <a:r>
              <a:rPr lang="en-US" sz="1100" u="sng" dirty="0">
                <a:solidFill>
                  <a:schemeClr val="tx2"/>
                </a:solidFill>
                <a:hlinkClick r:id="rId7"/>
              </a:rPr>
              <a:t>https://www.ebsco.com/research-starters/social-sciences-and-humanities/tuckmans-stages-group-development</a:t>
            </a:r>
            <a:r>
              <a:rPr lang="en-US" sz="1100" dirty="0">
                <a:solidFill>
                  <a:schemeClr val="tx2"/>
                </a:solidFill>
              </a:rPr>
              <a:t>.</a:t>
            </a:r>
          </a:p>
          <a:p>
            <a:pPr algn="just">
              <a:lnSpc>
                <a:spcPct val="150000"/>
              </a:lnSpc>
            </a:pPr>
            <a:r>
              <a:rPr lang="en-US" sz="1100" dirty="0" err="1">
                <a:solidFill>
                  <a:schemeClr val="tx2"/>
                </a:solidFill>
              </a:rPr>
              <a:t>Pradelli</a:t>
            </a:r>
            <a:r>
              <a:rPr lang="en-US" sz="1100" dirty="0">
                <a:solidFill>
                  <a:schemeClr val="tx2"/>
                </a:solidFill>
              </a:rPr>
              <a:t>, L., Risoli, C., Summer, E., Bellini, G., </a:t>
            </a:r>
            <a:r>
              <a:rPr lang="en-US" sz="1100" dirty="0" err="1">
                <a:solidFill>
                  <a:schemeClr val="tx2"/>
                </a:solidFill>
              </a:rPr>
              <a:t>Mozzarelli</a:t>
            </a:r>
            <a:r>
              <a:rPr lang="en-US" sz="1100" dirty="0">
                <a:solidFill>
                  <a:schemeClr val="tx2"/>
                </a:solidFill>
              </a:rPr>
              <a:t>, F., Anderson, G., </a:t>
            </a:r>
            <a:r>
              <a:rPr lang="en-US" sz="1100" dirty="0" err="1">
                <a:solidFill>
                  <a:schemeClr val="tx2"/>
                </a:solidFill>
              </a:rPr>
              <a:t>Guasconi</a:t>
            </a:r>
            <a:r>
              <a:rPr lang="en-US" sz="1100" dirty="0">
                <a:solidFill>
                  <a:schemeClr val="tx2"/>
                </a:solidFill>
              </a:rPr>
              <a:t>, M., </a:t>
            </a:r>
            <a:r>
              <a:rPr lang="en-US" sz="1100" dirty="0" err="1">
                <a:solidFill>
                  <a:schemeClr val="tx2"/>
                </a:solidFill>
              </a:rPr>
              <a:t>Artioli</a:t>
            </a:r>
            <a:r>
              <a:rPr lang="en-US" sz="1100" dirty="0">
                <a:solidFill>
                  <a:schemeClr val="tx2"/>
                </a:solidFill>
              </a:rPr>
              <a:t>, G., </a:t>
            </a:r>
            <a:r>
              <a:rPr lang="en-US" sz="1100" dirty="0" err="1">
                <a:solidFill>
                  <a:schemeClr val="tx2"/>
                </a:solidFill>
              </a:rPr>
              <a:t>Bonacaro</a:t>
            </a:r>
            <a:r>
              <a:rPr lang="en-US" sz="1100" dirty="0">
                <a:solidFill>
                  <a:schemeClr val="tx2"/>
                </a:solidFill>
              </a:rPr>
              <a:t>, A. and Sarli, L. (2025). Healthcare professional perspective on barriers and facilitators of multidisciplinary team working in acute care setting: a systematic review and meta-synthesis. </a:t>
            </a:r>
            <a:r>
              <a:rPr lang="en-US" sz="1100" i="1" dirty="0">
                <a:solidFill>
                  <a:schemeClr val="tx2"/>
                </a:solidFill>
              </a:rPr>
              <a:t>BMJ open</a:t>
            </a:r>
            <a:r>
              <a:rPr lang="en-US" sz="1100" dirty="0">
                <a:solidFill>
                  <a:schemeClr val="tx2"/>
                </a:solidFill>
              </a:rPr>
              <a:t>, [online] 15(3). </a:t>
            </a:r>
            <a:r>
              <a:rPr lang="en-US" sz="1100" dirty="0" err="1">
                <a:solidFill>
                  <a:schemeClr val="tx2"/>
                </a:solidFill>
              </a:rPr>
              <a:t>doi</a:t>
            </a:r>
            <a:r>
              <a:rPr lang="en-US" sz="1100" dirty="0">
                <a:solidFill>
                  <a:schemeClr val="tx2"/>
                </a:solidFill>
              </a:rPr>
              <a:t>: </a:t>
            </a:r>
            <a:r>
              <a:rPr lang="en-US" sz="1100" u="sng" dirty="0">
                <a:solidFill>
                  <a:schemeClr val="tx2"/>
                </a:solidFill>
                <a:hlinkClick r:id="rId8"/>
              </a:rPr>
              <a:t>https://doi.org/10.1136/bmjopen-2024-087268</a:t>
            </a:r>
            <a:r>
              <a:rPr lang="en-US" sz="1100" dirty="0">
                <a:solidFill>
                  <a:schemeClr val="tx2"/>
                </a:solidFill>
              </a:rPr>
              <a:t>.</a:t>
            </a:r>
          </a:p>
          <a:p>
            <a:pPr algn="just">
              <a:lnSpc>
                <a:spcPct val="150000"/>
              </a:lnSpc>
            </a:pPr>
            <a:r>
              <a:rPr lang="en-US" sz="1100" dirty="0">
                <a:solidFill>
                  <a:schemeClr val="tx2"/>
                </a:solidFill>
              </a:rPr>
              <a:t>Rosen, M.A. (2020). Teamwork in healthcare: Key Discoveries Enabling safer, high-quality care. </a:t>
            </a:r>
            <a:r>
              <a:rPr lang="en-US" sz="1100" i="1" dirty="0">
                <a:solidFill>
                  <a:schemeClr val="tx2"/>
                </a:solidFill>
              </a:rPr>
              <a:t>American Psychologist</a:t>
            </a:r>
            <a:r>
              <a:rPr lang="en-US" sz="1100" dirty="0">
                <a:solidFill>
                  <a:schemeClr val="tx2"/>
                </a:solidFill>
              </a:rPr>
              <a:t>, [online] 73(4), pp.433–450. </a:t>
            </a:r>
            <a:r>
              <a:rPr lang="en-US" sz="1100" dirty="0" err="1">
                <a:solidFill>
                  <a:schemeClr val="tx2"/>
                </a:solidFill>
              </a:rPr>
              <a:t>doi</a:t>
            </a:r>
            <a:r>
              <a:rPr lang="en-US" sz="1100" dirty="0">
                <a:solidFill>
                  <a:schemeClr val="tx2"/>
                </a:solidFill>
              </a:rPr>
              <a:t>: </a:t>
            </a:r>
            <a:r>
              <a:rPr lang="en-US" sz="1100" u="sng" dirty="0">
                <a:solidFill>
                  <a:schemeClr val="tx2"/>
                </a:solidFill>
                <a:hlinkClick r:id="rId9"/>
              </a:rPr>
              <a:t>https://doi.org/10.1037/amp0000298</a:t>
            </a:r>
            <a:r>
              <a:rPr lang="en-US" sz="1100" dirty="0">
                <a:solidFill>
                  <a:schemeClr val="tx2"/>
                </a:solidFill>
              </a:rPr>
              <a:t>. </a:t>
            </a:r>
          </a:p>
          <a:p>
            <a:pPr algn="just">
              <a:lnSpc>
                <a:spcPct val="150000"/>
              </a:lnSpc>
            </a:pPr>
            <a:r>
              <a:rPr lang="en-US" sz="1100" dirty="0">
                <a:solidFill>
                  <a:schemeClr val="tx2"/>
                </a:solidFill>
              </a:rPr>
              <a:t>Shrivastava, S.R., Chong, S.V. and </a:t>
            </a:r>
            <a:r>
              <a:rPr lang="en-US" sz="1100" dirty="0" err="1">
                <a:solidFill>
                  <a:schemeClr val="tx2"/>
                </a:solidFill>
              </a:rPr>
              <a:t>Bobhate</a:t>
            </a:r>
            <a:r>
              <a:rPr lang="en-US" sz="1100" dirty="0">
                <a:solidFill>
                  <a:schemeClr val="tx2"/>
                </a:solidFill>
              </a:rPr>
              <a:t>, P.S. (2025). Facilitating effective communication through the adoption of SBAR tool in medical training. Journal of Education and Health Promotion, 14(1). </a:t>
            </a:r>
            <a:r>
              <a:rPr lang="en-US" sz="1100" dirty="0" err="1">
                <a:solidFill>
                  <a:schemeClr val="tx2"/>
                </a:solidFill>
              </a:rPr>
              <a:t>doi:https</a:t>
            </a:r>
            <a:r>
              <a:rPr lang="en-US" sz="1100" dirty="0">
                <a:solidFill>
                  <a:schemeClr val="tx2"/>
                </a:solidFill>
              </a:rPr>
              <a:t>://doi.org/10.4103/jehp.jehp_1213_24.</a:t>
            </a:r>
          </a:p>
          <a:p>
            <a:pPr marL="0" indent="0" algn="just">
              <a:lnSpc>
                <a:spcPct val="150000"/>
              </a:lnSpc>
              <a:buNone/>
            </a:pPr>
            <a:endParaRPr lang="en-US" sz="1100" dirty="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5" name="Freeform: Shape 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Connections">
            <a:extLst>
              <a:ext uri="{FF2B5EF4-FFF2-40B4-BE49-F238E27FC236}">
                <a16:creationId xmlns:a16="http://schemas.microsoft.com/office/drawing/2014/main" id="{1ECD3162-B299-50F3-4329-ADD607D6A6F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953219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TotalTime>
  <Words>1237</Words>
  <Application>Microsoft Office PowerPoint</Application>
  <PresentationFormat>Widescreen</PresentationFormat>
  <Paragraphs>56</Paragraphs>
  <Slides>8</Slides>
  <Notes>8</Notes>
  <HiddenSlides>0</HiddenSlides>
  <MMClips>1</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Self Awareness Presentation Working in Teams </vt:lpstr>
      <vt:lpstr>Introduction to Working in Teams</vt:lpstr>
      <vt:lpstr>Importance of Teamwork in Health and Social Care</vt:lpstr>
      <vt:lpstr>Theoretical Model: Tuckman’s Team Development Model</vt:lpstr>
      <vt:lpstr>Self-Awareness in Teamwork</vt:lpstr>
      <vt:lpstr>Practical Example of Working in Teams</vt:lpstr>
      <vt:lpstr>Conclusion</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jay kumar</dc:creator>
  <cp:lastModifiedBy>jay kumar</cp:lastModifiedBy>
  <cp:revision>18</cp:revision>
  <dcterms:created xsi:type="dcterms:W3CDTF">2026-01-29T07:06:02Z</dcterms:created>
  <dcterms:modified xsi:type="dcterms:W3CDTF">2026-02-22T20:58:31Z</dcterms:modified>
</cp:coreProperties>
</file>