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72" r:id="rId3"/>
    <p:sldId id="261" r:id="rId4"/>
    <p:sldId id="269" r:id="rId5"/>
    <p:sldId id="271" r:id="rId6"/>
    <p:sldId id="273" r:id="rId7"/>
    <p:sldId id="270" r:id="rId8"/>
    <p:sldId id="257" r:id="rId9"/>
    <p:sldId id="266" r:id="rId10"/>
    <p:sldId id="268" r:id="rId11"/>
    <p:sldId id="265" r:id="rId12"/>
    <p:sldId id="262" r:id="rId13"/>
    <p:sldId id="263" r:id="rId14"/>
    <p:sldId id="259" r:id="rId15"/>
    <p:sldId id="260" r:id="rId16"/>
    <p:sldId id="264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85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166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361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5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5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577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37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077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05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E3D7C1D-E333-44F6-BC67-8B947A799F4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68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nicotine-vaping-in-england-2022-evidence-update/nicotine-vaping-in-england-2022-evidence-update-summary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hv3p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j36p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Perspectives on Health and Physical Activity – e-cigarette </a:t>
            </a:r>
            <a:r>
              <a:rPr lang="en-GB" dirty="0" smtClean="0"/>
              <a:t>use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1 </a:t>
            </a:r>
            <a:r>
              <a:rPr lang="en-GB" dirty="0" smtClean="0"/>
              <a:t>-  </a:t>
            </a:r>
            <a:r>
              <a:rPr lang="en-GB" dirty="0" smtClean="0"/>
              <a:t>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953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KCL report 2022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www.gov.uk/government/publications/nicotine-vaping-in-england-2022-evidence-update/nicotine-vaping-in-england-2022-evidence-update-summary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637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E-cigarettes / vaping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 and what are the issues with it? </a:t>
            </a:r>
          </a:p>
          <a:p>
            <a:r>
              <a:rPr lang="en-GB" dirty="0" smtClean="0"/>
              <a:t>Attractive habit?  </a:t>
            </a:r>
          </a:p>
          <a:p>
            <a:endParaRPr lang="en-GB" dirty="0"/>
          </a:p>
          <a:p>
            <a:r>
              <a:rPr lang="en-GB" dirty="0" smtClean="0"/>
              <a:t>Initial thoughts</a:t>
            </a:r>
            <a:r>
              <a:rPr lang="en-GB" dirty="0" smtClean="0"/>
              <a:t>…</a:t>
            </a:r>
          </a:p>
          <a:p>
            <a:endParaRPr lang="en-GB" dirty="0" smtClean="0"/>
          </a:p>
          <a:p>
            <a:r>
              <a:rPr lang="en-GB" dirty="0" smtClean="0"/>
              <a:t>Q. </a:t>
            </a:r>
            <a:endParaRPr lang="en-GB" dirty="0"/>
          </a:p>
          <a:p>
            <a:r>
              <a:rPr lang="en-GB" dirty="0" smtClean="0"/>
              <a:t>What is good about it?</a:t>
            </a:r>
          </a:p>
          <a:p>
            <a:r>
              <a:rPr lang="en-GB" dirty="0" smtClean="0"/>
              <a:t>Negative issues?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838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social media apps a 'gateway' to underage vaping?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www.bbc.co.uk/sounds/play/p0chv3p0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First 5 minutes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255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Vaping is seeing increasing popularity among adults.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According </a:t>
            </a:r>
            <a:r>
              <a:rPr lang="en-GB" dirty="0"/>
              <a:t>to the latest data from the Action on Smoking and Health (ASH) </a:t>
            </a:r>
            <a:r>
              <a:rPr lang="en-GB" dirty="0" err="1"/>
              <a:t>Smokefree</a:t>
            </a:r>
            <a:r>
              <a:rPr lang="en-GB" dirty="0"/>
              <a:t> GB Adult survey, current vaping prevalence is 8.3% in 2022, compared with 7.1% in 2021 and 6.3% in 2020.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Vaping </a:t>
            </a:r>
            <a:r>
              <a:rPr lang="en-GB" dirty="0"/>
              <a:t>has also increased among young people.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from the ASH </a:t>
            </a:r>
            <a:r>
              <a:rPr lang="en-GB" dirty="0" err="1"/>
              <a:t>Smokefree</a:t>
            </a:r>
            <a:r>
              <a:rPr lang="en-GB" dirty="0"/>
              <a:t> GB Youth survey of 11-to 18-year-olds in England show that current vaping prevalence (including occasional and regular) is 8.6% in 2022, compared with 4.0% in 2021 and 4.8% in 2020.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Use </a:t>
            </a:r>
            <a:r>
              <a:rPr lang="en-GB" dirty="0"/>
              <a:t>of disposable vaping products has increased substantially over the last year. Vaping among young people who have never smoked remains very low at 1.7%.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649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Animal studies…</a:t>
            </a:r>
          </a:p>
          <a:p>
            <a:endParaRPr lang="en-GB" dirty="0"/>
          </a:p>
          <a:p>
            <a:r>
              <a:rPr lang="en-GB" dirty="0" smtClean="0"/>
              <a:t>https</a:t>
            </a:r>
            <a:r>
              <a:rPr lang="en-GB" dirty="0"/>
              <a:t>://www.science.org/content/article/how-safe-vaping-new-human-studies-assess-chronic-harm-heart-and-lungs</a:t>
            </a:r>
          </a:p>
        </p:txBody>
      </p:sp>
    </p:spTree>
    <p:extLst>
      <p:ext uri="{BB962C8B-B14F-4D97-AF65-F5344CB8AC3E}">
        <p14:creationId xmlns:p14="http://schemas.microsoft.com/office/powerpoint/2010/main" val="3703380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Vaping is 'easily accessible', say sixth form </a:t>
            </a:r>
            <a:r>
              <a:rPr lang="en-GB" dirty="0" smtClean="0"/>
              <a:t>students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www.bbc.co.uk/sounds/play/p0cj36pm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List the reasons given for vaping…</a:t>
            </a:r>
          </a:p>
          <a:p>
            <a:endParaRPr lang="en-GB" dirty="0"/>
          </a:p>
          <a:p>
            <a:r>
              <a:rPr lang="en-GB" dirty="0" smtClean="0"/>
              <a:t>1 elf bar – 45 cigarettes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270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E-cigarettes / vaping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Chinese pharmacist Hon </a:t>
            </a:r>
            <a:r>
              <a:rPr lang="en-GB" dirty="0" err="1"/>
              <a:t>Lik</a:t>
            </a:r>
            <a:r>
              <a:rPr lang="en-GB" dirty="0"/>
              <a:t> first developed an electronic alternative to traditional cigarettes in </a:t>
            </a:r>
            <a:r>
              <a:rPr lang="en-GB" dirty="0" smtClean="0"/>
              <a:t>2003</a:t>
            </a:r>
            <a:r>
              <a:rPr lang="en-GB" dirty="0"/>
              <a:t> </a:t>
            </a:r>
            <a:r>
              <a:rPr lang="en-GB" dirty="0" smtClean="0"/>
              <a:t>(E-cigarettes </a:t>
            </a:r>
            <a:r>
              <a:rPr lang="en-GB" dirty="0"/>
              <a:t>entered the U.S. market in </a:t>
            </a:r>
            <a:r>
              <a:rPr lang="en-GB" dirty="0" smtClean="0"/>
              <a:t>2007</a:t>
            </a:r>
            <a:r>
              <a:rPr lang="en-GB" dirty="0"/>
              <a:t>)</a:t>
            </a:r>
            <a:endParaRPr lang="en-GB" dirty="0" smtClean="0"/>
          </a:p>
          <a:p>
            <a:r>
              <a:rPr lang="en-GB" dirty="0"/>
              <a:t>A heating element at one end aerosolizes a liquid nicotine solution, and the </a:t>
            </a:r>
            <a:r>
              <a:rPr lang="en-GB" dirty="0" err="1"/>
              <a:t>vapor</a:t>
            </a:r>
            <a:r>
              <a:rPr lang="en-GB" dirty="0"/>
              <a:t> is inhaled through a mouthpiece. </a:t>
            </a:r>
            <a:endParaRPr lang="en-GB" dirty="0" smtClean="0"/>
          </a:p>
          <a:p>
            <a:pPr lvl="1"/>
            <a:r>
              <a:rPr lang="en-GB" dirty="0" smtClean="0"/>
              <a:t>“</a:t>
            </a:r>
            <a:r>
              <a:rPr lang="en-GB" dirty="0"/>
              <a:t>We see e-cigarettes as a single group of products, but there are hundreds of brands and many different generations and models,” </a:t>
            </a:r>
            <a:r>
              <a:rPr lang="en-GB" dirty="0" err="1"/>
              <a:t>Goniewicz</a:t>
            </a:r>
            <a:r>
              <a:rPr lang="en-GB" dirty="0"/>
              <a:t> says. “There are also huge variations in how people use these products.”</a:t>
            </a:r>
            <a:endParaRPr lang="en-GB" dirty="0" smtClean="0"/>
          </a:p>
          <a:p>
            <a:r>
              <a:rPr lang="en-GB" dirty="0" smtClean="0"/>
              <a:t>Flavours – young people</a:t>
            </a:r>
          </a:p>
          <a:p>
            <a:r>
              <a:rPr lang="en-GB" dirty="0" smtClean="0"/>
              <a:t>Encouraging people who haven’t smoked to vape – progress to smoking?</a:t>
            </a:r>
          </a:p>
          <a:p>
            <a:pPr lvl="1"/>
            <a:r>
              <a:rPr lang="en-GB" dirty="0" smtClean="0"/>
              <a:t>Normalising smoking?</a:t>
            </a:r>
          </a:p>
          <a:p>
            <a:r>
              <a:rPr lang="en-GB" dirty="0" smtClean="0"/>
              <a:t>Lung conditions – USA – shortness of breath / vomiting / diarrhoea / fever (450 ill / 6 died)</a:t>
            </a:r>
          </a:p>
          <a:p>
            <a:pPr lvl="1"/>
            <a:r>
              <a:rPr lang="en-GB" dirty="0" smtClean="0"/>
              <a:t>Younger population – late teens.   </a:t>
            </a:r>
          </a:p>
          <a:p>
            <a:pPr lvl="1"/>
            <a:r>
              <a:rPr lang="en-GB" dirty="0" smtClean="0"/>
              <a:t>Chemical exposure</a:t>
            </a:r>
          </a:p>
          <a:p>
            <a:pPr lvl="1"/>
            <a:r>
              <a:rPr lang="en-GB" dirty="0" smtClean="0"/>
              <a:t>Modified to include THC / mimicking vaping cannabis</a:t>
            </a:r>
          </a:p>
          <a:p>
            <a:pPr lvl="1"/>
            <a:r>
              <a:rPr lang="en-GB" dirty="0" smtClean="0"/>
              <a:t>Oily substance in the lungs</a:t>
            </a:r>
          </a:p>
          <a:p>
            <a:pPr lvl="1"/>
            <a:endParaRPr lang="en-GB" dirty="0"/>
          </a:p>
          <a:p>
            <a:pPr marL="128016" lvl="1" indent="0">
              <a:buNone/>
            </a:pPr>
            <a:r>
              <a:rPr lang="en-GB" dirty="0" smtClean="0"/>
              <a:t>Different to vaping nicotine conventionally </a:t>
            </a:r>
          </a:p>
        </p:txBody>
      </p:sp>
    </p:spTree>
    <p:extLst>
      <p:ext uri="{BB962C8B-B14F-4D97-AF65-F5344CB8AC3E}">
        <p14:creationId xmlns:p14="http://schemas.microsoft.com/office/powerpoint/2010/main" val="4004135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e-cigarette use?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9726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e-cigarette use?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0492" y="2084832"/>
            <a:ext cx="9091748" cy="408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32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Reasons for Electronic Cigarette Use Among Middle and High School Students — National Youth Tobacco Survey, United States,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Among students who reported ever using e-cigarettes in 2016, the most commonly selected reasons for use were </a:t>
            </a:r>
            <a:endParaRPr lang="en-GB" dirty="0" smtClean="0"/>
          </a:p>
          <a:p>
            <a:r>
              <a:rPr lang="en-GB" dirty="0" smtClean="0"/>
              <a:t>1) </a:t>
            </a:r>
            <a:r>
              <a:rPr lang="en-GB" dirty="0"/>
              <a:t>use by “friend or family member” (39.0</a:t>
            </a:r>
            <a:r>
              <a:rPr lang="en-GB" dirty="0" smtClean="0"/>
              <a:t>%)</a:t>
            </a:r>
          </a:p>
          <a:p>
            <a:r>
              <a:rPr lang="en-GB" dirty="0" smtClean="0"/>
              <a:t>2</a:t>
            </a:r>
            <a:r>
              <a:rPr lang="en-GB" dirty="0"/>
              <a:t>) availability of “</a:t>
            </a:r>
            <a:r>
              <a:rPr lang="en-GB" dirty="0" smtClean="0"/>
              <a:t>flavours </a:t>
            </a:r>
            <a:r>
              <a:rPr lang="en-GB" dirty="0"/>
              <a:t>such as mint, candy, fruit, or chocolate” (31.0</a:t>
            </a:r>
            <a:r>
              <a:rPr lang="en-GB" dirty="0" smtClean="0"/>
              <a:t>%)</a:t>
            </a:r>
          </a:p>
          <a:p>
            <a:r>
              <a:rPr lang="en-GB" dirty="0" smtClean="0"/>
              <a:t>3</a:t>
            </a:r>
            <a:r>
              <a:rPr lang="en-GB" dirty="0"/>
              <a:t>) the belief that “they are less harmful than other forms of tobacco such as cigarettes” (17.1</a:t>
            </a:r>
            <a:r>
              <a:rPr lang="en-GB" dirty="0" smtClean="0"/>
              <a:t>%)</a:t>
            </a:r>
          </a:p>
          <a:p>
            <a:r>
              <a:rPr lang="en-GB" dirty="0" smtClean="0"/>
              <a:t>The </a:t>
            </a:r>
            <a:r>
              <a:rPr lang="en-GB" dirty="0"/>
              <a:t>least commonly selected reasons were </a:t>
            </a:r>
            <a:endParaRPr lang="en-GB" dirty="0" smtClean="0"/>
          </a:p>
          <a:p>
            <a:r>
              <a:rPr lang="en-GB" dirty="0" smtClean="0"/>
              <a:t>1</a:t>
            </a:r>
            <a:r>
              <a:rPr lang="en-GB" dirty="0"/>
              <a:t>) “they are easier to get than other tobacco products, such as cigarettes” (4.8</a:t>
            </a:r>
            <a:r>
              <a:rPr lang="en-GB" dirty="0" smtClean="0"/>
              <a:t>%)</a:t>
            </a:r>
          </a:p>
          <a:p>
            <a:r>
              <a:rPr lang="en-GB" dirty="0" smtClean="0"/>
              <a:t>2</a:t>
            </a:r>
            <a:r>
              <a:rPr lang="en-GB" dirty="0"/>
              <a:t>) “they cost less than other tobacco products such as cigarettes” (3.2</a:t>
            </a:r>
            <a:r>
              <a:rPr lang="en-GB" dirty="0" smtClean="0"/>
              <a:t>%) </a:t>
            </a:r>
          </a:p>
          <a:p>
            <a:r>
              <a:rPr lang="en-GB" dirty="0" smtClean="0"/>
              <a:t>3</a:t>
            </a:r>
            <a:r>
              <a:rPr lang="en-GB" dirty="0"/>
              <a:t>) “famous people on TV or in movies use them” (1.5</a:t>
            </a:r>
            <a:r>
              <a:rPr lang="en-GB" dirty="0" smtClean="0"/>
              <a:t>%)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595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Attractiveness of vaping / use of flavours?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6865838" cy="40233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Teenagers? Initially unregulated (see photo – 2014)</a:t>
            </a:r>
          </a:p>
          <a:p>
            <a:r>
              <a:rPr lang="en-GB" dirty="0" smtClean="0"/>
              <a:t>Social media – influencers </a:t>
            </a:r>
          </a:p>
          <a:p>
            <a:endParaRPr lang="en-GB" dirty="0"/>
          </a:p>
          <a:p>
            <a:r>
              <a:rPr lang="en-GB" dirty="0"/>
              <a:t>You must be </a:t>
            </a:r>
            <a:r>
              <a:rPr lang="en-GB" b="1" dirty="0"/>
              <a:t>18 or over</a:t>
            </a:r>
            <a:r>
              <a:rPr lang="en-GB" dirty="0"/>
              <a:t> to buy e-cigarettes or e-liquids in the UK.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also illegal for vape adverts to include models who appear to </a:t>
            </a:r>
            <a:r>
              <a:rPr lang="en-GB" dirty="0" smtClean="0"/>
              <a:t>be </a:t>
            </a:r>
            <a:r>
              <a:rPr lang="en-GB" dirty="0"/>
              <a:t>under the age of 25. 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/>
              <a:t>A federal law enacted on December 20, 2019, raised the federal minimum legal sales age for all tobacco products, including e-cigarettes, from 18 to </a:t>
            </a:r>
            <a:r>
              <a:rPr lang="en-GB" b="1" dirty="0"/>
              <a:t>21</a:t>
            </a:r>
            <a:r>
              <a:rPr lang="en-GB" dirty="0"/>
              <a:t> across the United States.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1683067"/>
            <a:ext cx="3535680" cy="4626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39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Positives of e-cigarettes?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39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in society – why do people use e-cigarettes?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Claims that safer than conventional smoking</a:t>
            </a:r>
          </a:p>
          <a:p>
            <a:r>
              <a:rPr lang="en-GB" dirty="0" smtClean="0"/>
              <a:t>2m teenagers in US using e-cigarettes 2017-18 </a:t>
            </a:r>
          </a:p>
          <a:p>
            <a:pPr lvl="1"/>
            <a:r>
              <a:rPr lang="en-GB" dirty="0" smtClean="0"/>
              <a:t>May not have smoked before – nicotine content higher than traditional cigarettes.</a:t>
            </a:r>
          </a:p>
          <a:p>
            <a:pPr lvl="1"/>
            <a:r>
              <a:rPr lang="en-GB" dirty="0" smtClean="0"/>
              <a:t>Addiction to nicotine – not ideal for teenagers</a:t>
            </a:r>
          </a:p>
          <a:p>
            <a:endParaRPr lang="en-GB" dirty="0" smtClean="0"/>
          </a:p>
          <a:p>
            <a:r>
              <a:rPr lang="en-GB" dirty="0" smtClean="0"/>
              <a:t>Why popular: new designs – </a:t>
            </a:r>
            <a:r>
              <a:rPr lang="en-GB" dirty="0" err="1" smtClean="0"/>
              <a:t>Juul</a:t>
            </a:r>
            <a:r>
              <a:rPr lang="en-GB" dirty="0" smtClean="0"/>
              <a:t> (worth 10bn in 2020)</a:t>
            </a:r>
          </a:p>
          <a:p>
            <a:r>
              <a:rPr lang="en-GB" dirty="0" smtClean="0"/>
              <a:t>San Francisco – first city to pass e-cigarette ban. </a:t>
            </a:r>
            <a:r>
              <a:rPr lang="en-GB" dirty="0"/>
              <a:t>P</a:t>
            </a:r>
            <a:r>
              <a:rPr lang="en-GB" dirty="0" smtClean="0"/>
              <a:t>rohibited </a:t>
            </a:r>
            <a:r>
              <a:rPr lang="en-GB" dirty="0"/>
              <a:t>the sale of electronic cigarettes lacking US Food and Drug Administration authorization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0751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Intended for those who already smoke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57200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Marketing rules changed – from using social media and influencers (glamourous)</a:t>
            </a:r>
          </a:p>
          <a:p>
            <a:r>
              <a:rPr lang="en-GB" dirty="0" smtClean="0"/>
              <a:t>Now aimed at current smokers – testimonials about using it to quit. </a:t>
            </a:r>
          </a:p>
          <a:p>
            <a:endParaRPr lang="en-GB" dirty="0" smtClean="0"/>
          </a:p>
          <a:p>
            <a:r>
              <a:rPr lang="en-GB" dirty="0" smtClean="0"/>
              <a:t>UK?</a:t>
            </a:r>
          </a:p>
          <a:p>
            <a:r>
              <a:rPr lang="en-GB" dirty="0" smtClean="0"/>
              <a:t>3 million in UK (2019). Minimal cases of lung issues in the UK. </a:t>
            </a:r>
          </a:p>
          <a:p>
            <a:r>
              <a:rPr lang="en-GB" dirty="0" smtClean="0"/>
              <a:t>If a major problem would we have seen more?</a:t>
            </a:r>
          </a:p>
          <a:p>
            <a:r>
              <a:rPr lang="en-GB" dirty="0" smtClean="0"/>
              <a:t>95% safer than traditional cigarettes</a:t>
            </a:r>
          </a:p>
          <a:p>
            <a:r>
              <a:rPr lang="en-GB" dirty="0"/>
              <a:t>Insufficient evidence on the extent of the risk.</a:t>
            </a:r>
          </a:p>
          <a:p>
            <a:r>
              <a:rPr lang="en-GB" dirty="0"/>
              <a:t>WHO emphasising that they are not safe products to use. </a:t>
            </a:r>
          </a:p>
          <a:p>
            <a:endParaRPr lang="en-GB" dirty="0"/>
          </a:p>
          <a:p>
            <a:r>
              <a:rPr lang="en-GB" dirty="0" smtClean="0"/>
              <a:t>Public health advice – if you smoke – vape instead. </a:t>
            </a:r>
          </a:p>
          <a:p>
            <a:r>
              <a:rPr lang="en-GB" dirty="0" smtClean="0"/>
              <a:t>Debate: some suggesting they shouldn’t be used for smoking cessation. </a:t>
            </a:r>
          </a:p>
          <a:p>
            <a:r>
              <a:rPr lang="en-GB" dirty="0" smtClean="0"/>
              <a:t>Should we be discouraging anyone who wants to give up traditional smoking by saying to avoid vaping?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147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Reduction of cravings to smoke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has found that e-cigarette use reduces cravings to smoke and to vape, with mixed evidence regarding the role of nicotine per se (Dawkins, Turner, </a:t>
            </a:r>
            <a:r>
              <a:rPr lang="en-GB" dirty="0" err="1"/>
              <a:t>Hasna</a:t>
            </a:r>
            <a:r>
              <a:rPr lang="en-GB" dirty="0"/>
              <a:t>, &amp; Soar, 2012; Perkins, </a:t>
            </a:r>
            <a:r>
              <a:rPr lang="en-GB" dirty="0" err="1"/>
              <a:t>Karelitz</a:t>
            </a:r>
            <a:r>
              <a:rPr lang="en-GB" dirty="0"/>
              <a:t>, &amp; Michael, 2017). </a:t>
            </a:r>
            <a:endParaRPr lang="en-GB" dirty="0" smtClean="0"/>
          </a:p>
          <a:p>
            <a:r>
              <a:rPr lang="en-GB" dirty="0" smtClean="0"/>
              <a:t>Expectancy…Participants </a:t>
            </a:r>
            <a:r>
              <a:rPr lang="en-GB" dirty="0"/>
              <a:t>who were told that their e-cigarette contained nicotine reporting greater craving reduction (p .046).</a:t>
            </a:r>
          </a:p>
          <a:p>
            <a:r>
              <a:rPr lang="en-GB" dirty="0" smtClean="0"/>
              <a:t>There </a:t>
            </a:r>
            <a:r>
              <a:rPr lang="en-GB" dirty="0"/>
              <a:t>is also some evidence that the sensorimotor aspects of vaping (i.e., its similarity to smoking </a:t>
            </a:r>
            <a:r>
              <a:rPr lang="en-GB" dirty="0" err="1"/>
              <a:t>behavior</a:t>
            </a:r>
            <a:r>
              <a:rPr lang="en-GB" dirty="0"/>
              <a:t>) contributes to craving reduction (Van Heel, Van Gucht, </a:t>
            </a:r>
            <a:r>
              <a:rPr lang="en-GB" dirty="0" err="1"/>
              <a:t>Vanbrabant</a:t>
            </a:r>
            <a:r>
              <a:rPr lang="en-GB" dirty="0"/>
              <a:t>, &amp; </a:t>
            </a:r>
            <a:r>
              <a:rPr lang="en-GB" dirty="0" err="1"/>
              <a:t>Baeyens</a:t>
            </a:r>
            <a:r>
              <a:rPr lang="en-GB" dirty="0"/>
              <a:t>, 2017).</a:t>
            </a:r>
          </a:p>
        </p:txBody>
      </p:sp>
    </p:spTree>
    <p:extLst>
      <p:ext uri="{BB962C8B-B14F-4D97-AF65-F5344CB8AC3E}">
        <p14:creationId xmlns:p14="http://schemas.microsoft.com/office/powerpoint/2010/main" val="1821101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Opinions following todays discussion?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151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398</TotalTime>
  <Words>960</Words>
  <Application>Microsoft Office PowerPoint</Application>
  <PresentationFormat>Widescreen</PresentationFormat>
  <Paragraphs>95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Tw Cen MT</vt:lpstr>
      <vt:lpstr>Tw Cen MT Condensed</vt:lpstr>
      <vt:lpstr>Wingdings 3</vt:lpstr>
      <vt:lpstr>Integral</vt:lpstr>
      <vt:lpstr>Perspectives on Health and Physical Activity – e-cigarette use</vt:lpstr>
      <vt:lpstr>KCL report 2022</vt:lpstr>
      <vt:lpstr>E-cigarettes / vaping</vt:lpstr>
      <vt:lpstr>Are social media apps a 'gateway' to underage vaping?</vt:lpstr>
      <vt:lpstr>Trends</vt:lpstr>
      <vt:lpstr>PowerPoint Presentation</vt:lpstr>
      <vt:lpstr>Vaping is 'easily accessible', say sixth form students</vt:lpstr>
      <vt:lpstr>E-cigarettes / vaping</vt:lpstr>
      <vt:lpstr>Reasons for e-cigarette use?</vt:lpstr>
      <vt:lpstr>Reasons for e-cigarette use?</vt:lpstr>
      <vt:lpstr>Reasons for Electronic Cigarette Use Among Middle and High School Students — National Youth Tobacco Survey, United States, 2016</vt:lpstr>
      <vt:lpstr>Attractiveness of vaping / use of flavours?</vt:lpstr>
      <vt:lpstr>Positives of e-cigarettes?</vt:lpstr>
      <vt:lpstr>Role in society – why do people use e-cigarettes?</vt:lpstr>
      <vt:lpstr>Intended for those who already smoke</vt:lpstr>
      <vt:lpstr>Reduction of cravings to smoke</vt:lpstr>
      <vt:lpstr>Opinions following todays discussion?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Perspectives on Health and Physical Activity</dc:title>
  <dc:creator>Administrator</dc:creator>
  <cp:lastModifiedBy>Administrator</cp:lastModifiedBy>
  <cp:revision>21</cp:revision>
  <dcterms:created xsi:type="dcterms:W3CDTF">2021-10-25T18:34:43Z</dcterms:created>
  <dcterms:modified xsi:type="dcterms:W3CDTF">2022-10-05T18:56:36Z</dcterms:modified>
</cp:coreProperties>
</file>