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0" r:id="rId7"/>
    <p:sldId id="261"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F09A43E1-BFC2-402D-9032-425497DE4E12}" type="datetimeFigureOut">
              <a:rPr lang="en-GB" smtClean="0"/>
              <a:t>26/01/2019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E6E72490-679C-43EC-97A8-E23C06133DED}"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28173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9A43E1-BFC2-402D-9032-425497DE4E12}"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2821790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F09A43E1-BFC2-402D-9032-425497DE4E12}" type="datetimeFigureOut">
              <a:rPr lang="en-GB" smtClean="0"/>
              <a:t>26/01/2019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E6E72490-679C-43EC-97A8-E23C06133DED}"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40327303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9A43E1-BFC2-402D-9032-425497DE4E12}"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281376166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9A43E1-BFC2-402D-9032-425497DE4E12}"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3012358328"/>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9A43E1-BFC2-402D-9032-425497DE4E12}"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686719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9A43E1-BFC2-402D-9032-425497DE4E12}"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184978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F09A43E1-BFC2-402D-9032-425497DE4E12}" type="datetimeFigureOut">
              <a:rPr lang="en-GB" smtClean="0"/>
              <a:t>26/01/2019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E6E72490-679C-43EC-97A8-E23C06133DED}"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0715540"/>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F09A43E1-BFC2-402D-9032-425497DE4E12}" type="datetimeFigureOut">
              <a:rPr lang="en-GB" smtClean="0"/>
              <a:t>26/01/2019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1430749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9A43E1-BFC2-402D-9032-425497DE4E12}"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1150862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9A43E1-BFC2-402D-9032-425497DE4E12}"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3958459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09A43E1-BFC2-402D-9032-425497DE4E12}" type="datetimeFigureOut">
              <a:rPr lang="en-GB" smtClean="0"/>
              <a:t>26/01/2019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E6E72490-679C-43EC-97A8-E23C06133DED}"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208781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D2D43-39D8-4136-BA8F-571534C6D78E}"/>
              </a:ext>
            </a:extLst>
          </p:cNvPr>
          <p:cNvSpPr>
            <a:spLocks noGrp="1"/>
          </p:cNvSpPr>
          <p:nvPr>
            <p:ph type="ctrTitle"/>
          </p:nvPr>
        </p:nvSpPr>
        <p:spPr/>
        <p:txBody>
          <a:bodyPr/>
          <a:lstStyle/>
          <a:p>
            <a:r>
              <a:rPr lang="en-GB" dirty="0"/>
              <a:t>Health Industry Internship</a:t>
            </a:r>
          </a:p>
        </p:txBody>
      </p:sp>
      <p:sp>
        <p:nvSpPr>
          <p:cNvPr id="3" name="Subtitle 2">
            <a:extLst>
              <a:ext uri="{FF2B5EF4-FFF2-40B4-BE49-F238E27FC236}">
                <a16:creationId xmlns:a16="http://schemas.microsoft.com/office/drawing/2014/main" id="{68C8097C-5E7D-4945-A894-6CBA54FACDFA}"/>
              </a:ext>
            </a:extLst>
          </p:cNvPr>
          <p:cNvSpPr>
            <a:spLocks noGrp="1"/>
          </p:cNvSpPr>
          <p:nvPr>
            <p:ph type="subTitle" idx="1"/>
          </p:nvPr>
        </p:nvSpPr>
        <p:spPr/>
        <p:txBody>
          <a:bodyPr/>
          <a:lstStyle/>
          <a:p>
            <a:r>
              <a:rPr lang="en-GB" dirty="0"/>
              <a:t>Assignment Workshop</a:t>
            </a:r>
          </a:p>
        </p:txBody>
      </p:sp>
    </p:spTree>
    <p:extLst>
      <p:ext uri="{BB962C8B-B14F-4D97-AF65-F5344CB8AC3E}">
        <p14:creationId xmlns:p14="http://schemas.microsoft.com/office/powerpoint/2010/main" val="3482512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4F8CC-8DDD-4723-B9C1-C53FAC04432B}"/>
              </a:ext>
            </a:extLst>
          </p:cNvPr>
          <p:cNvSpPr>
            <a:spLocks noGrp="1"/>
          </p:cNvSpPr>
          <p:nvPr>
            <p:ph type="title"/>
          </p:nvPr>
        </p:nvSpPr>
        <p:spPr/>
        <p:txBody>
          <a:bodyPr/>
          <a:lstStyle/>
          <a:p>
            <a:r>
              <a:rPr lang="en-GB" dirty="0"/>
              <a:t>By now…</a:t>
            </a:r>
          </a:p>
        </p:txBody>
      </p:sp>
      <p:sp>
        <p:nvSpPr>
          <p:cNvPr id="3" name="Content Placeholder 2">
            <a:extLst>
              <a:ext uri="{FF2B5EF4-FFF2-40B4-BE49-F238E27FC236}">
                <a16:creationId xmlns:a16="http://schemas.microsoft.com/office/drawing/2014/main" id="{8A2A96D5-DB3C-4C96-A641-401A2F68AF2D}"/>
              </a:ext>
            </a:extLst>
          </p:cNvPr>
          <p:cNvSpPr>
            <a:spLocks noGrp="1"/>
          </p:cNvSpPr>
          <p:nvPr>
            <p:ph idx="1"/>
          </p:nvPr>
        </p:nvSpPr>
        <p:spPr/>
        <p:txBody>
          <a:bodyPr/>
          <a:lstStyle/>
          <a:p>
            <a:r>
              <a:rPr lang="en-GB" dirty="0"/>
              <a:t>You should have received your list or named mentees</a:t>
            </a:r>
          </a:p>
          <a:p>
            <a:r>
              <a:rPr lang="en-GB" dirty="0"/>
              <a:t>You should have made contact with them</a:t>
            </a:r>
          </a:p>
          <a:p>
            <a:r>
              <a:rPr lang="en-GB" dirty="0"/>
              <a:t>You should have some idea of what the CLiP Mentoring Model within Nursing is</a:t>
            </a:r>
          </a:p>
        </p:txBody>
      </p:sp>
    </p:spTree>
    <p:extLst>
      <p:ext uri="{BB962C8B-B14F-4D97-AF65-F5344CB8AC3E}">
        <p14:creationId xmlns:p14="http://schemas.microsoft.com/office/powerpoint/2010/main" val="1929999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3ED5-65ED-409B-86F3-156509883D99}"/>
              </a:ext>
            </a:extLst>
          </p:cNvPr>
          <p:cNvSpPr>
            <a:spLocks noGrp="1"/>
          </p:cNvSpPr>
          <p:nvPr>
            <p:ph type="title"/>
          </p:nvPr>
        </p:nvSpPr>
        <p:spPr/>
        <p:txBody>
          <a:bodyPr/>
          <a:lstStyle/>
          <a:p>
            <a:r>
              <a:rPr lang="en-GB" dirty="0"/>
              <a:t>Hopefully…</a:t>
            </a:r>
          </a:p>
        </p:txBody>
      </p:sp>
      <p:sp>
        <p:nvSpPr>
          <p:cNvPr id="3" name="Content Placeholder 2">
            <a:extLst>
              <a:ext uri="{FF2B5EF4-FFF2-40B4-BE49-F238E27FC236}">
                <a16:creationId xmlns:a16="http://schemas.microsoft.com/office/drawing/2014/main" id="{1DEE8D5F-C93A-41B5-995E-12878A8D8DDC}"/>
              </a:ext>
            </a:extLst>
          </p:cNvPr>
          <p:cNvSpPr>
            <a:spLocks noGrp="1"/>
          </p:cNvSpPr>
          <p:nvPr>
            <p:ph idx="1"/>
          </p:nvPr>
        </p:nvSpPr>
        <p:spPr/>
        <p:txBody>
          <a:bodyPr/>
          <a:lstStyle/>
          <a:p>
            <a:r>
              <a:rPr lang="en-GB" dirty="0"/>
              <a:t>You will have had contact with your mentees</a:t>
            </a:r>
          </a:p>
          <a:p>
            <a:r>
              <a:rPr lang="en-GB" dirty="0"/>
              <a:t>You will have a record of this contact </a:t>
            </a:r>
          </a:p>
          <a:p>
            <a:r>
              <a:rPr lang="en-GB" dirty="0"/>
              <a:t>They will have responded positively to your offer of support </a:t>
            </a:r>
          </a:p>
        </p:txBody>
      </p:sp>
    </p:spTree>
    <p:extLst>
      <p:ext uri="{BB962C8B-B14F-4D97-AF65-F5344CB8AC3E}">
        <p14:creationId xmlns:p14="http://schemas.microsoft.com/office/powerpoint/2010/main" val="1398200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D5E9D-B6EB-4942-8917-8880EF53EE86}"/>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4673F415-8630-4CC4-A33A-C44B60F91828}"/>
              </a:ext>
            </a:extLst>
          </p:cNvPr>
          <p:cNvSpPr>
            <a:spLocks noGrp="1"/>
          </p:cNvSpPr>
          <p:nvPr>
            <p:ph idx="1"/>
          </p:nvPr>
        </p:nvSpPr>
        <p:spPr/>
        <p:txBody>
          <a:bodyPr/>
          <a:lstStyle/>
          <a:p>
            <a:r>
              <a:rPr lang="en-GB" dirty="0"/>
              <a:t>Your assignment</a:t>
            </a:r>
          </a:p>
          <a:p>
            <a:r>
              <a:rPr lang="en-GB" dirty="0"/>
              <a:t>How to structure</a:t>
            </a:r>
          </a:p>
          <a:p>
            <a:r>
              <a:rPr lang="en-GB" dirty="0"/>
              <a:t>Troubleshooting</a:t>
            </a:r>
          </a:p>
          <a:p>
            <a:r>
              <a:rPr lang="en-GB" dirty="0"/>
              <a:t>What Next</a:t>
            </a:r>
          </a:p>
        </p:txBody>
      </p:sp>
    </p:spTree>
    <p:extLst>
      <p:ext uri="{BB962C8B-B14F-4D97-AF65-F5344CB8AC3E}">
        <p14:creationId xmlns:p14="http://schemas.microsoft.com/office/powerpoint/2010/main" val="2424656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60C37-1704-48D8-A60C-EC2FE7FF71A3}"/>
              </a:ext>
            </a:extLst>
          </p:cNvPr>
          <p:cNvSpPr>
            <a:spLocks noGrp="1"/>
          </p:cNvSpPr>
          <p:nvPr>
            <p:ph type="title"/>
          </p:nvPr>
        </p:nvSpPr>
        <p:spPr/>
        <p:txBody>
          <a:bodyPr/>
          <a:lstStyle/>
          <a:p>
            <a:r>
              <a:rPr lang="en-GB" dirty="0"/>
              <a:t>Learning Outcome</a:t>
            </a:r>
          </a:p>
        </p:txBody>
      </p:sp>
      <p:sp>
        <p:nvSpPr>
          <p:cNvPr id="3" name="Content Placeholder 2">
            <a:extLst>
              <a:ext uri="{FF2B5EF4-FFF2-40B4-BE49-F238E27FC236}">
                <a16:creationId xmlns:a16="http://schemas.microsoft.com/office/drawing/2014/main" id="{6BAF9D75-CD5F-4A43-947F-2F57333121F7}"/>
              </a:ext>
            </a:extLst>
          </p:cNvPr>
          <p:cNvSpPr>
            <a:spLocks noGrp="1"/>
          </p:cNvSpPr>
          <p:nvPr>
            <p:ph idx="1"/>
          </p:nvPr>
        </p:nvSpPr>
        <p:spPr/>
        <p:txBody>
          <a:bodyPr/>
          <a:lstStyle/>
          <a:p>
            <a:endParaRPr lang="en-GB" dirty="0"/>
          </a:p>
          <a:p>
            <a:r>
              <a:rPr lang="en-GB" dirty="0"/>
              <a:t>Write a 4500 word essay which examines your own employment goals and possible routes for advancement / progression in your chosen health related career. </a:t>
            </a:r>
          </a:p>
          <a:p>
            <a:r>
              <a:rPr lang="en-GB" dirty="0"/>
              <a:t>You should then link these roles and job descriptions to your own skills and training in order to assess your own suitability. </a:t>
            </a:r>
          </a:p>
          <a:p>
            <a:endParaRPr lang="en-GB" dirty="0"/>
          </a:p>
        </p:txBody>
      </p:sp>
    </p:spTree>
    <p:extLst>
      <p:ext uri="{BB962C8B-B14F-4D97-AF65-F5344CB8AC3E}">
        <p14:creationId xmlns:p14="http://schemas.microsoft.com/office/powerpoint/2010/main" val="4105580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D03E5-B497-4803-A533-948DE91BA2C5}"/>
              </a:ext>
            </a:extLst>
          </p:cNvPr>
          <p:cNvSpPr>
            <a:spLocks noGrp="1"/>
          </p:cNvSpPr>
          <p:nvPr>
            <p:ph type="title"/>
          </p:nvPr>
        </p:nvSpPr>
        <p:spPr/>
        <p:txBody>
          <a:bodyPr/>
          <a:lstStyle/>
          <a:p>
            <a:r>
              <a:rPr lang="en-GB" dirty="0"/>
              <a:t>Assignment Break Down</a:t>
            </a:r>
          </a:p>
        </p:txBody>
      </p:sp>
      <p:sp>
        <p:nvSpPr>
          <p:cNvPr id="3" name="Content Placeholder 2">
            <a:extLst>
              <a:ext uri="{FF2B5EF4-FFF2-40B4-BE49-F238E27FC236}">
                <a16:creationId xmlns:a16="http://schemas.microsoft.com/office/drawing/2014/main" id="{03321B4D-E6C7-4E3D-BCEB-8A637C0AEB2F}"/>
              </a:ext>
            </a:extLst>
          </p:cNvPr>
          <p:cNvSpPr>
            <a:spLocks noGrp="1"/>
          </p:cNvSpPr>
          <p:nvPr>
            <p:ph idx="1"/>
          </p:nvPr>
        </p:nvSpPr>
        <p:spPr/>
        <p:txBody>
          <a:bodyPr>
            <a:normAutofit/>
          </a:bodyPr>
          <a:lstStyle/>
          <a:p>
            <a:r>
              <a:rPr lang="en-GB" dirty="0"/>
              <a:t>You will use the CLiP module of nurse mentoring as your case study.</a:t>
            </a:r>
          </a:p>
          <a:p>
            <a:r>
              <a:rPr lang="en-GB" dirty="0"/>
              <a:t>You will be given opportunities in your studies to support your peers in order to utilise and become familiar with this model. </a:t>
            </a:r>
          </a:p>
          <a:p>
            <a:r>
              <a:rPr lang="en-GB" dirty="0"/>
              <a:t>You should write your assignment in a way that not only describe the origins and aim of this model, but also the research and evidence based practice which shows positives and negatives in order to evaluate the model.</a:t>
            </a:r>
          </a:p>
          <a:p>
            <a:endParaRPr lang="en-GB" dirty="0"/>
          </a:p>
        </p:txBody>
      </p:sp>
    </p:spTree>
    <p:extLst>
      <p:ext uri="{BB962C8B-B14F-4D97-AF65-F5344CB8AC3E}">
        <p14:creationId xmlns:p14="http://schemas.microsoft.com/office/powerpoint/2010/main" val="2184633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59C2-DF0D-4CD4-A087-F7D2CB16E908}"/>
              </a:ext>
            </a:extLst>
          </p:cNvPr>
          <p:cNvSpPr>
            <a:spLocks noGrp="1"/>
          </p:cNvSpPr>
          <p:nvPr>
            <p:ph type="title"/>
          </p:nvPr>
        </p:nvSpPr>
        <p:spPr/>
        <p:txBody>
          <a:bodyPr/>
          <a:lstStyle/>
          <a:p>
            <a:r>
              <a:rPr lang="en-GB" dirty="0"/>
              <a:t>Break Down</a:t>
            </a:r>
          </a:p>
        </p:txBody>
      </p:sp>
      <p:sp>
        <p:nvSpPr>
          <p:cNvPr id="3" name="Content Placeholder 2">
            <a:extLst>
              <a:ext uri="{FF2B5EF4-FFF2-40B4-BE49-F238E27FC236}">
                <a16:creationId xmlns:a16="http://schemas.microsoft.com/office/drawing/2014/main" id="{DF76F5D3-FD13-4471-B779-162B5C642F73}"/>
              </a:ext>
            </a:extLst>
          </p:cNvPr>
          <p:cNvSpPr>
            <a:spLocks noGrp="1"/>
          </p:cNvSpPr>
          <p:nvPr>
            <p:ph idx="1"/>
          </p:nvPr>
        </p:nvSpPr>
        <p:spPr/>
        <p:txBody>
          <a:bodyPr/>
          <a:lstStyle/>
          <a:p>
            <a:r>
              <a:rPr lang="en-GB" dirty="0"/>
              <a:t>Those who act as mentors to their peers should also include a self reflection of this role </a:t>
            </a:r>
          </a:p>
          <a:p>
            <a:r>
              <a:rPr lang="en-GB" dirty="0"/>
              <a:t>Those who do not wish to act as mentors should instead write their self reflection as a mentee and the experience of being mentored in a health environment. </a:t>
            </a:r>
          </a:p>
          <a:p>
            <a:endParaRPr lang="en-GB" dirty="0"/>
          </a:p>
        </p:txBody>
      </p:sp>
    </p:spTree>
    <p:extLst>
      <p:ext uri="{BB962C8B-B14F-4D97-AF65-F5344CB8AC3E}">
        <p14:creationId xmlns:p14="http://schemas.microsoft.com/office/powerpoint/2010/main" val="4276712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B286D-DC03-4BDC-B998-72D6C4737D62}"/>
              </a:ext>
            </a:extLst>
          </p:cNvPr>
          <p:cNvSpPr>
            <a:spLocks noGrp="1"/>
          </p:cNvSpPr>
          <p:nvPr>
            <p:ph type="title"/>
          </p:nvPr>
        </p:nvSpPr>
        <p:spPr>
          <a:xfrm>
            <a:off x="838200" y="0"/>
            <a:ext cx="10515600" cy="1325563"/>
          </a:xfrm>
        </p:spPr>
        <p:txBody>
          <a:bodyPr/>
          <a:lstStyle/>
          <a:p>
            <a:r>
              <a:rPr lang="en-GB" dirty="0"/>
              <a:t>Template </a:t>
            </a:r>
          </a:p>
        </p:txBody>
      </p:sp>
      <p:sp>
        <p:nvSpPr>
          <p:cNvPr id="3" name="Content Placeholder 2">
            <a:extLst>
              <a:ext uri="{FF2B5EF4-FFF2-40B4-BE49-F238E27FC236}">
                <a16:creationId xmlns:a16="http://schemas.microsoft.com/office/drawing/2014/main" id="{30412BB3-FAE3-4562-8AEE-A59988A8C2AE}"/>
              </a:ext>
            </a:extLst>
          </p:cNvPr>
          <p:cNvSpPr>
            <a:spLocks noGrp="1"/>
          </p:cNvSpPr>
          <p:nvPr>
            <p:ph idx="1"/>
          </p:nvPr>
        </p:nvSpPr>
        <p:spPr>
          <a:xfrm>
            <a:off x="838200" y="954157"/>
            <a:ext cx="10515600" cy="5738191"/>
          </a:xfrm>
        </p:spPr>
        <p:txBody>
          <a:bodyPr>
            <a:normAutofit fontScale="92500"/>
          </a:bodyPr>
          <a:lstStyle/>
          <a:p>
            <a:pPr marL="0" indent="0">
              <a:buNone/>
            </a:pPr>
            <a:r>
              <a:rPr lang="en-GB" dirty="0"/>
              <a:t>Section One:</a:t>
            </a:r>
          </a:p>
          <a:p>
            <a:r>
              <a:rPr lang="en-GB" dirty="0"/>
              <a:t>Own Employment Goals</a:t>
            </a:r>
          </a:p>
          <a:p>
            <a:r>
              <a:rPr lang="en-GB" dirty="0"/>
              <a:t>Possible Routes for Progression</a:t>
            </a:r>
          </a:p>
          <a:p>
            <a:pPr marL="0" indent="0">
              <a:buNone/>
            </a:pPr>
            <a:r>
              <a:rPr lang="en-GB" dirty="0"/>
              <a:t>Section Two:</a:t>
            </a:r>
          </a:p>
          <a:p>
            <a:r>
              <a:rPr lang="en-GB" dirty="0"/>
              <a:t>Mentoring and Coaching in Health (or in Health and Social Care): Background and Origin</a:t>
            </a:r>
          </a:p>
          <a:p>
            <a:r>
              <a:rPr lang="en-GB" dirty="0"/>
              <a:t>CLiP Model: Background and Origin </a:t>
            </a:r>
          </a:p>
          <a:p>
            <a:r>
              <a:rPr lang="en-GB" dirty="0"/>
              <a:t>CLiP Model: Research, Successes and Issues</a:t>
            </a:r>
          </a:p>
          <a:p>
            <a:r>
              <a:rPr lang="en-GB" dirty="0"/>
              <a:t>CLiP Model: Describe Your Own Experience </a:t>
            </a:r>
          </a:p>
          <a:p>
            <a:pPr marL="0" indent="0">
              <a:buNone/>
            </a:pPr>
            <a:r>
              <a:rPr lang="en-GB" dirty="0"/>
              <a:t>Section Three:</a:t>
            </a:r>
          </a:p>
          <a:p>
            <a:r>
              <a:rPr lang="en-GB" dirty="0"/>
              <a:t>Evaluation: What lessons could NHS learn from your own ideas and experiences using CLiP Model?</a:t>
            </a:r>
          </a:p>
          <a:p>
            <a:pPr marL="0" indent="0">
              <a:buNone/>
            </a:pPr>
            <a:r>
              <a:rPr lang="en-GB" dirty="0"/>
              <a:t>Section Four:</a:t>
            </a:r>
          </a:p>
          <a:p>
            <a:r>
              <a:rPr lang="en-GB" dirty="0"/>
              <a:t>Overall Conclusion</a:t>
            </a:r>
          </a:p>
          <a:p>
            <a:r>
              <a:rPr lang="en-GB" dirty="0"/>
              <a:t>References </a:t>
            </a:r>
          </a:p>
          <a:p>
            <a:r>
              <a:rPr lang="en-GB" dirty="0"/>
              <a:t>Log of Contact (Appendix)</a:t>
            </a:r>
          </a:p>
        </p:txBody>
      </p:sp>
    </p:spTree>
    <p:extLst>
      <p:ext uri="{BB962C8B-B14F-4D97-AF65-F5344CB8AC3E}">
        <p14:creationId xmlns:p14="http://schemas.microsoft.com/office/powerpoint/2010/main" val="3344172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4333-2A25-4AD2-A0C5-E426D4F14BD0}"/>
              </a:ext>
            </a:extLst>
          </p:cNvPr>
          <p:cNvSpPr>
            <a:spLocks noGrp="1"/>
          </p:cNvSpPr>
          <p:nvPr>
            <p:ph type="title"/>
          </p:nvPr>
        </p:nvSpPr>
        <p:spPr/>
        <p:txBody>
          <a:bodyPr/>
          <a:lstStyle/>
          <a:p>
            <a:r>
              <a:rPr lang="en-GB" dirty="0"/>
              <a:t>Section One (250 words)</a:t>
            </a:r>
          </a:p>
        </p:txBody>
      </p:sp>
      <p:sp>
        <p:nvSpPr>
          <p:cNvPr id="3" name="Content Placeholder 2">
            <a:extLst>
              <a:ext uri="{FF2B5EF4-FFF2-40B4-BE49-F238E27FC236}">
                <a16:creationId xmlns:a16="http://schemas.microsoft.com/office/drawing/2014/main" id="{BE4E19C0-55E0-4E42-9D12-6A6EF7892BAA}"/>
              </a:ext>
            </a:extLst>
          </p:cNvPr>
          <p:cNvSpPr>
            <a:spLocks noGrp="1"/>
          </p:cNvSpPr>
          <p:nvPr>
            <p:ph idx="1"/>
          </p:nvPr>
        </p:nvSpPr>
        <p:spPr/>
        <p:txBody>
          <a:bodyPr>
            <a:normAutofit/>
          </a:bodyPr>
          <a:lstStyle/>
          <a:p>
            <a:r>
              <a:rPr lang="en-GB" dirty="0"/>
              <a:t>Own Employment Goals</a:t>
            </a:r>
          </a:p>
          <a:p>
            <a:r>
              <a:rPr lang="en-GB" dirty="0"/>
              <a:t>Possible Routes for Progression</a:t>
            </a:r>
          </a:p>
          <a:p>
            <a:endParaRPr lang="en-GB" dirty="0"/>
          </a:p>
          <a:p>
            <a:endParaRPr lang="en-GB" dirty="0"/>
          </a:p>
          <a:p>
            <a:r>
              <a:rPr lang="en-GB" dirty="0"/>
              <a:t>Ensure you reference in this section</a:t>
            </a:r>
          </a:p>
          <a:p>
            <a:r>
              <a:rPr lang="en-GB" dirty="0"/>
              <a:t>Straightforward </a:t>
            </a:r>
          </a:p>
          <a:p>
            <a:r>
              <a:rPr lang="en-GB" dirty="0"/>
              <a:t>Around 250 words here altogether </a:t>
            </a:r>
          </a:p>
        </p:txBody>
      </p:sp>
    </p:spTree>
    <p:extLst>
      <p:ext uri="{BB962C8B-B14F-4D97-AF65-F5344CB8AC3E}">
        <p14:creationId xmlns:p14="http://schemas.microsoft.com/office/powerpoint/2010/main" val="2315555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235C5-FF8C-4783-9672-44F589FD081C}"/>
              </a:ext>
            </a:extLst>
          </p:cNvPr>
          <p:cNvSpPr>
            <a:spLocks noGrp="1"/>
          </p:cNvSpPr>
          <p:nvPr>
            <p:ph type="title"/>
          </p:nvPr>
        </p:nvSpPr>
        <p:spPr/>
        <p:txBody>
          <a:bodyPr/>
          <a:lstStyle/>
          <a:p>
            <a:r>
              <a:rPr lang="en-GB" dirty="0"/>
              <a:t>Section Two (2750 words)</a:t>
            </a:r>
          </a:p>
        </p:txBody>
      </p:sp>
      <p:sp>
        <p:nvSpPr>
          <p:cNvPr id="3" name="Content Placeholder 2">
            <a:extLst>
              <a:ext uri="{FF2B5EF4-FFF2-40B4-BE49-F238E27FC236}">
                <a16:creationId xmlns:a16="http://schemas.microsoft.com/office/drawing/2014/main" id="{4ABB1EBD-81E1-47F6-B2B3-7DAE4B0BB6A4}"/>
              </a:ext>
            </a:extLst>
          </p:cNvPr>
          <p:cNvSpPr>
            <a:spLocks noGrp="1"/>
          </p:cNvSpPr>
          <p:nvPr>
            <p:ph idx="1"/>
          </p:nvPr>
        </p:nvSpPr>
        <p:spPr/>
        <p:txBody>
          <a:bodyPr>
            <a:normAutofit fontScale="92500" lnSpcReduction="20000"/>
          </a:bodyPr>
          <a:lstStyle/>
          <a:p>
            <a:pPr marL="514350" indent="-514350">
              <a:buFont typeface="+mj-lt"/>
              <a:buAutoNum type="arabicPeriod"/>
            </a:pPr>
            <a:r>
              <a:rPr lang="en-GB" dirty="0"/>
              <a:t>Mentoring and Coaching in Health (or in Health and Social Care): Background and Origin (around 1000 words)</a:t>
            </a:r>
          </a:p>
          <a:p>
            <a:pPr marL="514350" indent="-514350">
              <a:buFont typeface="+mj-lt"/>
              <a:buAutoNum type="arabicPeriod"/>
            </a:pPr>
            <a:r>
              <a:rPr lang="en-GB" dirty="0"/>
              <a:t>CLiP Model of Mentoring: Background and Origin (around 500 words)</a:t>
            </a:r>
          </a:p>
          <a:p>
            <a:pPr marL="514350" indent="-514350">
              <a:buFont typeface="+mj-lt"/>
              <a:buAutoNum type="arabicPeriod"/>
            </a:pPr>
            <a:r>
              <a:rPr lang="en-GB" dirty="0"/>
              <a:t>CLiP Model: Research, Successes and Issues (around 500 words)</a:t>
            </a:r>
          </a:p>
          <a:p>
            <a:pPr marL="514350" indent="-514350">
              <a:buFont typeface="+mj-lt"/>
              <a:buAutoNum type="arabicPeriod"/>
            </a:pPr>
            <a:r>
              <a:rPr lang="en-GB" dirty="0"/>
              <a:t>CLiP Model: Describe Your Own Experience (750 words) </a:t>
            </a:r>
          </a:p>
          <a:p>
            <a:endParaRPr lang="en-GB" dirty="0"/>
          </a:p>
          <a:p>
            <a:r>
              <a:rPr lang="en-GB" dirty="0"/>
              <a:t>Heavily Research this section </a:t>
            </a:r>
          </a:p>
          <a:p>
            <a:r>
              <a:rPr lang="en-GB" dirty="0"/>
              <a:t>How is mentoring or coaching or CLiP used in your chosen career sector? (link to your first section of assignment)</a:t>
            </a:r>
          </a:p>
          <a:p>
            <a:r>
              <a:rPr lang="en-GB" dirty="0"/>
              <a:t>Around 750 words describing YOUR OWN EXPERIENCE – you cannot really reference this section, but please use a MODEL OF REFLECTION (i.e. John’s or Gibbs)</a:t>
            </a:r>
          </a:p>
        </p:txBody>
      </p:sp>
    </p:spTree>
    <p:extLst>
      <p:ext uri="{BB962C8B-B14F-4D97-AF65-F5344CB8AC3E}">
        <p14:creationId xmlns:p14="http://schemas.microsoft.com/office/powerpoint/2010/main" val="1652407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42C0-B30F-4D57-938D-2068A53362D9}"/>
              </a:ext>
            </a:extLst>
          </p:cNvPr>
          <p:cNvSpPr>
            <a:spLocks noGrp="1"/>
          </p:cNvSpPr>
          <p:nvPr>
            <p:ph type="title"/>
          </p:nvPr>
        </p:nvSpPr>
        <p:spPr/>
        <p:txBody>
          <a:bodyPr/>
          <a:lstStyle/>
          <a:p>
            <a:r>
              <a:rPr lang="en-GB" dirty="0"/>
              <a:t>Section Three (1000 words)</a:t>
            </a:r>
          </a:p>
        </p:txBody>
      </p:sp>
      <p:sp>
        <p:nvSpPr>
          <p:cNvPr id="3" name="Content Placeholder 2">
            <a:extLst>
              <a:ext uri="{FF2B5EF4-FFF2-40B4-BE49-F238E27FC236}">
                <a16:creationId xmlns:a16="http://schemas.microsoft.com/office/drawing/2014/main" id="{936F4915-3803-4FF0-B11B-742A0BFE333C}"/>
              </a:ext>
            </a:extLst>
          </p:cNvPr>
          <p:cNvSpPr>
            <a:spLocks noGrp="1"/>
          </p:cNvSpPr>
          <p:nvPr>
            <p:ph idx="1"/>
          </p:nvPr>
        </p:nvSpPr>
        <p:spPr/>
        <p:txBody>
          <a:bodyPr/>
          <a:lstStyle/>
          <a:p>
            <a:r>
              <a:rPr lang="en-GB" dirty="0"/>
              <a:t>Evaluation: What lessons could NHS learn from your own ideas and experiences using CLiP Model?</a:t>
            </a:r>
          </a:p>
          <a:p>
            <a:endParaRPr lang="en-GB" dirty="0"/>
          </a:p>
          <a:p>
            <a:r>
              <a:rPr lang="en-GB" dirty="0"/>
              <a:t>Make sure you give and explain recommendations. Try to find examples of best practice and reference them heavily. This does not have to just be from health or social care – are there other professions where coaching and / or mentoring works well that health could learn from?</a:t>
            </a:r>
          </a:p>
          <a:p>
            <a:endParaRPr lang="en-GB" dirty="0"/>
          </a:p>
        </p:txBody>
      </p:sp>
    </p:spTree>
    <p:extLst>
      <p:ext uri="{BB962C8B-B14F-4D97-AF65-F5344CB8AC3E}">
        <p14:creationId xmlns:p14="http://schemas.microsoft.com/office/powerpoint/2010/main" val="1813891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D947-B163-4B6F-9119-620A0AF68F88}"/>
              </a:ext>
            </a:extLst>
          </p:cNvPr>
          <p:cNvSpPr>
            <a:spLocks noGrp="1"/>
          </p:cNvSpPr>
          <p:nvPr>
            <p:ph type="title"/>
          </p:nvPr>
        </p:nvSpPr>
        <p:spPr/>
        <p:txBody>
          <a:bodyPr/>
          <a:lstStyle/>
          <a:p>
            <a:r>
              <a:rPr lang="en-GB" dirty="0"/>
              <a:t>Section Four (500 words) </a:t>
            </a:r>
          </a:p>
        </p:txBody>
      </p:sp>
      <p:sp>
        <p:nvSpPr>
          <p:cNvPr id="3" name="Content Placeholder 2">
            <a:extLst>
              <a:ext uri="{FF2B5EF4-FFF2-40B4-BE49-F238E27FC236}">
                <a16:creationId xmlns:a16="http://schemas.microsoft.com/office/drawing/2014/main" id="{3D9ED37B-4570-4ACF-83D2-8C2E33924F23}"/>
              </a:ext>
            </a:extLst>
          </p:cNvPr>
          <p:cNvSpPr>
            <a:spLocks noGrp="1"/>
          </p:cNvSpPr>
          <p:nvPr>
            <p:ph idx="1"/>
          </p:nvPr>
        </p:nvSpPr>
        <p:spPr/>
        <p:txBody>
          <a:bodyPr/>
          <a:lstStyle/>
          <a:p>
            <a:r>
              <a:rPr lang="en-GB" dirty="0"/>
              <a:t>Overall Conclusion</a:t>
            </a:r>
          </a:p>
          <a:p>
            <a:endParaRPr lang="en-GB" dirty="0"/>
          </a:p>
          <a:p>
            <a:r>
              <a:rPr lang="en-GB" dirty="0"/>
              <a:t>Around 500 words</a:t>
            </a:r>
          </a:p>
          <a:p>
            <a:r>
              <a:rPr lang="en-GB" dirty="0"/>
              <a:t>Do NOT put in any new information or references here – simply outline what has already been put into the assignment  </a:t>
            </a:r>
          </a:p>
        </p:txBody>
      </p:sp>
    </p:spTree>
    <p:extLst>
      <p:ext uri="{BB962C8B-B14F-4D97-AF65-F5344CB8AC3E}">
        <p14:creationId xmlns:p14="http://schemas.microsoft.com/office/powerpoint/2010/main" val="1930218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0994C-61E8-429A-B18F-FFC13CCB1610}"/>
              </a:ext>
            </a:extLst>
          </p:cNvPr>
          <p:cNvSpPr>
            <a:spLocks noGrp="1"/>
          </p:cNvSpPr>
          <p:nvPr>
            <p:ph type="title"/>
          </p:nvPr>
        </p:nvSpPr>
        <p:spPr/>
        <p:txBody>
          <a:bodyPr/>
          <a:lstStyle/>
          <a:p>
            <a:r>
              <a:rPr lang="en-GB" dirty="0"/>
              <a:t>Troubleshooting</a:t>
            </a:r>
          </a:p>
        </p:txBody>
      </p:sp>
      <p:sp>
        <p:nvSpPr>
          <p:cNvPr id="3" name="Content Placeholder 2">
            <a:extLst>
              <a:ext uri="{FF2B5EF4-FFF2-40B4-BE49-F238E27FC236}">
                <a16:creationId xmlns:a16="http://schemas.microsoft.com/office/drawing/2014/main" id="{1AE88B70-4E50-4CD9-AA7E-237068111FFC}"/>
              </a:ext>
            </a:extLst>
          </p:cNvPr>
          <p:cNvSpPr>
            <a:spLocks noGrp="1"/>
          </p:cNvSpPr>
          <p:nvPr>
            <p:ph idx="1"/>
          </p:nvPr>
        </p:nvSpPr>
        <p:spPr/>
        <p:txBody>
          <a:bodyPr>
            <a:normAutofit/>
          </a:bodyPr>
          <a:lstStyle/>
          <a:p>
            <a:r>
              <a:rPr lang="en-GB" dirty="0"/>
              <a:t>The list was confusing – I don’t know who my mentees are</a:t>
            </a:r>
          </a:p>
          <a:p>
            <a:r>
              <a:rPr lang="en-GB" dirty="0"/>
              <a:t>My mentees did not engage</a:t>
            </a:r>
          </a:p>
          <a:p>
            <a:r>
              <a:rPr lang="en-GB" dirty="0"/>
              <a:t>I haven’t had contact with anyone</a:t>
            </a:r>
          </a:p>
          <a:p>
            <a:r>
              <a:rPr lang="en-GB" dirty="0"/>
              <a:t>The sessions were not helpful</a:t>
            </a:r>
          </a:p>
          <a:p>
            <a:endParaRPr lang="en-GB" dirty="0"/>
          </a:p>
          <a:p>
            <a:endParaRPr lang="en-GB" dirty="0"/>
          </a:p>
          <a:p>
            <a:r>
              <a:rPr lang="en-GB" dirty="0"/>
              <a:t>Firstly – WHAT CAN THIS TEACH US ABOUT MENTORING AND THE CLiP MODEL?</a:t>
            </a:r>
          </a:p>
          <a:p>
            <a:r>
              <a:rPr lang="en-GB" dirty="0"/>
              <a:t>Secondly – HOW DID YOU GET AROUND THESE ISSUES?</a:t>
            </a:r>
          </a:p>
        </p:txBody>
      </p:sp>
    </p:spTree>
    <p:extLst>
      <p:ext uri="{BB962C8B-B14F-4D97-AF65-F5344CB8AC3E}">
        <p14:creationId xmlns:p14="http://schemas.microsoft.com/office/powerpoint/2010/main" val="2199568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4F13-5EAD-440A-894E-B2E7F8070F9C}"/>
              </a:ext>
            </a:extLst>
          </p:cNvPr>
          <p:cNvSpPr>
            <a:spLocks noGrp="1"/>
          </p:cNvSpPr>
          <p:nvPr>
            <p:ph type="title"/>
          </p:nvPr>
        </p:nvSpPr>
        <p:spPr/>
        <p:txBody>
          <a:bodyPr>
            <a:normAutofit fontScale="90000"/>
          </a:bodyPr>
          <a:lstStyle/>
          <a:p>
            <a:r>
              <a:rPr lang="en-GB" dirty="0"/>
              <a:t>For those worried about getting enough hours with their mentees …</a:t>
            </a:r>
          </a:p>
        </p:txBody>
      </p:sp>
      <p:sp>
        <p:nvSpPr>
          <p:cNvPr id="3" name="Content Placeholder 2">
            <a:extLst>
              <a:ext uri="{FF2B5EF4-FFF2-40B4-BE49-F238E27FC236}">
                <a16:creationId xmlns:a16="http://schemas.microsoft.com/office/drawing/2014/main" id="{EA2A3421-4374-492F-AE45-FB3C707DD340}"/>
              </a:ext>
            </a:extLst>
          </p:cNvPr>
          <p:cNvSpPr>
            <a:spLocks noGrp="1"/>
          </p:cNvSpPr>
          <p:nvPr>
            <p:ph idx="1"/>
          </p:nvPr>
        </p:nvSpPr>
        <p:spPr/>
        <p:txBody>
          <a:bodyPr/>
          <a:lstStyle/>
          <a:p>
            <a:r>
              <a:rPr lang="en-GB" dirty="0"/>
              <a:t>Do you mentor anyone in work and does this adhere to CLiP model? Use that instead</a:t>
            </a:r>
          </a:p>
          <a:p>
            <a:r>
              <a:rPr lang="en-GB" dirty="0"/>
              <a:t>We can arrange other forms of support – i.e. you acting as a support in a lecture with first years, attending open days or events and talking to new applicants, or even giving you another mentee</a:t>
            </a:r>
          </a:p>
          <a:p>
            <a:endParaRPr lang="en-GB" dirty="0"/>
          </a:p>
          <a:p>
            <a:r>
              <a:rPr lang="en-GB" dirty="0"/>
              <a:t>IF YOU NEED HELP WITH GAINING HOURS AND EXPERIENCE PLEASE DO NOT LEAVE WITHOUT SEEING ME TODAY </a:t>
            </a:r>
          </a:p>
        </p:txBody>
      </p:sp>
    </p:spTree>
    <p:extLst>
      <p:ext uri="{BB962C8B-B14F-4D97-AF65-F5344CB8AC3E}">
        <p14:creationId xmlns:p14="http://schemas.microsoft.com/office/powerpoint/2010/main" val="1121662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CA17-952D-46D9-95A5-73A81561B4B0}"/>
              </a:ext>
            </a:extLst>
          </p:cNvPr>
          <p:cNvSpPr>
            <a:spLocks noGrp="1"/>
          </p:cNvSpPr>
          <p:nvPr>
            <p:ph type="title"/>
          </p:nvPr>
        </p:nvSpPr>
        <p:spPr/>
        <p:txBody>
          <a:bodyPr/>
          <a:lstStyle/>
          <a:p>
            <a:r>
              <a:rPr lang="en-GB" dirty="0"/>
              <a:t>What Next</a:t>
            </a:r>
          </a:p>
        </p:txBody>
      </p:sp>
      <p:sp>
        <p:nvSpPr>
          <p:cNvPr id="3" name="Content Placeholder 2">
            <a:extLst>
              <a:ext uri="{FF2B5EF4-FFF2-40B4-BE49-F238E27FC236}">
                <a16:creationId xmlns:a16="http://schemas.microsoft.com/office/drawing/2014/main" id="{2BD0B850-D3D4-4214-A8AE-49013D52169E}"/>
              </a:ext>
            </a:extLst>
          </p:cNvPr>
          <p:cNvSpPr>
            <a:spLocks noGrp="1"/>
          </p:cNvSpPr>
          <p:nvPr>
            <p:ph idx="1"/>
          </p:nvPr>
        </p:nvSpPr>
        <p:spPr/>
        <p:txBody>
          <a:bodyPr/>
          <a:lstStyle/>
          <a:p>
            <a:r>
              <a:rPr lang="en-GB" dirty="0"/>
              <a:t>Make sure your contact hours are sorted</a:t>
            </a:r>
          </a:p>
          <a:p>
            <a:r>
              <a:rPr lang="en-GB" dirty="0"/>
              <a:t>Start to read around CLiP Model (start with research I have placed on Moodle) </a:t>
            </a:r>
          </a:p>
          <a:p>
            <a:r>
              <a:rPr lang="en-GB" dirty="0"/>
              <a:t>Think about starting to write the sections of the assignment you CAN write now </a:t>
            </a:r>
          </a:p>
          <a:p>
            <a:endParaRPr lang="en-GB" dirty="0"/>
          </a:p>
        </p:txBody>
      </p:sp>
    </p:spTree>
    <p:extLst>
      <p:ext uri="{BB962C8B-B14F-4D97-AF65-F5344CB8AC3E}">
        <p14:creationId xmlns:p14="http://schemas.microsoft.com/office/powerpoint/2010/main" val="888632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A1A5F-4359-4733-9F36-CB0B7A624498}"/>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0B01CF05-0CFD-4FAA-975C-82B9050ABF66}"/>
              </a:ext>
            </a:extLst>
          </p:cNvPr>
          <p:cNvSpPr>
            <a:spLocks noGrp="1"/>
          </p:cNvSpPr>
          <p:nvPr>
            <p:ph idx="1"/>
          </p:nvPr>
        </p:nvSpPr>
        <p:spPr/>
        <p:txBody>
          <a:bodyPr/>
          <a:lstStyle/>
          <a:p>
            <a:r>
              <a:rPr lang="en-GB" dirty="0"/>
              <a:t>Anything to add?</a:t>
            </a:r>
          </a:p>
        </p:txBody>
      </p:sp>
    </p:spTree>
    <p:extLst>
      <p:ext uri="{BB962C8B-B14F-4D97-AF65-F5344CB8AC3E}">
        <p14:creationId xmlns:p14="http://schemas.microsoft.com/office/powerpoint/2010/main" val="40088063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Badge</Template>
  <TotalTime>13</TotalTime>
  <Words>773</Words>
  <Application>Microsoft Office PowerPoint</Application>
  <PresentationFormat>Widescreen</PresentationFormat>
  <Paragraphs>87</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Gill Sans MT</vt:lpstr>
      <vt:lpstr>Impact</vt:lpstr>
      <vt:lpstr>Badge</vt:lpstr>
      <vt:lpstr>Health Industry Internship</vt:lpstr>
      <vt:lpstr>By now…</vt:lpstr>
      <vt:lpstr>Hopefully…</vt:lpstr>
      <vt:lpstr>Contents</vt:lpstr>
      <vt:lpstr>Learning Outcome</vt:lpstr>
      <vt:lpstr>Assignment Break Down</vt:lpstr>
      <vt:lpstr>Break Down</vt:lpstr>
      <vt:lpstr>Template </vt:lpstr>
      <vt:lpstr>Section One (250 words)</vt:lpstr>
      <vt:lpstr>Section Two (2750 words)</vt:lpstr>
      <vt:lpstr>Section Three (1000 words)</vt:lpstr>
      <vt:lpstr>Section Four (500 words) </vt:lpstr>
      <vt:lpstr>Troubleshooting</vt:lpstr>
      <vt:lpstr>For those worried about getting enough hours with their mentees …</vt:lpstr>
      <vt:lpstr>What Next</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Industry Internship</dc:title>
  <dc:creator>Tania Davies</dc:creator>
  <cp:lastModifiedBy>Tania Davies</cp:lastModifiedBy>
  <cp:revision>3</cp:revision>
  <dcterms:created xsi:type="dcterms:W3CDTF">2019-01-26T09:21:04Z</dcterms:created>
  <dcterms:modified xsi:type="dcterms:W3CDTF">2019-01-26T09:34:05Z</dcterms:modified>
</cp:coreProperties>
</file>