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modernComment_108_0.xml" ContentType="application/vnd.ms-powerpoint.comments+xml"/>
  <Override PartName="/ppt/notesSlides/notesSlide10.xml" ContentType="application/vnd.openxmlformats-officedocument.presentationml.notesSlide+xml"/>
  <Override PartName="/ppt/comments/modernComment_10A_0.xml" ContentType="application/vnd.ms-powerpoint.comments+xml"/>
  <Override PartName="/ppt/notesSlides/notesSlide11.xml" ContentType="application/vnd.openxmlformats-officedocument.presentationml.notesSlide+xml"/>
  <Override PartName="/ppt/comments/modernComment_10B_0.xml" ContentType="application/vnd.ms-powerpoint.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1" r:id="rId1"/>
  </p:sldMasterIdLst>
  <p:notesMasterIdLst>
    <p:notesMasterId r:id="rId17"/>
  </p:notesMasterIdLst>
  <p:sldIdLst>
    <p:sldId id="256" r:id="rId2"/>
    <p:sldId id="273" r:id="rId3"/>
    <p:sldId id="257" r:id="rId4"/>
    <p:sldId id="258" r:id="rId5"/>
    <p:sldId id="259" r:id="rId6"/>
    <p:sldId id="260" r:id="rId7"/>
    <p:sldId id="261" r:id="rId8"/>
    <p:sldId id="262" r:id="rId9"/>
    <p:sldId id="263" r:id="rId10"/>
    <p:sldId id="264" r:id="rId11"/>
    <p:sldId id="266" r:id="rId12"/>
    <p:sldId id="267" r:id="rId13"/>
    <p:sldId id="268" r:id="rId14"/>
    <p:sldId id="269" r:id="rId15"/>
    <p:sldId id="270" r:id="rId16"/>
  </p:sldIdLst>
  <p:sldSz cx="9144000" cy="5143500" type="screen16x9"/>
  <p:notesSz cx="6858000" cy="9144000"/>
  <p:embeddedFontLst>
    <p:embeddedFont>
      <p:font typeface="Lucida Sans Unicode" panose="020B0602030504020204" pitchFamily="34" charset="0"/>
      <p:regular r:id="rId18"/>
    </p:embeddedFont>
    <p:embeddedFont>
      <p:font typeface="Verdana" panose="020B0604030504040204" pitchFamily="34" charset="0"/>
      <p:regular r:id="rId19"/>
      <p:bold r:id="rId20"/>
      <p:italic r:id="rId21"/>
      <p:boldItalic r:id="rId22"/>
    </p:embeddedFont>
    <p:embeddedFont>
      <p:font typeface="Wingdings 2" panose="05020102010507070707" pitchFamily="18" charset="2"/>
      <p:regular r:id="rId23"/>
    </p:embeddedFont>
    <p:embeddedFont>
      <p:font typeface="Wingdings 3" panose="05040102010807070707" pitchFamily="18" charset="2"/>
      <p:regular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B74D4E0-C175-2C56-F7F1-F88903336DAD}" name="Radu Nitu (2109427)" initials="R(" userId="S::2109427@student.uwtsd.ac.uk::12bc03ca-9f8e-4d8f-a77a-89a30438b608"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5D0FF9-9A7B-51E2-2692-8D7855E1F7B9}" v="43" dt="2021-12-05T17:44:30.277"/>
    <p1510:client id="{451850A7-4133-AB0E-64A9-CAD17FB23A79}" v="3" dt="2021-12-05T23:00:03.927"/>
    <p1510:client id="{68BB4A88-3C96-6183-4DD4-9554CFA0A222}" v="3" dt="2021-12-05T18:14:05.496"/>
    <p1510:client id="{7B0D1E1E-5DAF-33CD-D31D-E3272AFDB189}" v="86" dt="2021-12-05T16:51:17.215"/>
  </p1510:revLst>
</p1510:revInfo>
</file>

<file path=ppt/tableStyles.xml><?xml version="1.0" encoding="utf-8"?>
<a:tblStyleLst xmlns:a="http://schemas.openxmlformats.org/drawingml/2006/main" def="{AE6D6212-56A6-42B0-85EF-1FCF785B2543}">
  <a:tblStyle styleId="{AE6D6212-56A6-42B0-85EF-1FCF785B2543}"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3" autoAdjust="0"/>
    <p:restoredTop sz="86738" autoAdjust="0"/>
  </p:normalViewPr>
  <p:slideViewPr>
    <p:cSldViewPr snapToGrid="0">
      <p:cViewPr varScale="1">
        <p:scale>
          <a:sx n="84" d="100"/>
          <a:sy n="84" d="100"/>
        </p:scale>
        <p:origin x="-948" y="-84"/>
      </p:cViewPr>
      <p:guideLst>
        <p:guide orient="horz" pos="1620"/>
        <p:guide pos="2880"/>
      </p:guideLst>
    </p:cSldViewPr>
  </p:slideViewPr>
  <p:outlineViewPr>
    <p:cViewPr>
      <p:scale>
        <a:sx n="33" d="100"/>
        <a:sy n="33" d="100"/>
      </p:scale>
      <p:origin x="96"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31"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 Nitu (2109427)" userId="S::2109427@student.uwtsd.ac.uk::12bc03ca-9f8e-4d8f-a77a-89a30438b608" providerId="AD" clId="Web-{7B0D1E1E-5DAF-33CD-D31D-E3272AFDB189}"/>
    <pc:docChg chg="delSld modSld">
      <pc:chgData name="Radu Nitu (2109427)" userId="S::2109427@student.uwtsd.ac.uk::12bc03ca-9f8e-4d8f-a77a-89a30438b608" providerId="AD" clId="Web-{7B0D1E1E-5DAF-33CD-D31D-E3272AFDB189}" dt="2021-12-05T16:51:17.215" v="84"/>
      <pc:docMkLst>
        <pc:docMk/>
      </pc:docMkLst>
      <pc:sldChg chg="addSp delSp modSp">
        <pc:chgData name="Radu Nitu (2109427)" userId="S::2109427@student.uwtsd.ac.uk::12bc03ca-9f8e-4d8f-a77a-89a30438b608" providerId="AD" clId="Web-{7B0D1E1E-5DAF-33CD-D31D-E3272AFDB189}" dt="2021-12-05T16:51:17.215" v="84"/>
        <pc:sldMkLst>
          <pc:docMk/>
          <pc:sldMk cId="0" sldId="256"/>
        </pc:sldMkLst>
        <pc:spChg chg="add del mod">
          <ac:chgData name="Radu Nitu (2109427)" userId="S::2109427@student.uwtsd.ac.uk::12bc03ca-9f8e-4d8f-a77a-89a30438b608" providerId="AD" clId="Web-{7B0D1E1E-5DAF-33CD-D31D-E3272AFDB189}" dt="2021-12-05T16:51:17.215" v="84"/>
          <ac:spMkLst>
            <pc:docMk/>
            <pc:sldMk cId="0" sldId="256"/>
            <ac:spMk id="2" creationId="{C97A79C3-BD3A-4CC3-BDB4-19CAA9B7878C}"/>
          </ac:spMkLst>
        </pc:spChg>
        <pc:spChg chg="add del mod">
          <ac:chgData name="Radu Nitu (2109427)" userId="S::2109427@student.uwtsd.ac.uk::12bc03ca-9f8e-4d8f-a77a-89a30438b608" providerId="AD" clId="Web-{7B0D1E1E-5DAF-33CD-D31D-E3272AFDB189}" dt="2021-12-05T16:51:11.996" v="83"/>
          <ac:spMkLst>
            <pc:docMk/>
            <pc:sldMk cId="0" sldId="256"/>
            <ac:spMk id="3" creationId="{C7C963B8-FA98-41B9-BF8B-7F312C0D7C93}"/>
          </ac:spMkLst>
        </pc:spChg>
        <pc:spChg chg="mod">
          <ac:chgData name="Radu Nitu (2109427)" userId="S::2109427@student.uwtsd.ac.uk::12bc03ca-9f8e-4d8f-a77a-89a30438b608" providerId="AD" clId="Web-{7B0D1E1E-5DAF-33CD-D31D-E3272AFDB189}" dt="2021-12-05T16:48:56.629" v="77" actId="20577"/>
          <ac:spMkLst>
            <pc:docMk/>
            <pc:sldMk cId="0" sldId="256"/>
            <ac:spMk id="86" creationId="{00000000-0000-0000-0000-000000000000}"/>
          </ac:spMkLst>
        </pc:spChg>
      </pc:sldChg>
      <pc:sldChg chg="del">
        <pc:chgData name="Radu Nitu (2109427)" userId="S::2109427@student.uwtsd.ac.uk::12bc03ca-9f8e-4d8f-a77a-89a30438b608" providerId="AD" clId="Web-{7B0D1E1E-5DAF-33CD-D31D-E3272AFDB189}" dt="2021-12-05T16:45:55.744" v="9"/>
        <pc:sldMkLst>
          <pc:docMk/>
          <pc:sldMk cId="0" sldId="272"/>
        </pc:sldMkLst>
      </pc:sldChg>
    </pc:docChg>
  </pc:docChgLst>
  <pc:docChgLst>
    <pc:chgData name="Radu Nitu (2109427)" userId="S::2109427@student.uwtsd.ac.uk::12bc03ca-9f8e-4d8f-a77a-89a30438b608" providerId="AD" clId="Web-{68BB4A88-3C96-6183-4DD4-9554CFA0A222}"/>
    <pc:docChg chg="modSld">
      <pc:chgData name="Radu Nitu (2109427)" userId="S::2109427@student.uwtsd.ac.uk::12bc03ca-9f8e-4d8f-a77a-89a30438b608" providerId="AD" clId="Web-{68BB4A88-3C96-6183-4DD4-9554CFA0A222}" dt="2021-12-05T18:14:05.496" v="2"/>
      <pc:docMkLst>
        <pc:docMk/>
      </pc:docMkLst>
      <pc:sldChg chg="modSp">
        <pc:chgData name="Radu Nitu (2109427)" userId="S::2109427@student.uwtsd.ac.uk::12bc03ca-9f8e-4d8f-a77a-89a30438b608" providerId="AD" clId="Web-{68BB4A88-3C96-6183-4DD4-9554CFA0A222}" dt="2021-12-05T18:04:09.167" v="0" actId="1076"/>
        <pc:sldMkLst>
          <pc:docMk/>
          <pc:sldMk cId="0" sldId="257"/>
        </pc:sldMkLst>
        <pc:spChg chg="mod">
          <ac:chgData name="Radu Nitu (2109427)" userId="S::2109427@student.uwtsd.ac.uk::12bc03ca-9f8e-4d8f-a77a-89a30438b608" providerId="AD" clId="Web-{68BB4A88-3C96-6183-4DD4-9554CFA0A222}" dt="2021-12-05T18:04:09.167" v="0" actId="1076"/>
          <ac:spMkLst>
            <pc:docMk/>
            <pc:sldMk cId="0" sldId="257"/>
            <ac:spMk id="91" creationId="{00000000-0000-0000-0000-000000000000}"/>
          </ac:spMkLst>
        </pc:spChg>
      </pc:sldChg>
      <pc:sldChg chg="delCm">
        <pc:chgData name="Radu Nitu (2109427)" userId="S::2109427@student.uwtsd.ac.uk::12bc03ca-9f8e-4d8f-a77a-89a30438b608" providerId="AD" clId="Web-{68BB4A88-3C96-6183-4DD4-9554CFA0A222}" dt="2021-12-05T18:13:42.449" v="1"/>
        <pc:sldMkLst>
          <pc:docMk/>
          <pc:sldMk cId="0" sldId="262"/>
        </pc:sldMkLst>
      </pc:sldChg>
      <pc:sldChg chg="delCm">
        <pc:chgData name="Radu Nitu (2109427)" userId="S::2109427@student.uwtsd.ac.uk::12bc03ca-9f8e-4d8f-a77a-89a30438b608" providerId="AD" clId="Web-{68BB4A88-3C96-6183-4DD4-9554CFA0A222}" dt="2021-12-05T18:14:05.496" v="2"/>
        <pc:sldMkLst>
          <pc:docMk/>
          <pc:sldMk cId="0" sldId="263"/>
        </pc:sldMkLst>
      </pc:sldChg>
    </pc:docChg>
  </pc:docChgLst>
  <pc:docChgLst>
    <pc:chgData name="Radu Nitu (2109427)" userId="S::2109427@student.uwtsd.ac.uk::12bc03ca-9f8e-4d8f-a77a-89a30438b608" providerId="AD" clId="Web-{125D0FF9-9A7B-51E2-2692-8D7855E1F7B9}"/>
    <pc:docChg chg="mod addSld delSld modSld sldOrd">
      <pc:chgData name="Radu Nitu (2109427)" userId="S::2109427@student.uwtsd.ac.uk::12bc03ca-9f8e-4d8f-a77a-89a30438b608" providerId="AD" clId="Web-{125D0FF9-9A7B-51E2-2692-8D7855E1F7B9}" dt="2021-12-05T17:44:30.277" v="43"/>
      <pc:docMkLst>
        <pc:docMk/>
      </pc:docMkLst>
      <pc:sldChg chg="addCm">
        <pc:chgData name="Radu Nitu (2109427)" userId="S::2109427@student.uwtsd.ac.uk::12bc03ca-9f8e-4d8f-a77a-89a30438b608" providerId="AD" clId="Web-{125D0FF9-9A7B-51E2-2692-8D7855E1F7B9}" dt="2021-12-05T17:05:17.183" v="2"/>
        <pc:sldMkLst>
          <pc:docMk/>
          <pc:sldMk cId="0" sldId="262"/>
        </pc:sldMkLst>
      </pc:sldChg>
      <pc:sldChg chg="addCm modCm">
        <pc:chgData name="Radu Nitu (2109427)" userId="S::2109427@student.uwtsd.ac.uk::12bc03ca-9f8e-4d8f-a77a-89a30438b608" providerId="AD" clId="Web-{125D0FF9-9A7B-51E2-2692-8D7855E1F7B9}" dt="2021-12-05T17:16:58.036" v="6"/>
        <pc:sldMkLst>
          <pc:docMk/>
          <pc:sldMk cId="0" sldId="263"/>
        </pc:sldMkLst>
      </pc:sldChg>
      <pc:sldChg chg="addCm modCm">
        <pc:chgData name="Radu Nitu (2109427)" userId="S::2109427@student.uwtsd.ac.uk::12bc03ca-9f8e-4d8f-a77a-89a30438b608" providerId="AD" clId="Web-{125D0FF9-9A7B-51E2-2692-8D7855E1F7B9}" dt="2021-12-05T17:14:42.841" v="5"/>
        <pc:sldMkLst>
          <pc:docMk/>
          <pc:sldMk cId="0" sldId="264"/>
        </pc:sldMkLst>
      </pc:sldChg>
      <pc:sldChg chg="addCm">
        <pc:chgData name="Radu Nitu (2109427)" userId="S::2109427@student.uwtsd.ac.uk::12bc03ca-9f8e-4d8f-a77a-89a30438b608" providerId="AD" clId="Web-{125D0FF9-9A7B-51E2-2692-8D7855E1F7B9}" dt="2021-12-05T17:19:44.772" v="7"/>
        <pc:sldMkLst>
          <pc:docMk/>
          <pc:sldMk cId="0" sldId="266"/>
        </pc:sldMkLst>
      </pc:sldChg>
      <pc:sldChg chg="addCm modCm">
        <pc:chgData name="Radu Nitu (2109427)" userId="S::2109427@student.uwtsd.ac.uk::12bc03ca-9f8e-4d8f-a77a-89a30438b608" providerId="AD" clId="Web-{125D0FF9-9A7B-51E2-2692-8D7855E1F7B9}" dt="2021-12-05T17:44:30.277" v="43"/>
        <pc:sldMkLst>
          <pc:docMk/>
          <pc:sldMk cId="0" sldId="267"/>
        </pc:sldMkLst>
      </pc:sldChg>
      <pc:sldChg chg="del">
        <pc:chgData name="Radu Nitu (2109427)" userId="S::2109427@student.uwtsd.ac.uk::12bc03ca-9f8e-4d8f-a77a-89a30438b608" providerId="AD" clId="Web-{125D0FF9-9A7B-51E2-2692-8D7855E1F7B9}" dt="2021-12-05T17:02:26.156" v="0"/>
        <pc:sldMkLst>
          <pc:docMk/>
          <pc:sldMk cId="0" sldId="271"/>
        </pc:sldMkLst>
      </pc:sldChg>
      <pc:sldChg chg="addSp delSp modSp new del">
        <pc:chgData name="Radu Nitu (2109427)" userId="S::2109427@student.uwtsd.ac.uk::12bc03ca-9f8e-4d8f-a77a-89a30438b608" providerId="AD" clId="Web-{125D0FF9-9A7B-51E2-2692-8D7855E1F7B9}" dt="2021-12-05T17:40:53.779" v="42"/>
        <pc:sldMkLst>
          <pc:docMk/>
          <pc:sldMk cId="1232002855" sldId="274"/>
        </pc:sldMkLst>
        <pc:graphicFrameChg chg="add del modGraphic">
          <ac:chgData name="Radu Nitu (2109427)" userId="S::2109427@student.uwtsd.ac.uk::12bc03ca-9f8e-4d8f-a77a-89a30438b608" providerId="AD" clId="Web-{125D0FF9-9A7B-51E2-2692-8D7855E1F7B9}" dt="2021-12-05T17:40:40.965" v="41"/>
          <ac:graphicFrameMkLst>
            <pc:docMk/>
            <pc:sldMk cId="1232002855" sldId="274"/>
            <ac:graphicFrameMk id="2" creationId="{719D5610-7603-4E50-B5AD-1F6F58A8860C}"/>
          </ac:graphicFrameMkLst>
        </pc:graphicFrameChg>
      </pc:sldChg>
      <pc:sldChg chg="addSp modSp new del">
        <pc:chgData name="Radu Nitu (2109427)" userId="S::2109427@student.uwtsd.ac.uk::12bc03ca-9f8e-4d8f-a77a-89a30438b608" providerId="AD" clId="Web-{125D0FF9-9A7B-51E2-2692-8D7855E1F7B9}" dt="2021-12-05T17:38:15.816" v="32"/>
        <pc:sldMkLst>
          <pc:docMk/>
          <pc:sldMk cId="1251659606" sldId="274"/>
        </pc:sldMkLst>
        <pc:graphicFrameChg chg="add modGraphic">
          <ac:chgData name="Radu Nitu (2109427)" userId="S::2109427@student.uwtsd.ac.uk::12bc03ca-9f8e-4d8f-a77a-89a30438b608" providerId="AD" clId="Web-{125D0FF9-9A7B-51E2-2692-8D7855E1F7B9}" dt="2021-12-05T17:37:48.002" v="31"/>
          <ac:graphicFrameMkLst>
            <pc:docMk/>
            <pc:sldMk cId="1251659606" sldId="274"/>
            <ac:graphicFrameMk id="2" creationId="{F8A2316B-8ADD-4AFC-866E-F1A16F210DF8}"/>
          </ac:graphicFrameMkLst>
        </pc:graphicFrameChg>
      </pc:sldChg>
      <pc:sldChg chg="addSp modSp new del ord">
        <pc:chgData name="Radu Nitu (2109427)" userId="S::2109427@student.uwtsd.ac.uk::12bc03ca-9f8e-4d8f-a77a-89a30438b608" providerId="AD" clId="Web-{125D0FF9-9A7B-51E2-2692-8D7855E1F7B9}" dt="2021-12-05T17:28:06.292" v="26"/>
        <pc:sldMkLst>
          <pc:docMk/>
          <pc:sldMk cId="2614391858" sldId="274"/>
        </pc:sldMkLst>
        <pc:spChg chg="mod">
          <ac:chgData name="Radu Nitu (2109427)" userId="S::2109427@student.uwtsd.ac.uk::12bc03ca-9f8e-4d8f-a77a-89a30438b608" providerId="AD" clId="Web-{125D0FF9-9A7B-51E2-2692-8D7855E1F7B9}" dt="2021-12-05T17:27:47.208" v="25" actId="20577"/>
          <ac:spMkLst>
            <pc:docMk/>
            <pc:sldMk cId="2614391858" sldId="274"/>
            <ac:spMk id="3" creationId="{9B33C86C-04B2-4E7A-AFBB-7DEEA116956E}"/>
          </ac:spMkLst>
        </pc:spChg>
        <pc:graphicFrameChg chg="add">
          <ac:chgData name="Radu Nitu (2109427)" userId="S::2109427@student.uwtsd.ac.uk::12bc03ca-9f8e-4d8f-a77a-89a30438b608" providerId="AD" clId="Web-{125D0FF9-9A7B-51E2-2692-8D7855E1F7B9}" dt="2021-12-05T17:26:27.906" v="20"/>
          <ac:graphicFrameMkLst>
            <pc:docMk/>
            <pc:sldMk cId="2614391858" sldId="274"/>
            <ac:graphicFrameMk id="4" creationId="{ECDAB842-8B9C-4EC3-BD8D-1375EBFA5689}"/>
          </ac:graphicFrameMkLst>
        </pc:graphicFrameChg>
      </pc:sldChg>
    </pc:docChg>
  </pc:docChgLst>
  <pc:docChgLst>
    <pc:chgData name="Radu Nitu (2109427)" userId="S::2109427@student.uwtsd.ac.uk::12bc03ca-9f8e-4d8f-a77a-89a30438b608" providerId="AD" clId="Web-{451850A7-4133-AB0E-64A9-CAD17FB23A79}"/>
    <pc:docChg chg="modSld">
      <pc:chgData name="Radu Nitu (2109427)" userId="S::2109427@student.uwtsd.ac.uk::12bc03ca-9f8e-4d8f-a77a-89a30438b608" providerId="AD" clId="Web-{451850A7-4133-AB0E-64A9-CAD17FB23A79}" dt="2021-12-05T23:00:03.927" v="2" actId="1076"/>
      <pc:docMkLst>
        <pc:docMk/>
      </pc:docMkLst>
      <pc:sldChg chg="addSp modSp">
        <pc:chgData name="Radu Nitu (2109427)" userId="S::2109427@student.uwtsd.ac.uk::12bc03ca-9f8e-4d8f-a77a-89a30438b608" providerId="AD" clId="Web-{451850A7-4133-AB0E-64A9-CAD17FB23A79}" dt="2021-12-05T23:00:03.927" v="2" actId="1076"/>
        <pc:sldMkLst>
          <pc:docMk/>
          <pc:sldMk cId="0" sldId="256"/>
        </pc:sldMkLst>
        <pc:picChg chg="add mod">
          <ac:chgData name="Radu Nitu (2109427)" userId="S::2109427@student.uwtsd.ac.uk::12bc03ca-9f8e-4d8f-a77a-89a30438b608" providerId="AD" clId="Web-{451850A7-4133-AB0E-64A9-CAD17FB23A79}" dt="2021-12-05T23:00:03.927" v="2" actId="1076"/>
          <ac:picMkLst>
            <pc:docMk/>
            <pc:sldMk cId="0" sldId="256"/>
            <ac:picMk id="2" creationId="{19693DE2-9A0C-4091-8D75-FF5EFB10087E}"/>
          </ac:picMkLst>
        </pc:picChg>
      </pc:sldChg>
    </pc:docChg>
  </pc:docChgLst>
</pc:chgInfo>
</file>

<file path=ppt/comments/modernComment_10A_0.xml><?xml version="1.0" encoding="utf-8"?>
<p188:cmLst xmlns:a="http://schemas.openxmlformats.org/drawingml/2006/main" xmlns:r="http://schemas.openxmlformats.org/officeDocument/2006/relationships" xmlns:p188="http://schemas.microsoft.com/office/powerpoint/2018/8/main">
  <p188:cm id="{5AED7732-B41A-4AE3-B3DC-E8B3778C7F4C}" authorId="{2B74D4E0-C175-2C56-F7F1-F88903336DAD}" created="2021-12-05T17:19:44.772">
    <pc:sldMkLst xmlns:pc="http://schemas.microsoft.com/office/powerpoint/2013/main/command">
      <pc:docMk/>
      <pc:sldMk cId="0" sldId="266"/>
    </pc:sldMkLst>
    <p188:txBody>
      <a:bodyPr/>
      <a:lstStyle/>
      <a:p>
        <a:r>
          <a:rPr lang="en-US"/>
          <a:t>Figure 3: DIKW model
(Source: Kendall, 2021, p.129)
The different parts of the DIKW model show the formation which needs to be in the right shape to provide the required outcome in a very constructive way. In order to improve the quality of decision-making and deal with the capabilities of the study, these issues are supported and formatted on the basis of this model (Kendall, 2021, p.129)</a:t>
        </a:r>
      </a:p>
    </p188:txBody>
  </p188:cm>
</p188:cmLst>
</file>

<file path=ppt/comments/modernComment_10B_0.xml><?xml version="1.0" encoding="utf-8"?>
<p188:cmLst xmlns:a="http://schemas.openxmlformats.org/drawingml/2006/main" xmlns:r="http://schemas.openxmlformats.org/officeDocument/2006/relationships" xmlns:p188="http://schemas.microsoft.com/office/powerpoint/2018/8/main">
  <p188:cm id="{28626985-C3CE-427D-B4C7-3C07591DA539}" authorId="{2B74D4E0-C175-2C56-F7F1-F88903336DAD}" created="2021-12-05T17:33:43.316">
    <pc:sldMkLst xmlns:pc="http://schemas.microsoft.com/office/powerpoint/2013/main/command">
      <pc:docMk/>
      <pc:sldMk cId="0" sldId="267"/>
    </pc:sldMkLst>
    <p188:txBody>
      <a:bodyPr/>
      <a:lstStyle/>
      <a:p>
        <a:r>
          <a:rPr lang="en-US"/>
          <a:t>Table 3: Comparison of the dataset
(Source: Self-created) 
On the basis of the above table, it can be seen that there are huge differences between the academic scores and the grit scores. In this context, it can be stated that the development of these areas is helping the study with mean, median, and mode. The respective outcome is supporting the study formation with critical involvement.    </a:t>
        </a:r>
      </a:p>
    </p188:txBody>
  </p188:cm>
</p188:cmLst>
</file>

<file path=ppt/comments/modernComment_108_0.xml><?xml version="1.0" encoding="utf-8"?>
<p188:cmLst xmlns:a="http://schemas.openxmlformats.org/drawingml/2006/main" xmlns:r="http://schemas.openxmlformats.org/officeDocument/2006/relationships" xmlns:p188="http://schemas.microsoft.com/office/powerpoint/2018/8/main">
  <p188:cm id="{49DDB52D-0CFD-46C0-BDC1-076D4CD77B4E}" authorId="{2B74D4E0-C175-2C56-F7F1-F88903336DAD}" created="2021-12-05T17:10:07.950">
    <pc:sldMkLst xmlns:pc="http://schemas.microsoft.com/office/powerpoint/2013/main/command">
      <pc:docMk/>
      <pc:sldMk cId="0" sldId="264"/>
    </pc:sldMkLst>
    <p188:txBody>
      <a:bodyPr/>
      <a:lstStyle/>
      <a:p>
        <a:r>
          <a:rPr lang="en-US"/>
          <a:t>         (source- self created )
Here, the critical ideas of the grit score and the involvement of the academic scores have been evaluated. In this context, it can be stated that if the variables are measured to obtain the required results. On the basis of the results, it can be stated that the mean value of the dataset is all about presenting constructive ideas, and as per the data, it can be seen that the result portrays that the outcome is around 3.832 and 3.541 which is the mean here. On the other hand, the median value that is measured by the even variables is arranged in lowest to highest forms so the areas can be divided by the middle parts into two equal parts. On the basis of the grid score and the outcome, it can be seen that the result portrays the median value of 3.9 and 3.6 respectively. On the other hand, the mode value is 4.3 and 3.8 which is counted on the basis of the formation of the repetitive values.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104468d09e9_0_1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104468d09e9_0_1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study aims to portray the critical understanding of the GRIT or Global Research Innovation and Technology that has vague importance in the academic context. GRIT is an organization that is situated in Boston. This organization mainly deals with MIT mobility issues. Here, it can be stated that developing such areas are important for study evaluation format as there are severe ways things can be managed mainly in the educational industry. Mainly GRIT allows the distinct academic goals of students to be intensified so the career goals may be evaluated with significant strategies. Here, to support the involvement of GRIT and to present the study with justified reasons along with the primary conception of the academic levels of the UK academic scenario, the implication of GRIT in such systems is going to evaluate this study. Also, by using the DIKW model both the primary and secondary datasets are going to be analyzed and explained so the involvement of GRIT in the academic context can be understood.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104468d09e9_0_1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104468d09e9_0_1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a:solidFill>
                  <a:schemeClr val="dk1"/>
                </a:solidFill>
                <a:latin typeface="Times New Roman"/>
                <a:ea typeface="Times New Roman"/>
                <a:cs typeface="Times New Roman"/>
                <a:sym typeface="Times New Roman"/>
              </a:rPr>
              <a:t>The UK is famous for its education and top universities, it has an interactive teaching methodology, great student satisfaction, and everyone in the world prefers to study here. The education of the UK is divided into four different jurisdictions; those are England, Northern Ireland, Wales, and Scotland (Lam and Zhou, 2019, p.1654). All these four regions have different education systems, qualifications, laws, and regulations. The basic four stages are primary education, secondary education, further education, and higher education. There is a qualification framework that maintains the education system and awards degrees all over the UK. The best part of the education system in the UK is the QAA or Quality Assurance Agency, which is an independent body that compares between colleges and universities and gives reviews, it also audits. There is a high possibility for students from abroad to get financial aid to study in the UK, there are scholarships, government support, and also there are private institutions that are willing to give funds. The education system in the UK is much more different from textbook studies, it has webinars, workshops, seminars, tutorials, etc (Direito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2021, p.161). Higher studies in the UK are a lot different from other countries, it mostly comprises bachelor, master, and doctoral degrees. After schooling the undergraduate courses are for students who are interested in meeting a whole new world and getting exposure to different subjects like social sciences, art, design, business, technology, sciences, etc (Arifin and Puteri, 2019, p.168). It takes three years more than most subjects and for integrated courses, it will take four years where the master is also awarded. After the UG program, the PG program is for more depth and specific to the subjects, it takes one year to complete the post-graduation. But in research studies, it will take up to three years to do that. In order to focus on the English language, the country provides a pathway program for foreign students.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104468d09e9_0_11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104468d09e9_0_11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GRIT or Global Research Innovation and Technology are a foundation that leverages academic research. It was established in 2011 and it’s headquarter is in Massachusetts, Boston. Researches show that the foundation has had great influence in many academic fields for the last decade. Apart from talent and opportunities, there are other characteristics such as creativity, emotional intelligence, growth mindset, etc. that are also important to make an impact in academic outcomes (Tefera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2019, p.27). For the last decade, GRIT has done a major role in academic achievement and other educational outcomes and social relationships. Scholars found that GRIT has shown marvelous work on individuals, not only does it help to grow but also it makes a difference in leadership, success, and other personal qualities. GRIT has two sides, the first one is effort and the second one is interest. Most of the time interests are short-term, but GRIT aims to have individual goals and also be significantly meaningful (Fosnacht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2019, p.803). These two sides are the fundamental structures for success. It also helps to go through failure, setbacks, and obstacles. The main objective was to help people to be on the track who are facing disabilities in their success.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104468d09e9_0_1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104468d09e9_0_1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a:solidFill>
                  <a:schemeClr val="dk1"/>
                </a:solidFill>
                <a:latin typeface="Times New Roman"/>
                <a:ea typeface="Times New Roman"/>
                <a:cs typeface="Times New Roman"/>
                <a:sym typeface="Times New Roman"/>
              </a:rPr>
              <a:t>The need behind calculating GRIT is something that needs to be in shape as there are multiple issues placed by the involvement of academic roles. Developing such areas to deal with complications is one of the most critical areas thus, in this context presentation of the GRIT values and the gathering outcome becomes the prominent step for the organization. On the basis of the academic GRIT, it can be stated that dealing with student expectations and managing the critical aspects of education to cultivate higher hopes and to meet the primary requirements of reaching some areas in the education sectors are dependent on the calculation systems (Lam and Zhou, 2021, p.125). Mainly the grit has a role to play and the calculation format is a part by which the critical understanding based on the performance-related areas are dealt with the firm characteristics of the variables and the perseverance of student aims and goals. GRIT is calculated as the average digit score when it comes to analyzing different items. The score is 2, 3, 5, 6, 7, 8, 9, 10, 11, 14, 16, and 17 (Credé, 2018, p.611). On the other hand, the consistency level of the subscale is calculated by using 3, 5, 7, 9, 10, and 16</a:t>
            </a:r>
            <a:r>
              <a:rPr lang="en-GB" sz="1200">
                <a:solidFill>
                  <a:srgbClr val="202124"/>
                </a:solidFill>
                <a:highlight>
                  <a:srgbClr val="FFFFFF"/>
                </a:highlight>
              </a:rPr>
              <a:t> </a:t>
            </a:r>
            <a:r>
              <a:rPr lang="en-GB" sz="1200">
                <a:solidFill>
                  <a:schemeClr val="dk1"/>
                </a:solidFill>
                <a:latin typeface="Times New Roman"/>
                <a:ea typeface="Times New Roman"/>
                <a:cs typeface="Times New Roman"/>
                <a:sym typeface="Times New Roman"/>
              </a:rPr>
              <a:t>as the items are required to be presented with these parts. Also, on the basis of the grit scale, the effort subscale and its preserves are counted as the average score sheet of 2, 6, 8, 11, 14, and 17 to support the calculation.</a:t>
            </a:r>
            <a:r>
              <a:rPr lang="en-GB" sz="1200">
                <a:solidFill>
                  <a:srgbClr val="202124"/>
                </a:solidFill>
                <a:highlight>
                  <a:srgbClr val="FFFFFF"/>
                </a:highlight>
              </a:rPr>
              <a:t> </a:t>
            </a:r>
            <a:r>
              <a:rPr lang="en-GB" sz="1200">
                <a:solidFill>
                  <a:schemeClr val="dk1"/>
                </a:solidFill>
                <a:latin typeface="Times New Roman"/>
                <a:ea typeface="Times New Roman"/>
                <a:cs typeface="Times New Roman"/>
                <a:sym typeface="Times New Roman"/>
              </a:rPr>
              <a:t>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104468d09e9_0_12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104468d09e9_0_12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order to support the dataset analysis having the ideas in which the implication of grid score can be evaluated is highly required here, to support the formation of grit score understanding the differences among the selective areas is highly important. After judging the dataset it can be stated that the variables for the secondary level data and its respective variances are 3.25 to 4 but on the other hand, the primary data grit score and its variances are approximately 1.75 to 4.6. The third category or the level of the issue is around 3.1 to 5 and the firth level is around 2.9 to 4.9.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104468d09e9_0_12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104468d09e9_0_12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On the basis of the above figure, it can be stated that there is a clear visual area that provides an idea about the positive correlation between the high score and GRIT score. In this context, it can also be stated that changes in one particular variable decide the other one’s movement. The higher the value of academic score reaches the lower the grit score falls. Thus, it is proven that academic progression is allowed by the grit score.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104468d09e9_0_12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104468d09e9_0_12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dirty="0">
                <a:solidFill>
                  <a:schemeClr val="dk1"/>
                </a:solidFill>
                <a:latin typeface="Times New Roman"/>
                <a:ea typeface="Times New Roman"/>
                <a:cs typeface="Times New Roman"/>
                <a:sym typeface="Times New Roman"/>
              </a:rPr>
              <a:t>The secondary dataset portrays that the reasoning are responsible for providing the formative idea in which the constructive outcome shows that there is a positive rise of the academics if the grit score is being observed carefully. 3rd level is the highest deprivation that is being obtained from the result.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104468d09e9_0_11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104468d09e9_0_11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Here, the critical ideas of the grit score and the involvement of the academic scores have been evaluated. In this context, it can be stated that if the variables are measured to obtain the required results. On the basis of the results, it can be stated that the mean value of the dataset is all about presenting constructive ideas, and as per the data, it can be seen that the result portrays that the outcome is around 3.832 and 3.541 which is the mean here. On the other hand, the median value that is measured by the even variables is arranged in lowest to highest forms so the areas can be divided by the middle parts into two equal parts. On the basis of the grid score and the outcome, it can be seen that the result portrays the median value of 3.9 and 3.6 respectively. On the other hand, the mode value is 4.3 and 3.8 which is counted on the basis of the formation of the repetitive values.   	</a:t>
            </a:r>
            <a:r>
              <a:rPr lang="en-GB">
                <a:solidFill>
                  <a:schemeClr val="dk1"/>
                </a:solidFill>
              </a:rPr>
              <a:t>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104468d09e9_0_11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104468d09e9_0_11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DIKW model shows the formation of knowledge development and constructive ways of knowledge management. The basis of the pyramid that shows the components and the movement of the structural workforce is a part of the DIKW model (Kish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2021, p.127). The constructive presentation of knowledge and distribution is a part that has helped both the grit scores and the academic scores. Based on the capabilities these matters are evaluated.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different parts of the DIKW model show the formation which needs to be in the right shape to provide the required outcome in a very constructive way. In order to improve the quality of decision-making and deal with the capabilities of the study, these issues are supported and formatted on the basis of this model (Kendall, 2021, p.129).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104468d09e9_0_11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104468d09e9_0_1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On the basis of the above table, it can be seen that there are huge differences between the academic scores and the grit scores. In this context, it can be stated that the development of these areas is helping the study with mean, median, and mode. The respective outcome is supporting the study formation with critical involvement.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104468d09e9_0_11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104468d09e9_0_11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Conclusion</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study conclusively and constructively shows the differences between the academic scores and the GRIT scores. There is a positive relationship between GRIT scores and the highest level of academic scores. On the basis of the outcome, it can be stated that the development of the education system based on the intervention of GRIT can be identified with the results that have been obtained from the study. The academic industry has multiple goals and dealing with success is one of the most critical parts when it comes to enhancing part of the education format. GRIT helps the education system to support the learners who want to pursue their required degrees and knowledge to sharpen their skills. Education format and its systems are responsible for supporting students to get to their goals by improving their skills and passion towards the field. The positive relationship among the variables portrays that if the GRIT score is high then the higher education level also increases. On the basis of the study result obtained by the test, it can be stated that this relationship has supported the constructive ideas of future development and success.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104468d09e9_0_1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104468d09e9_0_1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Lam, K.K.L. and Zhou, M., 2019. Examining the relationship between grit and academic achievement within K‐12 and higher education: A systematic review. Psychology in the Schools, 56(10), pp.1654-1686.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Direito, I., Chance, S. and Malik, M., 2021. The study of grit in engineering education research: a systematic literature review. European Journal of Engineering Education, 46(2), pp.161-185.</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Arifin, M. and Puteri, H., 2019. Personality, grit and organizational citizenship behavior at vocational higher education: The mediating role of job involvement. Journal of Social Studies Education Research, 10(2), pp.168-187.</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Tefera, A.A., Hernández-Saca, D. and Lester, A.M., 2019. Troubling the Master Narrative of" Grit": Counterstories of Black and Latinx Students with Dis/Abilities during an Era of" High-Stakes" Testing. education policy analysis archives, 27(1), p.n1.</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Fosnacht, K., Copridge, K. and Sarraf, S.A., 2019. How valid is grit in the postsecondary context? A construct and concurrent validity analysis. Research in Higher Education, 60(6), pp.803-822.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Lam, K.K.L. and Zhou, M., 2021. Grit and academic achievement: A comparative cross-cultural meta-analysis. Journal of Educational Psychology.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Credé, M., 2018. What shall we do about grit? A critical review of what we know and what we don’t know. Educational Researcher, 47(9), pp.606-611.</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Kish, J.C., Dugan, J.L. and Gleeson, P.B., 2021. Burnout and grit in student physical therapists before and after terminal clinical education experiences: a prospective longitudinal study of a single class-year cohort. The Journal of Clinical Education in Physical Therapy, 3.</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Kendall Hartley, X.X., 2021. Career and Technical Education Experiences Relationship to Technology Attitudes, Self-regulation and Grit. Journal of Education and Training Studies, 9(1).</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04468d09e9_0_11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104468d09e9_0_11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3498110"/>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314451"/>
            <a:ext cx="7772400" cy="137232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2708705"/>
            <a:ext cx="7772400" cy="899778"/>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3714750"/>
            <a:ext cx="9147765" cy="1434066"/>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544213AF-26F6-41FA-8D85-E2C5388D6E58}" type="datetimeFigureOut">
              <a:rPr lang="en-US" smtClean="0"/>
              <a:pPr/>
              <a:t>12/5/2021</a:t>
            </a:fld>
            <a:endParaRPr lang="en-US" dirty="0">
              <a:solidFill>
                <a:srgbClr val="FFFFFF"/>
              </a:solidFill>
            </a:endParaRPr>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kumimoji="0" lang="en-US">
              <a:solidFill>
                <a:schemeClr val="accent1">
                  <a:tint val="20000"/>
                </a:scheme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s-ES" altLang="en-US"/>
          </a:p>
        </p:txBody>
      </p:sp>
      <p:sp>
        <p:nvSpPr>
          <p:cNvPr id="5" name="Footer Placeholder 4"/>
          <p:cNvSpPr>
            <a:spLocks noGrp="1"/>
          </p:cNvSpPr>
          <p:nvPr>
            <p:ph type="ftr" sz="quarter" idx="11"/>
          </p:nvPr>
        </p:nvSpPr>
        <p:spPr/>
        <p:txBody>
          <a:bodyPr/>
          <a:lstStyle/>
          <a:p>
            <a:pPr>
              <a:defRPr/>
            </a:pPr>
            <a:endParaRPr lang="es-ES" altLang="en-US"/>
          </a:p>
        </p:txBody>
      </p:sp>
      <p:sp>
        <p:nvSpPr>
          <p:cNvPr id="6" name="Slide Number Placeholder 5"/>
          <p:cNvSpPr>
            <a:spLocks noGrp="1"/>
          </p:cNvSpPr>
          <p:nvPr>
            <p:ph type="sldNum" sz="quarter" idx="12"/>
          </p:nvPr>
        </p:nvSpPr>
        <p:spPr/>
        <p:txBody>
          <a:bodyPr/>
          <a:lstStyle/>
          <a:p>
            <a:fld id="{A5AE03DB-9729-4160-8CD9-7DE0A4B54FC0}" type="slidenum">
              <a:rPr lang="es-ES" altLang="en-US" smtClean="0"/>
              <a:pPr/>
              <a:t>‹#›</a:t>
            </a:fld>
            <a:endParaRPr lang="es-ES" alt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794784"/>
            <a:ext cx="7772400" cy="13716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198784"/>
            <a:ext cx="4572000" cy="1091166"/>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44213AF-26F6-41FA-8D85-E2C5388D6E58}" type="datetimeFigureOut">
              <a:rPr lang="en-US" smtClean="0"/>
              <a:pPr/>
              <a:t>12/5/2021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
        <p:nvSpPr>
          <p:cNvPr id="7" name="Chevron 6"/>
          <p:cNvSpPr/>
          <p:nvPr/>
        </p:nvSpPr>
        <p:spPr>
          <a:xfrm>
            <a:off x="3636680" y="2254104"/>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2254104"/>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110997"/>
            <a:ext cx="4038600" cy="339447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110997"/>
            <a:ext cx="4038600" cy="339447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44213AF-26F6-41FA-8D85-E2C5388D6E58}" type="datetimeFigureOut">
              <a:rPr lang="en-US" smtClean="0"/>
              <a:pPr/>
              <a:t>12/5/2021</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04788"/>
            <a:ext cx="8229600" cy="85725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4057650"/>
            <a:ext cx="4040188" cy="5715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7" y="4057650"/>
            <a:ext cx="4041775" cy="5715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083221"/>
            <a:ext cx="4040188" cy="2956322"/>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6" y="1083221"/>
            <a:ext cx="4041775" cy="2956322"/>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44213AF-26F6-41FA-8D85-E2C5388D6E58}" type="datetimeFigureOut">
              <a:rPr lang="en-US" smtClean="0"/>
              <a:pPr/>
              <a:t>12/5/2021</a:t>
            </a:fld>
            <a:endParaRPr lang="en-US"/>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overrideClrMapping bg1="lt1" tx1="dk1" bg2="lt2" tx2="dk2" accent1="accent1" accent2="accent2" accent3="accent3" accent4="accent4" accent5="accent5" accent6="accent6" hlink="hlink" folHlink="folHlink"/>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44213AF-26F6-41FA-8D85-E2C5388D6E58}" type="datetimeFigureOut">
              <a:rPr lang="en-US" smtClean="0"/>
              <a:pPr/>
              <a:t>12/5/2021</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4213AF-26F6-41FA-8D85-E2C5388D6E58}" type="datetimeFigureOut">
              <a:rPr lang="en-US" smtClean="0"/>
              <a:pPr/>
              <a:t>12/5/2021</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3657600"/>
            <a:ext cx="7481776" cy="3429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4016327"/>
            <a:ext cx="3974592" cy="6858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05740"/>
            <a:ext cx="7479792" cy="3429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4805958"/>
            <a:ext cx="1920240" cy="274320"/>
          </a:xfrm>
        </p:spPr>
        <p:txBody>
          <a:bodyPr/>
          <a:lstStyle/>
          <a:p>
            <a:fld id="{544213AF-26F6-41FA-8D85-E2C5388D6E58}" type="datetimeFigureOut">
              <a:rPr lang="en-US" smtClean="0"/>
              <a:pPr/>
              <a:t>12/5/2021</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overrideClrMapping bg1="lt1" tx1="dk1" bg2="lt2" tx2="dk2" accent1="accent1" accent2="accent2" accent3="accent3" accent4="accent4" accent5="accent5" accent6="accent6" hlink="hlink" folHlink="folHlink"/>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4082552"/>
            <a:ext cx="7162800" cy="486174"/>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42476"/>
            <a:ext cx="8686800" cy="329184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544213AF-26F6-41FA-8D85-E2C5388D6E58}" type="datetimeFigureOut">
              <a:rPr lang="en-US" smtClean="0"/>
              <a:pPr/>
              <a:t>12/5/2021</a:t>
            </a:fld>
            <a:endParaRPr lang="en-US">
              <a:solidFill>
                <a:schemeClr val="tx1"/>
              </a:solidFill>
            </a:endParaRPr>
          </a:p>
        </p:txBody>
      </p:sp>
      <p:sp>
        <p:nvSpPr>
          <p:cNvPr id="6" name="Footer Placeholder 5"/>
          <p:cNvSpPr>
            <a:spLocks noGrp="1"/>
          </p:cNvSpPr>
          <p:nvPr>
            <p:ph type="ftr" sz="quarter" idx="11"/>
          </p:nvPr>
        </p:nvSpPr>
        <p:spPr>
          <a:xfrm>
            <a:off x="4380073" y="4805958"/>
            <a:ext cx="2350681" cy="273844"/>
          </a:xfrm>
        </p:spPr>
        <p:txBody>
          <a:bodyPr/>
          <a:lstStyle>
            <a:lvl1pPr>
              <a:defRPr>
                <a:solidFill>
                  <a:schemeClr val="tx1"/>
                </a:solidFill>
              </a:defRPr>
            </a:lvl1pPr>
            <a:extLst/>
          </a:lstStyle>
          <a:p>
            <a:endParaRPr kumimoji="0" lang="en-US">
              <a:solidFill>
                <a:schemeClr val="tx1"/>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
        <p:nvSpPr>
          <p:cNvPr id="2" name="Title 1"/>
          <p:cNvSpPr>
            <a:spLocks noGrp="1"/>
          </p:cNvSpPr>
          <p:nvPr>
            <p:ph type="title"/>
          </p:nvPr>
        </p:nvSpPr>
        <p:spPr>
          <a:xfrm>
            <a:off x="228600" y="3648842"/>
            <a:ext cx="8075432" cy="422004"/>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7" y="3751495"/>
            <a:ext cx="3802003" cy="1082333"/>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4338767"/>
            <a:ext cx="3802003" cy="6286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4343440"/>
            <a:ext cx="3402314" cy="810651"/>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4340804"/>
            <a:ext cx="3405509" cy="813287"/>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3741330"/>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3741330"/>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110997"/>
            <a:ext cx="8229600" cy="328955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12/5/2021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05980"/>
            <a:ext cx="1777470" cy="419457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05981"/>
            <a:ext cx="6324600" cy="419457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12/5/2021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8"/>
        <p:cNvGrpSpPr/>
        <p:nvPr/>
      </p:nvGrpSpPr>
      <p:grpSpPr>
        <a:xfrm>
          <a:off x="0" y="0"/>
          <a:ext cx="0" cy="0"/>
          <a:chOff x="0" y="0"/>
          <a:chExt cx="0" cy="0"/>
        </a:xfrm>
      </p:grpSpPr>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7" y="3751495"/>
            <a:ext cx="3802003" cy="1082333"/>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4338767"/>
            <a:ext cx="3802003" cy="6286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4343440"/>
            <a:ext cx="3402314" cy="810651"/>
          </a:xfrm>
          <a:prstGeom prst="rtTriangle">
            <a:avLst/>
          </a:prstGeom>
          <a:blipFill>
            <a:blip r:embed="rId1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4340804"/>
            <a:ext cx="3405509" cy="813287"/>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05979"/>
            <a:ext cx="8229600" cy="85725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110997"/>
            <a:ext cx="8229600" cy="339447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4805958"/>
            <a:ext cx="1920240" cy="274320"/>
          </a:xfrm>
          <a:prstGeom prst="rect">
            <a:avLst/>
          </a:prstGeom>
        </p:spPr>
        <p:txBody>
          <a:bodyPr vert="horz" anchor="b"/>
          <a:lstStyle>
            <a:lvl1pPr algn="l" eaLnBrk="1" latinLnBrk="0" hangingPunct="1">
              <a:defRPr kumimoji="0" sz="1000">
                <a:solidFill>
                  <a:schemeClr val="tx1"/>
                </a:solidFill>
              </a:defRPr>
            </a:lvl1pPr>
            <a:extLst/>
          </a:lstStyle>
          <a:p>
            <a:fld id="{544213AF-26F6-41FA-8D85-E2C5388D6E58}" type="datetimeFigureOut">
              <a:rPr lang="en-US" smtClean="0"/>
              <a:pPr/>
              <a:t>12/5/2021</a:t>
            </a:fld>
            <a:endParaRPr lang="en-US" sz="1000" dirty="0">
              <a:solidFill>
                <a:schemeClr val="tx1"/>
              </a:solidFill>
            </a:endParaRPr>
          </a:p>
        </p:txBody>
      </p:sp>
      <p:sp>
        <p:nvSpPr>
          <p:cNvPr id="22" name="Footer Placeholder 21"/>
          <p:cNvSpPr>
            <a:spLocks noGrp="1"/>
          </p:cNvSpPr>
          <p:nvPr>
            <p:ph type="ftr" sz="quarter" idx="3"/>
          </p:nvPr>
        </p:nvSpPr>
        <p:spPr>
          <a:xfrm>
            <a:off x="4380073" y="4805958"/>
            <a:ext cx="2350681" cy="273844"/>
          </a:xfrm>
          <a:prstGeom prst="rect">
            <a:avLst/>
          </a:prstGeom>
        </p:spPr>
        <p:txBody>
          <a:bodyPr vert="horz" anchor="b"/>
          <a:lstStyle>
            <a:lvl1pPr algn="r" eaLnBrk="1" latinLnBrk="0" hangingPunct="1">
              <a:defRPr kumimoji="0" sz="1000">
                <a:solidFill>
                  <a:schemeClr val="tx1"/>
                </a:solidFill>
              </a:defRPr>
            </a:lvl1pPr>
            <a:extLst/>
          </a:lstStyle>
          <a:p>
            <a:pPr algn="r" eaLnBrk="1" latinLnBrk="0" hangingPunct="1"/>
            <a:endParaRPr kumimoji="0" lang="en-US" sz="1000" dirty="0">
              <a:solidFill>
                <a:schemeClr val="tx1"/>
              </a:solidFill>
            </a:endParaRPr>
          </a:p>
        </p:txBody>
      </p:sp>
      <p:sp>
        <p:nvSpPr>
          <p:cNvPr id="18" name="Slide Number Placeholder 17"/>
          <p:cNvSpPr>
            <a:spLocks noGrp="1"/>
          </p:cNvSpPr>
          <p:nvPr>
            <p:ph type="sldNum" sz="quarter" idx="4"/>
          </p:nvPr>
        </p:nvSpPr>
        <p:spPr>
          <a:xfrm>
            <a:off x="8647272" y="4805958"/>
            <a:ext cx="365760" cy="273844"/>
          </a:xfrm>
          <a:prstGeom prst="rect">
            <a:avLst/>
          </a:prstGeom>
        </p:spPr>
        <p:txBody>
          <a:bodyPr vert="horz" anchor="b"/>
          <a:lstStyle>
            <a:lvl1pPr algn="r" eaLnBrk="1" latinLnBrk="0" hangingPunct="1">
              <a:defRPr kumimoji="0" sz="1000" b="0">
                <a:solidFill>
                  <a:schemeClr val="tx1"/>
                </a:solidFill>
              </a:defRPr>
            </a:lvl1pPr>
            <a:extLst/>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hf sldNum="0"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microsoft.com/office/2018/10/relationships/comments" Target="../comments/modernComment_108_0.xml"/><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microsoft.com/office/2018/10/relationships/comments" Target="../comments/modernComment_10A_0.xml"/><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microsoft.com/office/2018/10/relationships/comments" Target="../comments/modernComment_10B_0.xml"/><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511150" y="483127"/>
            <a:ext cx="8222100" cy="1604100"/>
          </a:xfrm>
          <a:prstGeom prst="rect">
            <a:avLst/>
          </a:prstGeom>
        </p:spPr>
        <p:txBody>
          <a:bodyPr spcFirstLastPara="1" wrap="square" lIns="91425" tIns="91425" rIns="91425" bIns="91425" anchor="b" anchorCtr="0">
            <a:noAutofit/>
          </a:bodyPr>
          <a:lstStyle/>
          <a:p>
            <a:pPr marL="0" lvl="0" indent="0" algn="ctr" rtl="0">
              <a:lnSpc>
                <a:spcPct val="150000"/>
              </a:lnSpc>
              <a:spcBef>
                <a:spcPts val="1200"/>
              </a:spcBef>
              <a:spcAft>
                <a:spcPts val="0"/>
              </a:spcAft>
              <a:buNone/>
            </a:pPr>
            <a:endParaRPr sz="40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ctr" rtl="0">
              <a:lnSpc>
                <a:spcPct val="150000"/>
              </a:lnSpc>
              <a:spcBef>
                <a:spcPts val="1200"/>
              </a:spcBef>
              <a:spcAft>
                <a:spcPts val="0"/>
              </a:spcAft>
              <a:buNone/>
            </a:pPr>
            <a:endParaRPr sz="40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ctr" rtl="0">
              <a:lnSpc>
                <a:spcPct val="150000"/>
              </a:lnSpc>
              <a:spcBef>
                <a:spcPts val="1200"/>
              </a:spcBef>
              <a:spcAft>
                <a:spcPts val="0"/>
              </a:spcAft>
              <a:buNone/>
            </a:pPr>
            <a:endParaRPr sz="40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ctr" rtl="0">
              <a:lnSpc>
                <a:spcPct val="150000"/>
              </a:lnSpc>
              <a:spcBef>
                <a:spcPts val="1200"/>
              </a:spcBef>
              <a:spcAft>
                <a:spcPts val="0"/>
              </a:spcAft>
              <a:buNone/>
            </a:pPr>
            <a:endParaRPr sz="40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ctr" rtl="0">
              <a:lnSpc>
                <a:spcPct val="150000"/>
              </a:lnSpc>
              <a:spcBef>
                <a:spcPts val="1200"/>
              </a:spcBef>
              <a:spcAft>
                <a:spcPts val="0"/>
              </a:spcAft>
              <a:buNone/>
            </a:pPr>
            <a:endParaRPr sz="40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ctr" rtl="0">
              <a:lnSpc>
                <a:spcPct val="150000"/>
              </a:lnSpc>
              <a:spcBef>
                <a:spcPts val="1200"/>
              </a:spcBef>
              <a:spcAft>
                <a:spcPts val="0"/>
              </a:spcAft>
              <a:buNone/>
            </a:pPr>
            <a:endParaRPr sz="40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ctr" rtl="0">
              <a:lnSpc>
                <a:spcPct val="150000"/>
              </a:lnSpc>
              <a:spcBef>
                <a:spcPts val="1200"/>
              </a:spcBef>
              <a:spcAft>
                <a:spcPts val="1200"/>
              </a:spcAft>
              <a:buNone/>
            </a:pPr>
            <a:r>
              <a:rPr lang="en-GB" sz="4000" b="1" dirty="0">
                <a:solidFill>
                  <a:schemeClr val="tx1">
                    <a:lumMod val="95000"/>
                    <a:lumOff val="5000"/>
                  </a:schemeClr>
                </a:solidFill>
                <a:latin typeface="Times New Roman" pitchFamily="18" charset="0"/>
                <a:ea typeface="Times New Roman"/>
                <a:cs typeface="Times New Roman" pitchFamily="18" charset="0"/>
                <a:sym typeface="Times New Roman"/>
              </a:rPr>
              <a:t>COMPONENT 2 RESEARCH METHODS</a:t>
            </a:r>
            <a:endParaRPr sz="4000" b="1">
              <a:solidFill>
                <a:schemeClr val="tx1">
                  <a:lumMod val="95000"/>
                  <a:lumOff val="5000"/>
                </a:schemeClr>
              </a:solidFill>
              <a:latin typeface="Times New Roman" pitchFamily="18" charset="0"/>
              <a:cs typeface="Times New Roman" pitchFamily="18" charset="0"/>
            </a:endParaRPr>
          </a:p>
        </p:txBody>
      </p:sp>
      <p:sp>
        <p:nvSpPr>
          <p:cNvPr id="86" name="Google Shape;86;p13"/>
          <p:cNvSpPr txBox="1">
            <a:spLocks noGrp="1"/>
          </p:cNvSpPr>
          <p:nvPr>
            <p:ph type="subTitle" idx="1"/>
          </p:nvPr>
        </p:nvSpPr>
        <p:spPr>
          <a:xfrm>
            <a:off x="756650" y="2146067"/>
            <a:ext cx="7683169" cy="2848233"/>
          </a:xfrm>
          <a:prstGeom prst="rect">
            <a:avLst/>
          </a:prstGeom>
        </p:spPr>
        <p:txBody>
          <a:bodyPr spcFirstLastPara="1" wrap="square" lIns="91425" tIns="91425" rIns="91425" bIns="91425" anchor="t" anchorCtr="0">
            <a:noAutofit/>
          </a:bodyPr>
          <a:lstStyle/>
          <a:p>
            <a:pPr marR="63500" algn="l">
              <a:spcBef>
                <a:spcPts val="0"/>
              </a:spcBef>
            </a:pPr>
            <a:r>
              <a:rPr lang="en-GB" sz="2000" dirty="0">
                <a:solidFill>
                  <a:schemeClr val="tx1">
                    <a:lumMod val="95000"/>
                    <a:lumOff val="5000"/>
                  </a:schemeClr>
                </a:solidFill>
                <a:latin typeface="Times New Roman"/>
                <a:ea typeface="Times New Roman"/>
                <a:cs typeface="Times New Roman"/>
                <a:sym typeface="Times New Roman"/>
              </a:rPr>
              <a:t>Student Name- Radu Alexandru Nitu</a:t>
            </a:r>
            <a:endParaRPr lang="en-US" sz="2000">
              <a:solidFill>
                <a:schemeClr val="tx1">
                  <a:lumMod val="95000"/>
                  <a:lumOff val="5000"/>
                </a:schemeClr>
              </a:solidFill>
              <a:latin typeface="Times New Roman"/>
              <a:ea typeface="Times New Roman"/>
              <a:cs typeface="Times New Roman"/>
            </a:endParaRPr>
          </a:p>
          <a:p>
            <a:pPr marL="0" marR="63500" lvl="0" indent="0" algn="l" rtl="0">
              <a:spcBef>
                <a:spcPts val="0"/>
              </a:spcBef>
              <a:spcAft>
                <a:spcPts val="0"/>
              </a:spcAft>
              <a:buNone/>
            </a:pPr>
            <a:r>
              <a:rPr lang="en-GB" sz="2000" dirty="0">
                <a:solidFill>
                  <a:schemeClr val="tx1">
                    <a:lumMod val="95000"/>
                    <a:lumOff val="5000"/>
                  </a:schemeClr>
                </a:solidFill>
                <a:latin typeface="Times New Roman"/>
                <a:ea typeface="Times New Roman"/>
                <a:cs typeface="Times New Roman"/>
                <a:sym typeface="Times New Roman"/>
              </a:rPr>
              <a:t>Student ID-2109427</a:t>
            </a:r>
            <a:endParaRPr lang="en-GB" sz="2000" dirty="0">
              <a:solidFill>
                <a:schemeClr val="tx1">
                  <a:lumMod val="95000"/>
                  <a:lumOff val="5000"/>
                </a:schemeClr>
              </a:solidFill>
              <a:latin typeface="Times New Roman"/>
              <a:ea typeface="Times New Roman"/>
              <a:cs typeface="Times New Roman"/>
            </a:endParaRPr>
          </a:p>
          <a:p>
            <a:pPr marR="63500" algn="l">
              <a:spcBef>
                <a:spcPts val="0"/>
              </a:spcBef>
            </a:pPr>
            <a:r>
              <a:rPr lang="en-GB" sz="2000" dirty="0">
                <a:solidFill>
                  <a:schemeClr val="tx1">
                    <a:lumMod val="95000"/>
                    <a:lumOff val="5000"/>
                  </a:schemeClr>
                </a:solidFill>
                <a:latin typeface="Times New Roman"/>
                <a:ea typeface="Times New Roman"/>
                <a:cs typeface="Times New Roman"/>
              </a:rPr>
              <a:t>Course name-Digital skills and research methods</a:t>
            </a:r>
          </a:p>
          <a:p>
            <a:pPr marR="63500" algn="l">
              <a:spcBef>
                <a:spcPts val="0"/>
              </a:spcBef>
            </a:pPr>
            <a:r>
              <a:rPr lang="en-GB" sz="2000" dirty="0">
                <a:solidFill>
                  <a:schemeClr val="tx1">
                    <a:lumMod val="95000"/>
                    <a:lumOff val="5000"/>
                  </a:schemeClr>
                </a:solidFill>
                <a:latin typeface="Times New Roman"/>
                <a:ea typeface="Times New Roman"/>
                <a:cs typeface="Times New Roman"/>
              </a:rPr>
              <a:t>University of Wales Trinity Saint David </a:t>
            </a:r>
          </a:p>
          <a:p>
            <a:pPr marR="63500" algn="l">
              <a:spcBef>
                <a:spcPts val="0"/>
              </a:spcBef>
            </a:pPr>
            <a:endParaRPr lang="en-GB" sz="3600" dirty="0">
              <a:solidFill>
                <a:schemeClr val="tx1">
                  <a:lumMod val="95000"/>
                  <a:lumOff val="5000"/>
                </a:schemeClr>
              </a:solidFill>
              <a:latin typeface="Times New Roman" pitchFamily="18" charset="0"/>
              <a:ea typeface="Times New Roman"/>
              <a:cs typeface="Times New Roman" pitchFamily="18" charset="0"/>
            </a:endParaRPr>
          </a:p>
        </p:txBody>
      </p:sp>
      <p:pic>
        <p:nvPicPr>
          <p:cNvPr id="2" name="Picture 2">
            <a:extLst>
              <a:ext uri="{FF2B5EF4-FFF2-40B4-BE49-F238E27FC236}">
                <a16:creationId xmlns:a16="http://schemas.microsoft.com/office/drawing/2014/main" id="{19693DE2-9A0C-4091-8D75-FF5EFB10087E}"/>
              </a:ext>
            </a:extLst>
          </p:cNvPr>
          <p:cNvPicPr>
            <a:picLocks noChangeAspect="1"/>
          </p:cNvPicPr>
          <p:nvPr/>
        </p:nvPicPr>
        <p:blipFill>
          <a:blip r:embed="rId3"/>
          <a:stretch>
            <a:fillRect/>
          </a:stretch>
        </p:blipFill>
        <p:spPr>
          <a:xfrm>
            <a:off x="6801927" y="1641093"/>
            <a:ext cx="1643333" cy="218480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9758" y="1597306"/>
            <a:ext cx="7874644" cy="2836111"/>
          </a:xfrm>
        </p:spPr>
        <p:txBody>
          <a:bodyPr>
            <a:normAutofit fontScale="47500" lnSpcReduction="20000"/>
          </a:bodyPr>
          <a:lstStyle/>
          <a:p>
            <a:r>
              <a:rPr lang="en-US" dirty="0">
                <a:solidFill>
                  <a:schemeClr val="tx1">
                    <a:lumMod val="95000"/>
                    <a:lumOff val="5000"/>
                  </a:schemeClr>
                </a:solidFill>
                <a:latin typeface="Times New Roman" pitchFamily="18" charset="0"/>
                <a:cs typeface="Times New Roman" pitchFamily="18" charset="0"/>
              </a:rPr>
              <a:t>Introduction	</a:t>
            </a:r>
          </a:p>
          <a:p>
            <a:r>
              <a:rPr lang="en-US" dirty="0">
                <a:solidFill>
                  <a:schemeClr val="tx1">
                    <a:lumMod val="95000"/>
                    <a:lumOff val="5000"/>
                  </a:schemeClr>
                </a:solidFill>
                <a:latin typeface="Times New Roman" pitchFamily="18" charset="0"/>
                <a:cs typeface="Times New Roman" pitchFamily="18" charset="0"/>
              </a:rPr>
              <a:t>An explanation of different academic levels in the UK	</a:t>
            </a:r>
          </a:p>
          <a:p>
            <a:r>
              <a:rPr lang="en-US" dirty="0">
                <a:solidFill>
                  <a:schemeClr val="tx1">
                    <a:lumMod val="95000"/>
                    <a:lumOff val="5000"/>
                  </a:schemeClr>
                </a:solidFill>
                <a:latin typeface="Times New Roman" pitchFamily="18" charset="0"/>
                <a:cs typeface="Times New Roman" pitchFamily="18" charset="0"/>
              </a:rPr>
              <a:t>Explanation of GRIT	</a:t>
            </a:r>
          </a:p>
          <a:p>
            <a:r>
              <a:rPr lang="en-US" dirty="0">
                <a:solidFill>
                  <a:schemeClr val="tx1">
                    <a:lumMod val="95000"/>
                    <a:lumOff val="5000"/>
                  </a:schemeClr>
                </a:solidFill>
                <a:latin typeface="Times New Roman" pitchFamily="18" charset="0"/>
                <a:cs typeface="Times New Roman" pitchFamily="18" charset="0"/>
              </a:rPr>
              <a:t>A calculation of GRIT	</a:t>
            </a:r>
          </a:p>
          <a:p>
            <a:r>
              <a:rPr lang="en-US" dirty="0">
                <a:solidFill>
                  <a:schemeClr val="tx1">
                    <a:lumMod val="95000"/>
                    <a:lumOff val="5000"/>
                  </a:schemeClr>
                </a:solidFill>
                <a:latin typeface="Times New Roman" pitchFamily="18" charset="0"/>
                <a:cs typeface="Times New Roman" pitchFamily="18" charset="0"/>
              </a:rPr>
              <a:t>Explanation of the primary and secondary dataset	</a:t>
            </a:r>
          </a:p>
          <a:p>
            <a:r>
              <a:rPr lang="en-US" dirty="0">
                <a:solidFill>
                  <a:schemeClr val="tx1">
                    <a:lumMod val="95000"/>
                    <a:lumOff val="5000"/>
                  </a:schemeClr>
                </a:solidFill>
                <a:latin typeface="Times New Roman" pitchFamily="18" charset="0"/>
                <a:cs typeface="Times New Roman" pitchFamily="18" charset="0"/>
              </a:rPr>
              <a:t>A calculation of GRIT score to present mean, median, and mode of both the primary and secondary dataset</a:t>
            </a:r>
          </a:p>
          <a:p>
            <a:r>
              <a:rPr lang="en-US" dirty="0">
                <a:solidFill>
                  <a:schemeClr val="tx1">
                    <a:lumMod val="95000"/>
                    <a:lumOff val="5000"/>
                  </a:schemeClr>
                </a:solidFill>
                <a:latin typeface="Times New Roman" pitchFamily="18" charset="0"/>
                <a:cs typeface="Times New Roman" pitchFamily="18" charset="0"/>
              </a:rPr>
              <a:t>A calculation of the highest academic levels to present mean, median, and mode of both the primary and secondary dataset	</a:t>
            </a:r>
          </a:p>
          <a:p>
            <a:r>
              <a:rPr lang="en-US" dirty="0">
                <a:solidFill>
                  <a:schemeClr val="tx1">
                    <a:lumMod val="95000"/>
                    <a:lumOff val="5000"/>
                  </a:schemeClr>
                </a:solidFill>
                <a:latin typeface="Times New Roman" pitchFamily="18" charset="0"/>
                <a:cs typeface="Times New Roman" pitchFamily="18" charset="0"/>
              </a:rPr>
              <a:t>Utilization of DIKW Model to evaluate the explanation of the analysis	</a:t>
            </a:r>
          </a:p>
          <a:p>
            <a:r>
              <a:rPr lang="en-US" dirty="0">
                <a:solidFill>
                  <a:schemeClr val="tx1">
                    <a:lumMod val="95000"/>
                    <a:lumOff val="5000"/>
                  </a:schemeClr>
                </a:solidFill>
                <a:latin typeface="Times New Roman" pitchFamily="18" charset="0"/>
                <a:cs typeface="Times New Roman" pitchFamily="18" charset="0"/>
              </a:rPr>
              <a:t>A comparison between the dataset	</a:t>
            </a:r>
          </a:p>
          <a:p>
            <a:r>
              <a:rPr lang="en-US" dirty="0">
                <a:solidFill>
                  <a:schemeClr val="tx1">
                    <a:lumMod val="95000"/>
                    <a:lumOff val="5000"/>
                  </a:schemeClr>
                </a:solidFill>
                <a:latin typeface="Times New Roman" pitchFamily="18" charset="0"/>
                <a:cs typeface="Times New Roman" pitchFamily="18" charset="0"/>
              </a:rPr>
              <a:t>Conclusion	</a:t>
            </a:r>
          </a:p>
          <a:p>
            <a:r>
              <a:rPr lang="en-US" dirty="0">
                <a:solidFill>
                  <a:schemeClr val="tx1">
                    <a:lumMod val="95000"/>
                    <a:lumOff val="5000"/>
                  </a:schemeClr>
                </a:solidFill>
                <a:latin typeface="Times New Roman" pitchFamily="18" charset="0"/>
                <a:cs typeface="Times New Roman" pitchFamily="18" charset="0"/>
              </a:rPr>
              <a:t>References	</a:t>
            </a:r>
          </a:p>
          <a:p>
            <a:endParaRPr lang="en-US" dirty="0">
              <a:solidFill>
                <a:schemeClr val="tx1">
                  <a:lumMod val="95000"/>
                  <a:lumOff val="5000"/>
                </a:schemeClr>
              </a:solidFill>
              <a:latin typeface="Times New Roman" pitchFamily="18" charset="0"/>
              <a:cs typeface="Times New Roman" pitchFamily="18" charset="0"/>
            </a:endParaRPr>
          </a:p>
          <a:p>
            <a:endParaRPr lang="en-US" dirty="0">
              <a:solidFill>
                <a:schemeClr val="tx1">
                  <a:lumMod val="95000"/>
                  <a:lumOff val="5000"/>
                </a:schemeClr>
              </a:solidFill>
              <a:latin typeface="Times New Roman" pitchFamily="18" charset="0"/>
              <a:cs typeface="Times New Roman" pitchFamily="18" charset="0"/>
            </a:endParaRPr>
          </a:p>
        </p:txBody>
      </p:sp>
      <p:sp>
        <p:nvSpPr>
          <p:cNvPr id="2" name="Title 1"/>
          <p:cNvSpPr>
            <a:spLocks noGrp="1"/>
          </p:cNvSpPr>
          <p:nvPr>
            <p:ph type="title"/>
          </p:nvPr>
        </p:nvSpPr>
        <p:spPr>
          <a:xfrm>
            <a:off x="1215342" y="468082"/>
            <a:ext cx="7319059" cy="960668"/>
          </a:xfrm>
        </p:spPr>
        <p:txBody>
          <a:bodyPr>
            <a:normAutofit fontScale="90000"/>
          </a:bodyPr>
          <a:lstStyle/>
          <a:p>
            <a:pPr algn="ctr"/>
            <a:r>
              <a:rPr lang="en-US" dirty="0">
                <a:solidFill>
                  <a:schemeClr val="tx1">
                    <a:lumMod val="95000"/>
                    <a:lumOff val="5000"/>
                  </a:schemeClr>
                </a:solidFill>
                <a:latin typeface="Times New Roman" pitchFamily="18" charset="0"/>
                <a:cs typeface="Times New Roman" pitchFamily="18" charset="0"/>
              </a:rPr>
              <a:t>TABLE OF CONTENTS</a:t>
            </a:r>
            <a:br>
              <a:rPr lang="en-US" dirty="0">
                <a:solidFill>
                  <a:schemeClr val="tx1">
                    <a:lumMod val="95000"/>
                    <a:lumOff val="5000"/>
                  </a:schemeClr>
                </a:solidFill>
                <a:latin typeface="Times New Roman" pitchFamily="18" charset="0"/>
                <a:cs typeface="Times New Roman" pitchFamily="18" charset="0"/>
              </a:rPr>
            </a:br>
            <a:endParaRPr lang="en-US" dirty="0">
              <a:solidFill>
                <a:schemeClr val="tx1">
                  <a:lumMod val="95000"/>
                  <a:lumOff val="5000"/>
                </a:schemeClr>
              </a:solidFill>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4"/>
          <p:cNvSpPr txBox="1">
            <a:spLocks noGrp="1"/>
          </p:cNvSpPr>
          <p:nvPr>
            <p:ph type="title"/>
          </p:nvPr>
        </p:nvSpPr>
        <p:spPr>
          <a:xfrm>
            <a:off x="311700" y="431566"/>
            <a:ext cx="8520600" cy="607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400" b="1" dirty="0">
                <a:solidFill>
                  <a:schemeClr val="tx1">
                    <a:lumMod val="95000"/>
                    <a:lumOff val="5000"/>
                  </a:schemeClr>
                </a:solidFill>
                <a:latin typeface="Times New Roman" pitchFamily="18" charset="0"/>
                <a:ea typeface="Times New Roman"/>
                <a:cs typeface="Times New Roman" pitchFamily="18" charset="0"/>
                <a:sym typeface="Times New Roman"/>
              </a:rPr>
              <a:t> INTRODUCTION</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
        <p:nvSpPr>
          <p:cNvPr id="92" name="Google Shape;92;p14"/>
          <p:cNvSpPr txBox="1">
            <a:spLocks noGrp="1"/>
          </p:cNvSpPr>
          <p:nvPr>
            <p:ph type="body" idx="1"/>
          </p:nvPr>
        </p:nvSpPr>
        <p:spPr>
          <a:xfrm>
            <a:off x="311700" y="957943"/>
            <a:ext cx="8520600" cy="3610932"/>
          </a:xfrm>
          <a:prstGeom prst="rect">
            <a:avLst/>
          </a:prstGeom>
        </p:spPr>
        <p:txBody>
          <a:bodyPr spcFirstLastPara="1" wrap="square" lIns="91425" tIns="91425" rIns="91425" bIns="91425" anchor="t" anchorCtr="0">
            <a:noAutofit/>
          </a:bodyPr>
          <a:lstStyle/>
          <a:p>
            <a:pPr indent="-355600">
              <a:buClr>
                <a:srgbClr val="000000"/>
              </a:buClr>
              <a:buSzPts val="2000"/>
              <a:buNone/>
            </a:pPr>
            <a:r>
              <a:rPr lang="en-GB" sz="2000" b="1" i="1" dirty="0">
                <a:solidFill>
                  <a:schemeClr val="tx1">
                    <a:lumMod val="95000"/>
                    <a:lumOff val="5000"/>
                  </a:schemeClr>
                </a:solidFill>
                <a:latin typeface="Times New Roman" pitchFamily="18" charset="0"/>
                <a:cs typeface="Times New Roman" pitchFamily="18" charset="0"/>
              </a:rPr>
              <a:t>Introductory Statement</a:t>
            </a:r>
            <a:endParaRPr lang="en-GB" sz="2000" dirty="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This study aims to portray the critical understanding of the GRIT or Global Research Innovation and Technology that has vague importance in the academic context.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GRIT is an organization that is situated in Boston. This organization mainly deals with MIT mobility issues. Here, it can be stated that developing such areas are important for study evaluation format as there are severe ways things can be managed mainly in the educational industry.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Mainly GRIT allows the distinct academic goals of students to be intensified so the career goals may be evaluated with significant strategies.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181400"/>
            <a:ext cx="8520600" cy="607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400" b="1" dirty="0">
                <a:solidFill>
                  <a:schemeClr val="tx1">
                    <a:lumMod val="95000"/>
                    <a:lumOff val="5000"/>
                  </a:schemeClr>
                </a:solidFill>
                <a:latin typeface="Times New Roman" pitchFamily="18" charset="0"/>
                <a:ea typeface="Times New Roman"/>
                <a:cs typeface="Times New Roman" pitchFamily="18" charset="0"/>
                <a:sym typeface="Times New Roman"/>
              </a:rPr>
              <a:t>AN EXPLANATION OF DIFFERENT ACADEMIC SKILLS IN THE UK </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
        <p:nvSpPr>
          <p:cNvPr id="98" name="Google Shape;98;p15"/>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355600" algn="l" rtl="0">
              <a:spcBef>
                <a:spcPts val="0"/>
              </a:spcBef>
              <a:spcAft>
                <a:spcPts val="0"/>
              </a:spcAft>
              <a:buClr>
                <a:srgbClr val="000000"/>
              </a:buClr>
              <a:buSzPts val="2000"/>
              <a:buNone/>
            </a:pPr>
            <a:r>
              <a:rPr lang="en-GB" sz="2000" b="1" i="1" dirty="0">
                <a:solidFill>
                  <a:schemeClr val="tx1">
                    <a:lumMod val="95000"/>
                    <a:lumOff val="5000"/>
                  </a:schemeClr>
                </a:solidFill>
                <a:latin typeface="Times New Roman" pitchFamily="18" charset="0"/>
                <a:ea typeface="Times New Roman"/>
                <a:cs typeface="Times New Roman" pitchFamily="18" charset="0"/>
                <a:sym typeface="Times New Roman"/>
              </a:rPr>
              <a:t>Explanation </a:t>
            </a: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The UK is famous for its education and top universities, it has an interactive teaching methodology, great student satisfaction, and everyone in the world prefers to study here.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The education of the UK is divided into four different jurisdictions; those are England, Northern Ireland, Wales, and Scotland (Lam and Zhou, 2019, p.1654).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All these four regions have different education systems, qualifications, laws, and regulations. The basic four stages are primary education, secondary education, further education, and higher education.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6"/>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400" b="1" dirty="0">
                <a:solidFill>
                  <a:schemeClr val="tx1">
                    <a:lumMod val="95000"/>
                    <a:lumOff val="5000"/>
                  </a:schemeClr>
                </a:solidFill>
                <a:latin typeface="Times New Roman" pitchFamily="18" charset="0"/>
                <a:ea typeface="Times New Roman"/>
                <a:cs typeface="Times New Roman" pitchFamily="18" charset="0"/>
                <a:sym typeface="Times New Roman"/>
              </a:rPr>
              <a:t>EXPLANATION OF GRIT</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
        <p:nvSpPr>
          <p:cNvPr id="104" name="Google Shape;104;p16"/>
          <p:cNvSpPr txBox="1">
            <a:spLocks noGrp="1"/>
          </p:cNvSpPr>
          <p:nvPr>
            <p:ph type="body" idx="1"/>
          </p:nvPr>
        </p:nvSpPr>
        <p:spPr>
          <a:prstGeom prst="rect">
            <a:avLst/>
          </a:prstGeom>
        </p:spPr>
        <p:txBody>
          <a:bodyPr spcFirstLastPara="1" wrap="square" lIns="91425" tIns="91425" rIns="91425" bIns="91425" anchor="t" anchorCtr="0">
            <a:noAutofit/>
          </a:bodyPr>
          <a:lstStyle/>
          <a:p>
            <a:pPr marL="457200" lvl="0" indent="-355600" algn="l" rtl="0">
              <a:spcBef>
                <a:spcPts val="0"/>
              </a:spcBef>
              <a:spcAft>
                <a:spcPts val="0"/>
              </a:spcAft>
              <a:buClr>
                <a:srgbClr val="000000"/>
              </a:buClr>
              <a:buSzPts val="2000"/>
              <a:buNone/>
            </a:pPr>
            <a:r>
              <a:rPr lang="en-GB" sz="2000" b="1" i="1" dirty="0">
                <a:solidFill>
                  <a:schemeClr val="tx1">
                    <a:lumMod val="95000"/>
                    <a:lumOff val="5000"/>
                  </a:schemeClr>
                </a:solidFill>
                <a:latin typeface="Times New Roman" pitchFamily="18" charset="0"/>
                <a:ea typeface="Times New Roman"/>
                <a:cs typeface="Times New Roman" pitchFamily="18" charset="0"/>
                <a:sym typeface="Times New Roman"/>
              </a:rPr>
              <a:t>GRIT</a:t>
            </a: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GRIT or Global Research Innovation and Technology are a foundation that leverages academic research. It was established in 2011 and it’s headquarter is in Massachusetts, Boston.</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Apart from talent and opportunities, there are other characteristics such as creativity, emotional intelligence, growth mindset, etc. that are also important to make an impact in academic outcomes (</a:t>
            </a:r>
            <a:r>
              <a:rPr lang="en-GB" sz="2000" dirty="0" err="1">
                <a:solidFill>
                  <a:schemeClr val="tx1">
                    <a:lumMod val="95000"/>
                    <a:lumOff val="5000"/>
                  </a:schemeClr>
                </a:solidFill>
                <a:latin typeface="Times New Roman" pitchFamily="18" charset="0"/>
                <a:ea typeface="Times New Roman"/>
                <a:cs typeface="Times New Roman" pitchFamily="18" charset="0"/>
                <a:sym typeface="Times New Roman"/>
              </a:rPr>
              <a:t>Tefera</a:t>
            </a: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 </a:t>
            </a:r>
            <a:r>
              <a:rPr lang="en-GB" sz="2000" i="1" dirty="0">
                <a:solidFill>
                  <a:schemeClr val="tx1">
                    <a:lumMod val="95000"/>
                    <a:lumOff val="5000"/>
                  </a:schemeClr>
                </a:solidFill>
                <a:latin typeface="Times New Roman" pitchFamily="18" charset="0"/>
                <a:ea typeface="Times New Roman"/>
                <a:cs typeface="Times New Roman" pitchFamily="18" charset="0"/>
                <a:sym typeface="Times New Roman"/>
              </a:rPr>
              <a:t>et al.</a:t>
            </a: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 2019, p.27).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For the last decade, GRIT has done a major role in academic achievement and other educational outcomes and social relationships.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17"/>
          <p:cNvSpPr txBox="1">
            <a:spLocks noGrp="1"/>
          </p:cNvSpPr>
          <p:nvPr>
            <p:ph type="title"/>
          </p:nvPr>
        </p:nvSpPr>
        <p:spPr>
          <a:xfrm>
            <a:off x="311700" y="181400"/>
            <a:ext cx="8520600" cy="607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400" b="1" dirty="0">
                <a:solidFill>
                  <a:schemeClr val="tx1">
                    <a:lumMod val="95000"/>
                    <a:lumOff val="5000"/>
                  </a:schemeClr>
                </a:solidFill>
                <a:latin typeface="Times New Roman" pitchFamily="18" charset="0"/>
                <a:ea typeface="Times New Roman"/>
                <a:cs typeface="Times New Roman" pitchFamily="18" charset="0"/>
                <a:sym typeface="Times New Roman"/>
              </a:rPr>
              <a:t>A CALCULATION OF GRIT</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
        <p:nvSpPr>
          <p:cNvPr id="110" name="Google Shape;110;p17"/>
          <p:cNvSpPr txBox="1">
            <a:spLocks noGrp="1"/>
          </p:cNvSpPr>
          <p:nvPr>
            <p:ph type="body" idx="1"/>
          </p:nvPr>
        </p:nvSpPr>
        <p:spPr>
          <a:xfrm>
            <a:off x="311700" y="735724"/>
            <a:ext cx="8520600" cy="3528351"/>
          </a:xfrm>
          <a:prstGeom prst="rect">
            <a:avLst/>
          </a:prstGeom>
        </p:spPr>
        <p:txBody>
          <a:bodyPr spcFirstLastPara="1" wrap="square" lIns="91425" tIns="91425" rIns="91425" bIns="91425" anchor="t" anchorCtr="0">
            <a:noAutofit/>
          </a:bodyPr>
          <a:lstStyle/>
          <a:p>
            <a:pPr indent="-355600">
              <a:buClr>
                <a:srgbClr val="000000"/>
              </a:buClr>
              <a:buSzPts val="2000"/>
              <a:buNone/>
            </a:pPr>
            <a:r>
              <a:rPr lang="en-GB" altLang="en-US" sz="2000" b="1" i="1" dirty="0">
                <a:solidFill>
                  <a:schemeClr val="tx1">
                    <a:lumMod val="95000"/>
                    <a:lumOff val="5000"/>
                  </a:schemeClr>
                </a:solidFill>
                <a:latin typeface="Times New Roman" pitchFamily="18" charset="0"/>
                <a:cs typeface="Times New Roman" pitchFamily="18" charset="0"/>
              </a:rPr>
              <a:t>Calculation of Grit</a:t>
            </a:r>
            <a:endParaRPr lang="en-GB" sz="2000" dirty="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The need behind calculating GRIT is something that needs to be in shape as there are multiple issues placed by the involvement of academic roles.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Developing such areas to deal with complications is one of the most critical areas thus, in this context presentation of the GRIT values and the gathering outcome becomes the prominent step for the organization.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On the basis of the academic GRIT, it can be stated that dealing with student expectations and managing the critical aspects of education to cultivate higher hopes and to meet the primary requirements of reaching some areas in the education sectors are dependent on the calculation systems (Lam and Zhou, 2021, p.125).</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18"/>
          <p:cNvSpPr txBox="1">
            <a:spLocks noGrp="1"/>
          </p:cNvSpPr>
          <p:nvPr>
            <p:ph type="title"/>
          </p:nvPr>
        </p:nvSpPr>
        <p:spPr>
          <a:xfrm>
            <a:off x="311700" y="149075"/>
            <a:ext cx="8520600" cy="868800"/>
          </a:xfrm>
          <a:prstGeom prst="rect">
            <a:avLst/>
          </a:prstGeom>
        </p:spPr>
        <p:txBody>
          <a:bodyPr spcFirstLastPara="1" wrap="square" lIns="91425" tIns="91425" rIns="91425" bIns="91425" anchor="t" anchorCtr="0">
            <a:normAutofit fontScale="90000"/>
          </a:bodyPr>
          <a:lstStyle/>
          <a:p>
            <a:pPr marL="0" lvl="0" indent="0" algn="ctr" rtl="0">
              <a:lnSpc>
                <a:spcPct val="115000"/>
              </a:lnSpc>
              <a:spcBef>
                <a:spcPts val="2400"/>
              </a:spcBef>
              <a:spcAft>
                <a:spcPts val="0"/>
              </a:spcAft>
              <a:buNone/>
            </a:pPr>
            <a:r>
              <a:rPr lang="en-GB" sz="2650" b="1" dirty="0">
                <a:solidFill>
                  <a:schemeClr val="tx1">
                    <a:lumMod val="95000"/>
                    <a:lumOff val="5000"/>
                  </a:schemeClr>
                </a:solidFill>
                <a:latin typeface="Times New Roman" pitchFamily="18" charset="0"/>
                <a:ea typeface="Times New Roman"/>
                <a:cs typeface="Times New Roman" pitchFamily="18" charset="0"/>
                <a:sym typeface="Times New Roman"/>
              </a:rPr>
              <a:t>EXPLANATION OF THE PRIMARY AND SECONDARY DATASET</a:t>
            </a:r>
            <a:endParaRPr sz="265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l" rtl="0">
              <a:spcBef>
                <a:spcPts val="600"/>
              </a:spcBef>
              <a:spcAft>
                <a:spcPts val="0"/>
              </a:spcAft>
              <a:buNone/>
            </a:pPr>
            <a:endParaRPr>
              <a:solidFill>
                <a:schemeClr val="tx1">
                  <a:lumMod val="95000"/>
                  <a:lumOff val="5000"/>
                </a:schemeClr>
              </a:solidFill>
              <a:latin typeface="Times New Roman" pitchFamily="18" charset="0"/>
              <a:cs typeface="Times New Roman" pitchFamily="18" charset="0"/>
            </a:endParaRPr>
          </a:p>
        </p:txBody>
      </p:sp>
      <p:sp>
        <p:nvSpPr>
          <p:cNvPr id="116" name="Google Shape;116;p18"/>
          <p:cNvSpPr txBox="1">
            <a:spLocks noGrp="1"/>
          </p:cNvSpPr>
          <p:nvPr>
            <p:ph type="body" idx="1"/>
          </p:nvPr>
        </p:nvSpPr>
        <p:spPr>
          <a:prstGeom prst="rect">
            <a:avLst/>
          </a:prstGeom>
        </p:spPr>
        <p:txBody>
          <a:bodyPr spcFirstLastPara="1" wrap="square" lIns="91425" tIns="91425" rIns="91425" bIns="91425" anchor="t" anchorCtr="0">
            <a:normAutofit lnSpcReduction="10000"/>
          </a:bodyPr>
          <a:lstStyle/>
          <a:p>
            <a:pPr indent="-355600" algn="just">
              <a:lnSpc>
                <a:spcPct val="150000"/>
              </a:lnSpc>
              <a:buClr>
                <a:srgbClr val="000000"/>
              </a:buClr>
              <a:buSzPts val="2000"/>
              <a:buNone/>
            </a:pPr>
            <a:r>
              <a:rPr lang="en-GB" altLang="en-US" sz="2000" b="1" i="1" dirty="0">
                <a:solidFill>
                  <a:schemeClr val="tx1">
                    <a:lumMod val="95000"/>
                    <a:lumOff val="5000"/>
                  </a:schemeClr>
                </a:solidFill>
                <a:latin typeface="Times New Roman" pitchFamily="18" charset="0"/>
                <a:cs typeface="Times New Roman" pitchFamily="18" charset="0"/>
              </a:rPr>
              <a:t>Explanation </a:t>
            </a:r>
            <a:endParaRPr lang="en-GB" sz="2000" dirty="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just" rtl="0">
              <a:lnSpc>
                <a:spcPct val="150000"/>
              </a:lnSpc>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After judging the dataset it can be stated that the variables for the secondary level data and its respective variances are 3.25 to 4.</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just" rtl="0">
              <a:lnSpc>
                <a:spcPct val="150000"/>
              </a:lnSpc>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On the other hand, the primary data grit score and its variances are approximately 1.75 to 4.6.</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just" rtl="0">
              <a:lnSpc>
                <a:spcPct val="150000"/>
              </a:lnSpc>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The third category or the level of the issue is around 3.1 to 5 and the firth level is around 2.9 to 4.9.  </a:t>
            </a:r>
            <a:endParaRPr sz="2000">
              <a:solidFill>
                <a:schemeClr val="tx1">
                  <a:lumMod val="95000"/>
                  <a:lumOff val="5000"/>
                </a:schemeClr>
              </a:solidFill>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19"/>
          <p:cNvSpPr txBox="1">
            <a:spLocks noGrp="1"/>
          </p:cNvSpPr>
          <p:nvPr>
            <p:ph type="title"/>
          </p:nvPr>
        </p:nvSpPr>
        <p:spPr>
          <a:xfrm>
            <a:off x="311700" y="111825"/>
            <a:ext cx="8520600" cy="695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SzPts val="990"/>
              <a:buNone/>
            </a:pPr>
            <a:r>
              <a:rPr lang="en-GB" sz="2400" b="1">
                <a:solidFill>
                  <a:schemeClr val="tx1">
                    <a:lumMod val="95000"/>
                    <a:lumOff val="5000"/>
                  </a:schemeClr>
                </a:solidFill>
                <a:latin typeface="Times New Roman" pitchFamily="18" charset="0"/>
                <a:ea typeface="Times New Roman"/>
                <a:cs typeface="Times New Roman" pitchFamily="18" charset="0"/>
                <a:sym typeface="Times New Roman"/>
              </a:rPr>
              <a:t>CONTD...</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
        <p:nvSpPr>
          <p:cNvPr id="122" name="Google Shape;122;p19"/>
          <p:cNvSpPr txBox="1">
            <a:spLocks noGrp="1"/>
          </p:cNvSpPr>
          <p:nvPr>
            <p:ph type="body" idx="1"/>
          </p:nvPr>
        </p:nvSpPr>
        <p:spPr>
          <a:xfrm>
            <a:off x="311700" y="807525"/>
            <a:ext cx="8520600" cy="3761400"/>
          </a:xfrm>
          <a:prstGeom prst="rect">
            <a:avLst/>
          </a:prstGeom>
        </p:spPr>
        <p:txBody>
          <a:bodyPr spcFirstLastPara="1" wrap="square" lIns="91425" tIns="91425" rIns="91425" bIns="91425" anchor="t" anchorCtr="0">
            <a:normAutofit/>
          </a:bodyPr>
          <a:lstStyle/>
          <a:p>
            <a:pPr marL="457200" lvl="0" indent="-355600" algn="l" rtl="0">
              <a:lnSpc>
                <a:spcPct val="150000"/>
              </a:lnSpc>
              <a:spcBef>
                <a:spcPts val="1200"/>
              </a:spcBef>
              <a:spcAft>
                <a:spcPts val="0"/>
              </a:spcAft>
              <a:buSzPts val="2000"/>
              <a:buChar char="●"/>
            </a:pPr>
            <a:r>
              <a:rPr lang="en-GB" sz="2000">
                <a:solidFill>
                  <a:schemeClr val="tx1">
                    <a:lumMod val="95000"/>
                    <a:lumOff val="5000"/>
                  </a:schemeClr>
                </a:solidFill>
                <a:latin typeface="Times New Roman" pitchFamily="18" charset="0"/>
                <a:ea typeface="Times New Roman"/>
                <a:cs typeface="Times New Roman" pitchFamily="18" charset="0"/>
                <a:sym typeface="Times New Roman"/>
              </a:rPr>
              <a:t>The higher the value of academic score reaches the lower the grit score falls.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42900" algn="l" rtl="0">
              <a:lnSpc>
                <a:spcPct val="150000"/>
              </a:lnSpc>
              <a:spcBef>
                <a:spcPts val="0"/>
              </a:spcBef>
              <a:spcAft>
                <a:spcPts val="0"/>
              </a:spcAft>
              <a:buSzPts val="1800"/>
              <a:buChar char="●"/>
            </a:pPr>
            <a:r>
              <a:rPr lang="en-GB" sz="2000">
                <a:solidFill>
                  <a:schemeClr val="tx1">
                    <a:lumMod val="95000"/>
                    <a:lumOff val="5000"/>
                  </a:schemeClr>
                </a:solidFill>
                <a:latin typeface="Times New Roman" pitchFamily="18" charset="0"/>
                <a:ea typeface="Times New Roman"/>
                <a:cs typeface="Times New Roman" pitchFamily="18" charset="0"/>
                <a:sym typeface="Times New Roman"/>
              </a:rPr>
              <a:t>It is proven that academic progression is allowed by the grit score. </a:t>
            </a:r>
            <a:r>
              <a:rPr lang="en-GB" sz="1200">
                <a:solidFill>
                  <a:schemeClr val="tx1">
                    <a:lumMod val="95000"/>
                    <a:lumOff val="5000"/>
                  </a:schemeClr>
                </a:solidFill>
                <a:latin typeface="Times New Roman" pitchFamily="18" charset="0"/>
                <a:ea typeface="Times New Roman"/>
                <a:cs typeface="Times New Roman" pitchFamily="18" charset="0"/>
                <a:sym typeface="Times New Roman"/>
              </a:rPr>
              <a:t>  </a:t>
            </a:r>
            <a:endParaRPr>
              <a:solidFill>
                <a:schemeClr val="tx1">
                  <a:lumMod val="95000"/>
                  <a:lumOff val="5000"/>
                </a:schemeClr>
              </a:solidFill>
              <a:latin typeface="Times New Roman" pitchFamily="18" charset="0"/>
              <a:cs typeface="Times New Roman" pitchFamily="18" charset="0"/>
            </a:endParaRPr>
          </a:p>
        </p:txBody>
      </p:sp>
      <p:pic>
        <p:nvPicPr>
          <p:cNvPr id="123" name="Google Shape;123;p19"/>
          <p:cNvPicPr preferRelativeResize="0"/>
          <p:nvPr/>
        </p:nvPicPr>
        <p:blipFill>
          <a:blip r:embed="rId3">
            <a:alphaModFix/>
          </a:blip>
          <a:stretch>
            <a:fillRect/>
          </a:stretch>
        </p:blipFill>
        <p:spPr>
          <a:xfrm>
            <a:off x="1267250" y="1913300"/>
            <a:ext cx="6211951" cy="27301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0"/>
          <p:cNvSpPr txBox="1">
            <a:spLocks noGrp="1"/>
          </p:cNvSpPr>
          <p:nvPr>
            <p:ph type="title"/>
          </p:nvPr>
        </p:nvSpPr>
        <p:spPr>
          <a:xfrm>
            <a:off x="311700" y="99400"/>
            <a:ext cx="8520600" cy="633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SzPts val="990"/>
              <a:buNone/>
            </a:pPr>
            <a:r>
              <a:rPr lang="en-GB" sz="2400" b="1">
                <a:solidFill>
                  <a:schemeClr val="tx1">
                    <a:lumMod val="95000"/>
                    <a:lumOff val="5000"/>
                  </a:schemeClr>
                </a:solidFill>
                <a:latin typeface="Times New Roman" pitchFamily="18" charset="0"/>
                <a:ea typeface="Times New Roman"/>
                <a:cs typeface="Times New Roman" pitchFamily="18" charset="0"/>
                <a:sym typeface="Times New Roman"/>
              </a:rPr>
              <a:t>CONTD...</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
        <p:nvSpPr>
          <p:cNvPr id="129" name="Google Shape;129;p20"/>
          <p:cNvSpPr txBox="1">
            <a:spLocks noGrp="1"/>
          </p:cNvSpPr>
          <p:nvPr>
            <p:ph type="body" idx="1"/>
          </p:nvPr>
        </p:nvSpPr>
        <p:spPr>
          <a:xfrm>
            <a:off x="373825" y="751650"/>
            <a:ext cx="8520600" cy="36402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sz="2000">
                <a:solidFill>
                  <a:schemeClr val="tx1">
                    <a:lumMod val="95000"/>
                    <a:lumOff val="5000"/>
                  </a:schemeClr>
                </a:solidFill>
                <a:latin typeface="Times New Roman" pitchFamily="18" charset="0"/>
                <a:ea typeface="Times New Roman"/>
                <a:cs typeface="Times New Roman" pitchFamily="18" charset="0"/>
                <a:sym typeface="Times New Roman"/>
              </a:rPr>
              <a:t>The secondary dataset portrays that the reasoning are responsible for providing the formative idea of the education level. </a:t>
            </a:r>
            <a:endParaRPr sz="2600">
              <a:solidFill>
                <a:schemeClr val="tx1">
                  <a:lumMod val="95000"/>
                  <a:lumOff val="5000"/>
                </a:schemeClr>
              </a:solidFill>
              <a:latin typeface="Times New Roman" pitchFamily="18" charset="0"/>
              <a:cs typeface="Times New Roman" pitchFamily="18" charset="0"/>
            </a:endParaRPr>
          </a:p>
        </p:txBody>
      </p:sp>
      <p:pic>
        <p:nvPicPr>
          <p:cNvPr id="130" name="Google Shape;130;p20"/>
          <p:cNvPicPr preferRelativeResize="0"/>
          <p:nvPr/>
        </p:nvPicPr>
        <p:blipFill>
          <a:blip r:embed="rId3">
            <a:alphaModFix/>
          </a:blip>
          <a:stretch>
            <a:fillRect/>
          </a:stretch>
        </p:blipFill>
        <p:spPr>
          <a:xfrm>
            <a:off x="2020875" y="1584050"/>
            <a:ext cx="5102249" cy="2857499"/>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1"/>
          <p:cNvSpPr txBox="1">
            <a:spLocks noGrp="1"/>
          </p:cNvSpPr>
          <p:nvPr>
            <p:ph type="title"/>
          </p:nvPr>
        </p:nvSpPr>
        <p:spPr>
          <a:xfrm>
            <a:off x="311700" y="74550"/>
            <a:ext cx="8520600" cy="943200"/>
          </a:xfrm>
          <a:prstGeom prst="rect">
            <a:avLst/>
          </a:prstGeom>
        </p:spPr>
        <p:txBody>
          <a:bodyPr spcFirstLastPara="1" wrap="square" lIns="91425" tIns="91425" rIns="91425" bIns="91425" anchor="t" anchorCtr="0">
            <a:noAutofit/>
          </a:bodyPr>
          <a:lstStyle/>
          <a:p>
            <a:pPr marL="0" lvl="0" indent="0" algn="ctr" rtl="0">
              <a:lnSpc>
                <a:spcPct val="115000"/>
              </a:lnSpc>
              <a:spcBef>
                <a:spcPts val="2400"/>
              </a:spcBef>
              <a:spcAft>
                <a:spcPts val="0"/>
              </a:spcAft>
              <a:buNone/>
            </a:pPr>
            <a:r>
              <a:rPr lang="en-GB" sz="2400" b="1" dirty="0">
                <a:solidFill>
                  <a:schemeClr val="tx1">
                    <a:lumMod val="95000"/>
                    <a:lumOff val="5000"/>
                  </a:schemeClr>
                </a:solidFill>
                <a:latin typeface="Times New Roman" pitchFamily="18" charset="0"/>
                <a:ea typeface="Times New Roman"/>
                <a:cs typeface="Times New Roman" pitchFamily="18" charset="0"/>
                <a:sym typeface="Times New Roman"/>
              </a:rPr>
              <a:t>A CALCULATION OF THE HIGHEST ACADEMIC LEVELS TO PRESENT MEAN, MEDIAN, AND MODE OF BOTH THE PRIMARY AND SECONDARY DATASET</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l" rtl="0">
              <a:spcBef>
                <a:spcPts val="600"/>
              </a:spcBef>
              <a:spcAft>
                <a:spcPts val="0"/>
              </a:spcAft>
              <a:buNone/>
            </a:pPr>
            <a:endParaRPr>
              <a:solidFill>
                <a:schemeClr val="tx1">
                  <a:lumMod val="95000"/>
                  <a:lumOff val="5000"/>
                </a:schemeClr>
              </a:solidFill>
              <a:latin typeface="Times New Roman" pitchFamily="18" charset="0"/>
              <a:cs typeface="Times New Roman" pitchFamily="18" charset="0"/>
            </a:endParaRPr>
          </a:p>
        </p:txBody>
      </p:sp>
      <p:graphicFrame>
        <p:nvGraphicFramePr>
          <p:cNvPr id="136" name="Google Shape;136;p21"/>
          <p:cNvGraphicFramePr/>
          <p:nvPr/>
        </p:nvGraphicFramePr>
        <p:xfrm>
          <a:off x="4876400" y="1919688"/>
          <a:ext cx="3783075" cy="2000250"/>
        </p:xfrm>
        <a:graphic>
          <a:graphicData uri="http://schemas.openxmlformats.org/drawingml/2006/table">
            <a:tbl>
              <a:tblPr>
                <a:noFill/>
                <a:tableStyleId>{AE6D6212-56A6-42B0-85EF-1FCF785B2543}</a:tableStyleId>
              </a:tblPr>
              <a:tblGrid>
                <a:gridCol w="1866325">
                  <a:extLst>
                    <a:ext uri="{9D8B030D-6E8A-4147-A177-3AD203B41FA5}">
                      <a16:colId xmlns:a16="http://schemas.microsoft.com/office/drawing/2014/main" val="20000"/>
                    </a:ext>
                  </a:extLst>
                </a:gridCol>
                <a:gridCol w="1916750">
                  <a:extLst>
                    <a:ext uri="{9D8B030D-6E8A-4147-A177-3AD203B41FA5}">
                      <a16:colId xmlns:a16="http://schemas.microsoft.com/office/drawing/2014/main" val="20001"/>
                    </a:ext>
                  </a:extLst>
                </a:gridCol>
              </a:tblGrid>
              <a:tr h="666750">
                <a:tc>
                  <a:txBody>
                    <a:bodyPr/>
                    <a:lstStyle/>
                    <a:p>
                      <a:pPr marL="0" lvl="0" indent="0" algn="ctr" rtl="0">
                        <a:lnSpc>
                          <a:spcPct val="150000"/>
                        </a:lnSpc>
                        <a:spcBef>
                          <a:spcPts val="1200"/>
                        </a:spcBef>
                        <a:spcAft>
                          <a:spcPts val="1200"/>
                        </a:spcAft>
                        <a:buNone/>
                      </a:pPr>
                      <a:r>
                        <a:rPr lang="en-GB" sz="1200" b="1">
                          <a:latin typeface="Times New Roman"/>
                          <a:ea typeface="Times New Roman"/>
                          <a:cs typeface="Times New Roman"/>
                          <a:sym typeface="Times New Roman"/>
                        </a:rPr>
                        <a:t>Mean</a:t>
                      </a:r>
                      <a:endParaRPr sz="12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GB" sz="1200">
                          <a:latin typeface="Times New Roman"/>
                          <a:ea typeface="Times New Roman"/>
                          <a:cs typeface="Times New Roman"/>
                          <a:sym typeface="Times New Roman"/>
                        </a:rPr>
                        <a:t>3.5413450292398</a:t>
                      </a:r>
                      <a:endParaRPr sz="12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666750">
                <a:tc>
                  <a:txBody>
                    <a:bodyPr/>
                    <a:lstStyle/>
                    <a:p>
                      <a:pPr marL="0" lvl="0" indent="0" algn="ctr" rtl="0">
                        <a:lnSpc>
                          <a:spcPct val="150000"/>
                        </a:lnSpc>
                        <a:spcBef>
                          <a:spcPts val="1200"/>
                        </a:spcBef>
                        <a:spcAft>
                          <a:spcPts val="1200"/>
                        </a:spcAft>
                        <a:buNone/>
                      </a:pPr>
                      <a:r>
                        <a:rPr lang="en-GB" sz="1200" b="1">
                          <a:latin typeface="Times New Roman"/>
                          <a:ea typeface="Times New Roman"/>
                          <a:cs typeface="Times New Roman"/>
                          <a:sym typeface="Times New Roman"/>
                        </a:rPr>
                        <a:t>Median</a:t>
                      </a:r>
                      <a:endParaRPr sz="12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GB" sz="1200">
                          <a:latin typeface="Times New Roman"/>
                          <a:ea typeface="Times New Roman"/>
                          <a:cs typeface="Times New Roman"/>
                          <a:sym typeface="Times New Roman"/>
                        </a:rPr>
                        <a:t>3.6</a:t>
                      </a:r>
                      <a:endParaRPr sz="12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666750">
                <a:tc>
                  <a:txBody>
                    <a:bodyPr/>
                    <a:lstStyle/>
                    <a:p>
                      <a:pPr marL="0" lvl="0" indent="0" algn="ctr" rtl="0">
                        <a:lnSpc>
                          <a:spcPct val="150000"/>
                        </a:lnSpc>
                        <a:spcBef>
                          <a:spcPts val="1200"/>
                        </a:spcBef>
                        <a:spcAft>
                          <a:spcPts val="1200"/>
                        </a:spcAft>
                        <a:buNone/>
                      </a:pPr>
                      <a:r>
                        <a:rPr lang="en-GB" sz="1200" b="1">
                          <a:latin typeface="Times New Roman"/>
                          <a:ea typeface="Times New Roman"/>
                          <a:cs typeface="Times New Roman"/>
                          <a:sym typeface="Times New Roman"/>
                        </a:rPr>
                        <a:t>Mode</a:t>
                      </a:r>
                      <a:endParaRPr sz="12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GB" sz="1200">
                          <a:latin typeface="Times New Roman"/>
                          <a:ea typeface="Times New Roman"/>
                          <a:cs typeface="Times New Roman"/>
                          <a:sym typeface="Times New Roman"/>
                        </a:rPr>
                        <a:t>3.8</a:t>
                      </a:r>
                      <a:endParaRPr sz="12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bl>
          </a:graphicData>
        </a:graphic>
      </p:graphicFrame>
      <p:graphicFrame>
        <p:nvGraphicFramePr>
          <p:cNvPr id="137" name="Google Shape;137;p21"/>
          <p:cNvGraphicFramePr/>
          <p:nvPr/>
        </p:nvGraphicFramePr>
        <p:xfrm>
          <a:off x="624525" y="1919700"/>
          <a:ext cx="3646425" cy="2000250"/>
        </p:xfrm>
        <a:graphic>
          <a:graphicData uri="http://schemas.openxmlformats.org/drawingml/2006/table">
            <a:tbl>
              <a:tblPr>
                <a:noFill/>
                <a:tableStyleId>{AE6D6212-56A6-42B0-85EF-1FCF785B2543}</a:tableStyleId>
              </a:tblPr>
              <a:tblGrid>
                <a:gridCol w="1798900">
                  <a:extLst>
                    <a:ext uri="{9D8B030D-6E8A-4147-A177-3AD203B41FA5}">
                      <a16:colId xmlns:a16="http://schemas.microsoft.com/office/drawing/2014/main" val="20000"/>
                    </a:ext>
                  </a:extLst>
                </a:gridCol>
                <a:gridCol w="1847525">
                  <a:extLst>
                    <a:ext uri="{9D8B030D-6E8A-4147-A177-3AD203B41FA5}">
                      <a16:colId xmlns:a16="http://schemas.microsoft.com/office/drawing/2014/main" val="20001"/>
                    </a:ext>
                  </a:extLst>
                </a:gridCol>
              </a:tblGrid>
              <a:tr h="666750">
                <a:tc>
                  <a:txBody>
                    <a:bodyPr/>
                    <a:lstStyle/>
                    <a:p>
                      <a:pPr marL="0" lvl="0" indent="0" algn="ctr" rtl="0">
                        <a:lnSpc>
                          <a:spcPct val="150000"/>
                        </a:lnSpc>
                        <a:spcBef>
                          <a:spcPts val="1200"/>
                        </a:spcBef>
                        <a:spcAft>
                          <a:spcPts val="1200"/>
                        </a:spcAft>
                        <a:buNone/>
                      </a:pPr>
                      <a:r>
                        <a:rPr lang="en-GB" sz="1200" b="1">
                          <a:latin typeface="Times New Roman"/>
                          <a:ea typeface="Times New Roman"/>
                          <a:cs typeface="Times New Roman"/>
                          <a:sym typeface="Times New Roman"/>
                        </a:rPr>
                        <a:t>Mean</a:t>
                      </a:r>
                      <a:endParaRPr sz="12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GB" sz="1200">
                          <a:latin typeface="Times New Roman"/>
                          <a:ea typeface="Times New Roman"/>
                          <a:cs typeface="Times New Roman"/>
                          <a:sym typeface="Times New Roman"/>
                        </a:rPr>
                        <a:t>3.8321428571429</a:t>
                      </a:r>
                      <a:endParaRPr sz="12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666750">
                <a:tc>
                  <a:txBody>
                    <a:bodyPr/>
                    <a:lstStyle/>
                    <a:p>
                      <a:pPr marL="0" lvl="0" indent="0" algn="ctr" rtl="0">
                        <a:lnSpc>
                          <a:spcPct val="150000"/>
                        </a:lnSpc>
                        <a:spcBef>
                          <a:spcPts val="1200"/>
                        </a:spcBef>
                        <a:spcAft>
                          <a:spcPts val="1200"/>
                        </a:spcAft>
                        <a:buNone/>
                      </a:pPr>
                      <a:r>
                        <a:rPr lang="en-GB" sz="1200" b="1">
                          <a:latin typeface="Times New Roman"/>
                          <a:ea typeface="Times New Roman"/>
                          <a:cs typeface="Times New Roman"/>
                          <a:sym typeface="Times New Roman"/>
                        </a:rPr>
                        <a:t>Median</a:t>
                      </a:r>
                      <a:endParaRPr sz="12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GB" sz="1200">
                          <a:latin typeface="Times New Roman"/>
                          <a:ea typeface="Times New Roman"/>
                          <a:cs typeface="Times New Roman"/>
                          <a:sym typeface="Times New Roman"/>
                        </a:rPr>
                        <a:t>3.9</a:t>
                      </a:r>
                      <a:endParaRPr sz="12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666750">
                <a:tc>
                  <a:txBody>
                    <a:bodyPr/>
                    <a:lstStyle/>
                    <a:p>
                      <a:pPr marL="0" lvl="0" indent="0" algn="ctr" rtl="0">
                        <a:lnSpc>
                          <a:spcPct val="150000"/>
                        </a:lnSpc>
                        <a:spcBef>
                          <a:spcPts val="1200"/>
                        </a:spcBef>
                        <a:spcAft>
                          <a:spcPts val="1200"/>
                        </a:spcAft>
                        <a:buNone/>
                      </a:pPr>
                      <a:r>
                        <a:rPr lang="en-GB" sz="1200" b="1">
                          <a:latin typeface="Times New Roman"/>
                          <a:ea typeface="Times New Roman"/>
                          <a:cs typeface="Times New Roman"/>
                          <a:sym typeface="Times New Roman"/>
                        </a:rPr>
                        <a:t>Mode</a:t>
                      </a:r>
                      <a:endParaRPr sz="12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GB" sz="1200">
                          <a:latin typeface="Times New Roman"/>
                          <a:ea typeface="Times New Roman"/>
                          <a:cs typeface="Times New Roman"/>
                          <a:sym typeface="Times New Roman"/>
                        </a:rPr>
                        <a:t>4,3.4</a:t>
                      </a:r>
                      <a:endParaRPr sz="12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bl>
          </a:graphicData>
        </a:graphic>
      </p:graphicFrame>
    </p:spTree>
  </p:cSld>
  <p:clrMapOvr>
    <a:masterClrMapping/>
  </p:clrMapOvr>
  <p:extLst>
    <p:ext uri="{6950BFC3-D8DA-4A85-94F7-54DA5524770B}">
      <p188:commentRel xmlns:p188="http://schemas.microsoft.com/office/powerpoint/2018/8/main" r:id="rId3"/>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23"/>
          <p:cNvSpPr txBox="1">
            <a:spLocks noGrp="1"/>
          </p:cNvSpPr>
          <p:nvPr>
            <p:ph type="title"/>
          </p:nvPr>
        </p:nvSpPr>
        <p:spPr>
          <a:xfrm>
            <a:off x="311700" y="86975"/>
            <a:ext cx="8520600" cy="9309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400"/>
              </a:spcAft>
              <a:buNone/>
            </a:pPr>
            <a:r>
              <a:rPr lang="en-GB" sz="2400" b="1" dirty="0">
                <a:solidFill>
                  <a:schemeClr val="tx1">
                    <a:lumMod val="95000"/>
                    <a:lumOff val="5000"/>
                  </a:schemeClr>
                </a:solidFill>
                <a:latin typeface="Times New Roman" pitchFamily="18" charset="0"/>
                <a:ea typeface="Times New Roman"/>
                <a:cs typeface="Times New Roman" pitchFamily="18" charset="0"/>
                <a:sym typeface="Times New Roman"/>
              </a:rPr>
              <a:t>UTILIZATION OF DIKW MODEL TO EVALUATE THE EXPLANATION OF THE ANALYSIS</a:t>
            </a:r>
            <a:endParaRPr sz="2400">
              <a:solidFill>
                <a:schemeClr val="tx1">
                  <a:lumMod val="95000"/>
                  <a:lumOff val="5000"/>
                </a:schemeClr>
              </a:solidFill>
              <a:latin typeface="Times New Roman" pitchFamily="18" charset="0"/>
              <a:cs typeface="Times New Roman" pitchFamily="18" charset="0"/>
            </a:endParaRPr>
          </a:p>
        </p:txBody>
      </p:sp>
      <p:sp>
        <p:nvSpPr>
          <p:cNvPr id="150" name="Google Shape;150;p23"/>
          <p:cNvSpPr txBox="1">
            <a:spLocks noGrp="1"/>
          </p:cNvSpPr>
          <p:nvPr>
            <p:ph type="body" idx="1"/>
          </p:nvPr>
        </p:nvSpPr>
        <p:spPr>
          <a:xfrm>
            <a:off x="311700" y="1229875"/>
            <a:ext cx="4380043" cy="3339000"/>
          </a:xfrm>
          <a:prstGeom prst="rect">
            <a:avLst/>
          </a:prstGeom>
        </p:spPr>
        <p:txBody>
          <a:bodyPr spcFirstLastPara="1" wrap="square" lIns="91425" tIns="91425" rIns="91425" bIns="91425" anchor="t" anchorCtr="0">
            <a:normAutofit fontScale="92500" lnSpcReduction="10000"/>
          </a:bodyPr>
          <a:lstStyle/>
          <a:p>
            <a:pPr marL="457200" lvl="0" indent="-355600" algn="just" rtl="0">
              <a:lnSpc>
                <a:spcPct val="120000"/>
              </a:lnSpc>
              <a:spcBef>
                <a:spcPts val="0"/>
              </a:spcBef>
              <a:spcAft>
                <a:spcPts val="0"/>
              </a:spcAft>
              <a:buSzPts val="2000"/>
              <a:buChar char="●"/>
            </a:pPr>
            <a:r>
              <a:rPr lang="en-GB" sz="2200" dirty="0">
                <a:solidFill>
                  <a:schemeClr val="tx1">
                    <a:lumMod val="95000"/>
                    <a:lumOff val="5000"/>
                  </a:schemeClr>
                </a:solidFill>
                <a:latin typeface="Times New Roman" pitchFamily="18" charset="0"/>
                <a:ea typeface="Times New Roman"/>
                <a:cs typeface="Times New Roman" pitchFamily="18" charset="0"/>
                <a:sym typeface="Times New Roman"/>
              </a:rPr>
              <a:t>The DIKW model shows the formation of knowledge development and constructive ways of knowledge management.</a:t>
            </a:r>
          </a:p>
          <a:p>
            <a:pPr marL="457200" lvl="0" indent="-355600" algn="just" rtl="0">
              <a:lnSpc>
                <a:spcPct val="120000"/>
              </a:lnSpc>
              <a:spcBef>
                <a:spcPts val="0"/>
              </a:spcBef>
              <a:spcAft>
                <a:spcPts val="0"/>
              </a:spcAft>
              <a:buSzPts val="2000"/>
              <a:buChar char="●"/>
            </a:pPr>
            <a:r>
              <a:rPr lang="en-GB" sz="2200" dirty="0">
                <a:solidFill>
                  <a:schemeClr val="tx1">
                    <a:lumMod val="95000"/>
                    <a:lumOff val="5000"/>
                  </a:schemeClr>
                </a:solidFill>
                <a:latin typeface="Times New Roman" pitchFamily="18" charset="0"/>
                <a:ea typeface="Times New Roman"/>
                <a:cs typeface="Times New Roman" pitchFamily="18" charset="0"/>
                <a:sym typeface="Times New Roman"/>
              </a:rPr>
              <a:t>The basis of the pyramid that shows the components and the movement of the structural workforce is a part of the DIKW model (Kish </a:t>
            </a:r>
            <a:r>
              <a:rPr lang="en-GB" sz="2200" i="1" dirty="0">
                <a:solidFill>
                  <a:schemeClr val="tx1">
                    <a:lumMod val="95000"/>
                    <a:lumOff val="5000"/>
                  </a:schemeClr>
                </a:solidFill>
                <a:latin typeface="Times New Roman" pitchFamily="18" charset="0"/>
                <a:ea typeface="Times New Roman"/>
                <a:cs typeface="Times New Roman" pitchFamily="18" charset="0"/>
                <a:sym typeface="Times New Roman"/>
              </a:rPr>
              <a:t>et al. </a:t>
            </a:r>
            <a:r>
              <a:rPr lang="en-GB" sz="2200" dirty="0">
                <a:solidFill>
                  <a:schemeClr val="tx1">
                    <a:lumMod val="95000"/>
                    <a:lumOff val="5000"/>
                  </a:schemeClr>
                </a:solidFill>
                <a:latin typeface="Times New Roman" pitchFamily="18" charset="0"/>
                <a:ea typeface="Times New Roman"/>
                <a:cs typeface="Times New Roman" pitchFamily="18" charset="0"/>
                <a:sym typeface="Times New Roman"/>
              </a:rPr>
              <a:t>2021, p.127)</a:t>
            </a:r>
            <a:endParaRPr sz="2200">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just" rtl="0">
              <a:lnSpc>
                <a:spcPct val="150000"/>
              </a:lnSpc>
              <a:spcBef>
                <a:spcPts val="400"/>
              </a:spcBef>
              <a:spcAft>
                <a:spcPts val="400"/>
              </a:spcAft>
              <a:buNone/>
            </a:pPr>
            <a:endParaRPr sz="1200">
              <a:solidFill>
                <a:schemeClr val="tx1">
                  <a:lumMod val="95000"/>
                  <a:lumOff val="5000"/>
                </a:schemeClr>
              </a:solidFill>
              <a:latin typeface="Times New Roman" pitchFamily="18" charset="0"/>
              <a:ea typeface="Times New Roman"/>
              <a:cs typeface="Times New Roman" pitchFamily="18" charset="0"/>
              <a:sym typeface="Times New Roman"/>
            </a:endParaRPr>
          </a:p>
        </p:txBody>
      </p:sp>
      <p:pic>
        <p:nvPicPr>
          <p:cNvPr id="151" name="Google Shape;151;p23"/>
          <p:cNvPicPr preferRelativeResize="0"/>
          <p:nvPr/>
        </p:nvPicPr>
        <p:blipFill>
          <a:blip r:embed="rId4">
            <a:alphaModFix/>
          </a:blip>
          <a:stretch>
            <a:fillRect/>
          </a:stretch>
        </p:blipFill>
        <p:spPr>
          <a:xfrm>
            <a:off x="4895850" y="1752599"/>
            <a:ext cx="4248150" cy="3124201"/>
          </a:xfrm>
          <a:prstGeom prst="rect">
            <a:avLst/>
          </a:prstGeom>
          <a:noFill/>
          <a:ln>
            <a:noFill/>
          </a:ln>
        </p:spPr>
      </p:pic>
    </p:spTree>
  </p:cSld>
  <p:clrMapOvr>
    <a:masterClrMapping/>
  </p:clrMapOvr>
  <p:extLst>
    <p:ext uri="{6950BFC3-D8DA-4A85-94F7-54DA5524770B}">
      <p188:commentRel xmlns:p188="http://schemas.microsoft.com/office/powerpoint/2018/8/main" r:id="rId3"/>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4"/>
          <p:cNvSpPr txBox="1">
            <a:spLocks noGrp="1"/>
          </p:cNvSpPr>
          <p:nvPr>
            <p:ph type="title"/>
          </p:nvPr>
        </p:nvSpPr>
        <p:spPr>
          <a:xfrm>
            <a:off x="311700" y="111825"/>
            <a:ext cx="8520600" cy="9060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200"/>
              </a:spcBef>
              <a:spcAft>
                <a:spcPts val="1200"/>
              </a:spcAft>
              <a:buNone/>
            </a:pPr>
            <a:r>
              <a:rPr lang="en-GB" sz="2400" b="1" dirty="0">
                <a:solidFill>
                  <a:schemeClr val="tx1">
                    <a:lumMod val="95000"/>
                    <a:lumOff val="5000"/>
                  </a:schemeClr>
                </a:solidFill>
                <a:latin typeface="Times New Roman" pitchFamily="18" charset="0"/>
                <a:ea typeface="Times New Roman"/>
                <a:cs typeface="Times New Roman" pitchFamily="18" charset="0"/>
                <a:sym typeface="Times New Roman"/>
              </a:rPr>
              <a:t>A COMPARISON BETWEEN THE DATASET</a:t>
            </a:r>
            <a:endParaRPr sz="2400">
              <a:solidFill>
                <a:schemeClr val="tx1">
                  <a:lumMod val="95000"/>
                  <a:lumOff val="5000"/>
                </a:schemeClr>
              </a:solidFill>
              <a:latin typeface="Times New Roman" pitchFamily="18" charset="0"/>
              <a:cs typeface="Times New Roman" pitchFamily="18" charset="0"/>
            </a:endParaRPr>
          </a:p>
        </p:txBody>
      </p:sp>
      <p:graphicFrame>
        <p:nvGraphicFramePr>
          <p:cNvPr id="157" name="Google Shape;157;p24"/>
          <p:cNvGraphicFramePr/>
          <p:nvPr/>
        </p:nvGraphicFramePr>
        <p:xfrm>
          <a:off x="748750" y="924675"/>
          <a:ext cx="7907825" cy="3295420"/>
        </p:xfrm>
        <a:graphic>
          <a:graphicData uri="http://schemas.openxmlformats.org/drawingml/2006/table">
            <a:tbl>
              <a:tblPr>
                <a:noFill/>
                <a:tableStyleId>{AE6D6212-56A6-42B0-85EF-1FCF785B2543}</a:tableStyleId>
              </a:tblPr>
              <a:tblGrid>
                <a:gridCol w="1700175">
                  <a:extLst>
                    <a:ext uri="{9D8B030D-6E8A-4147-A177-3AD203B41FA5}">
                      <a16:colId xmlns:a16="http://schemas.microsoft.com/office/drawing/2014/main" val="20000"/>
                    </a:ext>
                  </a:extLst>
                </a:gridCol>
                <a:gridCol w="1607925">
                  <a:extLst>
                    <a:ext uri="{9D8B030D-6E8A-4147-A177-3AD203B41FA5}">
                      <a16:colId xmlns:a16="http://schemas.microsoft.com/office/drawing/2014/main" val="20001"/>
                    </a:ext>
                  </a:extLst>
                </a:gridCol>
                <a:gridCol w="2016500">
                  <a:extLst>
                    <a:ext uri="{9D8B030D-6E8A-4147-A177-3AD203B41FA5}">
                      <a16:colId xmlns:a16="http://schemas.microsoft.com/office/drawing/2014/main" val="20002"/>
                    </a:ext>
                  </a:extLst>
                </a:gridCol>
                <a:gridCol w="1344325">
                  <a:extLst>
                    <a:ext uri="{9D8B030D-6E8A-4147-A177-3AD203B41FA5}">
                      <a16:colId xmlns:a16="http://schemas.microsoft.com/office/drawing/2014/main" val="20003"/>
                    </a:ext>
                  </a:extLst>
                </a:gridCol>
                <a:gridCol w="1238900">
                  <a:extLst>
                    <a:ext uri="{9D8B030D-6E8A-4147-A177-3AD203B41FA5}">
                      <a16:colId xmlns:a16="http://schemas.microsoft.com/office/drawing/2014/main" val="20004"/>
                    </a:ext>
                  </a:extLst>
                </a:gridCol>
              </a:tblGrid>
              <a:tr h="921375">
                <a:tc>
                  <a:txBody>
                    <a:bodyPr/>
                    <a:lstStyle/>
                    <a:p>
                      <a:pPr marL="63500" marR="88900" lvl="0" indent="0" algn="l" rtl="0">
                        <a:lnSpc>
                          <a:spcPct val="150000"/>
                        </a:lnSpc>
                        <a:spcBef>
                          <a:spcPts val="1200"/>
                        </a:spcBef>
                        <a:spcAft>
                          <a:spcPts val="0"/>
                        </a:spcAft>
                        <a:buNone/>
                      </a:pPr>
                      <a:r>
                        <a:rPr lang="en-GB" sz="1600" b="1" dirty="0">
                          <a:latin typeface="Times New Roman"/>
                          <a:ea typeface="Times New Roman"/>
                          <a:cs typeface="Times New Roman"/>
                          <a:sym typeface="Times New Roman"/>
                        </a:rPr>
                        <a:t> </a:t>
                      </a:r>
                      <a:endParaRPr sz="1600" b="1">
                        <a:latin typeface="Times New Roman"/>
                        <a:ea typeface="Times New Roman"/>
                        <a:cs typeface="Times New Roman"/>
                        <a:sym typeface="Times New Roman"/>
                      </a:endParaRPr>
                    </a:p>
                    <a:p>
                      <a:pPr marL="63500" marR="88900" lvl="0" indent="0" algn="l" rtl="0">
                        <a:lnSpc>
                          <a:spcPct val="150000"/>
                        </a:lnSpc>
                        <a:spcBef>
                          <a:spcPts val="1200"/>
                        </a:spcBef>
                        <a:spcAft>
                          <a:spcPts val="1200"/>
                        </a:spcAft>
                        <a:buNone/>
                      </a:pPr>
                      <a:r>
                        <a:rPr lang="en-GB" sz="1600" b="1" dirty="0">
                          <a:latin typeface="Times New Roman"/>
                          <a:ea typeface="Times New Roman"/>
                          <a:cs typeface="Times New Roman"/>
                          <a:sym typeface="Times New Roman"/>
                        </a:rPr>
                        <a:t> Score Type</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b="1">
                          <a:latin typeface="Times New Roman"/>
                          <a:ea typeface="Times New Roman"/>
                          <a:cs typeface="Times New Roman"/>
                          <a:sym typeface="Times New Roman"/>
                        </a:rPr>
                        <a:t> Data types</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b="1">
                          <a:latin typeface="Times New Roman"/>
                          <a:ea typeface="Times New Roman"/>
                          <a:cs typeface="Times New Roman"/>
                          <a:sym typeface="Times New Roman"/>
                        </a:rPr>
                        <a:t> Mean</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b="1">
                          <a:latin typeface="Times New Roman"/>
                          <a:ea typeface="Times New Roman"/>
                          <a:cs typeface="Times New Roman"/>
                          <a:sym typeface="Times New Roman"/>
                        </a:rPr>
                        <a:t> Median</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b="1">
                          <a:latin typeface="Times New Roman"/>
                          <a:ea typeface="Times New Roman"/>
                          <a:cs typeface="Times New Roman"/>
                          <a:sym typeface="Times New Roman"/>
                        </a:rPr>
                        <a:t> Mode</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573925">
                <a:tc rowSpan="2">
                  <a:txBody>
                    <a:bodyPr/>
                    <a:lstStyle/>
                    <a:p>
                      <a:pPr marL="88900" marR="88900" lvl="0" indent="0" algn="l" rtl="0">
                        <a:lnSpc>
                          <a:spcPct val="150000"/>
                        </a:lnSpc>
                        <a:spcBef>
                          <a:spcPts val="1200"/>
                        </a:spcBef>
                        <a:spcAft>
                          <a:spcPts val="0"/>
                        </a:spcAft>
                        <a:buNone/>
                      </a:pPr>
                      <a:r>
                        <a:rPr lang="en-GB" sz="1400" b="1">
                          <a:latin typeface="Times New Roman"/>
                          <a:ea typeface="Times New Roman"/>
                          <a:cs typeface="Times New Roman"/>
                          <a:sym typeface="Times New Roman"/>
                        </a:rPr>
                        <a:t>GRIT score</a:t>
                      </a:r>
                      <a:endParaRPr sz="1400" b="1">
                        <a:latin typeface="Times New Roman"/>
                        <a:ea typeface="Times New Roman"/>
                        <a:cs typeface="Times New Roman"/>
                        <a:sym typeface="Times New Roman"/>
                      </a:endParaRPr>
                    </a:p>
                    <a:p>
                      <a:pPr marL="63500" marR="88900" lvl="0" indent="0" algn="l" rtl="0">
                        <a:lnSpc>
                          <a:spcPct val="150000"/>
                        </a:lnSpc>
                        <a:spcBef>
                          <a:spcPts val="1200"/>
                        </a:spcBef>
                        <a:spcAft>
                          <a:spcPts val="1200"/>
                        </a:spcAft>
                        <a:buNone/>
                      </a:pPr>
                      <a:r>
                        <a:rPr lang="en-GB" sz="1400" b="1">
                          <a:latin typeface="Times New Roman"/>
                          <a:ea typeface="Times New Roman"/>
                          <a:cs typeface="Times New Roman"/>
                          <a:sym typeface="Times New Roman"/>
                        </a:rPr>
                        <a:t> </a:t>
                      </a:r>
                      <a:endParaRPr sz="14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b="1" dirty="0">
                          <a:latin typeface="Times New Roman"/>
                          <a:ea typeface="Times New Roman"/>
                          <a:cs typeface="Times New Roman"/>
                          <a:sym typeface="Times New Roman"/>
                        </a:rPr>
                        <a:t> Primary</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3.8321428571429</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3.9</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4,3.4</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573925">
                <a:tc vMerge="1">
                  <a:txBody>
                    <a:bodyPr/>
                    <a:lstStyle/>
                    <a:p>
                      <a:endParaRPr lang="en-US"/>
                    </a:p>
                  </a:txBody>
                  <a:tcPr/>
                </a:tc>
                <a:tc>
                  <a:txBody>
                    <a:bodyPr/>
                    <a:lstStyle/>
                    <a:p>
                      <a:pPr marL="88900" marR="88900" lvl="0" indent="0" algn="l" rtl="0">
                        <a:lnSpc>
                          <a:spcPct val="150000"/>
                        </a:lnSpc>
                        <a:spcBef>
                          <a:spcPts val="1200"/>
                        </a:spcBef>
                        <a:spcAft>
                          <a:spcPts val="1200"/>
                        </a:spcAft>
                        <a:buNone/>
                      </a:pPr>
                      <a:r>
                        <a:rPr lang="en-GB" sz="1600" b="1">
                          <a:latin typeface="Times New Roman"/>
                          <a:ea typeface="Times New Roman"/>
                          <a:cs typeface="Times New Roman"/>
                          <a:sym typeface="Times New Roman"/>
                        </a:rPr>
                        <a:t> Secondary</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3.5413450292398</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3.6</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3.8</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573925">
                <a:tc rowSpan="2">
                  <a:txBody>
                    <a:bodyPr/>
                    <a:lstStyle/>
                    <a:p>
                      <a:pPr marL="63500" marR="88900" lvl="0" indent="0" algn="l" rtl="0">
                        <a:lnSpc>
                          <a:spcPct val="150000"/>
                        </a:lnSpc>
                        <a:spcBef>
                          <a:spcPts val="1200"/>
                        </a:spcBef>
                        <a:spcAft>
                          <a:spcPts val="1200"/>
                        </a:spcAft>
                        <a:buNone/>
                      </a:pPr>
                      <a:r>
                        <a:rPr lang="en-GB" sz="1600" b="1">
                          <a:solidFill>
                            <a:srgbClr val="548DD4"/>
                          </a:solidFill>
                          <a:latin typeface="Times New Roman"/>
                          <a:ea typeface="Times New Roman"/>
                          <a:cs typeface="Times New Roman"/>
                          <a:sym typeface="Times New Roman"/>
                        </a:rPr>
                        <a:t> </a:t>
                      </a:r>
                      <a:r>
                        <a:rPr lang="en-GB" sz="1600" b="1">
                          <a:latin typeface="Times New Roman"/>
                          <a:ea typeface="Times New Roman"/>
                          <a:cs typeface="Times New Roman"/>
                          <a:sym typeface="Times New Roman"/>
                        </a:rPr>
                        <a:t>Highest academic level score</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b="1">
                          <a:solidFill>
                            <a:srgbClr val="548DD4"/>
                          </a:solidFill>
                          <a:latin typeface="Times New Roman"/>
                          <a:ea typeface="Times New Roman"/>
                          <a:cs typeface="Times New Roman"/>
                          <a:sym typeface="Times New Roman"/>
                        </a:rPr>
                        <a:t> </a:t>
                      </a:r>
                      <a:r>
                        <a:rPr lang="en-GB" sz="1600" b="1">
                          <a:latin typeface="Times New Roman"/>
                          <a:ea typeface="Times New Roman"/>
                          <a:cs typeface="Times New Roman"/>
                          <a:sym typeface="Times New Roman"/>
                        </a:rPr>
                        <a:t> Primary</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3.5714285714286</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4</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573925">
                <a:tc vMerge="1">
                  <a:txBody>
                    <a:bodyPr/>
                    <a:lstStyle/>
                    <a:p>
                      <a:endParaRPr lang="en-US"/>
                    </a:p>
                  </a:txBody>
                  <a:tcPr/>
                </a:tc>
                <a:tc>
                  <a:txBody>
                    <a:bodyPr/>
                    <a:lstStyle/>
                    <a:p>
                      <a:pPr marL="88900" marR="88900" lvl="0" indent="0" algn="l" rtl="0">
                        <a:lnSpc>
                          <a:spcPct val="150000"/>
                        </a:lnSpc>
                        <a:spcBef>
                          <a:spcPts val="1200"/>
                        </a:spcBef>
                        <a:spcAft>
                          <a:spcPts val="1200"/>
                        </a:spcAft>
                        <a:buNone/>
                      </a:pPr>
                      <a:r>
                        <a:rPr lang="en-GB" sz="1600" b="1">
                          <a:solidFill>
                            <a:srgbClr val="548DD4"/>
                          </a:solidFill>
                          <a:latin typeface="Times New Roman"/>
                          <a:ea typeface="Times New Roman"/>
                          <a:cs typeface="Times New Roman"/>
                          <a:sym typeface="Times New Roman"/>
                        </a:rPr>
                        <a:t> </a:t>
                      </a:r>
                      <a:r>
                        <a:rPr lang="en-GB" sz="1600" b="1">
                          <a:latin typeface="Times New Roman"/>
                          <a:ea typeface="Times New Roman"/>
                          <a:cs typeface="Times New Roman"/>
                          <a:sym typeface="Times New Roman"/>
                        </a:rPr>
                        <a:t>Secondary</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3.2982456140351</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dirty="0">
                          <a:latin typeface="Times New Roman"/>
                          <a:ea typeface="Times New Roman"/>
                          <a:cs typeface="Times New Roman"/>
                          <a:sym typeface="Times New Roman"/>
                        </a:rPr>
                        <a:t> 3</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Sld>
  <p:clrMapOvr>
    <a:masterClrMapping/>
  </p:clrMapOvr>
  <p:extLst>
    <p:ext uri="{6950BFC3-D8DA-4A85-94F7-54DA5524770B}">
      <p188:commentRel xmlns:p188="http://schemas.microsoft.com/office/powerpoint/2018/8/main" r:id="rId3"/>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5"/>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ctr" rtl="0">
              <a:spcBef>
                <a:spcPts val="0"/>
              </a:spcBef>
              <a:spcAft>
                <a:spcPts val="0"/>
              </a:spcAft>
              <a:buSzPts val="990"/>
              <a:buNone/>
            </a:pPr>
            <a:r>
              <a:rPr lang="en-GB" sz="2400" b="1">
                <a:solidFill>
                  <a:schemeClr val="tx1">
                    <a:lumMod val="95000"/>
                    <a:lumOff val="5000"/>
                  </a:schemeClr>
                </a:solidFill>
                <a:latin typeface="Times New Roman" pitchFamily="18" charset="0"/>
                <a:ea typeface="Times New Roman"/>
                <a:cs typeface="Times New Roman" pitchFamily="18" charset="0"/>
                <a:sym typeface="Times New Roman"/>
              </a:rPr>
              <a:t>CONCLUSION </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
        <p:nvSpPr>
          <p:cNvPr id="163" name="Google Shape;163;p25"/>
          <p:cNvSpPr txBox="1">
            <a:spLocks noGrp="1"/>
          </p:cNvSpPr>
          <p:nvPr>
            <p:ph type="body" idx="1"/>
          </p:nvPr>
        </p:nvSpPr>
        <p:spPr>
          <a:xfrm>
            <a:off x="311700" y="870857"/>
            <a:ext cx="8520600" cy="3698018"/>
          </a:xfrm>
          <a:prstGeom prst="rect">
            <a:avLst/>
          </a:prstGeom>
        </p:spPr>
        <p:txBody>
          <a:bodyPr spcFirstLastPara="1" wrap="square" lIns="91425" tIns="91425" rIns="91425" bIns="91425" anchor="t" anchorCtr="0">
            <a:noAutofit/>
          </a:bodyPr>
          <a:lstStyle/>
          <a:p>
            <a:pPr indent="-355600" algn="just">
              <a:lnSpc>
                <a:spcPct val="150000"/>
              </a:lnSpc>
              <a:spcBef>
                <a:spcPts val="1200"/>
              </a:spcBef>
              <a:buClr>
                <a:srgbClr val="000000"/>
              </a:buClr>
              <a:buSzPts val="2000"/>
              <a:buNone/>
            </a:pPr>
            <a:r>
              <a:rPr lang="en-US" altLang="en-US" sz="2000" b="1" i="1" dirty="0">
                <a:solidFill>
                  <a:schemeClr val="tx1">
                    <a:lumMod val="95000"/>
                    <a:lumOff val="5000"/>
                  </a:schemeClr>
                </a:solidFill>
                <a:latin typeface="Times New Roman" pitchFamily="18" charset="0"/>
                <a:cs typeface="Times New Roman" pitchFamily="18" charset="0"/>
              </a:rPr>
              <a:t>Concluding Statement</a:t>
            </a:r>
            <a:endParaRPr lang="en-GB" sz="2000" dirty="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just" rtl="0">
              <a:lnSpc>
                <a:spcPct val="150000"/>
              </a:lnSpc>
              <a:spcBef>
                <a:spcPts val="1200"/>
              </a:spcBef>
              <a:spcAft>
                <a:spcPts val="0"/>
              </a:spcAft>
              <a:buClr>
                <a:srgbClr val="000000"/>
              </a:buClr>
              <a:buSzPts val="2000"/>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This study conclusively and constructively shows the differences between the academic scores and the GRIT scores.</a:t>
            </a:r>
          </a:p>
          <a:p>
            <a:pPr marL="457200" lvl="0" indent="-355600" algn="just" rtl="0">
              <a:lnSpc>
                <a:spcPct val="150000"/>
              </a:lnSpc>
              <a:spcBef>
                <a:spcPts val="1200"/>
              </a:spcBef>
              <a:spcAft>
                <a:spcPts val="0"/>
              </a:spcAft>
              <a:buClr>
                <a:srgbClr val="000000"/>
              </a:buClr>
              <a:buSzPts val="2000"/>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There is a positive relationship between GRIT scores and the highest level of academic scores.</a:t>
            </a:r>
          </a:p>
          <a:p>
            <a:pPr marL="457200" lvl="0" indent="-355600" algn="just" rtl="0">
              <a:lnSpc>
                <a:spcPct val="150000"/>
              </a:lnSpc>
              <a:spcBef>
                <a:spcPts val="1200"/>
              </a:spcBef>
              <a:spcAft>
                <a:spcPts val="0"/>
              </a:spcAft>
              <a:buClr>
                <a:srgbClr val="000000"/>
              </a:buClr>
              <a:buSzPts val="2000"/>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GRIT helps the education system to support the learners who want to pursue their required degrees and knowledge to sharpen their skills.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6"/>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ctr" rtl="0">
              <a:spcBef>
                <a:spcPts val="0"/>
              </a:spcBef>
              <a:spcAft>
                <a:spcPts val="0"/>
              </a:spcAft>
              <a:buSzPts val="990"/>
              <a:buNone/>
            </a:pPr>
            <a:r>
              <a:rPr lang="en-GB" sz="2400" b="1" dirty="0">
                <a:solidFill>
                  <a:schemeClr val="tx1">
                    <a:lumMod val="95000"/>
                    <a:lumOff val="5000"/>
                  </a:schemeClr>
                </a:solidFill>
                <a:latin typeface="Times New Roman" pitchFamily="18" charset="0"/>
                <a:ea typeface="Times New Roman"/>
                <a:cs typeface="Times New Roman" pitchFamily="18" charset="0"/>
                <a:sym typeface="Times New Roman"/>
              </a:rPr>
              <a:t>REFERENCES</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
        <p:nvSpPr>
          <p:cNvPr id="169" name="Google Shape;169;p26"/>
          <p:cNvSpPr txBox="1">
            <a:spLocks noGrp="1"/>
          </p:cNvSpPr>
          <p:nvPr>
            <p:ph type="body" idx="1"/>
          </p:nvPr>
        </p:nvSpPr>
        <p:spPr>
          <a:xfrm>
            <a:off x="150471" y="1006997"/>
            <a:ext cx="8681829" cy="3561878"/>
          </a:xfrm>
          <a:prstGeom prst="rect">
            <a:avLst/>
          </a:prstGeom>
        </p:spPr>
        <p:txBody>
          <a:bodyPr spcFirstLastPara="1" wrap="square" lIns="91425" tIns="91425" rIns="91425" bIns="91425" anchor="t" anchorCtr="0">
            <a:noAutofit/>
          </a:bodyPr>
          <a:lstStyle/>
          <a:p>
            <a:pPr marL="457200" lvl="0" indent="-300037" algn="just" rtl="0">
              <a:lnSpc>
                <a:spcPct val="150000"/>
              </a:lnSpc>
              <a:spcBef>
                <a:spcPts val="0"/>
              </a:spcBef>
              <a:spcAft>
                <a:spcPts val="0"/>
              </a:spcAft>
              <a:buClr>
                <a:srgbClr val="000000"/>
              </a:buClr>
              <a:buSzPct val="150000"/>
              <a:buChar char="●"/>
            </a:pP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Lam, K.K.L. and Zhou, M., 2019. Examining the relationship between grit and academic achievement within K‐12 and higher education: A systematic review. Psychology in the Schools, 56(10), pp.1654-1686.</a:t>
            </a:r>
            <a:endParaRPr sz="1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00037" algn="just" rtl="0">
              <a:lnSpc>
                <a:spcPct val="150000"/>
              </a:lnSpc>
              <a:spcBef>
                <a:spcPts val="0"/>
              </a:spcBef>
              <a:spcAft>
                <a:spcPts val="0"/>
              </a:spcAft>
              <a:buClr>
                <a:srgbClr val="000000"/>
              </a:buClr>
              <a:buSzPct val="150000"/>
              <a:buChar char="●"/>
            </a:pP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Direito</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I., Chance, S. and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Malik</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M., 2021. The study of grit in engineering education research: a systematic literature review. European Journal of Engineering Education, 46(2), pp.161-185.</a:t>
            </a:r>
            <a:endParaRPr sz="1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00037" algn="just" rtl="0">
              <a:lnSpc>
                <a:spcPct val="150000"/>
              </a:lnSpc>
              <a:spcBef>
                <a:spcPts val="0"/>
              </a:spcBef>
              <a:spcAft>
                <a:spcPts val="0"/>
              </a:spcAft>
              <a:buClr>
                <a:srgbClr val="000000"/>
              </a:buClr>
              <a:buSzPct val="150000"/>
              <a:buChar char="●"/>
            </a:pP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Arifin</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M. and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Puteri</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H., 2019. Personality, grit and organizational citizenship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behavior</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at vocational higher education: The mediating role of job involvement. Journal of Social Studies Education Research, 10(2), pp.168-187.</a:t>
            </a:r>
            <a:endParaRPr sz="1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00037" algn="just" rtl="0">
              <a:lnSpc>
                <a:spcPct val="150000"/>
              </a:lnSpc>
              <a:spcBef>
                <a:spcPts val="0"/>
              </a:spcBef>
              <a:spcAft>
                <a:spcPts val="0"/>
              </a:spcAft>
              <a:buClr>
                <a:srgbClr val="000000"/>
              </a:buClr>
              <a:buSzPct val="150000"/>
              <a:buChar char="●"/>
            </a:pP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Tefera</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A.A.,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Hernández-Saca</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D. and Lester, A.M., 2019. Troubling the Master Narrative of" Grit":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Counterstories</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of Black and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Latinx</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Students with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Dis</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/Abilities during an Era of" High-Stakes" Testing. education policy analysis archives, 27(1), p.n1.</a:t>
            </a:r>
            <a:endParaRPr sz="1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00037" algn="just" rtl="0">
              <a:lnSpc>
                <a:spcPct val="150000"/>
              </a:lnSpc>
              <a:spcBef>
                <a:spcPts val="0"/>
              </a:spcBef>
              <a:spcAft>
                <a:spcPts val="0"/>
              </a:spcAft>
              <a:buClr>
                <a:srgbClr val="000000"/>
              </a:buClr>
              <a:buSzPct val="150000"/>
              <a:buChar char="●"/>
            </a:pP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Fosnacht</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K.,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Copridge</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K. and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Sarraf</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S.A., 2019. How valid is grit in the postsecondary context? A construct and concurrent validity analysis. Research in Higher Education, 60(6), pp.803-822.</a:t>
            </a:r>
            <a:endParaRPr sz="1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00037" algn="just" rtl="0">
              <a:lnSpc>
                <a:spcPct val="150000"/>
              </a:lnSpc>
              <a:spcBef>
                <a:spcPts val="0"/>
              </a:spcBef>
              <a:spcAft>
                <a:spcPts val="0"/>
              </a:spcAft>
              <a:buClr>
                <a:srgbClr val="000000"/>
              </a:buClr>
              <a:buSzPct val="150000"/>
              <a:buChar char="●"/>
            </a:pP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Lam, K.K.L. and Zhou, M., 2021. Grit and academic achievement: A comparative cross-cultural meta-analysis. Journal of Educational Psychology.</a:t>
            </a:r>
            <a:endParaRPr sz="1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00037" algn="just" rtl="0">
              <a:lnSpc>
                <a:spcPct val="150000"/>
              </a:lnSpc>
              <a:spcBef>
                <a:spcPts val="0"/>
              </a:spcBef>
              <a:spcAft>
                <a:spcPts val="0"/>
              </a:spcAft>
              <a:buClr>
                <a:srgbClr val="000000"/>
              </a:buClr>
              <a:buSzPct val="150000"/>
              <a:buChar char="●"/>
            </a:pP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Credé</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M., 2018. What shall we do about grit? A critical review of what we know and what we don’t know. Educational Researcher, 47(9), pp.606-611.</a:t>
            </a:r>
            <a:endParaRPr sz="1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00037" algn="just" rtl="0">
              <a:lnSpc>
                <a:spcPct val="150000"/>
              </a:lnSpc>
              <a:spcBef>
                <a:spcPts val="0"/>
              </a:spcBef>
              <a:spcAft>
                <a:spcPts val="0"/>
              </a:spcAft>
              <a:buClr>
                <a:srgbClr val="000000"/>
              </a:buClr>
              <a:buSzPct val="150000"/>
              <a:buChar char="●"/>
            </a:pP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Kish, J.C., Dugan, J.L. and Gleeson, P.B., 2021. Burnout and grit in student physical therapists before and after terminal clinical education experiences: a prospective longitudinal study of a single class-year cohort. The Journal of Clinical Education in Physical Therapy, 3.</a:t>
            </a:r>
            <a:endParaRPr sz="1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00037" algn="just" rtl="0">
              <a:lnSpc>
                <a:spcPct val="150000"/>
              </a:lnSpc>
              <a:spcBef>
                <a:spcPts val="0"/>
              </a:spcBef>
              <a:spcAft>
                <a:spcPts val="0"/>
              </a:spcAft>
              <a:buClr>
                <a:srgbClr val="000000"/>
              </a:buClr>
              <a:buSzPct val="150000"/>
              <a:buChar char="●"/>
            </a:pP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Kendall Hartley, X.X., 2021. Career and Technical Education Experiences Relationship to Technology Attitudes, Self-regulation and Grit. Journal of Education and Training Studies, 9(1).</a:t>
            </a:r>
            <a:endParaRPr sz="1600">
              <a:solidFill>
                <a:schemeClr val="tx1">
                  <a:lumMod val="95000"/>
                  <a:lumOff val="5000"/>
                </a:schemeClr>
              </a:solidFill>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27"/>
          <p:cNvSpPr txBox="1">
            <a:spLocks noGrp="1"/>
          </p:cNvSpPr>
          <p:nvPr>
            <p:ph type="body" idx="1"/>
          </p:nvPr>
        </p:nvSpPr>
        <p:spPr>
          <a:xfrm>
            <a:off x="311700" y="360300"/>
            <a:ext cx="8520600" cy="4208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endParaRPr sz="40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ctr" rtl="0">
              <a:spcBef>
                <a:spcPts val="1200"/>
              </a:spcBef>
              <a:spcAft>
                <a:spcPts val="0"/>
              </a:spcAft>
              <a:buNone/>
            </a:pPr>
            <a:r>
              <a:rPr lang="en-GB" sz="5000" b="1" i="1" dirty="0">
                <a:solidFill>
                  <a:schemeClr val="tx1">
                    <a:lumMod val="95000"/>
                    <a:lumOff val="5000"/>
                  </a:schemeClr>
                </a:solidFill>
                <a:latin typeface="Times New Roman" pitchFamily="18" charset="0"/>
                <a:ea typeface="Times New Roman"/>
                <a:cs typeface="Times New Roman" pitchFamily="18" charset="0"/>
                <a:sym typeface="Times New Roman"/>
              </a:rPr>
              <a:t>THANK YOU</a:t>
            </a:r>
            <a:r>
              <a:rPr lang="en-GB" sz="5000" b="1" dirty="0">
                <a:solidFill>
                  <a:schemeClr val="tx1">
                    <a:lumMod val="95000"/>
                    <a:lumOff val="5000"/>
                  </a:schemeClr>
                </a:solidFill>
                <a:latin typeface="Times New Roman" pitchFamily="18" charset="0"/>
                <a:ea typeface="Times New Roman"/>
                <a:cs typeface="Times New Roman" pitchFamily="18" charset="0"/>
                <a:sym typeface="Times New Roman"/>
              </a:rPr>
              <a:t> </a:t>
            </a:r>
            <a:endParaRPr sz="50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ctr" rtl="0">
              <a:spcBef>
                <a:spcPts val="1200"/>
              </a:spcBef>
              <a:spcAft>
                <a:spcPts val="1200"/>
              </a:spcAft>
              <a:buNone/>
            </a:pPr>
            <a:r>
              <a:rPr lang="en-GB" sz="3000" b="1" dirty="0">
                <a:solidFill>
                  <a:schemeClr val="tx1">
                    <a:lumMod val="95000"/>
                    <a:lumOff val="5000"/>
                  </a:schemeClr>
                </a:solidFill>
                <a:latin typeface="Times New Roman" pitchFamily="18" charset="0"/>
                <a:ea typeface="Times New Roman"/>
                <a:cs typeface="Times New Roman" pitchFamily="18" charset="0"/>
                <a:sym typeface="Times New Roman"/>
              </a:rPr>
              <a:t>Any question?</a:t>
            </a:r>
            <a:r>
              <a:rPr lang="en-GB" sz="4000" b="1" dirty="0">
                <a:solidFill>
                  <a:schemeClr val="tx1">
                    <a:lumMod val="95000"/>
                    <a:lumOff val="5000"/>
                  </a:schemeClr>
                </a:solidFill>
                <a:latin typeface="Times New Roman" pitchFamily="18" charset="0"/>
                <a:ea typeface="Times New Roman"/>
                <a:cs typeface="Times New Roman" pitchFamily="18" charset="0"/>
                <a:sym typeface="Times New Roman"/>
              </a:rPr>
              <a:t> </a:t>
            </a:r>
            <a:endParaRPr sz="40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9</TotalTime>
  <Words>3418</Words>
  <Application>Microsoft Office PowerPoint</Application>
  <PresentationFormat>On-screen Show (16:9)</PresentationFormat>
  <Paragraphs>135</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Concourse</vt:lpstr>
      <vt:lpstr>      COMPONENT 2 RESEARCH METHODS</vt:lpstr>
      <vt:lpstr>TABLE OF CONTENTS </vt:lpstr>
      <vt:lpstr> INTRODUCTION</vt:lpstr>
      <vt:lpstr>AN EXPLANATION OF DIFFERENT ACADEMIC SKILLS IN THE UK </vt:lpstr>
      <vt:lpstr>EXPLANATION OF GRIT</vt:lpstr>
      <vt:lpstr>A CALCULATION OF GRIT</vt:lpstr>
      <vt:lpstr>EXPLANATION OF THE PRIMARY AND SECONDARY DATASET </vt:lpstr>
      <vt:lpstr>CONTD...</vt:lpstr>
      <vt:lpstr>CONTD...</vt:lpstr>
      <vt:lpstr>A CALCULATION OF THE HIGHEST ACADEMIC LEVELS TO PRESENT MEAN, MEDIAN, AND MODE OF BOTH THE PRIMARY AND SECONDARY DATASET </vt:lpstr>
      <vt:lpstr>UTILIZATION OF DIKW MODEL TO EVALUATE THE EXPLANATION OF THE ANALYSIS</vt:lpstr>
      <vt:lpstr>A COMPARISON BETWEEN THE DATASET</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COMPONENT 2 RESEARCH METHODS</dc:title>
  <cp:lastModifiedBy>TL-User</cp:lastModifiedBy>
  <cp:revision>72</cp:revision>
  <dcterms:modified xsi:type="dcterms:W3CDTF">2021-12-05T23:00:07Z</dcterms:modified>
</cp:coreProperties>
</file>