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  <p:sldMasterId id="2147483660" r:id="rId2"/>
  </p:sldMasterIdLst>
  <p:notesMasterIdLst>
    <p:notesMasterId r:id="rId16"/>
  </p:notesMasterIdLst>
  <p:sldIdLst>
    <p:sldId id="256" r:id="rId3"/>
    <p:sldId id="257" r:id="rId4"/>
    <p:sldId id="259" r:id="rId5"/>
    <p:sldId id="307" r:id="rId6"/>
    <p:sldId id="308" r:id="rId7"/>
    <p:sldId id="309" r:id="rId8"/>
    <p:sldId id="300" r:id="rId9"/>
    <p:sldId id="301" r:id="rId10"/>
    <p:sldId id="302" r:id="rId11"/>
    <p:sldId id="303" r:id="rId12"/>
    <p:sldId id="304" r:id="rId13"/>
    <p:sldId id="305" r:id="rId14"/>
    <p:sldId id="306" r:id="rId15"/>
  </p:sldIdLst>
  <p:sldSz cx="9144000" cy="6858000" type="screen4x3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3067" autoAdjust="0"/>
    <p:restoredTop sz="94660"/>
  </p:normalViewPr>
  <p:slideViewPr>
    <p:cSldViewPr>
      <p:cViewPr varScale="1">
        <p:scale>
          <a:sx n="215" d="100"/>
          <a:sy n="215" d="100"/>
        </p:scale>
        <p:origin x="200" y="664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viewProps" Target="viewProps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presProps" Target="presProps.xml"/><Relationship Id="rId2" Type="http://schemas.openxmlformats.org/officeDocument/2006/relationships/slideMaster" Target="slideMasters/slideMaster2.xml"/><Relationship Id="rId16" Type="http://schemas.openxmlformats.org/officeDocument/2006/relationships/notesMaster" Target="notesMasters/notesMaster1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slide" Target="slides/slide13.xml"/><Relationship Id="rId10" Type="http://schemas.openxmlformats.org/officeDocument/2006/relationships/slide" Target="slides/slide8.xml"/><Relationship Id="rId19" Type="http://schemas.openxmlformats.org/officeDocument/2006/relationships/theme" Target="theme/theme1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CF306D2D-23AC-4F5D-821E-0B8335FBEE70}" type="datetimeFigureOut">
              <a:rPr lang="en-GB" smtClean="0"/>
              <a:t>06/05/2023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371600" y="1143000"/>
            <a:ext cx="41148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5541011B-8DFD-447A-913E-7BB0BD50696E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73813204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6802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76803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>
              <a:latin typeface="Calibri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791250392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885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78851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>
              <a:latin typeface="Calibri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909537510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885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78851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>
              <a:latin typeface="Calibri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389751717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885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78851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>
              <a:latin typeface="Calibri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906804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885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78851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>
              <a:latin typeface="Calibri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484240647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885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78851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>
              <a:latin typeface="Calibri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458681122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885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78851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>
              <a:latin typeface="Calibri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618088363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885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78851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>
              <a:latin typeface="Calibri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64501456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885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78851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>
              <a:latin typeface="Calibri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915371749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885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78851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>
              <a:latin typeface="Calibri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333987298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885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78851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>
              <a:latin typeface="Calibri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42146824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8850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ln/>
        </p:spPr>
      </p:sp>
      <p:sp>
        <p:nvSpPr>
          <p:cNvPr id="78851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pPr eaLnBrk="1" hangingPunct="1"/>
            <a:endParaRPr lang="en-US" altLang="en-US">
              <a:latin typeface="Calibri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143094783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67E6AD2-A165-154D-859F-37BFDDF08862}" type="datetime1">
              <a:rPr lang="de-DE" smtClean="0"/>
              <a:t>06.05.23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1016234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6B1574BC-8868-F546-8739-341B66FB8E88}" type="datetime1">
              <a:rPr lang="de-DE" smtClean="0"/>
              <a:t>06.05.23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3076723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4E2DE84-16F8-124D-8A7E-36E83425032B}" type="datetime1">
              <a:rPr lang="de-DE" smtClean="0"/>
              <a:t>06.05.23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47723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97B5B7A-42FB-464E-9C60-5E38548FECA2}" type="datetime1">
              <a:rPr lang="de-DE" smtClean="0"/>
              <a:t>06.05.23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12269657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A7A97F7-5A7E-0049-B9C3-D54044452783}" type="datetime1">
              <a:rPr lang="de-DE" smtClean="0"/>
              <a:t>06.05.23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413490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90956FE-5C5B-DF43-88EE-98A394D53605}" type="datetime1">
              <a:rPr lang="de-DE" smtClean="0"/>
              <a:t>06.05.23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5032931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7117E59-4A00-B94F-8794-DF683A208191}" type="datetime1">
              <a:rPr lang="de-DE" smtClean="0"/>
              <a:t>06.05.23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8371082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ED4CD1F-459C-C944-851F-FA82EBC6C0E7}" type="datetime1">
              <a:rPr lang="de-DE" smtClean="0"/>
              <a:t>06.05.23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9871323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401BBDF-7DE5-0843-A73D-D81284C62CD8}" type="datetime1">
              <a:rPr lang="de-DE" smtClean="0"/>
              <a:t>06.05.23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1041280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E3CB173-7C59-5845-9681-A68B684F903A}" type="datetime1">
              <a:rPr lang="de-DE" smtClean="0"/>
              <a:t>06.05.23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1328233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130BDEF-4744-AE4F-9456-32D195EB962C}" type="datetime1">
              <a:rPr lang="de-DE" smtClean="0"/>
              <a:t>06.05.23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17306871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B1C03E2-89C1-3B4C-93A3-F6881B799CC2}" type="datetime1">
              <a:rPr lang="de-DE" smtClean="0"/>
              <a:t>06.05.23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50329318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68EA5B2-E824-C74F-B2A4-F5319E9EA27F}" type="datetime1">
              <a:rPr lang="de-DE" smtClean="0"/>
              <a:t>06.05.23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10162343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F9C6D2D-0E6A-1C43-941B-790B35B6FED9}" type="datetime1">
              <a:rPr lang="de-DE" smtClean="0"/>
              <a:t>06.05.23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83710826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0CC6FA-1807-BC4A-8BF1-3BCB2C93B9FE}" type="datetime1">
              <a:rPr lang="de-DE" smtClean="0"/>
              <a:t>06.05.23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3076723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3" Type="http://schemas.openxmlformats.org/officeDocument/2006/relationships/slideLayout" Target="../slideLayouts/slideLayout14.xml"/><Relationship Id="rId2" Type="http://schemas.openxmlformats.org/officeDocument/2006/relationships/slideLayout" Target="../slideLayouts/slideLayout13.xml"/><Relationship Id="rId1" Type="http://schemas.openxmlformats.org/officeDocument/2006/relationships/slideLayout" Target="../slideLayouts/slideLayout12.xml"/><Relationship Id="rId6" Type="http://schemas.openxmlformats.org/officeDocument/2006/relationships/image" Target="../media/image1.png"/><Relationship Id="rId5" Type="http://schemas.openxmlformats.org/officeDocument/2006/relationships/theme" Target="../theme/theme2.xml"/><Relationship Id="rId4" Type="http://schemas.openxmlformats.org/officeDocument/2006/relationships/slideLayout" Target="../slideLayouts/slideLayout15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1">
                <a:tint val="66000"/>
                <a:satMod val="160000"/>
              </a:schemeClr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path path="circle">
            <a:fillToRect l="100000" t="100000"/>
          </a:path>
          <a:tileRect r="-100000" b="-10000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4C59D52-9491-284E-9080-EBA824D063F2}" type="datetime1">
              <a:rPr lang="de-DE" smtClean="0"/>
              <a:t>06.05.23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13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9552" y="6108239"/>
            <a:ext cx="1721371" cy="58613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1510276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gradFill flip="none" rotWithShape="1">
          <a:gsLst>
            <a:gs pos="0">
              <a:schemeClr val="accent1">
                <a:tint val="66000"/>
                <a:satMod val="160000"/>
              </a:schemeClr>
            </a:gs>
            <a:gs pos="50000">
              <a:schemeClr val="accent1">
                <a:tint val="44500"/>
                <a:satMod val="160000"/>
              </a:schemeClr>
            </a:gs>
            <a:gs pos="100000">
              <a:schemeClr val="accent1">
                <a:tint val="23500"/>
                <a:satMod val="160000"/>
              </a:schemeClr>
            </a:gs>
          </a:gsLst>
          <a:path path="circle">
            <a:fillToRect l="100000" t="100000"/>
          </a:path>
          <a:tileRect r="-100000" b="-100000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EAC9164-8F13-A041-B523-E635CA41FA71}" type="datetime1">
              <a:rPr lang="de-DE" smtClean="0"/>
              <a:t>06.05.23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E7A57B-A53D-4DD9-89B2-BC9E914060C7}" type="slidenum">
              <a:rPr lang="en-GB" smtClean="0"/>
              <a:t>‹#›</a:t>
            </a:fld>
            <a:endParaRPr lang="en-GB"/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6">
            <a:clrChange>
              <a:clrFrom>
                <a:srgbClr val="FFFFFF"/>
              </a:clrFrom>
              <a:clrTo>
                <a:srgbClr val="FFFFFF">
                  <a:alpha val="0"/>
                </a:srgbClr>
              </a:clrTo>
            </a:clrChang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39552" y="6108239"/>
            <a:ext cx="1721371" cy="58613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41510276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4" r:id="rId1"/>
    <p:sldLayoutId id="2147483663" r:id="rId2"/>
    <p:sldLayoutId id="2147483662" r:id="rId3"/>
    <p:sldLayoutId id="2147483661" r:id="rId4"/>
  </p:sldLayoutIdLst>
  <p:hf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png"/><Relationship Id="rId3" Type="http://schemas.openxmlformats.org/officeDocument/2006/relationships/image" Target="../media/image3.png"/><Relationship Id="rId7" Type="http://schemas.openxmlformats.org/officeDocument/2006/relationships/image" Target="../media/image7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6.png"/><Relationship Id="rId5" Type="http://schemas.openxmlformats.org/officeDocument/2006/relationships/image" Target="../media/image5.png"/><Relationship Id="rId4" Type="http://schemas.openxmlformats.org/officeDocument/2006/relationships/image" Target="../media/image4.pn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5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5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15.xml"/><Relationship Id="rId4" Type="http://schemas.openxmlformats.org/officeDocument/2006/relationships/image" Target="../media/image11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15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15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hyperlink" Target="https://sdgs.un.org/goals" TargetMode="External"/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15.xml"/><Relationship Id="rId5" Type="http://schemas.openxmlformats.org/officeDocument/2006/relationships/image" Target="../media/image13.png"/><Relationship Id="rId4" Type="http://schemas.openxmlformats.org/officeDocument/2006/relationships/image" Target="../media/image12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png"/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15.xml"/><Relationship Id="rId5" Type="http://schemas.openxmlformats.org/officeDocument/2006/relationships/image" Target="../media/image16.png"/><Relationship Id="rId4" Type="http://schemas.openxmlformats.org/officeDocument/2006/relationships/image" Target="../media/image15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15.xml"/><Relationship Id="rId5" Type="http://schemas.openxmlformats.org/officeDocument/2006/relationships/image" Target="../media/image19.png"/><Relationship Id="rId4" Type="http://schemas.openxmlformats.org/officeDocument/2006/relationships/image" Target="../media/image18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png"/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15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15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15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15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Rectangle 3"/>
          <p:cNvSpPr/>
          <p:nvPr/>
        </p:nvSpPr>
        <p:spPr>
          <a:xfrm>
            <a:off x="323527" y="332656"/>
            <a:ext cx="2586705" cy="2016224"/>
          </a:xfrm>
          <a:prstGeom prst="rect">
            <a:avLst/>
          </a:prstGeo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" name="Rectangle 4"/>
          <p:cNvSpPr/>
          <p:nvPr/>
        </p:nvSpPr>
        <p:spPr>
          <a:xfrm>
            <a:off x="6084168" y="332656"/>
            <a:ext cx="1512168" cy="1440160"/>
          </a:xfrm>
          <a:prstGeom prst="rect">
            <a:avLst/>
          </a:prstGeom>
          <a:solidFill>
            <a:schemeClr val="accent5">
              <a:alpha val="50000"/>
            </a:schemeClr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6" name="Rectangle 5"/>
          <p:cNvSpPr/>
          <p:nvPr/>
        </p:nvSpPr>
        <p:spPr>
          <a:xfrm>
            <a:off x="3059832" y="332656"/>
            <a:ext cx="432048" cy="144016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7" name="Rectangle 6"/>
          <p:cNvSpPr/>
          <p:nvPr/>
        </p:nvSpPr>
        <p:spPr>
          <a:xfrm>
            <a:off x="6588224" y="2492896"/>
            <a:ext cx="2232248" cy="208823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8" name="Rectangle 7"/>
          <p:cNvSpPr/>
          <p:nvPr/>
        </p:nvSpPr>
        <p:spPr>
          <a:xfrm>
            <a:off x="3635896" y="332656"/>
            <a:ext cx="1154218" cy="720080"/>
          </a:xfrm>
          <a:prstGeom prst="rect">
            <a:avLst/>
          </a:prstGeom>
        </p:spPr>
        <p:style>
          <a:lnRef idx="2">
            <a:schemeClr val="accent3">
              <a:shade val="50000"/>
            </a:schemeClr>
          </a:lnRef>
          <a:fillRef idx="1">
            <a:schemeClr val="accent3"/>
          </a:fillRef>
          <a:effectRef idx="0">
            <a:schemeClr val="accent3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9" name="Rectangle 8"/>
          <p:cNvSpPr/>
          <p:nvPr/>
        </p:nvSpPr>
        <p:spPr>
          <a:xfrm>
            <a:off x="1043608" y="2492896"/>
            <a:ext cx="3134438" cy="2088232"/>
          </a:xfrm>
          <a:prstGeom prst="rect">
            <a:avLst/>
          </a:prstGeom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0" name="Rectangle 9"/>
          <p:cNvSpPr/>
          <p:nvPr/>
        </p:nvSpPr>
        <p:spPr>
          <a:xfrm>
            <a:off x="4355976" y="1916832"/>
            <a:ext cx="2016224" cy="1440160"/>
          </a:xfrm>
          <a:prstGeom prst="rect">
            <a:avLst/>
          </a:prstGeom>
        </p:spPr>
        <p:style>
          <a:lnRef idx="2">
            <a:schemeClr val="accent4">
              <a:shade val="50000"/>
            </a:schemeClr>
          </a:lnRef>
          <a:fillRef idx="1">
            <a:schemeClr val="accent4"/>
          </a:fillRef>
          <a:effectRef idx="0">
            <a:schemeClr val="accent4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3" name="Rectangle 12"/>
          <p:cNvSpPr/>
          <p:nvPr/>
        </p:nvSpPr>
        <p:spPr>
          <a:xfrm>
            <a:off x="3641479" y="1124744"/>
            <a:ext cx="1154218" cy="648072"/>
          </a:xfrm>
          <a:prstGeom prst="rect">
            <a:avLst/>
          </a:prstGeom>
        </p:spPr>
        <p:style>
          <a:lnRef idx="2">
            <a:schemeClr val="accent5">
              <a:shade val="50000"/>
            </a:schemeClr>
          </a:lnRef>
          <a:fillRef idx="1">
            <a:schemeClr val="accent5"/>
          </a:fillRef>
          <a:effectRef idx="0">
            <a:schemeClr val="accent5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4" name="Rectangle 13"/>
          <p:cNvSpPr/>
          <p:nvPr/>
        </p:nvSpPr>
        <p:spPr>
          <a:xfrm>
            <a:off x="3059832" y="1844824"/>
            <a:ext cx="1167610" cy="504056"/>
          </a:xfrm>
          <a:prstGeom prst="rect">
            <a:avLst/>
          </a:prstGeom>
          <a:solidFill>
            <a:srgbClr val="00B0F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5" name="Rectangle 14"/>
          <p:cNvSpPr/>
          <p:nvPr/>
        </p:nvSpPr>
        <p:spPr>
          <a:xfrm>
            <a:off x="4355976" y="3497002"/>
            <a:ext cx="2016224" cy="108412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7" name="TextBox 16"/>
          <p:cNvSpPr txBox="1"/>
          <p:nvPr/>
        </p:nvSpPr>
        <p:spPr>
          <a:xfrm>
            <a:off x="323528" y="4797152"/>
            <a:ext cx="849694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/>
              <a:t>ECGE7003Q: Sustainable Communities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255254" y="5342621"/>
            <a:ext cx="849694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2400" b="1" dirty="0"/>
              <a:t> Assignment 2: Pollution in Bogota – A Critical Reflection</a:t>
            </a: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1A82646B-6A85-3B06-34CF-CFDFCCD577FA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455697" y="2056842"/>
            <a:ext cx="1816782" cy="1160140"/>
          </a:xfrm>
          <a:prstGeom prst="rect">
            <a:avLst/>
          </a:prstGeom>
        </p:spPr>
      </p:pic>
      <p:pic>
        <p:nvPicPr>
          <p:cNvPr id="3" name="Picture 2">
            <a:extLst>
              <a:ext uri="{FF2B5EF4-FFF2-40B4-BE49-F238E27FC236}">
                <a16:creationId xmlns:a16="http://schemas.microsoft.com/office/drawing/2014/main" id="{464AB8FF-F381-2295-2D73-B0C086DDF2AB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02441" y="400447"/>
            <a:ext cx="2428875" cy="1876425"/>
          </a:xfrm>
          <a:prstGeom prst="rect">
            <a:avLst/>
          </a:prstGeom>
        </p:spPr>
      </p:pic>
      <p:pic>
        <p:nvPicPr>
          <p:cNvPr id="12" name="Picture 11">
            <a:extLst>
              <a:ext uri="{FF2B5EF4-FFF2-40B4-BE49-F238E27FC236}">
                <a16:creationId xmlns:a16="http://schemas.microsoft.com/office/drawing/2014/main" id="{4A9A2E10-C96F-6C1D-7187-05FB6E7EDD79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734618" y="2636664"/>
            <a:ext cx="1939460" cy="1830313"/>
          </a:xfrm>
          <a:prstGeom prst="rect">
            <a:avLst/>
          </a:prstGeom>
        </p:spPr>
      </p:pic>
      <p:pic>
        <p:nvPicPr>
          <p:cNvPr id="16" name="Picture 15">
            <a:extLst>
              <a:ext uri="{FF2B5EF4-FFF2-40B4-BE49-F238E27FC236}">
                <a16:creationId xmlns:a16="http://schemas.microsoft.com/office/drawing/2014/main" id="{22B4E79C-7DF3-B7E8-0299-41A777B0F8CA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1187624" y="2636664"/>
            <a:ext cx="2864599" cy="1779067"/>
          </a:xfrm>
          <a:prstGeom prst="rect">
            <a:avLst/>
          </a:prstGeom>
        </p:spPr>
      </p:pic>
      <p:sp>
        <p:nvSpPr>
          <p:cNvPr id="19" name="Rectangle 18">
            <a:extLst>
              <a:ext uri="{FF2B5EF4-FFF2-40B4-BE49-F238E27FC236}">
                <a16:creationId xmlns:a16="http://schemas.microsoft.com/office/drawing/2014/main" id="{FC476867-3BC3-7CF8-8E2E-A8091748ABE1}"/>
              </a:ext>
            </a:extLst>
          </p:cNvPr>
          <p:cNvSpPr/>
          <p:nvPr/>
        </p:nvSpPr>
        <p:spPr>
          <a:xfrm>
            <a:off x="323527" y="2492896"/>
            <a:ext cx="620360" cy="208823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0" name="Rectangle 19">
            <a:extLst>
              <a:ext uri="{FF2B5EF4-FFF2-40B4-BE49-F238E27FC236}">
                <a16:creationId xmlns:a16="http://schemas.microsoft.com/office/drawing/2014/main" id="{1D192674-8FF3-BE99-FD76-983E1925BA42}"/>
              </a:ext>
            </a:extLst>
          </p:cNvPr>
          <p:cNvSpPr/>
          <p:nvPr/>
        </p:nvSpPr>
        <p:spPr>
          <a:xfrm>
            <a:off x="6588224" y="1844824"/>
            <a:ext cx="2232248" cy="564268"/>
          </a:xfrm>
          <a:prstGeom prst="rect">
            <a:avLst/>
          </a:prstGeom>
          <a:solidFill>
            <a:schemeClr val="accent3">
              <a:lumMod val="75000"/>
            </a:schemeClr>
          </a:solidFill>
          <a:ln>
            <a:solidFill>
              <a:schemeClr val="accent3">
                <a:lumMod val="75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pic>
        <p:nvPicPr>
          <p:cNvPr id="21" name="Picture 20">
            <a:extLst>
              <a:ext uri="{FF2B5EF4-FFF2-40B4-BE49-F238E27FC236}">
                <a16:creationId xmlns:a16="http://schemas.microsoft.com/office/drawing/2014/main" id="{A7B95A7A-C03F-F94F-7060-403C05691C0E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195115" y="459612"/>
            <a:ext cx="1256987" cy="1186247"/>
          </a:xfrm>
          <a:prstGeom prst="rect">
            <a:avLst/>
          </a:prstGeom>
        </p:spPr>
      </p:pic>
      <p:sp>
        <p:nvSpPr>
          <p:cNvPr id="22" name="Rectangle 21">
            <a:extLst>
              <a:ext uri="{FF2B5EF4-FFF2-40B4-BE49-F238E27FC236}">
                <a16:creationId xmlns:a16="http://schemas.microsoft.com/office/drawing/2014/main" id="{C81E4FDA-8468-4434-28FA-B469F74C7A99}"/>
              </a:ext>
            </a:extLst>
          </p:cNvPr>
          <p:cNvSpPr/>
          <p:nvPr/>
        </p:nvSpPr>
        <p:spPr>
          <a:xfrm>
            <a:off x="4932040" y="332656"/>
            <a:ext cx="1007894" cy="144016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3" name="Rectangle 22">
            <a:extLst>
              <a:ext uri="{FF2B5EF4-FFF2-40B4-BE49-F238E27FC236}">
                <a16:creationId xmlns:a16="http://schemas.microsoft.com/office/drawing/2014/main" id="{0D94F91E-FA9F-AB6D-88B5-B034987FA59C}"/>
              </a:ext>
            </a:extLst>
          </p:cNvPr>
          <p:cNvSpPr/>
          <p:nvPr/>
        </p:nvSpPr>
        <p:spPr>
          <a:xfrm>
            <a:off x="7668344" y="332656"/>
            <a:ext cx="1083854" cy="1398017"/>
          </a:xfrm>
          <a:prstGeom prst="rect">
            <a:avLst/>
          </a:prstGeom>
          <a:solidFill>
            <a:schemeClr val="accent3">
              <a:lumMod val="60000"/>
              <a:lumOff val="40000"/>
            </a:schemeClr>
          </a:solidFill>
          <a:ln>
            <a:solidFill>
              <a:schemeClr val="accent3">
                <a:lumMod val="60000"/>
                <a:lumOff val="40000"/>
              </a:schemeClr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24" name="TextBox 23">
            <a:extLst>
              <a:ext uri="{FF2B5EF4-FFF2-40B4-BE49-F238E27FC236}">
                <a16:creationId xmlns:a16="http://schemas.microsoft.com/office/drawing/2014/main" id="{89041983-11B4-D703-D57D-0CAEBF06AD8A}"/>
              </a:ext>
            </a:extLst>
          </p:cNvPr>
          <p:cNvSpPr txBox="1"/>
          <p:nvPr/>
        </p:nvSpPr>
        <p:spPr>
          <a:xfrm>
            <a:off x="2640644" y="6075222"/>
            <a:ext cx="624951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b="1" dirty="0"/>
              <a:t>Markus </a:t>
            </a:r>
            <a:r>
              <a:rPr lang="en-GB" b="1" dirty="0" err="1"/>
              <a:t>Schlotbohm</a:t>
            </a:r>
            <a:r>
              <a:rPr lang="en-GB" b="1" dirty="0"/>
              <a:t>,  Student-Nr 1603888, 1603888@student.uwtsd.ac.uk , 07</a:t>
            </a:r>
            <a:r>
              <a:rPr lang="en-GB" b="1" baseline="30000" dirty="0"/>
              <a:t>th</a:t>
            </a:r>
            <a:r>
              <a:rPr lang="en-GB" b="1" dirty="0"/>
              <a:t> of May 2023.</a:t>
            </a:r>
          </a:p>
        </p:txBody>
      </p:sp>
      <p:pic>
        <p:nvPicPr>
          <p:cNvPr id="11" name="Picture 10">
            <a:extLst>
              <a:ext uri="{FF2B5EF4-FFF2-40B4-BE49-F238E27FC236}">
                <a16:creationId xmlns:a16="http://schemas.microsoft.com/office/drawing/2014/main" id="{0D09C5F1-9727-D4E3-974B-ECF98F95ED90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31797" y="3497002"/>
            <a:ext cx="1335082" cy="1084126"/>
          </a:xfrm>
          <a:prstGeom prst="rect">
            <a:avLst/>
          </a:prstGeom>
        </p:spPr>
      </p:pic>
      <p:pic>
        <p:nvPicPr>
          <p:cNvPr id="25" name="Picture 24">
            <a:extLst>
              <a:ext uri="{FF2B5EF4-FFF2-40B4-BE49-F238E27FC236}">
                <a16:creationId xmlns:a16="http://schemas.microsoft.com/office/drawing/2014/main" id="{34EFD39F-D4D7-2D29-E975-337C5181BD5A}"/>
              </a:ext>
            </a:extLst>
      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7776984" y="4908215"/>
            <a:ext cx="1043488" cy="753033"/>
          </a:xfrm>
          <a:prstGeom prst="rect">
            <a:avLst/>
          </a:prstGeom>
        </p:spPr>
      </p:pic>
      <p:sp>
        <p:nvSpPr>
          <p:cNvPr id="26" name="Slide Number Placeholder 25">
            <a:extLst>
              <a:ext uri="{FF2B5EF4-FFF2-40B4-BE49-F238E27FC236}">
                <a16:creationId xmlns:a16="http://schemas.microsoft.com/office/drawing/2014/main" id="{C24BF89A-2F12-B581-B8C2-746A732406A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9901658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116632"/>
            <a:ext cx="8229600" cy="1143000"/>
          </a:xfrm>
        </p:spPr>
        <p:txBody>
          <a:bodyPr/>
          <a:lstStyle/>
          <a:p>
            <a:pPr eaLnBrk="1" hangingPunct="1"/>
            <a:r>
              <a:rPr lang="en-GB" altLang="en-US" b="1" dirty="0"/>
              <a:t>AGENDA</a:t>
            </a:r>
          </a:p>
        </p:txBody>
      </p:sp>
      <p:sp>
        <p:nvSpPr>
          <p:cNvPr id="307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1340768"/>
            <a:ext cx="8229600" cy="4525963"/>
          </a:xfrm>
        </p:spPr>
        <p:txBody>
          <a:bodyPr>
            <a:normAutofit/>
          </a:bodyPr>
          <a:lstStyle/>
          <a:p>
            <a:pPr eaLnBrk="1" hangingPunct="1"/>
            <a:r>
              <a:rPr lang="en-GB" altLang="en-US" dirty="0"/>
              <a:t>Introduction </a:t>
            </a:r>
          </a:p>
          <a:p>
            <a:pPr eaLnBrk="1" hangingPunct="1"/>
            <a:r>
              <a:rPr lang="en-GB" altLang="en-US" dirty="0"/>
              <a:t>Policies</a:t>
            </a:r>
          </a:p>
          <a:p>
            <a:pPr eaLnBrk="1" hangingPunct="1"/>
            <a:r>
              <a:rPr lang="en-GB" altLang="en-US" dirty="0"/>
              <a:t>Implications</a:t>
            </a:r>
          </a:p>
          <a:p>
            <a:pPr eaLnBrk="1" hangingPunct="1"/>
            <a:r>
              <a:rPr lang="en-GB" altLang="en-US" dirty="0"/>
              <a:t>Solutions</a:t>
            </a:r>
          </a:p>
          <a:p>
            <a:pPr eaLnBrk="1" hangingPunct="1"/>
            <a:r>
              <a:rPr lang="en-GB" altLang="en-US" dirty="0"/>
              <a:t>Conclusion</a:t>
            </a:r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37DC008-401E-479E-9DAE-0E6C10AA329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3940007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 nodeType="clickPar">
                      <p:stCondLst>
                        <p:cond delay="indefinite"/>
                      </p:stCondLst>
                      <p:childTnLst>
                        <p:par>
                          <p:cTn id="4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 nodeType="clickPar">
                      <p:stCondLst>
                        <p:cond delay="indefinite"/>
                      </p:stCondLst>
                      <p:childTnLst>
                        <p:par>
                          <p:cTn id="12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 nodeType="clickPar">
                      <p:stCondLst>
                        <p:cond delay="indefinite"/>
                      </p:stCondLst>
                      <p:childTnLst>
                        <p:par>
                          <p:cTn id="16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 nodeType="clickPar">
                      <p:stCondLst>
                        <p:cond delay="indefinite"/>
                      </p:stCondLst>
                      <p:childTnLst>
                        <p:par>
                          <p:cTn id="20" fill="hold" nodeType="withGroup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07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075" grpId="0" build="p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altLang="en-US" b="1" dirty="0"/>
              <a:t>Introduction - Pollution Bogota (Colombia)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9780DC0-5E02-0FC6-CAB9-C4EDD60C406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DE" b="1" dirty="0"/>
              <a:t>Situation, Geographic peculiarity </a:t>
            </a:r>
            <a:r>
              <a:rPr lang="en-DE" sz="2000" b="1" dirty="0"/>
              <a:t>(ULA 2010)</a:t>
            </a:r>
          </a:p>
          <a:p>
            <a:r>
              <a:rPr lang="en-DE" dirty="0"/>
              <a:t>Development over the last decade </a:t>
            </a:r>
            <a:r>
              <a:rPr lang="en-DE" sz="2000" dirty="0"/>
              <a:t>(BOG 2018)</a:t>
            </a:r>
          </a:p>
          <a:p>
            <a:r>
              <a:rPr lang="en-DE" dirty="0"/>
              <a:t>Today </a:t>
            </a:r>
          </a:p>
          <a:p>
            <a:endParaRPr lang="en-DE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27DA4C11-ABDF-B7C4-6754-F263BC332DBF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r="2095"/>
          <a:stretch/>
        </p:blipFill>
        <p:spPr>
          <a:xfrm>
            <a:off x="3368884" y="3284984"/>
            <a:ext cx="4465694" cy="2437200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B7389E24-15E9-751B-83CB-9F9F8A1F94C8}"/>
              </a:ext>
            </a:extLst>
          </p:cNvPr>
          <p:cNvSpPr txBox="1"/>
          <p:nvPr/>
        </p:nvSpPr>
        <p:spPr>
          <a:xfrm>
            <a:off x="3296876" y="5670258"/>
            <a:ext cx="4875524" cy="5078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DE" dirty="0"/>
              <a:t>Source: </a:t>
            </a:r>
            <a:r>
              <a:rPr lang="en-GB" sz="900" dirty="0"/>
              <a:t>https://www.drgdiaz.com/eco/salud/contaminacionenbogota.shtml</a:t>
            </a:r>
          </a:p>
          <a:p>
            <a:r>
              <a:rPr lang="en-GB" sz="900" dirty="0"/>
              <a:t>[Accessed: 24.04.2023].</a:t>
            </a:r>
            <a:endParaRPr lang="en-DE" sz="900" dirty="0"/>
          </a:p>
        </p:txBody>
      </p: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D0742013-6AF5-E8D2-386C-0E3A84AAD8B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44879106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altLang="en-US" b="1" dirty="0"/>
              <a:t>Introduction - Bogota (Colombia)</a:t>
            </a: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B7389E24-15E9-751B-83CB-9F9F8A1F94C8}"/>
              </a:ext>
            </a:extLst>
          </p:cNvPr>
          <p:cNvSpPr txBox="1"/>
          <p:nvPr/>
        </p:nvSpPr>
        <p:spPr>
          <a:xfrm>
            <a:off x="2536464" y="5731310"/>
            <a:ext cx="615033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DE" dirty="0"/>
              <a:t>Source: </a:t>
            </a:r>
            <a:r>
              <a:rPr lang="en-GB" sz="900" dirty="0"/>
              <a:t>https://</a:t>
            </a:r>
            <a:r>
              <a:rPr lang="en-GB" sz="900" dirty="0" err="1"/>
              <a:t>www.google.com</a:t>
            </a:r>
            <a:r>
              <a:rPr lang="en-GB" sz="900" dirty="0"/>
              <a:t>/maps/place/Colombia [Accessed: 20.04.2023].</a:t>
            </a:r>
            <a:endParaRPr lang="en-DE" sz="900" dirty="0"/>
          </a:p>
        </p:txBody>
      </p: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D0742013-6AF5-E8D2-386C-0E3A84AAD8B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4</a:t>
            </a:fld>
            <a:endParaRPr lang="en-GB"/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796DF0D3-9F69-C6CD-428C-93B023B647FE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98993" y="1337401"/>
            <a:ext cx="4084975" cy="4413095"/>
          </a:xfrm>
          <a:prstGeom prst="rect">
            <a:avLst/>
          </a:prstGeom>
        </p:spPr>
      </p:pic>
      <p:pic>
        <p:nvPicPr>
          <p:cNvPr id="9" name="Picture 8">
            <a:extLst>
              <a:ext uri="{FF2B5EF4-FFF2-40B4-BE49-F238E27FC236}">
                <a16:creationId xmlns:a16="http://schemas.microsoft.com/office/drawing/2014/main" id="{CB918895-984B-2BFD-801C-614EA59E5DE9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427984" y="1337401"/>
            <a:ext cx="4517023" cy="441309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2817729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altLang="en-US" b="1" dirty="0"/>
              <a:t>Introduction - Pollution Bogota (Colombia)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9780DC0-5E02-0FC6-CAB9-C4EDD60C406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DE" dirty="0"/>
              <a:t>Situation, Geographic peculiarity </a:t>
            </a:r>
            <a:r>
              <a:rPr lang="en-DE" sz="2000" dirty="0"/>
              <a:t>(ULA 2010)</a:t>
            </a:r>
          </a:p>
          <a:p>
            <a:r>
              <a:rPr lang="en-DE" b="1" dirty="0"/>
              <a:t>Development over the last decade </a:t>
            </a:r>
            <a:r>
              <a:rPr lang="en-DE" sz="2000" b="1" dirty="0"/>
              <a:t>(BOG 2018)</a:t>
            </a:r>
          </a:p>
          <a:p>
            <a:r>
              <a:rPr lang="en-DE" dirty="0"/>
              <a:t>Today </a:t>
            </a:r>
          </a:p>
          <a:p>
            <a:endParaRPr lang="en-DE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27DA4C11-ABDF-B7C4-6754-F263BC332DBF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r="2095"/>
          <a:stretch/>
        </p:blipFill>
        <p:spPr>
          <a:xfrm>
            <a:off x="3512900" y="3284984"/>
            <a:ext cx="4465694" cy="2437200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B7389E24-15E9-751B-83CB-9F9F8A1F94C8}"/>
              </a:ext>
            </a:extLst>
          </p:cNvPr>
          <p:cNvSpPr txBox="1"/>
          <p:nvPr/>
        </p:nvSpPr>
        <p:spPr>
          <a:xfrm>
            <a:off x="3440892" y="5670258"/>
            <a:ext cx="4875524" cy="5078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DE" dirty="0"/>
              <a:t>Source: </a:t>
            </a:r>
            <a:r>
              <a:rPr lang="en-GB" sz="900" dirty="0"/>
              <a:t>https://www.drgdiaz.com/eco/salud/contaminacionenbogota.shtml</a:t>
            </a:r>
          </a:p>
          <a:p>
            <a:r>
              <a:rPr lang="en-GB" sz="900" dirty="0"/>
              <a:t>[Accessed: 24.04.2023].</a:t>
            </a:r>
            <a:endParaRPr lang="en-DE" sz="900" dirty="0"/>
          </a:p>
        </p:txBody>
      </p: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D0742013-6AF5-E8D2-386C-0E3A84AAD8B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65623622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2"/>
          <p:cNvSpPr>
            <a:spLocks noGrp="1" noChangeArrowheads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US" altLang="en-US" b="1" dirty="0"/>
              <a:t>Introduction - Pollution Bogota (Colombia)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9780DC0-5E02-0FC6-CAB9-C4EDD60C406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DE" dirty="0"/>
              <a:t>Situation, Geographic peculiarity </a:t>
            </a:r>
            <a:r>
              <a:rPr lang="en-DE" sz="2000" dirty="0"/>
              <a:t>(ULA 2010)</a:t>
            </a:r>
          </a:p>
          <a:p>
            <a:r>
              <a:rPr lang="en-DE" dirty="0"/>
              <a:t>Development over the last decade </a:t>
            </a:r>
            <a:r>
              <a:rPr lang="en-DE" sz="2000" dirty="0"/>
              <a:t>(BOG 2018)</a:t>
            </a:r>
          </a:p>
          <a:p>
            <a:r>
              <a:rPr lang="en-DE" b="1" dirty="0"/>
              <a:t>Today</a:t>
            </a:r>
            <a:r>
              <a:rPr lang="en-DE" dirty="0"/>
              <a:t> </a:t>
            </a:r>
          </a:p>
          <a:p>
            <a:endParaRPr lang="en-DE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27DA4C11-ABDF-B7C4-6754-F263BC332DBF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r="2095"/>
          <a:stretch/>
        </p:blipFill>
        <p:spPr>
          <a:xfrm>
            <a:off x="3368884" y="3284984"/>
            <a:ext cx="4465694" cy="2437200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B7389E24-15E9-751B-83CB-9F9F8A1F94C8}"/>
              </a:ext>
            </a:extLst>
          </p:cNvPr>
          <p:cNvSpPr txBox="1"/>
          <p:nvPr/>
        </p:nvSpPr>
        <p:spPr>
          <a:xfrm>
            <a:off x="3296876" y="5670258"/>
            <a:ext cx="4875524" cy="5078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DE" dirty="0"/>
              <a:t>Source: </a:t>
            </a:r>
            <a:r>
              <a:rPr lang="en-GB" sz="900" dirty="0"/>
              <a:t>https://www.drgdiaz.com/eco/salud/contaminacionenbogota.shtml</a:t>
            </a:r>
          </a:p>
          <a:p>
            <a:r>
              <a:rPr lang="en-GB" sz="900" dirty="0"/>
              <a:t>[Accessed: 24.04.2023].</a:t>
            </a:r>
            <a:endParaRPr lang="en-DE" sz="900" dirty="0"/>
          </a:p>
        </p:txBody>
      </p: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D0742013-6AF5-E8D2-386C-0E3A84AAD8B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6573226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b="1" dirty="0"/>
              <a:t>POLICIES - APPLICATION</a:t>
            </a:r>
          </a:p>
        </p:txBody>
      </p:sp>
      <p:grpSp>
        <p:nvGrpSpPr>
          <p:cNvPr id="19" name="Group 18">
            <a:extLst>
              <a:ext uri="{FF2B5EF4-FFF2-40B4-BE49-F238E27FC236}">
                <a16:creationId xmlns:a16="http://schemas.microsoft.com/office/drawing/2014/main" id="{2EBED3E0-1C9B-41B7-1775-361EA57B8708}"/>
              </a:ext>
            </a:extLst>
          </p:cNvPr>
          <p:cNvGrpSpPr/>
          <p:nvPr/>
        </p:nvGrpSpPr>
        <p:grpSpPr>
          <a:xfrm>
            <a:off x="2453140" y="1406481"/>
            <a:ext cx="3126970" cy="1955014"/>
            <a:chOff x="2453140" y="1406481"/>
            <a:chExt cx="3126970" cy="1955014"/>
          </a:xfrm>
        </p:grpSpPr>
        <p:pic>
          <p:nvPicPr>
            <p:cNvPr id="2" name="Content Placeholder 6" descr="The tobacco industry and the UN Sustainable Development Goals">
              <a:hlinkClick r:id="rId3"/>
              <a:extLst>
                <a:ext uri="{FF2B5EF4-FFF2-40B4-BE49-F238E27FC236}">
                  <a16:creationId xmlns:a16="http://schemas.microsoft.com/office/drawing/2014/main" id="{B0620AC0-E47E-86EE-6BAA-AC16A29B4F88}"/>
                </a:ext>
              </a:extLst>
            </p:cNvPr>
            <p:cNvPicPr>
              <a:picLocks noChangeAspect="1" noChangeArrowheads="1"/>
            </p:cNvPicPr>
            <p:nvPr/>
          </p:nvPicPr>
          <p:blipFill rotWithShape="1"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34270" t="4566" r="51049" b="66876"/>
            <a:stretch/>
          </p:blipFill>
          <p:spPr>
            <a:xfrm>
              <a:off x="4572000" y="1406481"/>
              <a:ext cx="1008110" cy="931243"/>
            </a:xfrm>
            <a:prstGeom prst="rect">
              <a:avLst/>
            </a:prstGeom>
          </p:spPr>
        </p:pic>
        <p:pic>
          <p:nvPicPr>
            <p:cNvPr id="4" name="Content Placeholder 6" descr="The tobacco industry and the UN Sustainable Development Goals">
              <a:hlinkClick r:id="rId3"/>
              <a:extLst>
                <a:ext uri="{FF2B5EF4-FFF2-40B4-BE49-F238E27FC236}">
                  <a16:creationId xmlns:a16="http://schemas.microsoft.com/office/drawing/2014/main" id="{8A8A3D24-C6DD-DE64-58E4-9D737831074E}"/>
                </a:ext>
              </a:extLst>
            </p:cNvPr>
            <p:cNvPicPr>
              <a:picLocks noChangeAspect="1" noChangeArrowheads="1"/>
            </p:cNvPicPr>
            <p:nvPr/>
          </p:nvPicPr>
          <p:blipFill rotWithShape="1"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66448" t="35053" r="17821" b="35679"/>
            <a:stretch/>
          </p:blipFill>
          <p:spPr>
            <a:xfrm>
              <a:off x="4572000" y="2407132"/>
              <a:ext cx="1008110" cy="954363"/>
            </a:xfrm>
            <a:prstGeom prst="rect">
              <a:avLst/>
            </a:prstGeom>
          </p:spPr>
        </p:pic>
        <p:pic>
          <p:nvPicPr>
            <p:cNvPr id="5" name="Content Placeholder 6" descr="The tobacco industry and the UN Sustainable Development Goals">
              <a:hlinkClick r:id="rId3"/>
              <a:extLst>
                <a:ext uri="{FF2B5EF4-FFF2-40B4-BE49-F238E27FC236}">
                  <a16:creationId xmlns:a16="http://schemas.microsoft.com/office/drawing/2014/main" id="{7B744DB2-BFB4-6931-6674-55674BC0329D}"/>
                </a:ext>
              </a:extLst>
            </p:cNvPr>
            <p:cNvPicPr>
              <a:picLocks noChangeAspect="1" noChangeArrowheads="1"/>
            </p:cNvPicPr>
            <p:nvPr/>
          </p:nvPicPr>
          <p:blipFill rotWithShape="1"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82179" t="66250"/>
            <a:stretch/>
          </p:blipFill>
          <p:spPr>
            <a:xfrm>
              <a:off x="2453140" y="1783828"/>
              <a:ext cx="1142108" cy="1100485"/>
            </a:xfrm>
            <a:prstGeom prst="rect">
              <a:avLst/>
            </a:prstGeom>
          </p:spPr>
        </p:pic>
      </p:grpSp>
      <p:sp>
        <p:nvSpPr>
          <p:cNvPr id="8" name="Content Placeholder 7">
            <a:extLst>
              <a:ext uri="{FF2B5EF4-FFF2-40B4-BE49-F238E27FC236}">
                <a16:creationId xmlns:a16="http://schemas.microsoft.com/office/drawing/2014/main" id="{C39E34DA-C030-D539-703B-39CC348C710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198" y="3511111"/>
            <a:ext cx="8229601" cy="4525963"/>
          </a:xfrm>
        </p:spPr>
        <p:txBody>
          <a:bodyPr/>
          <a:lstStyle/>
          <a:p>
            <a:r>
              <a:rPr lang="en-GB" sz="2500" b="1" dirty="0"/>
              <a:t>Technocentric approaches (bike/car share, e-bus, etc.)            -&gt; Improving PEOPLE </a:t>
            </a:r>
            <a:r>
              <a:rPr lang="en-GB" sz="2000" b="1" dirty="0"/>
              <a:t>(TECH 2018)</a:t>
            </a:r>
          </a:p>
          <a:p>
            <a:r>
              <a:rPr lang="en-GB" sz="2500" b="1" dirty="0"/>
              <a:t>Environmentalism (no car days, pico-</a:t>
            </a:r>
            <a:r>
              <a:rPr lang="en-GB" sz="2500" b="1" dirty="0" err="1"/>
              <a:t>placa</a:t>
            </a:r>
            <a:r>
              <a:rPr lang="en-GB" sz="2500" b="1" dirty="0"/>
              <a:t>, etc.)                                -&gt; Improving PLANET </a:t>
            </a:r>
            <a:r>
              <a:rPr lang="en-GB" sz="2000" b="1" dirty="0"/>
              <a:t>(ENV 2020)</a:t>
            </a:r>
          </a:p>
          <a:p>
            <a:r>
              <a:rPr lang="en-GB" sz="2500" b="1" dirty="0"/>
              <a:t>Weak sustainability (replacing trees with new ones)               -&gt; Improving PLANET </a:t>
            </a:r>
            <a:r>
              <a:rPr lang="en-GB" sz="2000" b="1" dirty="0"/>
              <a:t>(UN 2015)</a:t>
            </a:r>
          </a:p>
          <a:p>
            <a:endParaRPr lang="en-DE" dirty="0"/>
          </a:p>
        </p:txBody>
      </p:sp>
      <p:cxnSp>
        <p:nvCxnSpPr>
          <p:cNvPr id="10" name="Straight Connector 9">
            <a:extLst>
              <a:ext uri="{FF2B5EF4-FFF2-40B4-BE49-F238E27FC236}">
                <a16:creationId xmlns:a16="http://schemas.microsoft.com/office/drawing/2014/main" id="{DD401CDE-5461-47CC-1E7E-17D89EDCD616}"/>
              </a:ext>
            </a:extLst>
          </p:cNvPr>
          <p:cNvCxnSpPr>
            <a:cxnSpLocks/>
            <a:stCxn id="5" idx="3"/>
            <a:endCxn id="2" idx="1"/>
          </p:cNvCxnSpPr>
          <p:nvPr/>
        </p:nvCxnSpPr>
        <p:spPr>
          <a:xfrm flipV="1">
            <a:off x="3595248" y="1872103"/>
            <a:ext cx="976752" cy="461968"/>
          </a:xfrm>
          <a:prstGeom prst="line">
            <a:avLst/>
          </a:prstGeom>
        </p:spPr>
        <p:style>
          <a:lnRef idx="2">
            <a:schemeClr val="accent3"/>
          </a:lnRef>
          <a:fillRef idx="0">
            <a:schemeClr val="accent3"/>
          </a:fillRef>
          <a:effectRef idx="1">
            <a:schemeClr val="accent3"/>
          </a:effectRef>
          <a:fontRef idx="minor">
            <a:schemeClr val="tx1"/>
          </a:fontRef>
        </p:style>
      </p:cxnSp>
      <p:cxnSp>
        <p:nvCxnSpPr>
          <p:cNvPr id="12" name="Straight Connector 11">
            <a:extLst>
              <a:ext uri="{FF2B5EF4-FFF2-40B4-BE49-F238E27FC236}">
                <a16:creationId xmlns:a16="http://schemas.microsoft.com/office/drawing/2014/main" id="{1F964041-F7AA-7F26-44CF-7F412194B44E}"/>
              </a:ext>
            </a:extLst>
          </p:cNvPr>
          <p:cNvCxnSpPr>
            <a:stCxn id="5" idx="3"/>
            <a:endCxn id="4" idx="1"/>
          </p:cNvCxnSpPr>
          <p:nvPr/>
        </p:nvCxnSpPr>
        <p:spPr>
          <a:xfrm>
            <a:off x="3595248" y="2334071"/>
            <a:ext cx="976752" cy="550243"/>
          </a:xfrm>
          <a:prstGeom prst="line">
            <a:avLst/>
          </a:prstGeom>
        </p:spPr>
        <p:style>
          <a:lnRef idx="2">
            <a:schemeClr val="accent3"/>
          </a:lnRef>
          <a:fillRef idx="0">
            <a:schemeClr val="accent3"/>
          </a:fillRef>
          <a:effectRef idx="1">
            <a:schemeClr val="accent3"/>
          </a:effectRef>
          <a:fontRef idx="minor">
            <a:schemeClr val="tx1"/>
          </a:fontRef>
        </p:style>
      </p:cxnSp>
      <p:sp>
        <p:nvSpPr>
          <p:cNvPr id="3" name="Slide Number Placeholder 2">
            <a:extLst>
              <a:ext uri="{FF2B5EF4-FFF2-40B4-BE49-F238E27FC236}">
                <a16:creationId xmlns:a16="http://schemas.microsoft.com/office/drawing/2014/main" id="{D7ECD16C-685D-13DA-7737-C0C44CC9145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7</a:t>
            </a:fld>
            <a:endParaRPr lang="en-GB"/>
          </a:p>
        </p:txBody>
      </p:sp>
      <p:sp>
        <p:nvSpPr>
          <p:cNvPr id="6" name="TextBox 5">
            <a:extLst>
              <a:ext uri="{FF2B5EF4-FFF2-40B4-BE49-F238E27FC236}">
                <a16:creationId xmlns:a16="http://schemas.microsoft.com/office/drawing/2014/main" id="{54B69F4C-F5E7-35F4-1A91-EE6FEA4D0813}"/>
              </a:ext>
            </a:extLst>
          </p:cNvPr>
          <p:cNvSpPr txBox="1"/>
          <p:nvPr/>
        </p:nvSpPr>
        <p:spPr>
          <a:xfrm>
            <a:off x="5580110" y="1567254"/>
            <a:ext cx="197041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DE" dirty="0"/>
              <a:t>(UN-SDG-03, 2022)</a:t>
            </a: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5712EA72-6DEB-38E5-D411-A9F8EFAEDB25}"/>
              </a:ext>
            </a:extLst>
          </p:cNvPr>
          <p:cNvSpPr txBox="1"/>
          <p:nvPr/>
        </p:nvSpPr>
        <p:spPr>
          <a:xfrm>
            <a:off x="5580110" y="2643714"/>
            <a:ext cx="1970411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DE" dirty="0"/>
              <a:t>(UN-SDG-11, 2022)</a:t>
            </a:r>
          </a:p>
        </p:txBody>
      </p:sp>
      <p:pic>
        <p:nvPicPr>
          <p:cNvPr id="15" name="Picture 14">
            <a:extLst>
              <a:ext uri="{FF2B5EF4-FFF2-40B4-BE49-F238E27FC236}">
                <a16:creationId xmlns:a16="http://schemas.microsoft.com/office/drawing/2014/main" id="{0888CAA7-DE19-4692-BD77-65F4EC8545E4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05864" y="1915703"/>
            <a:ext cx="1358900" cy="716220"/>
          </a:xfrm>
          <a:prstGeom prst="rect">
            <a:avLst/>
          </a:prstGeom>
        </p:spPr>
      </p:pic>
      <p:sp>
        <p:nvSpPr>
          <p:cNvPr id="16" name="TextBox 15">
            <a:extLst>
              <a:ext uri="{FF2B5EF4-FFF2-40B4-BE49-F238E27FC236}">
                <a16:creationId xmlns:a16="http://schemas.microsoft.com/office/drawing/2014/main" id="{9D6F1A24-7DD9-61C3-17EE-3BBCEE7DEB6C}"/>
              </a:ext>
            </a:extLst>
          </p:cNvPr>
          <p:cNvSpPr txBox="1"/>
          <p:nvPr/>
        </p:nvSpPr>
        <p:spPr>
          <a:xfrm>
            <a:off x="583349" y="2638605"/>
            <a:ext cx="1400768" cy="3693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DE" dirty="0"/>
              <a:t>(WHO, 2022)</a:t>
            </a:r>
          </a:p>
        </p:txBody>
      </p:sp>
    </p:spTree>
    <p:extLst>
      <p:ext uri="{BB962C8B-B14F-4D97-AF65-F5344CB8AC3E}">
        <p14:creationId xmlns:p14="http://schemas.microsoft.com/office/powerpoint/2010/main" val="358677553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b="1" dirty="0"/>
              <a:t>PRACTICAL IMPLICATIONS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9780DC0-5E02-0FC6-CAB9-C4EDD60C406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DE" dirty="0"/>
              <a:t>FINANCING (non-developed environment)</a:t>
            </a:r>
          </a:p>
          <a:p>
            <a:r>
              <a:rPr lang="en-DE" dirty="0"/>
              <a:t>CULTURE (Macho, egoistic)                  	          </a:t>
            </a:r>
            <a:r>
              <a:rPr lang="en-DE" sz="2000" dirty="0"/>
              <a:t>(USA 2020)</a:t>
            </a:r>
          </a:p>
          <a:p>
            <a:pPr marL="0" indent="0">
              <a:buNone/>
            </a:pPr>
            <a:endParaRPr lang="en-DE" sz="2000" dirty="0"/>
          </a:p>
          <a:p>
            <a:r>
              <a:rPr lang="en-DE" dirty="0"/>
              <a:t>POLITICS (Bus system private, corruption)      </a:t>
            </a:r>
            <a:r>
              <a:rPr lang="en-DE" sz="2000" dirty="0"/>
              <a:t>(TRA 2022)</a:t>
            </a:r>
          </a:p>
          <a:p>
            <a:pPr marL="0" indent="0">
              <a:buNone/>
            </a:pPr>
            <a:endParaRPr lang="en-DE" sz="2000" dirty="0"/>
          </a:p>
          <a:p>
            <a:r>
              <a:rPr lang="en-DE" dirty="0"/>
              <a:t>INFRASTRUCTURE IMPACT (multi-year)         </a:t>
            </a:r>
            <a:r>
              <a:rPr lang="en-DE" sz="2000" dirty="0"/>
              <a:t>(DAV 2022)</a:t>
            </a:r>
          </a:p>
        </p:txBody>
      </p: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E978D395-3775-7B2F-157C-1A4936EC177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8</a:t>
            </a:fld>
            <a:endParaRPr lang="en-GB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B36BB3F0-792C-397B-57BB-444853FD77F1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40352" y="3573016"/>
            <a:ext cx="946448" cy="908383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CEE51127-039A-21EB-DFAB-E26F2CE5C101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364088" y="2348880"/>
            <a:ext cx="946447" cy="936104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A44AC51F-3E14-60A0-14D2-90D481317E89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302500" y="4797152"/>
            <a:ext cx="1384300" cy="812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88969369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b="1" dirty="0"/>
              <a:t>POSSIBLE SOLUTIONS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9780DC0-5E02-0FC6-CAB9-C4EDD60C406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196752"/>
            <a:ext cx="8229600" cy="4929411"/>
          </a:xfrm>
        </p:spPr>
        <p:txBody>
          <a:bodyPr>
            <a:normAutofit fontScale="92500" lnSpcReduction="10000"/>
          </a:bodyPr>
          <a:lstStyle/>
          <a:p>
            <a:pPr>
              <a:lnSpc>
                <a:spcPct val="120000"/>
              </a:lnSpc>
            </a:pPr>
            <a:r>
              <a:rPr lang="en-DE" dirty="0"/>
              <a:t>NUDGE THEORY APPROACH (CULTURE)                                  </a:t>
            </a:r>
            <a:r>
              <a:rPr lang="en-DE" sz="2400" dirty="0"/>
              <a:t>(IMP 2022)</a:t>
            </a:r>
          </a:p>
          <a:p>
            <a:pPr>
              <a:lnSpc>
                <a:spcPct val="120000"/>
              </a:lnSpc>
            </a:pPr>
            <a:r>
              <a:rPr lang="en-DE" dirty="0"/>
              <a:t>IMF SUPPORT (FINANCE)                                                           </a:t>
            </a:r>
            <a:r>
              <a:rPr lang="en-DE" sz="2200" dirty="0"/>
              <a:t>(IMF 2023)</a:t>
            </a:r>
          </a:p>
          <a:p>
            <a:pPr>
              <a:lnSpc>
                <a:spcPct val="120000"/>
              </a:lnSpc>
            </a:pPr>
            <a:r>
              <a:rPr lang="en-DE" dirty="0"/>
              <a:t>TAX THE WEALTHY (FINANCE)                                                </a:t>
            </a:r>
            <a:r>
              <a:rPr lang="en-DE" sz="2200" dirty="0"/>
              <a:t>(INQ 2022)</a:t>
            </a:r>
          </a:p>
          <a:p>
            <a:pPr>
              <a:lnSpc>
                <a:spcPct val="120000"/>
              </a:lnSpc>
            </a:pPr>
            <a:r>
              <a:rPr lang="en-DE" dirty="0"/>
              <a:t>BUILD GREEN LATAM CITY NETWORK (LEARN)                   </a:t>
            </a:r>
            <a:r>
              <a:rPr lang="en-DE" sz="2200" dirty="0"/>
              <a:t>(REG 2021)</a:t>
            </a:r>
          </a:p>
          <a:p>
            <a:pPr>
              <a:lnSpc>
                <a:spcPct val="120000"/>
              </a:lnSpc>
            </a:pPr>
            <a:r>
              <a:rPr lang="en-DE" dirty="0"/>
              <a:t>PUBLIC CAMPAIGNS                                                                 </a:t>
            </a:r>
            <a:r>
              <a:rPr lang="en-DE" sz="2200" dirty="0"/>
              <a:t>(GRE 2023)</a:t>
            </a:r>
          </a:p>
        </p:txBody>
      </p: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67880CA4-B922-BFAC-DBDE-3C3957F13A9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9</a:t>
            </a:fld>
            <a:endParaRPr lang="en-GB"/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540C9D73-5B84-E65F-7656-44AE7B3D6137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974038" y="4149080"/>
            <a:ext cx="723900" cy="533400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C2972A56-00DB-A00A-E244-0CF0DCF2C4AD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788024" y="2311410"/>
            <a:ext cx="723900" cy="649014"/>
          </a:xfrm>
          <a:prstGeom prst="rect">
            <a:avLst/>
          </a:prstGeom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00C9AE8E-D1E0-3D4D-2EDB-40F3D8B770FE}"/>
              </a:ext>
            </a:extLst>
      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060344" y="5102448"/>
            <a:ext cx="723900" cy="5588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417279235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b="1" dirty="0"/>
              <a:t>CONCLUSION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9780DC0-5E02-0FC6-CAB9-C4EDD60C406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87423" y="1243200"/>
            <a:ext cx="8229600" cy="4525963"/>
          </a:xfrm>
        </p:spPr>
        <p:txBody>
          <a:bodyPr/>
          <a:lstStyle/>
          <a:p>
            <a:r>
              <a:rPr lang="en-DE" sz="3000" dirty="0"/>
              <a:t>COMPLEX TOPIC</a:t>
            </a:r>
          </a:p>
          <a:p>
            <a:r>
              <a:rPr lang="en-DE" sz="3000" dirty="0"/>
              <a:t>NO ONE FIT ALL SOLUTION</a:t>
            </a:r>
          </a:p>
          <a:p>
            <a:r>
              <a:rPr lang="en-DE" sz="3000" dirty="0"/>
              <a:t>MULTI-DIMENSIONAL APPROACH</a:t>
            </a:r>
          </a:p>
          <a:p>
            <a:r>
              <a:rPr lang="en-DE" sz="3000" dirty="0"/>
              <a:t>REGIONAL SUPPORT NEEDED</a:t>
            </a:r>
          </a:p>
          <a:p>
            <a:r>
              <a:rPr lang="en-DE" sz="3000" dirty="0"/>
              <a:t>LONG TIME DURATION</a:t>
            </a:r>
          </a:p>
          <a:p>
            <a:r>
              <a:rPr lang="en-DE" sz="3000" dirty="0"/>
              <a:t>NETWORK CAN SUPPORT</a:t>
            </a:r>
          </a:p>
          <a:p>
            <a:endParaRPr lang="en-DE" dirty="0"/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159348FC-6DDB-D9C8-A5DE-96C9390098CC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131840" y="4591407"/>
            <a:ext cx="3600400" cy="1985667"/>
          </a:xfrm>
          <a:prstGeom prst="rect">
            <a:avLst/>
          </a:pr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0BF314B3-68B8-09B9-2700-4AE3B1C77037}"/>
              </a:ext>
            </a:extLst>
          </p:cNvPr>
          <p:cNvSpPr txBox="1"/>
          <p:nvPr/>
        </p:nvSpPr>
        <p:spPr>
          <a:xfrm>
            <a:off x="3059832" y="6577074"/>
            <a:ext cx="4522392" cy="230832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en-DE" sz="900" dirty="0"/>
              <a:t>SOURCE: </a:t>
            </a:r>
            <a:r>
              <a:rPr lang="en-GB" sz="900" dirty="0"/>
              <a:t>https://</a:t>
            </a:r>
            <a:r>
              <a:rPr lang="en-GB" sz="900" dirty="0" err="1"/>
              <a:t>twitter.com</a:t>
            </a:r>
            <a:r>
              <a:rPr lang="en-GB" sz="900" dirty="0"/>
              <a:t>/</a:t>
            </a:r>
            <a:r>
              <a:rPr lang="en-GB" sz="900" dirty="0" err="1"/>
              <a:t>BYCS_org</a:t>
            </a:r>
            <a:r>
              <a:rPr lang="en-GB" sz="900" dirty="0"/>
              <a:t>/status/1240184122292740096/ [Accessed 25.4.2023]</a:t>
            </a:r>
            <a:endParaRPr lang="en-DE" sz="900" dirty="0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CE242766-D126-78A9-63EB-9F76C79A81E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7499260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b="1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9780DC0-5E02-0FC6-CAB9-C4EDD60C406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196752"/>
            <a:ext cx="8686800" cy="5524723"/>
          </a:xfrm>
        </p:spPr>
        <p:txBody>
          <a:bodyPr>
            <a:normAutofit/>
          </a:bodyPr>
          <a:lstStyle/>
          <a:p>
            <a:pPr>
              <a:lnSpc>
                <a:spcPct val="150000"/>
              </a:lnSpc>
            </a:pPr>
            <a:r>
              <a:rPr lang="en-GB" sz="1200" dirty="0"/>
              <a:t>BOG 2018. Bogota 2030. </a:t>
            </a:r>
            <a:r>
              <a:rPr lang="en-GB" sz="1200" dirty="0" err="1"/>
              <a:t>Revista</a:t>
            </a:r>
            <a:r>
              <a:rPr lang="en-GB" sz="1200" dirty="0"/>
              <a:t> Especial. 2018. Available at: https://</a:t>
            </a:r>
            <a:r>
              <a:rPr lang="en-GB" sz="1200" dirty="0" err="1"/>
              <a:t>bogota.gov.co</a:t>
            </a:r>
            <a:r>
              <a:rPr lang="en-GB" sz="1200" dirty="0"/>
              <a:t>/sites/default/files/pdf/Especial-Bogota-2030-english.pdf/ [Accessed 15.3.2023].</a:t>
            </a:r>
          </a:p>
          <a:p>
            <a:pPr>
              <a:lnSpc>
                <a:spcPct val="150000"/>
              </a:lnSpc>
            </a:pPr>
            <a:r>
              <a:rPr lang="en-GB" sz="1200" dirty="0"/>
              <a:t>DAV 2022. Maria Claudia Davila. Bogota: plagued by setbacks. March 2022. Available at: https://</a:t>
            </a:r>
            <a:r>
              <a:rPr lang="en-GB" sz="1200" dirty="0" err="1"/>
              <a:t>dialogochino.net</a:t>
            </a:r>
            <a:r>
              <a:rPr lang="en-GB" sz="1200" dirty="0"/>
              <a:t>/</a:t>
            </a:r>
            <a:r>
              <a:rPr lang="en-GB" sz="1200" dirty="0" err="1"/>
              <a:t>en</a:t>
            </a:r>
            <a:r>
              <a:rPr lang="en-GB" sz="1200" dirty="0"/>
              <a:t>/infrastructure/</a:t>
            </a:r>
            <a:r>
              <a:rPr lang="en-GB" sz="1200" dirty="0" err="1"/>
              <a:t>bogota</a:t>
            </a:r>
            <a:r>
              <a:rPr lang="en-GB" sz="1200" dirty="0"/>
              <a:t>-metro-setbacks-urban-mobility-overhaul-begins/ [Accessed 14.3.2023].</a:t>
            </a:r>
          </a:p>
          <a:p>
            <a:pPr>
              <a:lnSpc>
                <a:spcPct val="150000"/>
              </a:lnSpc>
            </a:pPr>
            <a:r>
              <a:rPr lang="en-GB" sz="1200" dirty="0"/>
              <a:t>ENV 2020. Environmentalism. 2020. Available at: https://</a:t>
            </a:r>
            <a:r>
              <a:rPr lang="en-GB" sz="1200" dirty="0" err="1"/>
              <a:t>www.sciencedirect.com</a:t>
            </a:r>
            <a:r>
              <a:rPr lang="en-GB" sz="1200" dirty="0"/>
              <a:t>/topics/social-sciences/environmentalism/                    [Accessed 01.04.2023]. </a:t>
            </a:r>
          </a:p>
          <a:p>
            <a:pPr>
              <a:lnSpc>
                <a:spcPct val="150000"/>
              </a:lnSpc>
            </a:pPr>
            <a:r>
              <a:rPr lang="en-GB" sz="1200" dirty="0"/>
              <a:t>GRE 2023. Net Zero &amp; ESG Leadership Forum Colombia 2023. Available at: https://</a:t>
            </a:r>
            <a:r>
              <a:rPr lang="en-GB" sz="1200" dirty="0" err="1"/>
              <a:t>latam-green.com</a:t>
            </a:r>
            <a:r>
              <a:rPr lang="en-GB" sz="1200" dirty="0"/>
              <a:t>/</a:t>
            </a:r>
            <a:r>
              <a:rPr lang="en-GB" sz="1200" dirty="0" err="1"/>
              <a:t>producto</a:t>
            </a:r>
            <a:r>
              <a:rPr lang="en-GB" sz="1200" dirty="0"/>
              <a:t>/</a:t>
            </a:r>
            <a:r>
              <a:rPr lang="en-GB" sz="1200" dirty="0" err="1"/>
              <a:t>latam</a:t>
            </a:r>
            <a:r>
              <a:rPr lang="en-GB" sz="1200" dirty="0"/>
              <a:t>-mobility-net-zero-day-Colombia/ [Accessed 29.03.2023]. </a:t>
            </a:r>
          </a:p>
          <a:p>
            <a:pPr>
              <a:lnSpc>
                <a:spcPct val="150000"/>
              </a:lnSpc>
            </a:pPr>
            <a:r>
              <a:rPr lang="en-GB" sz="1200" dirty="0"/>
              <a:t>IMF 2023. What is the IMF ?. International Monetary Fund. 2023. Available at: https://</a:t>
            </a:r>
            <a:r>
              <a:rPr lang="en-GB" sz="1200" dirty="0" err="1"/>
              <a:t>www.imf.org</a:t>
            </a:r>
            <a:r>
              <a:rPr lang="en-GB" sz="1200" dirty="0"/>
              <a:t>/</a:t>
            </a:r>
            <a:r>
              <a:rPr lang="en-GB" sz="1200" dirty="0" err="1"/>
              <a:t>en</a:t>
            </a:r>
            <a:r>
              <a:rPr lang="en-GB" sz="1200" dirty="0"/>
              <a:t>/About/Factsheets/IMF-at-a-Glance/ [Accessed 28.03.2023]. </a:t>
            </a:r>
          </a:p>
          <a:p>
            <a:pPr>
              <a:lnSpc>
                <a:spcPct val="150000"/>
              </a:lnSpc>
            </a:pPr>
            <a:r>
              <a:rPr lang="en-GB" sz="1200" dirty="0"/>
              <a:t>IMP 2022. What is Nudge Theory ? Imperial College London. 2022. Available at: https://</a:t>
            </a:r>
            <a:r>
              <a:rPr lang="en-GB" sz="1200" dirty="0" err="1"/>
              <a:t>www.imperial.ac.uk</a:t>
            </a:r>
            <a:r>
              <a:rPr lang="en-GB" sz="1200" dirty="0"/>
              <a:t>/</a:t>
            </a:r>
            <a:r>
              <a:rPr lang="en-GB" sz="1200" dirty="0" err="1"/>
              <a:t>nudgeomics</a:t>
            </a:r>
            <a:r>
              <a:rPr lang="en-GB" sz="1200" dirty="0"/>
              <a:t>/about/what-is-nudge-theory/ [Accessed 02.04.2023]. </a:t>
            </a:r>
          </a:p>
          <a:p>
            <a:pPr>
              <a:lnSpc>
                <a:spcPct val="150000"/>
              </a:lnSpc>
            </a:pPr>
            <a:r>
              <a:rPr lang="en-GB" sz="1200" dirty="0"/>
              <a:t>INQ 2022. How Colombia will tax the wealthy. December 2022. Available at: https://</a:t>
            </a:r>
            <a:r>
              <a:rPr lang="en-GB" sz="1200" dirty="0" err="1"/>
              <a:t>inequality.org</a:t>
            </a:r>
            <a:r>
              <a:rPr lang="en-GB" sz="1200" dirty="0"/>
              <a:t>/great-divide/</a:t>
            </a:r>
            <a:r>
              <a:rPr lang="en-GB" sz="1200" dirty="0" err="1"/>
              <a:t>colombia</a:t>
            </a:r>
            <a:r>
              <a:rPr lang="en-GB" sz="1200" dirty="0"/>
              <a:t>-wealth-tax-</a:t>
            </a:r>
            <a:r>
              <a:rPr lang="en-GB" sz="1200" dirty="0" err="1"/>
              <a:t>petro</a:t>
            </a:r>
            <a:r>
              <a:rPr lang="en-GB" sz="1200" dirty="0"/>
              <a:t>/ [Accessed 14.04.2023].</a:t>
            </a:r>
          </a:p>
          <a:p>
            <a:pPr marL="0" indent="0">
              <a:lnSpc>
                <a:spcPct val="150000"/>
              </a:lnSpc>
              <a:buNone/>
            </a:pPr>
            <a:endParaRPr lang="en-GB" sz="1200" dirty="0"/>
          </a:p>
        </p:txBody>
      </p: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A44BE786-C8AF-600F-0111-9810B51D02A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508523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b="1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9780DC0-5E02-0FC6-CAB9-C4EDD60C406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196752"/>
            <a:ext cx="8686800" cy="4929411"/>
          </a:xfrm>
        </p:spPr>
        <p:txBody>
          <a:bodyPr>
            <a:normAutofit/>
          </a:bodyPr>
          <a:lstStyle/>
          <a:p>
            <a:pPr>
              <a:lnSpc>
                <a:spcPct val="150000"/>
              </a:lnSpc>
            </a:pPr>
            <a:r>
              <a:rPr lang="en-GB" sz="1200" dirty="0"/>
              <a:t>REG 2021. Regional City Networks Launch in Latin America. World Economic Forum. April 2021. Available at: https://</a:t>
            </a:r>
            <a:r>
              <a:rPr lang="en-GB" sz="1200" dirty="0" err="1"/>
              <a:t>www.weforum.org</a:t>
            </a:r>
            <a:r>
              <a:rPr lang="en-GB" sz="1200" dirty="0"/>
              <a:t>/press/2021/04/regional-city-networks-launch-in-latin-america-and-south-asia-bringing-the-fourth-industrial-revolution-to-small-and-medium-sized-cities/ [Accessed 12.04.2023].</a:t>
            </a:r>
          </a:p>
          <a:p>
            <a:pPr>
              <a:lnSpc>
                <a:spcPct val="150000"/>
              </a:lnSpc>
            </a:pPr>
            <a:r>
              <a:rPr lang="en-GB" sz="1200" dirty="0"/>
              <a:t>TECH 2018. </a:t>
            </a:r>
            <a:r>
              <a:rPr lang="en-GB" sz="1200" dirty="0" err="1"/>
              <a:t>Technocentrics</a:t>
            </a:r>
            <a:r>
              <a:rPr lang="en-GB" sz="1200" dirty="0"/>
              <a:t> and </a:t>
            </a:r>
            <a:r>
              <a:rPr lang="en-GB" sz="1200" dirty="0" err="1"/>
              <a:t>Ecocentrics</a:t>
            </a:r>
            <a:r>
              <a:rPr lang="en-GB" sz="1200" dirty="0"/>
              <a:t>. June 2018. Available at: https://sustainable-</a:t>
            </a:r>
            <a:r>
              <a:rPr lang="en-GB" sz="1200" dirty="0" err="1"/>
              <a:t>environment.org.uk</a:t>
            </a:r>
            <a:r>
              <a:rPr lang="en-GB" sz="1200" dirty="0"/>
              <a:t>/Earth/</a:t>
            </a:r>
            <a:r>
              <a:rPr lang="en-GB" sz="1200" dirty="0" err="1"/>
              <a:t>Ecocentrism_and_Technocentrism.php</a:t>
            </a:r>
            <a:r>
              <a:rPr lang="en-GB" sz="1200" dirty="0"/>
              <a:t>/ [Accessed 01.04.2023].</a:t>
            </a:r>
          </a:p>
          <a:p>
            <a:pPr>
              <a:lnSpc>
                <a:spcPct val="150000"/>
              </a:lnSpc>
            </a:pPr>
            <a:r>
              <a:rPr lang="en-GB" sz="1200" dirty="0"/>
              <a:t>TRA 2022. </a:t>
            </a:r>
            <a:r>
              <a:rPr lang="en-GB" sz="1200" dirty="0" err="1"/>
              <a:t>Transparencia</a:t>
            </a:r>
            <a:r>
              <a:rPr lang="en-GB" sz="1200" dirty="0"/>
              <a:t> </a:t>
            </a:r>
            <a:r>
              <a:rPr lang="en-GB" sz="1200" dirty="0" err="1"/>
              <a:t>por</a:t>
            </a:r>
            <a:r>
              <a:rPr lang="en-GB" sz="1200" dirty="0"/>
              <a:t> Colombia. 2022. Available at: https://</a:t>
            </a:r>
            <a:r>
              <a:rPr lang="en-GB" sz="1200" dirty="0" err="1"/>
              <a:t>www.transparency.org</a:t>
            </a:r>
            <a:r>
              <a:rPr lang="en-GB" sz="1200" dirty="0"/>
              <a:t>/</a:t>
            </a:r>
            <a:r>
              <a:rPr lang="en-GB" sz="1200" dirty="0" err="1"/>
              <a:t>en</a:t>
            </a:r>
            <a:r>
              <a:rPr lang="en-GB" sz="1200" dirty="0"/>
              <a:t>/countries/</a:t>
            </a:r>
            <a:r>
              <a:rPr lang="en-GB" sz="1200" dirty="0" err="1"/>
              <a:t>colombia</a:t>
            </a:r>
            <a:r>
              <a:rPr lang="en-GB" sz="1200" dirty="0"/>
              <a:t>/               [Accessed 25.03.2023]. </a:t>
            </a:r>
          </a:p>
          <a:p>
            <a:pPr>
              <a:lnSpc>
                <a:spcPct val="150000"/>
              </a:lnSpc>
            </a:pPr>
            <a:r>
              <a:rPr lang="en-GB" sz="1200" dirty="0"/>
              <a:t>ULA 2020, The case of Bogota D.C., Colombia, Universidad de Los Andes, 2010. Available at: https://</a:t>
            </a:r>
            <a:r>
              <a:rPr lang="en-GB" sz="1200" dirty="0" err="1"/>
              <a:t>www.ucl.ac.uk</a:t>
            </a:r>
            <a:r>
              <a:rPr lang="en-GB" sz="1200" dirty="0"/>
              <a:t>/</a:t>
            </a:r>
            <a:r>
              <a:rPr lang="en-GB" sz="1200" dirty="0" err="1"/>
              <a:t>dpu</a:t>
            </a:r>
            <a:r>
              <a:rPr lang="en-GB" sz="1200" dirty="0"/>
              <a:t>-projects/</a:t>
            </a:r>
            <a:r>
              <a:rPr lang="en-GB" sz="1200" dirty="0" err="1"/>
              <a:t>Global_Report</a:t>
            </a:r>
            <a:r>
              <a:rPr lang="en-GB" sz="1200" dirty="0"/>
              <a:t>/pdfs/</a:t>
            </a:r>
            <a:r>
              <a:rPr lang="en-GB" sz="1200" dirty="0" err="1"/>
              <a:t>Bogota.pdf</a:t>
            </a:r>
            <a:r>
              <a:rPr lang="en-GB" sz="1200" dirty="0"/>
              <a:t>/ [Accessed 28.03.2023].</a:t>
            </a:r>
            <a:endParaRPr lang="en-DE" sz="1200" dirty="0"/>
          </a:p>
          <a:p>
            <a:pPr>
              <a:lnSpc>
                <a:spcPct val="150000"/>
              </a:lnSpc>
            </a:pPr>
            <a:r>
              <a:rPr lang="en-DE" sz="1200" dirty="0"/>
              <a:t>UN-2015. Weak Sustainability versus Strong Sustainability. 2015. Available at: </a:t>
            </a:r>
            <a:r>
              <a:rPr lang="en-GB" sz="1200" dirty="0"/>
              <a:t>https://</a:t>
            </a:r>
            <a:r>
              <a:rPr lang="en-GB" sz="1200" dirty="0" err="1"/>
              <a:t>sustainabledevelopment.un.org</a:t>
            </a:r>
            <a:r>
              <a:rPr lang="en-GB" sz="1200" dirty="0"/>
              <a:t>/content/documents/6569122-Pelenc-Weak%20Sustainability%20versus%20Strong%20Sustainability.pdf/ [Accessed 30.03.2023]. </a:t>
            </a:r>
          </a:p>
          <a:p>
            <a:pPr>
              <a:lnSpc>
                <a:spcPct val="150000"/>
              </a:lnSpc>
            </a:pPr>
            <a:r>
              <a:rPr lang="en-GB" sz="1200" dirty="0"/>
              <a:t>UN-SDG-03 2022. United Nations Sustainable Development Goal 3. 2022. Available at: https://</a:t>
            </a:r>
            <a:r>
              <a:rPr lang="en-GB" sz="1200" dirty="0" err="1"/>
              <a:t>sdgs.un.org</a:t>
            </a:r>
            <a:r>
              <a:rPr lang="en-GB" sz="1200" dirty="0"/>
              <a:t>/goals/goal3/            [Accessed 16.03.2023].</a:t>
            </a:r>
            <a:endParaRPr lang="en-DE" sz="1800" dirty="0"/>
          </a:p>
        </p:txBody>
      </p: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A44BE786-C8AF-600F-0111-9810B51D02A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04458868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b="1" dirty="0"/>
              <a:t>REFERENCES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9780DC0-5E02-0FC6-CAB9-C4EDD60C406C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57200" y="1196752"/>
            <a:ext cx="8686800" cy="4929411"/>
          </a:xfrm>
        </p:spPr>
        <p:txBody>
          <a:bodyPr>
            <a:normAutofit/>
          </a:bodyPr>
          <a:lstStyle/>
          <a:p>
            <a:pPr>
              <a:lnSpc>
                <a:spcPct val="150000"/>
              </a:lnSpc>
            </a:pPr>
            <a:r>
              <a:rPr lang="en-GB" sz="1200" dirty="0"/>
              <a:t>UN-SDG-11 2022. United Nations Sustainable Development Goal 11. 2022. Available at: https://</a:t>
            </a:r>
            <a:r>
              <a:rPr lang="en-GB" sz="1200" dirty="0" err="1"/>
              <a:t>sdgs.un.org</a:t>
            </a:r>
            <a:r>
              <a:rPr lang="en-GB" sz="1200" dirty="0"/>
              <a:t>/goals/goal11/       [Accessed 17.03.2023].</a:t>
            </a:r>
          </a:p>
          <a:p>
            <a:pPr>
              <a:lnSpc>
                <a:spcPct val="150000"/>
              </a:lnSpc>
            </a:pPr>
            <a:r>
              <a:rPr lang="en-DE" sz="1200" dirty="0"/>
              <a:t>USA 2020. </a:t>
            </a:r>
            <a:r>
              <a:rPr lang="en-GB" sz="1200" dirty="0" err="1">
                <a:effectLst/>
              </a:rPr>
              <a:t>Delitos</a:t>
            </a:r>
            <a:r>
              <a:rPr lang="en-GB" sz="1200" dirty="0">
                <a:effectLst/>
              </a:rPr>
              <a:t> de </a:t>
            </a:r>
            <a:r>
              <a:rPr lang="en-GB" sz="1200" dirty="0" err="1">
                <a:effectLst/>
              </a:rPr>
              <a:t>corrupción</a:t>
            </a:r>
            <a:r>
              <a:rPr lang="en-GB" sz="1200" dirty="0">
                <a:effectLst/>
              </a:rPr>
              <a:t> </a:t>
            </a:r>
            <a:r>
              <a:rPr lang="en-GB" sz="1200" dirty="0" err="1">
                <a:effectLst/>
              </a:rPr>
              <a:t>en</a:t>
            </a:r>
            <a:r>
              <a:rPr lang="en-GB" sz="1200" dirty="0">
                <a:effectLst/>
              </a:rPr>
              <a:t> Colombia: variables </a:t>
            </a:r>
            <a:r>
              <a:rPr lang="en-GB" sz="1200" dirty="0" err="1">
                <a:effectLst/>
              </a:rPr>
              <a:t>socioculturales</a:t>
            </a:r>
            <a:r>
              <a:rPr lang="en-GB" sz="1200" dirty="0">
                <a:effectLst/>
              </a:rPr>
              <a:t>, </a:t>
            </a:r>
            <a:r>
              <a:rPr lang="en-GB" sz="1200" dirty="0" err="1">
                <a:effectLst/>
              </a:rPr>
              <a:t>institucionales</a:t>
            </a:r>
            <a:r>
              <a:rPr lang="en-GB" sz="1200" dirty="0">
                <a:effectLst/>
              </a:rPr>
              <a:t> y </a:t>
            </a:r>
            <a:r>
              <a:rPr lang="en-GB" sz="1200" dirty="0" err="1">
                <a:effectLst/>
              </a:rPr>
              <a:t>criminológicas</a:t>
            </a:r>
            <a:r>
              <a:rPr lang="en-GB" sz="1200" dirty="0">
                <a:effectLst/>
              </a:rPr>
              <a:t>. June 2020, pp 181-199. Universidad Santo Tomas. Available at: https://</a:t>
            </a:r>
            <a:r>
              <a:rPr lang="en-GB" sz="1200" dirty="0" err="1">
                <a:effectLst/>
              </a:rPr>
              <a:t>revistas.usantotomas.edu.co</a:t>
            </a:r>
            <a:r>
              <a:rPr lang="en-GB" sz="1200" dirty="0">
                <a:effectLst/>
              </a:rPr>
              <a:t>/</a:t>
            </a:r>
            <a:r>
              <a:rPr lang="en-GB" sz="1200" dirty="0" err="1">
                <a:effectLst/>
              </a:rPr>
              <a:t>index.php</a:t>
            </a:r>
            <a:r>
              <a:rPr lang="en-GB" sz="1200" dirty="0">
                <a:effectLst/>
              </a:rPr>
              <a:t>/</a:t>
            </a:r>
            <a:r>
              <a:rPr lang="en-GB" sz="1200" dirty="0" err="1">
                <a:effectLst/>
              </a:rPr>
              <a:t>diversitas</a:t>
            </a:r>
            <a:r>
              <a:rPr lang="en-GB" sz="1200" dirty="0">
                <a:effectLst/>
              </a:rPr>
              <a:t>/article/view/5550/5467</a:t>
            </a:r>
            <a:r>
              <a:rPr lang="en-GB" sz="1200" dirty="0"/>
              <a:t>/ [Accessed 19.04.2023].</a:t>
            </a:r>
            <a:r>
              <a:rPr lang="en-GB" sz="1200" dirty="0">
                <a:effectLst/>
              </a:rPr>
              <a:t>  </a:t>
            </a:r>
          </a:p>
          <a:p>
            <a:pPr>
              <a:lnSpc>
                <a:spcPct val="150000"/>
              </a:lnSpc>
            </a:pPr>
            <a:r>
              <a:rPr lang="en-GB" sz="1200" dirty="0">
                <a:effectLst/>
              </a:rPr>
              <a:t>WHO 2022. Sustainable development goals &amp; air pollution. World Health Organisation. 2022. Available at: https://</a:t>
            </a:r>
            <a:r>
              <a:rPr lang="en-GB" sz="1200" dirty="0" err="1">
                <a:effectLst/>
              </a:rPr>
              <a:t>www.who.int</a:t>
            </a:r>
            <a:r>
              <a:rPr lang="en-GB" sz="1200" dirty="0">
                <a:effectLst/>
              </a:rPr>
              <a:t>/teams/environment-climate-change-and-health/air-quality-and-health/policy-progress/sustainable-development-goals-air pollution#:~:text=Targets%20of%20particular%20relevance%20to,and%20illnesses%20from%20air%20pollution/</a:t>
            </a:r>
            <a:r>
              <a:rPr lang="en-GB" sz="1200" dirty="0"/>
              <a:t>                    [Accessed 22.03.2023].</a:t>
            </a:r>
            <a:r>
              <a:rPr lang="en-GB" sz="1200" dirty="0">
                <a:effectLst/>
              </a:rPr>
              <a:t> </a:t>
            </a:r>
          </a:p>
          <a:p>
            <a:pPr marL="0" indent="0">
              <a:buNone/>
            </a:pPr>
            <a:endParaRPr lang="en-DE" sz="1800" dirty="0"/>
          </a:p>
        </p:txBody>
      </p:sp>
      <p:sp>
        <p:nvSpPr>
          <p:cNvPr id="2" name="Slide Number Placeholder 1">
            <a:extLst>
              <a:ext uri="{FF2B5EF4-FFF2-40B4-BE49-F238E27FC236}">
                <a16:creationId xmlns:a16="http://schemas.microsoft.com/office/drawing/2014/main" id="{A44BE786-C8AF-600F-0111-9810B51D02A7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DE7A57B-A53D-4DD9-89B2-BC9E914060C7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01229829"/>
      </p:ext>
    </p:extLst>
  </p:cSld>
  <p:clrMapOvr>
    <a:masterClrMapping/>
  </p:clrMapOvr>
</p:sld>
</file>

<file path=ppt/theme/theme1.xml><?xml version="1.0" encoding="utf-8"?>
<a:theme xmlns:a="http://schemas.openxmlformats.org/drawingml/2006/main" name="UWTSD blue background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UWTSD PPT Template (lectures)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UWTSD PPT Template (lectures)</Template>
  <TotalTime>2197</TotalTime>
  <Words>1032</Words>
  <Application>Microsoft Macintosh PowerPoint</Application>
  <PresentationFormat>On-screen Show (4:3)</PresentationFormat>
  <Paragraphs>89</Paragraphs>
  <Slides>13</Slides>
  <Notes>12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2</vt:i4>
      </vt:variant>
      <vt:variant>
        <vt:lpstr>Slide Titles</vt:lpstr>
      </vt:variant>
      <vt:variant>
        <vt:i4>13</vt:i4>
      </vt:variant>
    </vt:vector>
  </HeadingPairs>
  <TitlesOfParts>
    <vt:vector size="17" baseType="lpstr">
      <vt:lpstr>Arial</vt:lpstr>
      <vt:lpstr>Calibri</vt:lpstr>
      <vt:lpstr>UWTSD blue background</vt:lpstr>
      <vt:lpstr>UWTSD PPT Template (lectures)</vt:lpstr>
      <vt:lpstr>PowerPoint Presentation</vt:lpstr>
      <vt:lpstr>AGENDA</vt:lpstr>
      <vt:lpstr>Introduction - Pollution Bogota (Colombia)</vt:lpstr>
      <vt:lpstr>Introduction - Bogota (Colombia)</vt:lpstr>
      <vt:lpstr>Introduction - Pollution Bogota (Colombia)</vt:lpstr>
      <vt:lpstr>Introduction - Pollution Bogota (Colombia)</vt:lpstr>
      <vt:lpstr>POLICIES - APPLICATION</vt:lpstr>
      <vt:lpstr>PRACTICAL IMPLICATIONS</vt:lpstr>
      <vt:lpstr>POSSIBLE SOLUTIONS</vt:lpstr>
      <vt:lpstr>CONCLUSION</vt:lpstr>
      <vt:lpstr>REFERENCES</vt:lpstr>
      <vt:lpstr>REFERENCES</vt:lpstr>
      <vt:lpstr>REFERENCES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Ken Dicks</dc:creator>
  <cp:lastModifiedBy>Markus Schlotbohm (1603888)</cp:lastModifiedBy>
  <cp:revision>66</cp:revision>
  <dcterms:created xsi:type="dcterms:W3CDTF">2021-02-09T14:04:40Z</dcterms:created>
  <dcterms:modified xsi:type="dcterms:W3CDTF">2023-05-07T22:26:26Z</dcterms:modified>
</cp:coreProperties>
</file>