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568"/>
    <p:restoredTop sz="76887"/>
  </p:normalViewPr>
  <p:slideViewPr>
    <p:cSldViewPr snapToGrid="0" snapToObjects="1">
      <p:cViewPr varScale="1">
        <p:scale>
          <a:sx n="83" d="100"/>
          <a:sy n="83" d="100"/>
        </p:scale>
        <p:origin x="1928" y="184"/>
      </p:cViewPr>
      <p:guideLst/>
    </p:cSldViewPr>
  </p:slideViewPr>
  <p:notesTextViewPr>
    <p:cViewPr>
      <p:scale>
        <a:sx n="155" d="100"/>
        <a:sy n="15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91D57E-C875-6444-93AA-7C10019009D6}" type="datetimeFigureOut">
              <a:rPr lang="en-US" smtClean="0"/>
              <a:t>12/17/21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D2E84E-A3F4-3F48-AA00-C125B3C1A7DA}" type="slidenum">
              <a:rPr lang="en-US" smtClean="0"/>
              <a:t>‹#›</a:t>
            </a:fld>
            <a:endParaRPr lang="en-US"/>
          </a:p>
        </p:txBody>
      </p:sp>
    </p:spTree>
    <p:extLst>
      <p:ext uri="{BB962C8B-B14F-4D97-AF65-F5344CB8AC3E}">
        <p14:creationId xmlns:p14="http://schemas.microsoft.com/office/powerpoint/2010/main" val="2670194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5D2E84E-A3F4-3F48-AA00-C125B3C1A7DA}" type="slidenum">
              <a:rPr lang="en-US" smtClean="0"/>
              <a:t>1</a:t>
            </a:fld>
            <a:endParaRPr lang="en-US"/>
          </a:p>
        </p:txBody>
      </p:sp>
    </p:spTree>
    <p:extLst>
      <p:ext uri="{BB962C8B-B14F-4D97-AF65-F5344CB8AC3E}">
        <p14:creationId xmlns:p14="http://schemas.microsoft.com/office/powerpoint/2010/main" val="697404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lnSpc>
                <a:spcPct val="200000"/>
              </a:lnSpc>
              <a:buFont typeface="Arial" panose="020B0604020202020204" pitchFamily="34" charset="0"/>
              <a:buChar char="•"/>
            </a:pPr>
            <a:r>
              <a:rPr lang="en-GB" sz="2000" b="0" i="0" kern="1200" dirty="0">
                <a:solidFill>
                  <a:schemeClr val="tx1"/>
                </a:solidFill>
                <a:effectLst/>
                <a:latin typeface="Source Sans Pro ExtraLight" panose="020B0303030403020204" pitchFamily="34" charset="0"/>
                <a:ea typeface="Source Sans Pro ExtraLight" panose="020B0303030403020204" pitchFamily="34" charset="0"/>
                <a:cs typeface="+mn-cs"/>
              </a:rPr>
              <a:t>Christian sect named ‘Branch Davidians’</a:t>
            </a:r>
          </a:p>
          <a:p>
            <a:pPr marL="171450" lvl="0" indent="-171450">
              <a:lnSpc>
                <a:spcPct val="200000"/>
              </a:lnSpc>
              <a:buFont typeface="Arial" panose="020B0604020202020204" pitchFamily="34" charset="0"/>
              <a:buChar char="•"/>
            </a:pPr>
            <a:r>
              <a:rPr lang="en-GB" sz="2000" b="0" i="0" kern="1200" dirty="0">
                <a:solidFill>
                  <a:schemeClr val="tx1"/>
                </a:solidFill>
                <a:effectLst/>
                <a:latin typeface="Source Sans Pro ExtraLight" panose="020B0303030403020204" pitchFamily="34" charset="0"/>
                <a:ea typeface="Source Sans Pro ExtraLight" panose="020B0303030403020204" pitchFamily="34" charset="0"/>
                <a:cs typeface="+mn-cs"/>
              </a:rPr>
              <a:t>Led by the infamous David Koresh </a:t>
            </a:r>
          </a:p>
          <a:p>
            <a:pPr marL="171450" lvl="0" indent="-171450">
              <a:lnSpc>
                <a:spcPct val="200000"/>
              </a:lnSpc>
              <a:buFont typeface="Arial" panose="020B0604020202020204" pitchFamily="34" charset="0"/>
              <a:buChar char="•"/>
            </a:pPr>
            <a:r>
              <a:rPr lang="en-GB" sz="2000" b="0" i="0" kern="1200" dirty="0">
                <a:solidFill>
                  <a:schemeClr val="tx1"/>
                </a:solidFill>
                <a:effectLst/>
                <a:latin typeface="Source Sans Pro ExtraLight" panose="020B0303030403020204" pitchFamily="34" charset="0"/>
                <a:ea typeface="Source Sans Pro ExtraLight" panose="020B0303030403020204" pitchFamily="34" charset="0"/>
                <a:cs typeface="+mn-cs"/>
              </a:rPr>
              <a:t>Attracted attention of the government</a:t>
            </a:r>
          </a:p>
          <a:p>
            <a:pPr marL="171450" lvl="0" indent="-171450">
              <a:lnSpc>
                <a:spcPct val="200000"/>
              </a:lnSpc>
              <a:buFont typeface="Arial" panose="020B0604020202020204" pitchFamily="34" charset="0"/>
              <a:buChar char="•"/>
            </a:pPr>
            <a:r>
              <a:rPr lang="en-GB" sz="2000" b="0" i="0" kern="1200" dirty="0">
                <a:solidFill>
                  <a:schemeClr val="tx1"/>
                </a:solidFill>
                <a:effectLst/>
                <a:latin typeface="Source Sans Pro ExtraLight" panose="020B0303030403020204" pitchFamily="34" charset="0"/>
                <a:ea typeface="Source Sans Pro ExtraLight" panose="020B0303030403020204" pitchFamily="34" charset="0"/>
                <a:cs typeface="+mn-cs"/>
              </a:rPr>
              <a:t>Standoff that lasted 51 days – between federal agents and Branch Davidians</a:t>
            </a:r>
          </a:p>
          <a:p>
            <a:pPr marL="171450" lvl="0" indent="-171450">
              <a:lnSpc>
                <a:spcPct val="200000"/>
              </a:lnSpc>
              <a:buFont typeface="Arial" panose="020B0604020202020204" pitchFamily="34" charset="0"/>
              <a:buChar char="•"/>
            </a:pPr>
            <a:r>
              <a:rPr lang="en-GB" sz="2000" b="0" i="0" kern="1200" dirty="0">
                <a:solidFill>
                  <a:schemeClr val="tx1"/>
                </a:solidFill>
                <a:effectLst/>
                <a:latin typeface="Source Sans Pro ExtraLight" panose="020B0303030403020204" pitchFamily="34" charset="0"/>
                <a:ea typeface="Source Sans Pro ExtraLight" panose="020B0303030403020204" pitchFamily="34" charset="0"/>
                <a:cs typeface="+mn-cs"/>
              </a:rPr>
              <a:t>Siege culminated on April 19, 1993 – resulted in 75 deaths </a:t>
            </a:r>
          </a:p>
          <a:p>
            <a:endParaRPr lang="en-US" dirty="0"/>
          </a:p>
        </p:txBody>
      </p:sp>
      <p:sp>
        <p:nvSpPr>
          <p:cNvPr id="4" name="Slide Number Placeholder 3"/>
          <p:cNvSpPr>
            <a:spLocks noGrp="1"/>
          </p:cNvSpPr>
          <p:nvPr>
            <p:ph type="sldNum" sz="quarter" idx="5"/>
          </p:nvPr>
        </p:nvSpPr>
        <p:spPr/>
        <p:txBody>
          <a:bodyPr/>
          <a:lstStyle/>
          <a:p>
            <a:fld id="{C5D2E84E-A3F4-3F48-AA00-C125B3C1A7DA}" type="slidenum">
              <a:rPr lang="en-US" smtClean="0"/>
              <a:t>2</a:t>
            </a:fld>
            <a:endParaRPr lang="en-US"/>
          </a:p>
        </p:txBody>
      </p:sp>
    </p:spTree>
    <p:extLst>
      <p:ext uri="{BB962C8B-B14F-4D97-AF65-F5344CB8AC3E}">
        <p14:creationId xmlns:p14="http://schemas.microsoft.com/office/powerpoint/2010/main" val="3891109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Born ‘Vernon Howell’ in Houston Texas on August 17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1959</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Mother was unwed teenager and spent a lot of time with his grandparents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Attended Seventh-day Adventist Church</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Worked as a carpenter, and later moved to Los Angeles to try and make it as a rock star</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Kicked out of Seventh-day Adventists for clashing with church leaders</a:t>
            </a:r>
          </a:p>
          <a:p>
            <a:endParaRPr lang="en-US" dirty="0"/>
          </a:p>
        </p:txBody>
      </p:sp>
      <p:sp>
        <p:nvSpPr>
          <p:cNvPr id="4" name="Slide Number Placeholder 3"/>
          <p:cNvSpPr>
            <a:spLocks noGrp="1"/>
          </p:cNvSpPr>
          <p:nvPr>
            <p:ph type="sldNum" sz="quarter" idx="5"/>
          </p:nvPr>
        </p:nvSpPr>
        <p:spPr/>
        <p:txBody>
          <a:bodyPr/>
          <a:lstStyle/>
          <a:p>
            <a:fld id="{C5D2E84E-A3F4-3F48-AA00-C125B3C1A7DA}" type="slidenum">
              <a:rPr lang="en-US" smtClean="0"/>
              <a:t>3</a:t>
            </a:fld>
            <a:endParaRPr lang="en-US"/>
          </a:p>
        </p:txBody>
      </p:sp>
    </p:spTree>
    <p:extLst>
      <p:ext uri="{BB962C8B-B14F-4D97-AF65-F5344CB8AC3E}">
        <p14:creationId xmlns:p14="http://schemas.microsoft.com/office/powerpoint/2010/main" val="3719632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Koresh moved to Waco, Texas in the 1980’s and joined the Branch Davidians – branch of the Seventh-day Adventist Church</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Had an affair with Lois Roden, the sect’s eldest prophetess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Later married and fathered three children with a teenage follower</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Lois Roden passed away and Koresh and her son, George, argued over who would become leader</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Koresh moved to Texas for a while with some of his followers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They returned in 1987 heavily armed and shot George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George survived the attack, but David and his followers were tried for the crime, however they were acquitted</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Legally changed his name in 1990 to David Koresh – after the Persian King</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Fathered at least 12 children with various followers </a:t>
            </a:r>
          </a:p>
          <a:p>
            <a:endParaRPr lang="en-US" dirty="0"/>
          </a:p>
        </p:txBody>
      </p:sp>
      <p:sp>
        <p:nvSpPr>
          <p:cNvPr id="4" name="Slide Number Placeholder 3"/>
          <p:cNvSpPr>
            <a:spLocks noGrp="1"/>
          </p:cNvSpPr>
          <p:nvPr>
            <p:ph type="sldNum" sz="quarter" idx="5"/>
          </p:nvPr>
        </p:nvSpPr>
        <p:spPr/>
        <p:txBody>
          <a:bodyPr/>
          <a:lstStyle/>
          <a:p>
            <a:fld id="{C5D2E84E-A3F4-3F48-AA00-C125B3C1A7DA}" type="slidenum">
              <a:rPr lang="en-US" smtClean="0"/>
              <a:t>4</a:t>
            </a:fld>
            <a:endParaRPr lang="en-US"/>
          </a:p>
        </p:txBody>
      </p:sp>
    </p:spTree>
    <p:extLst>
      <p:ext uri="{BB962C8B-B14F-4D97-AF65-F5344CB8AC3E}">
        <p14:creationId xmlns:p14="http://schemas.microsoft.com/office/powerpoint/2010/main" val="4137853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Koresh became the leader and claimed to be the messiah</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Preached that the end of the world was imminent</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Married numerous devotees, including several girls who were as young as 12 and 13</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Paedophilia was said to have been an accepted part of the cult</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Accused of being a very strict leader</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Condoned harsh punishments</a:t>
            </a:r>
            <a:endParaRPr lang="en-US" dirty="0"/>
          </a:p>
        </p:txBody>
      </p:sp>
      <p:sp>
        <p:nvSpPr>
          <p:cNvPr id="4" name="Slide Number Placeholder 3"/>
          <p:cNvSpPr>
            <a:spLocks noGrp="1"/>
          </p:cNvSpPr>
          <p:nvPr>
            <p:ph type="sldNum" sz="quarter" idx="5"/>
          </p:nvPr>
        </p:nvSpPr>
        <p:spPr/>
        <p:txBody>
          <a:bodyPr/>
          <a:lstStyle/>
          <a:p>
            <a:fld id="{C5D2E84E-A3F4-3F48-AA00-C125B3C1A7DA}" type="slidenum">
              <a:rPr lang="en-US" smtClean="0"/>
              <a:t>5</a:t>
            </a:fld>
            <a:endParaRPr lang="en-US"/>
          </a:p>
        </p:txBody>
      </p:sp>
    </p:spTree>
    <p:extLst>
      <p:ext uri="{BB962C8B-B14F-4D97-AF65-F5344CB8AC3E}">
        <p14:creationId xmlns:p14="http://schemas.microsoft.com/office/powerpoint/2010/main" val="1527937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Koresh, along with his followers, accumulated massive arsenal of various deadly weapons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AK-47’s, machine guns, hand grenades, ammunition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Over 300 weapons found</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Many found in burnt remains of buildings occupied by followers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Raised suspicion within authorities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Koresh was under investigation by The Bureau of Alcohol, Tobacco, Firearms and Explosives (ATF)</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Investigated claims that Koresh was involved in possession of destructive devices, illegal manufacturing of machine guns and illegal possession of firearms – multiple and serious offences </a:t>
            </a:r>
          </a:p>
          <a:p>
            <a:endParaRPr lang="en-US" dirty="0"/>
          </a:p>
        </p:txBody>
      </p:sp>
      <p:sp>
        <p:nvSpPr>
          <p:cNvPr id="4" name="Slide Number Placeholder 3"/>
          <p:cNvSpPr>
            <a:spLocks noGrp="1"/>
          </p:cNvSpPr>
          <p:nvPr>
            <p:ph type="sldNum" sz="quarter" idx="5"/>
          </p:nvPr>
        </p:nvSpPr>
        <p:spPr/>
        <p:txBody>
          <a:bodyPr/>
          <a:lstStyle/>
          <a:p>
            <a:fld id="{C5D2E84E-A3F4-3F48-AA00-C125B3C1A7DA}" type="slidenum">
              <a:rPr lang="en-US" smtClean="0"/>
              <a:t>6</a:t>
            </a:fld>
            <a:endParaRPr lang="en-US"/>
          </a:p>
        </p:txBody>
      </p:sp>
    </p:spTree>
    <p:extLst>
      <p:ext uri="{BB962C8B-B14F-4D97-AF65-F5344CB8AC3E}">
        <p14:creationId xmlns:p14="http://schemas.microsoft.com/office/powerpoint/2010/main" val="4549101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ATF attempted to raid the Waco site to execute a search warrant on February 28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1993</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Contrasting versions of events regarding what happened next</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Surviving agents and Branch Davidians both claim that the other party fired first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Regardless, this raid resulted in a gun battle that left 5 ATF agents and 5 Branch Davidians dead and injured 16 agents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Began a tragic chain reaction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51-day standoff between FBI, who took over from ATF, and the Branch Davidians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Most powerful military force to be assembled against Americans in history</a:t>
            </a:r>
          </a:p>
          <a:p>
            <a:endParaRPr lang="en-US" dirty="0"/>
          </a:p>
        </p:txBody>
      </p:sp>
      <p:sp>
        <p:nvSpPr>
          <p:cNvPr id="4" name="Slide Number Placeholder 3"/>
          <p:cNvSpPr>
            <a:spLocks noGrp="1"/>
          </p:cNvSpPr>
          <p:nvPr>
            <p:ph type="sldNum" sz="quarter" idx="5"/>
          </p:nvPr>
        </p:nvSpPr>
        <p:spPr/>
        <p:txBody>
          <a:bodyPr/>
          <a:lstStyle/>
          <a:p>
            <a:fld id="{C5D2E84E-A3F4-3F48-AA00-C125B3C1A7DA}" type="slidenum">
              <a:rPr lang="en-US" smtClean="0"/>
              <a:t>7</a:t>
            </a:fld>
            <a:endParaRPr lang="en-US"/>
          </a:p>
        </p:txBody>
      </p:sp>
    </p:spTree>
    <p:extLst>
      <p:ext uri="{BB962C8B-B14F-4D97-AF65-F5344CB8AC3E}">
        <p14:creationId xmlns:p14="http://schemas.microsoft.com/office/powerpoint/2010/main" val="3245081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FBI surrounded buildings and used various tactics to breach the compound</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These include – Playing extremely loud music over speakers 24/7 in the hopes of depriving followers of sleep and attempting to negotiate with Koresh for 60 hours to gain access to compound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FBI were attempting to negotiate the release of the 46 children who were trapped inside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Group survived on stockpiled firearms, water, food, and gas masks for weeks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Some followers were able to escape to safety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Many stayed, either due to fear or devotion to the cause. Sadly, some were forced to stay. The children had no choice. </a:t>
            </a:r>
          </a:p>
          <a:p>
            <a:endParaRPr lang="en-US" dirty="0"/>
          </a:p>
        </p:txBody>
      </p:sp>
      <p:sp>
        <p:nvSpPr>
          <p:cNvPr id="4" name="Slide Number Placeholder 3"/>
          <p:cNvSpPr>
            <a:spLocks noGrp="1"/>
          </p:cNvSpPr>
          <p:nvPr>
            <p:ph type="sldNum" sz="quarter" idx="5"/>
          </p:nvPr>
        </p:nvSpPr>
        <p:spPr/>
        <p:txBody>
          <a:bodyPr/>
          <a:lstStyle/>
          <a:p>
            <a:fld id="{C5D2E84E-A3F4-3F48-AA00-C125B3C1A7DA}" type="slidenum">
              <a:rPr lang="en-US" smtClean="0"/>
              <a:t>8</a:t>
            </a:fld>
            <a:endParaRPr lang="en-US"/>
          </a:p>
        </p:txBody>
      </p:sp>
    </p:spTree>
    <p:extLst>
      <p:ext uri="{BB962C8B-B14F-4D97-AF65-F5344CB8AC3E}">
        <p14:creationId xmlns:p14="http://schemas.microsoft.com/office/powerpoint/2010/main" val="19222177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Standoff tragically concluded on April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1993</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Negotiations failed</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FBI warned Koresh that he had one more chance to surrender</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Compound was stormed with tanks and tear gas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Fires broke out</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76 Branch Davidians died, including 25 Children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Many died of smoke or carbon monoxide inhalation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Only 9 survivors </a:t>
            </a:r>
          </a:p>
          <a:p>
            <a:endParaRPr lang="en-US" dirty="0"/>
          </a:p>
        </p:txBody>
      </p:sp>
      <p:sp>
        <p:nvSpPr>
          <p:cNvPr id="4" name="Slide Number Placeholder 3"/>
          <p:cNvSpPr>
            <a:spLocks noGrp="1"/>
          </p:cNvSpPr>
          <p:nvPr>
            <p:ph type="sldNum" sz="quarter" idx="5"/>
          </p:nvPr>
        </p:nvSpPr>
        <p:spPr/>
        <p:txBody>
          <a:bodyPr/>
          <a:lstStyle/>
          <a:p>
            <a:fld id="{C5D2E84E-A3F4-3F48-AA00-C125B3C1A7DA}" type="slidenum">
              <a:rPr lang="en-US" smtClean="0"/>
              <a:t>9</a:t>
            </a:fld>
            <a:endParaRPr lang="en-US"/>
          </a:p>
        </p:txBody>
      </p:sp>
    </p:spTree>
    <p:extLst>
      <p:ext uri="{BB962C8B-B14F-4D97-AF65-F5344CB8AC3E}">
        <p14:creationId xmlns:p14="http://schemas.microsoft.com/office/powerpoint/2010/main" val="3600232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Controversy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Could FBI have done things differently?</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 Could it have been avoided?</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Who started the fires? FBI or followers?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Investigations concluded that Koresh and followers were responsible for setting fire to the compound, however some people dispute this and believe it was, in fact, the FBI who were to blame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Media called Branch Davidians a cult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Koresh and his followers were heavily condemned by the public and the media</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Despite accusations of paedophilia and molestation, firearms were the reason for the investigation</a:t>
            </a:r>
          </a:p>
          <a:p>
            <a:endParaRPr lang="en-US" dirty="0"/>
          </a:p>
        </p:txBody>
      </p:sp>
      <p:sp>
        <p:nvSpPr>
          <p:cNvPr id="4" name="Slide Number Placeholder 3"/>
          <p:cNvSpPr>
            <a:spLocks noGrp="1"/>
          </p:cNvSpPr>
          <p:nvPr>
            <p:ph type="sldNum" sz="quarter" idx="5"/>
          </p:nvPr>
        </p:nvSpPr>
        <p:spPr/>
        <p:txBody>
          <a:bodyPr/>
          <a:lstStyle/>
          <a:p>
            <a:fld id="{C5D2E84E-A3F4-3F48-AA00-C125B3C1A7DA}" type="slidenum">
              <a:rPr lang="en-US" smtClean="0"/>
              <a:t>10</a:t>
            </a:fld>
            <a:endParaRPr lang="en-US"/>
          </a:p>
        </p:txBody>
      </p:sp>
    </p:spTree>
    <p:extLst>
      <p:ext uri="{BB962C8B-B14F-4D97-AF65-F5344CB8AC3E}">
        <p14:creationId xmlns:p14="http://schemas.microsoft.com/office/powerpoint/2010/main" val="1368978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Despite the tragedy there are still some believers in the branch – some of whom lost family members in the incident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It is argued that the FBI could have handled the situation differently – alternative strategies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Many people believe that had it not been for their aggressiveness and the way in which they entered the compound, there may have been more survivors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Regardless of their faith, the followers did not deserve to die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What happened was a tragedy, and 76 souls were lost that day</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Ultimately, David Koresh is the person responsible. Had he surrendered, there would have not been such a great loss of life </a:t>
            </a:r>
          </a:p>
          <a:p>
            <a:endParaRPr lang="en-US" dirty="0"/>
          </a:p>
        </p:txBody>
      </p:sp>
      <p:sp>
        <p:nvSpPr>
          <p:cNvPr id="4" name="Slide Number Placeholder 3"/>
          <p:cNvSpPr>
            <a:spLocks noGrp="1"/>
          </p:cNvSpPr>
          <p:nvPr>
            <p:ph type="sldNum" sz="quarter" idx="5"/>
          </p:nvPr>
        </p:nvSpPr>
        <p:spPr/>
        <p:txBody>
          <a:bodyPr/>
          <a:lstStyle/>
          <a:p>
            <a:fld id="{C5D2E84E-A3F4-3F48-AA00-C125B3C1A7DA}" type="slidenum">
              <a:rPr lang="en-US" smtClean="0"/>
              <a:t>11</a:t>
            </a:fld>
            <a:endParaRPr lang="en-US"/>
          </a:p>
        </p:txBody>
      </p:sp>
    </p:spTree>
    <p:extLst>
      <p:ext uri="{BB962C8B-B14F-4D97-AF65-F5344CB8AC3E}">
        <p14:creationId xmlns:p14="http://schemas.microsoft.com/office/powerpoint/2010/main" val="37403630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5D2E84E-A3F4-3F48-AA00-C125B3C1A7DA}" type="slidenum">
              <a:rPr lang="en-US" smtClean="0"/>
              <a:t>13</a:t>
            </a:fld>
            <a:endParaRPr lang="en-US"/>
          </a:p>
        </p:txBody>
      </p:sp>
    </p:spTree>
    <p:extLst>
      <p:ext uri="{BB962C8B-B14F-4D97-AF65-F5344CB8AC3E}">
        <p14:creationId xmlns:p14="http://schemas.microsoft.com/office/powerpoint/2010/main" val="3168400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7C7BEB7-2215-4B49-B8DC-3041A26211C4}" type="datetimeFigureOut">
              <a:rPr lang="en-US" smtClean="0"/>
              <a:t>12/17/21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01803-C1B5-D140-9529-3E71A15857B7}" type="slidenum">
              <a:rPr lang="en-US" smtClean="0"/>
              <a:t>‹#›</a:t>
            </a:fld>
            <a:endParaRPr lang="en-US"/>
          </a:p>
        </p:txBody>
      </p:sp>
    </p:spTree>
    <p:extLst>
      <p:ext uri="{BB962C8B-B14F-4D97-AF65-F5344CB8AC3E}">
        <p14:creationId xmlns:p14="http://schemas.microsoft.com/office/powerpoint/2010/main" val="570279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C7BEB7-2215-4B49-B8DC-3041A26211C4}" type="datetimeFigureOut">
              <a:rPr lang="en-US" smtClean="0"/>
              <a:t>12/17/21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01803-C1B5-D140-9529-3E71A15857B7}" type="slidenum">
              <a:rPr lang="en-US" smtClean="0"/>
              <a:t>‹#›</a:t>
            </a:fld>
            <a:endParaRPr lang="en-US"/>
          </a:p>
        </p:txBody>
      </p:sp>
    </p:spTree>
    <p:extLst>
      <p:ext uri="{BB962C8B-B14F-4D97-AF65-F5344CB8AC3E}">
        <p14:creationId xmlns:p14="http://schemas.microsoft.com/office/powerpoint/2010/main" val="3167472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7C7BEB7-2215-4B49-B8DC-3041A26211C4}" type="datetimeFigureOut">
              <a:rPr lang="en-US" smtClean="0"/>
              <a:t>12/17/21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01803-C1B5-D140-9529-3E71A15857B7}" type="slidenum">
              <a:rPr lang="en-US" smtClean="0"/>
              <a:t>‹#›</a:t>
            </a:fld>
            <a:endParaRPr lang="en-US"/>
          </a:p>
        </p:txBody>
      </p:sp>
    </p:spTree>
    <p:extLst>
      <p:ext uri="{BB962C8B-B14F-4D97-AF65-F5344CB8AC3E}">
        <p14:creationId xmlns:p14="http://schemas.microsoft.com/office/powerpoint/2010/main" val="3547004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7C7BEB7-2215-4B49-B8DC-3041A26211C4}" type="datetimeFigureOut">
              <a:rPr lang="en-US" smtClean="0"/>
              <a:t>12/17/21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201803-C1B5-D140-9529-3E71A15857B7}" type="slidenum">
              <a:rPr lang="en-US" smtClean="0"/>
              <a:t>‹#›</a:t>
            </a:fld>
            <a:endParaRPr lang="en-US"/>
          </a:p>
        </p:txBody>
      </p:sp>
    </p:spTree>
    <p:extLst>
      <p:ext uri="{BB962C8B-B14F-4D97-AF65-F5344CB8AC3E}">
        <p14:creationId xmlns:p14="http://schemas.microsoft.com/office/powerpoint/2010/main" val="1848160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7C7BEB7-2215-4B49-B8DC-3041A26211C4}" type="datetimeFigureOut">
              <a:rPr lang="en-US" smtClean="0"/>
              <a:t>12/17/21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B201803-C1B5-D140-9529-3E71A15857B7}" type="slidenum">
              <a:rPr lang="en-US" smtClean="0"/>
              <a:t>‹#›</a:t>
            </a:fld>
            <a:endParaRPr lang="en-US"/>
          </a:p>
        </p:txBody>
      </p:sp>
    </p:spTree>
    <p:extLst>
      <p:ext uri="{BB962C8B-B14F-4D97-AF65-F5344CB8AC3E}">
        <p14:creationId xmlns:p14="http://schemas.microsoft.com/office/powerpoint/2010/main" val="3442329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7C7BEB7-2215-4B49-B8DC-3041A26211C4}" type="datetimeFigureOut">
              <a:rPr lang="en-US" smtClean="0"/>
              <a:t>12/17/21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B201803-C1B5-D140-9529-3E71A15857B7}" type="slidenum">
              <a:rPr lang="en-US" smtClean="0"/>
              <a:t>‹#›</a:t>
            </a:fld>
            <a:endParaRPr lang="en-US"/>
          </a:p>
        </p:txBody>
      </p:sp>
    </p:spTree>
    <p:extLst>
      <p:ext uri="{BB962C8B-B14F-4D97-AF65-F5344CB8AC3E}">
        <p14:creationId xmlns:p14="http://schemas.microsoft.com/office/powerpoint/2010/main" val="4055785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C7BEB7-2215-4B49-B8DC-3041A26211C4}" type="datetimeFigureOut">
              <a:rPr lang="en-US" smtClean="0"/>
              <a:t>12/17/21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B201803-C1B5-D140-9529-3E71A15857B7}" type="slidenum">
              <a:rPr lang="en-US" smtClean="0"/>
              <a:t>‹#›</a:t>
            </a:fld>
            <a:endParaRPr lang="en-US"/>
          </a:p>
        </p:txBody>
      </p:sp>
    </p:spTree>
    <p:extLst>
      <p:ext uri="{BB962C8B-B14F-4D97-AF65-F5344CB8AC3E}">
        <p14:creationId xmlns:p14="http://schemas.microsoft.com/office/powerpoint/2010/main" val="3478273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C7BEB7-2215-4B49-B8DC-3041A26211C4}" type="datetimeFigureOut">
              <a:rPr lang="en-US" smtClean="0"/>
              <a:t>12/17/21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201803-C1B5-D140-9529-3E71A15857B7}" type="slidenum">
              <a:rPr lang="en-US" smtClean="0"/>
              <a:t>‹#›</a:t>
            </a:fld>
            <a:endParaRPr lang="en-US"/>
          </a:p>
        </p:txBody>
      </p:sp>
    </p:spTree>
    <p:extLst>
      <p:ext uri="{BB962C8B-B14F-4D97-AF65-F5344CB8AC3E}">
        <p14:creationId xmlns:p14="http://schemas.microsoft.com/office/powerpoint/2010/main" val="1985199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C7BEB7-2215-4B49-B8DC-3041A26211C4}" type="datetimeFigureOut">
              <a:rPr lang="en-US" smtClean="0"/>
              <a:t>12/17/21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201803-C1B5-D140-9529-3E71A15857B7}" type="slidenum">
              <a:rPr lang="en-US" smtClean="0"/>
              <a:t>‹#›</a:t>
            </a:fld>
            <a:endParaRPr lang="en-US"/>
          </a:p>
        </p:txBody>
      </p:sp>
    </p:spTree>
    <p:extLst>
      <p:ext uri="{BB962C8B-B14F-4D97-AF65-F5344CB8AC3E}">
        <p14:creationId xmlns:p14="http://schemas.microsoft.com/office/powerpoint/2010/main" val="582754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C7BEB7-2215-4B49-B8DC-3041A26211C4}" type="datetimeFigureOut">
              <a:rPr lang="en-US" smtClean="0"/>
              <a:t>12/17/21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01803-C1B5-D140-9529-3E71A15857B7}" type="slidenum">
              <a:rPr lang="en-US" smtClean="0"/>
              <a:t>‹#›</a:t>
            </a:fld>
            <a:endParaRPr lang="en-US"/>
          </a:p>
        </p:txBody>
      </p:sp>
    </p:spTree>
    <p:extLst>
      <p:ext uri="{BB962C8B-B14F-4D97-AF65-F5344CB8AC3E}">
        <p14:creationId xmlns:p14="http://schemas.microsoft.com/office/powerpoint/2010/main" val="2459799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C7BEB7-2215-4B49-B8DC-3041A26211C4}" type="datetimeFigureOut">
              <a:rPr lang="en-US" smtClean="0"/>
              <a:t>12/17/21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01803-C1B5-D140-9529-3E71A15857B7}" type="slidenum">
              <a:rPr lang="en-US" smtClean="0"/>
              <a:t>‹#›</a:t>
            </a:fld>
            <a:endParaRPr lang="en-US"/>
          </a:p>
        </p:txBody>
      </p:sp>
    </p:spTree>
    <p:extLst>
      <p:ext uri="{BB962C8B-B14F-4D97-AF65-F5344CB8AC3E}">
        <p14:creationId xmlns:p14="http://schemas.microsoft.com/office/powerpoint/2010/main" val="1451077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C7BEB7-2215-4B49-B8DC-3041A26211C4}" type="datetimeFigureOut">
              <a:rPr lang="en-US" smtClean="0"/>
              <a:t>12/17/21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201803-C1B5-D140-9529-3E71A15857B7}" type="slidenum">
              <a:rPr lang="en-US" smtClean="0"/>
              <a:t>‹#›</a:t>
            </a:fld>
            <a:endParaRPr lang="en-US"/>
          </a:p>
        </p:txBody>
      </p:sp>
    </p:spTree>
    <p:extLst>
      <p:ext uri="{BB962C8B-B14F-4D97-AF65-F5344CB8AC3E}">
        <p14:creationId xmlns:p14="http://schemas.microsoft.com/office/powerpoint/2010/main" val="239379489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abcnews.go.com/US/survivors-1993-waco-siege-describe-happened-fire-ended/story?id=52034435" TargetMode="External"/><Relationship Id="rId3" Type="http://schemas.openxmlformats.org/officeDocument/2006/relationships/hyperlink" Target="https://www.biography.com/crime-figure/david-koresh" TargetMode="External"/><Relationship Id="rId7" Type="http://schemas.openxmlformats.org/officeDocument/2006/relationships/hyperlink" Target="https://www.esquire.com/entertainment/tv/a32428291/waco-true-story-survivors-now/" TargetMode="External"/><Relationship Id="rId2" Type="http://schemas.openxmlformats.org/officeDocument/2006/relationships/hyperlink" Target="https://www.history.com/topics/1990s/waco-siege" TargetMode="External"/><Relationship Id="rId1" Type="http://schemas.openxmlformats.org/officeDocument/2006/relationships/slideLayout" Target="../slideLayouts/slideLayout2.xml"/><Relationship Id="rId6" Type="http://schemas.openxmlformats.org/officeDocument/2006/relationships/hyperlink" Target="https://www.vox.com/2018/4/19/17246732/waco-tragedy-explained-david-koresh-mount-carmel-branch-davidian-cult-25-year-anniversary" TargetMode="External"/><Relationship Id="rId5" Type="http://schemas.openxmlformats.org/officeDocument/2006/relationships/hyperlink" Target="https://www.pbs.org/wgbh/pages/frontline/waco/treasury.html" TargetMode="External"/><Relationship Id="rId4" Type="http://schemas.openxmlformats.org/officeDocument/2006/relationships/hyperlink" Target="https://www.history.com/news/waco-20-years-later-where-are-they-now"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abcnews.go.com/US/atf-agents-fatal-1993-waco-raid-describe-barrage/story?id=52148324" TargetMode="External"/><Relationship Id="rId3" Type="http://schemas.openxmlformats.org/officeDocument/2006/relationships/hyperlink" Target="https://www.rollingstone.com/culture/culture-news/flashback-waco-cult-showdown-ends-in-disaster-124074/" TargetMode="External"/><Relationship Id="rId7" Type="http://schemas.openxmlformats.org/officeDocument/2006/relationships/hyperlink" Target="https://www.ft.com/content/458fc726-de88-11e8-b173-ebef6ab1374a"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time.com/5115201/waco-siege-standoff-fbi-david-koresh/" TargetMode="External"/><Relationship Id="rId11" Type="http://schemas.openxmlformats.org/officeDocument/2006/relationships/hyperlink" Target="https://www.smithsonianmag.com/history/true-story-waco-still-one-contention-180968002/" TargetMode="External"/><Relationship Id="rId5" Type="http://schemas.openxmlformats.org/officeDocument/2006/relationships/hyperlink" Target="https://www.biography.com/crime-figure/david-koresh" TargetMode="External"/><Relationship Id="rId10" Type="http://schemas.openxmlformats.org/officeDocument/2006/relationships/hyperlink" Target="https://www.dallasnews.com/news/crime/2018/04/18/how-the-branch-davidians-set-the-fires-for-a-self-fulfilling-prophecy-of-their-doomsday/" TargetMode="External"/><Relationship Id="rId4" Type="http://schemas.openxmlformats.org/officeDocument/2006/relationships/hyperlink" Target="https://people.com/crime/waco-texas-cult-leader-david-koresh-25-years-later/" TargetMode="External"/><Relationship Id="rId9" Type="http://schemas.openxmlformats.org/officeDocument/2006/relationships/hyperlink" Target="https://www.dallasnews.com/news/texas/2018/02/27/51-days-under-siege-a-timeline-of-the-branch-davidian-standof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EA4A2E-D96F-9145-8B85-D14AA53536F0}"/>
              </a:ext>
            </a:extLst>
          </p:cNvPr>
          <p:cNvSpPr>
            <a:spLocks noGrp="1"/>
          </p:cNvSpPr>
          <p:nvPr>
            <p:ph type="ctrTitle"/>
          </p:nvPr>
        </p:nvSpPr>
        <p:spPr>
          <a:xfrm>
            <a:off x="643468" y="643468"/>
            <a:ext cx="4620584" cy="1278098"/>
          </a:xfrm>
        </p:spPr>
        <p:txBody>
          <a:bodyPr>
            <a:normAutofit/>
          </a:bodyPr>
          <a:lstStyle/>
          <a:p>
            <a:pPr algn="l"/>
            <a:r>
              <a:rPr lang="en-US" sz="4400" dirty="0">
                <a:latin typeface="Source Sans Pro ExtraLight" panose="020B0303030403020204" pitchFamily="34" charset="0"/>
                <a:ea typeface="Source Sans Pro ExtraLight" panose="020B0303030403020204" pitchFamily="34" charset="0"/>
              </a:rPr>
              <a:t>The siege of Waco </a:t>
            </a:r>
          </a:p>
        </p:txBody>
      </p:sp>
      <p:sp>
        <p:nvSpPr>
          <p:cNvPr id="3" name="Subtitle 2">
            <a:extLst>
              <a:ext uri="{FF2B5EF4-FFF2-40B4-BE49-F238E27FC236}">
                <a16:creationId xmlns:a16="http://schemas.microsoft.com/office/drawing/2014/main" id="{69A2072B-DFDA-BA44-9AE4-A99CD8D63912}"/>
              </a:ext>
            </a:extLst>
          </p:cNvPr>
          <p:cNvSpPr>
            <a:spLocks noGrp="1"/>
          </p:cNvSpPr>
          <p:nvPr>
            <p:ph type="subTitle" idx="1"/>
          </p:nvPr>
        </p:nvSpPr>
        <p:spPr>
          <a:xfrm>
            <a:off x="0" y="6082506"/>
            <a:ext cx="4620584" cy="775494"/>
          </a:xfrm>
        </p:spPr>
        <p:txBody>
          <a:bodyPr>
            <a:normAutofit/>
          </a:bodyPr>
          <a:lstStyle/>
          <a:p>
            <a:pPr algn="l"/>
            <a:r>
              <a:rPr lang="en-US" i="1" dirty="0">
                <a:latin typeface="Source Sans Pro ExtraLight" panose="020B0303030403020204" pitchFamily="34" charset="0"/>
                <a:ea typeface="Source Sans Pro ExtraLight" panose="020B0303030403020204" pitchFamily="34" charset="0"/>
              </a:rPr>
              <a:t>Leah Johnson                                                                                                                                                                                                        Task 2 - </a:t>
            </a:r>
            <a:r>
              <a:rPr lang="en-GB" i="1" dirty="0">
                <a:latin typeface="Source Sans Pro ExtraLight" panose="020B0303030403020204" pitchFamily="34" charset="0"/>
                <a:ea typeface="Source Sans Pro ExtraLight" panose="020B0303030403020204" pitchFamily="34" charset="0"/>
              </a:rPr>
              <a:t>HPHP490</a:t>
            </a:r>
            <a:r>
              <a:rPr lang="en-GB" i="1" dirty="0">
                <a:effectLst/>
                <a:latin typeface="Source Sans Pro ExtraLight" panose="020B0303030403020204" pitchFamily="34" charset="0"/>
                <a:ea typeface="Source Sans Pro ExtraLight" panose="020B0303030403020204" pitchFamily="34" charset="0"/>
              </a:rPr>
              <a:t>  </a:t>
            </a:r>
            <a:endParaRPr lang="en-US" i="1" dirty="0">
              <a:latin typeface="Source Sans Pro ExtraLight" panose="020B0303030403020204" pitchFamily="34" charset="0"/>
              <a:ea typeface="Source Sans Pro ExtraLight" panose="020B0303030403020204" pitchFamily="34" charset="0"/>
            </a:endParaRPr>
          </a:p>
        </p:txBody>
      </p:sp>
      <p:pic>
        <p:nvPicPr>
          <p:cNvPr id="4" name="Picture 3">
            <a:extLst>
              <a:ext uri="{FF2B5EF4-FFF2-40B4-BE49-F238E27FC236}">
                <a16:creationId xmlns:a16="http://schemas.microsoft.com/office/drawing/2014/main" id="{50B87F57-5A13-1246-971B-CE4431455192}"/>
              </a:ext>
            </a:extLst>
          </p:cNvPr>
          <p:cNvPicPr>
            <a:picLocks noChangeAspect="1"/>
          </p:cNvPicPr>
          <p:nvPr/>
        </p:nvPicPr>
        <p:blipFill rotWithShape="1">
          <a:blip r:embed="rId3"/>
          <a:srcRect l="20982" r="20980"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73652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2"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2" grpId="2"/>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338624-A93B-EA4B-9169-16B9B61D70E3}"/>
              </a:ext>
            </a:extLst>
          </p:cNvPr>
          <p:cNvSpPr>
            <a:spLocks noGrp="1"/>
          </p:cNvSpPr>
          <p:nvPr>
            <p:ph type="title"/>
          </p:nvPr>
        </p:nvSpPr>
        <p:spPr>
          <a:xfrm>
            <a:off x="977899" y="20473"/>
            <a:ext cx="5251316" cy="1807305"/>
          </a:xfrm>
        </p:spPr>
        <p:txBody>
          <a:bodyPr vert="horz" lIns="91440" tIns="45720" rIns="91440" bIns="45720" rtlCol="0" anchor="ctr">
            <a:normAutofit/>
          </a:bodyPr>
          <a:lstStyle/>
          <a:p>
            <a:r>
              <a:rPr lang="en-US" i="1" dirty="0">
                <a:latin typeface="Source Sans Pro ExtraLight" panose="020B0303030403020204" pitchFamily="34" charset="0"/>
                <a:ea typeface="Source Sans Pro ExtraLight" panose="020B0303030403020204" pitchFamily="34" charset="0"/>
              </a:rPr>
              <a:t>The Branch Davidians</a:t>
            </a:r>
          </a:p>
        </p:txBody>
      </p:sp>
      <p:sp>
        <p:nvSpPr>
          <p:cNvPr id="3" name="TextBox 2">
            <a:extLst>
              <a:ext uri="{FF2B5EF4-FFF2-40B4-BE49-F238E27FC236}">
                <a16:creationId xmlns:a16="http://schemas.microsoft.com/office/drawing/2014/main" id="{28DE33C6-57C0-3C46-BAD9-F0FAA5A3BA80}"/>
              </a:ext>
            </a:extLst>
          </p:cNvPr>
          <p:cNvSpPr txBox="1"/>
          <p:nvPr/>
        </p:nvSpPr>
        <p:spPr>
          <a:xfrm>
            <a:off x="404748" y="1969230"/>
            <a:ext cx="4619621" cy="3843666"/>
          </a:xfrm>
          <a:prstGeom prst="rect">
            <a:avLst/>
          </a:prstGeom>
        </p:spPr>
        <p:txBody>
          <a:bodyPr vert="horz" lIns="91440" tIns="45720" rIns="91440" bIns="45720" rtlCol="0">
            <a:noAutofit/>
          </a:bodyPr>
          <a:lstStyle/>
          <a:p>
            <a:pPr marL="457200" lvl="0" indent="-228600" defTabSz="914400">
              <a:lnSpc>
                <a:spcPct val="200000"/>
              </a:lnSpc>
              <a:spcAft>
                <a:spcPts val="600"/>
              </a:spcAft>
              <a:buFont typeface="Arial" panose="020B0604020202020204" pitchFamily="34" charset="0"/>
              <a:buChar char="•"/>
            </a:pPr>
            <a:r>
              <a:rPr lang="en-US" sz="2000" dirty="0">
                <a:latin typeface="Source Sans Pro ExtraLight" panose="020B0303030403020204" pitchFamily="34" charset="0"/>
                <a:ea typeface="Source Sans Pro ExtraLight" panose="020B0303030403020204" pitchFamily="34" charset="0"/>
              </a:rPr>
              <a:t>Christian sect </a:t>
            </a:r>
          </a:p>
          <a:p>
            <a:pPr marL="457200" lvl="0" indent="-228600" defTabSz="914400">
              <a:lnSpc>
                <a:spcPct val="200000"/>
              </a:lnSpc>
              <a:spcAft>
                <a:spcPts val="600"/>
              </a:spcAft>
              <a:buFont typeface="Arial" panose="020B0604020202020204" pitchFamily="34" charset="0"/>
              <a:buChar char="•"/>
            </a:pPr>
            <a:r>
              <a:rPr lang="en-US" sz="2000" dirty="0">
                <a:latin typeface="Source Sans Pro ExtraLight" panose="020B0303030403020204" pitchFamily="34" charset="0"/>
                <a:ea typeface="Source Sans Pro ExtraLight" panose="020B0303030403020204" pitchFamily="34" charset="0"/>
              </a:rPr>
              <a:t>Leader - David Koresh </a:t>
            </a:r>
          </a:p>
          <a:p>
            <a:pPr marL="457200" lvl="0" indent="-228600" defTabSz="914400">
              <a:lnSpc>
                <a:spcPct val="200000"/>
              </a:lnSpc>
              <a:spcAft>
                <a:spcPts val="600"/>
              </a:spcAft>
              <a:buFont typeface="Arial" panose="020B0604020202020204" pitchFamily="34" charset="0"/>
              <a:buChar char="•"/>
            </a:pPr>
            <a:r>
              <a:rPr lang="en-US" sz="2000" dirty="0">
                <a:latin typeface="Source Sans Pro ExtraLight" panose="020B0303030403020204" pitchFamily="34" charset="0"/>
                <a:ea typeface="Source Sans Pro ExtraLight" panose="020B0303030403020204" pitchFamily="34" charset="0"/>
              </a:rPr>
              <a:t>Government attention</a:t>
            </a:r>
          </a:p>
          <a:p>
            <a:pPr marL="457200" lvl="0" indent="-228600" defTabSz="914400">
              <a:lnSpc>
                <a:spcPct val="200000"/>
              </a:lnSpc>
              <a:spcAft>
                <a:spcPts val="600"/>
              </a:spcAft>
              <a:buFont typeface="Arial" panose="020B0604020202020204" pitchFamily="34" charset="0"/>
              <a:buChar char="•"/>
            </a:pPr>
            <a:r>
              <a:rPr lang="en-US" sz="2000" dirty="0">
                <a:latin typeface="Source Sans Pro ExtraLight" panose="020B0303030403020204" pitchFamily="34" charset="0"/>
                <a:ea typeface="Source Sans Pro ExtraLight" panose="020B0303030403020204" pitchFamily="34" charset="0"/>
              </a:rPr>
              <a:t>51-day standoff</a:t>
            </a:r>
          </a:p>
          <a:p>
            <a:pPr marL="457200" lvl="0" indent="-228600" defTabSz="914400">
              <a:lnSpc>
                <a:spcPct val="200000"/>
              </a:lnSpc>
              <a:spcAft>
                <a:spcPts val="600"/>
              </a:spcAft>
              <a:buFont typeface="Arial" panose="020B0604020202020204" pitchFamily="34" charset="0"/>
              <a:buChar char="•"/>
            </a:pPr>
            <a:r>
              <a:rPr lang="en-US" sz="2000" dirty="0">
                <a:latin typeface="Source Sans Pro ExtraLight" panose="020B0303030403020204" pitchFamily="34" charset="0"/>
                <a:ea typeface="Source Sans Pro ExtraLight" panose="020B0303030403020204" pitchFamily="34" charset="0"/>
              </a:rPr>
              <a:t>April 19th, 1993</a:t>
            </a:r>
          </a:p>
          <a:p>
            <a:pPr marL="457200" lvl="0" indent="-228600" defTabSz="914400">
              <a:lnSpc>
                <a:spcPct val="200000"/>
              </a:lnSpc>
              <a:spcAft>
                <a:spcPts val="600"/>
              </a:spcAft>
              <a:buFont typeface="Arial" panose="020B0604020202020204" pitchFamily="34" charset="0"/>
              <a:buChar char="•"/>
            </a:pPr>
            <a:r>
              <a:rPr lang="en-US" sz="2000" dirty="0">
                <a:latin typeface="Source Sans Pro ExtraLight" panose="020B0303030403020204" pitchFamily="34" charset="0"/>
                <a:ea typeface="Source Sans Pro ExtraLight" panose="020B0303030403020204" pitchFamily="34" charset="0"/>
              </a:rPr>
              <a:t>75 deaths </a:t>
            </a:r>
          </a:p>
        </p:txBody>
      </p:sp>
      <p:pic>
        <p:nvPicPr>
          <p:cNvPr id="5" name="Picture 4">
            <a:extLst>
              <a:ext uri="{FF2B5EF4-FFF2-40B4-BE49-F238E27FC236}">
                <a16:creationId xmlns:a16="http://schemas.microsoft.com/office/drawing/2014/main" id="{5E3E3A02-06EA-0244-A4F1-D42036881F0E}"/>
              </a:ext>
            </a:extLst>
          </p:cNvPr>
          <p:cNvPicPr>
            <a:picLocks noChangeAspect="1"/>
          </p:cNvPicPr>
          <p:nvPr/>
        </p:nvPicPr>
        <p:blipFill rotWithShape="1">
          <a:blip r:embed="rId3"/>
          <a:srcRect l="17631" r="2433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547150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7F639-E6BC-864E-A10A-BBEA934765DD}"/>
              </a:ext>
            </a:extLst>
          </p:cNvPr>
          <p:cNvSpPr>
            <a:spLocks noGrp="1"/>
          </p:cNvSpPr>
          <p:nvPr>
            <p:ph type="title"/>
          </p:nvPr>
        </p:nvSpPr>
        <p:spPr>
          <a:xfrm>
            <a:off x="6725823" y="108688"/>
            <a:ext cx="4840010" cy="1807305"/>
          </a:xfrm>
        </p:spPr>
        <p:txBody>
          <a:bodyPr>
            <a:normAutofit/>
          </a:bodyPr>
          <a:lstStyle/>
          <a:p>
            <a:r>
              <a:rPr lang="en-US" dirty="0">
                <a:latin typeface="Source Sans Pro ExtraLight" panose="020B0303030403020204" pitchFamily="34" charset="0"/>
                <a:ea typeface="Source Sans Pro ExtraLight" panose="020B0303030403020204" pitchFamily="34" charset="0"/>
              </a:rPr>
              <a:t>David Koresh</a:t>
            </a:r>
          </a:p>
        </p:txBody>
      </p:sp>
      <p:sp>
        <p:nvSpPr>
          <p:cNvPr id="3" name="Content Placeholder 2">
            <a:extLst>
              <a:ext uri="{FF2B5EF4-FFF2-40B4-BE49-F238E27FC236}">
                <a16:creationId xmlns:a16="http://schemas.microsoft.com/office/drawing/2014/main" id="{4D84587F-DF1A-2442-8402-3E293392D75F}"/>
              </a:ext>
            </a:extLst>
          </p:cNvPr>
          <p:cNvSpPr>
            <a:spLocks noGrp="1"/>
          </p:cNvSpPr>
          <p:nvPr>
            <p:ph idx="1"/>
          </p:nvPr>
        </p:nvSpPr>
        <p:spPr>
          <a:xfrm>
            <a:off x="6513788" y="2333297"/>
            <a:ext cx="4840010" cy="3843666"/>
          </a:xfrm>
        </p:spPr>
        <p:txBody>
          <a:bodyPr>
            <a:normAutofit fontScale="92500" lnSpcReduction="20000"/>
          </a:bodyPr>
          <a:lstStyle/>
          <a:p>
            <a:pPr lvl="0">
              <a:lnSpc>
                <a:spcPct val="200000"/>
              </a:lnSpc>
            </a:pPr>
            <a:r>
              <a:rPr lang="en-GB" sz="2000" dirty="0">
                <a:latin typeface="Source Sans Pro ExtraLight" panose="020B0303030403020204" pitchFamily="34" charset="0"/>
                <a:ea typeface="Source Sans Pro ExtraLight" panose="020B0303030403020204" pitchFamily="34" charset="0"/>
              </a:rPr>
              <a:t>Vernon Howell</a:t>
            </a:r>
          </a:p>
          <a:p>
            <a:pPr lvl="0">
              <a:lnSpc>
                <a:spcPct val="200000"/>
              </a:lnSpc>
            </a:pPr>
            <a:r>
              <a:rPr lang="en-GB" sz="2000" dirty="0">
                <a:latin typeface="Source Sans Pro ExtraLight" panose="020B0303030403020204" pitchFamily="34" charset="0"/>
                <a:ea typeface="Source Sans Pro ExtraLight" panose="020B0303030403020204" pitchFamily="34" charset="0"/>
              </a:rPr>
              <a:t>August 17</a:t>
            </a:r>
            <a:r>
              <a:rPr lang="en-GB" sz="2000" baseline="30000" dirty="0">
                <a:latin typeface="Source Sans Pro ExtraLight" panose="020B0303030403020204" pitchFamily="34" charset="0"/>
                <a:ea typeface="Source Sans Pro ExtraLight" panose="020B0303030403020204" pitchFamily="34" charset="0"/>
              </a:rPr>
              <a:t>th</a:t>
            </a:r>
            <a:r>
              <a:rPr lang="en-GB" sz="2000" dirty="0">
                <a:latin typeface="Source Sans Pro ExtraLight" panose="020B0303030403020204" pitchFamily="34" charset="0"/>
                <a:ea typeface="Source Sans Pro ExtraLight" panose="020B0303030403020204" pitchFamily="34" charset="0"/>
              </a:rPr>
              <a:t>, 1959</a:t>
            </a:r>
          </a:p>
          <a:p>
            <a:pPr lvl="0">
              <a:lnSpc>
                <a:spcPct val="200000"/>
              </a:lnSpc>
            </a:pPr>
            <a:r>
              <a:rPr lang="en-GB" sz="2000" dirty="0">
                <a:latin typeface="Source Sans Pro ExtraLight" panose="020B0303030403020204" pitchFamily="34" charset="0"/>
                <a:ea typeface="Source Sans Pro ExtraLight" panose="020B0303030403020204" pitchFamily="34" charset="0"/>
              </a:rPr>
              <a:t> Grandparents</a:t>
            </a:r>
          </a:p>
          <a:p>
            <a:pPr lvl="0">
              <a:lnSpc>
                <a:spcPct val="200000"/>
              </a:lnSpc>
            </a:pPr>
            <a:r>
              <a:rPr lang="en-GB" sz="2000" dirty="0">
                <a:latin typeface="Source Sans Pro ExtraLight" panose="020B0303030403020204" pitchFamily="34" charset="0"/>
                <a:ea typeface="Source Sans Pro ExtraLight" panose="020B0303030403020204" pitchFamily="34" charset="0"/>
              </a:rPr>
              <a:t>Seventh-day Adventist Church</a:t>
            </a:r>
          </a:p>
          <a:p>
            <a:pPr lvl="0">
              <a:lnSpc>
                <a:spcPct val="200000"/>
              </a:lnSpc>
            </a:pPr>
            <a:r>
              <a:rPr lang="en-GB" sz="2000" dirty="0">
                <a:latin typeface="Source Sans Pro ExtraLight" panose="020B0303030403020204" pitchFamily="34" charset="0"/>
                <a:ea typeface="Source Sans Pro ExtraLight" panose="020B0303030403020204" pitchFamily="34" charset="0"/>
              </a:rPr>
              <a:t>Carpenter and attempted rock star</a:t>
            </a:r>
          </a:p>
          <a:p>
            <a:pPr lvl="0">
              <a:lnSpc>
                <a:spcPct val="200000"/>
              </a:lnSpc>
            </a:pPr>
            <a:r>
              <a:rPr lang="en-GB" sz="2000" dirty="0">
                <a:latin typeface="Source Sans Pro ExtraLight" panose="020B0303030403020204" pitchFamily="34" charset="0"/>
                <a:ea typeface="Source Sans Pro ExtraLight" panose="020B0303030403020204" pitchFamily="34" charset="0"/>
              </a:rPr>
              <a:t>Removal from Seventh-day Adventists</a:t>
            </a:r>
            <a:endParaRPr lang="en-US" sz="2000" dirty="0">
              <a:latin typeface="Source Sans Pro ExtraLight" panose="020B0303030403020204" pitchFamily="34" charset="0"/>
              <a:ea typeface="Source Sans Pro ExtraLight" panose="020B0303030403020204" pitchFamily="34" charset="0"/>
            </a:endParaRPr>
          </a:p>
        </p:txBody>
      </p:sp>
      <p:pic>
        <p:nvPicPr>
          <p:cNvPr id="5" name="Picture 4">
            <a:extLst>
              <a:ext uri="{FF2B5EF4-FFF2-40B4-BE49-F238E27FC236}">
                <a16:creationId xmlns:a16="http://schemas.microsoft.com/office/drawing/2014/main" id="{841D4BCE-4973-964D-933C-B6054A7C7ACF}"/>
              </a:ext>
            </a:extLst>
          </p:cNvPr>
          <p:cNvPicPr>
            <a:picLocks noChangeAspect="1"/>
          </p:cNvPicPr>
          <p:nvPr/>
        </p:nvPicPr>
        <p:blipFill rotWithShape="1">
          <a:blip r:embed="rId3"/>
          <a:srcRect l="24455" r="18004"/>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393978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62273-8327-7449-A8C3-3E59DB10889E}"/>
              </a:ext>
            </a:extLst>
          </p:cNvPr>
          <p:cNvSpPr>
            <a:spLocks noGrp="1"/>
          </p:cNvSpPr>
          <p:nvPr>
            <p:ph type="title"/>
          </p:nvPr>
        </p:nvSpPr>
        <p:spPr>
          <a:xfrm>
            <a:off x="206505" y="-222616"/>
            <a:ext cx="5251316" cy="1807305"/>
          </a:xfrm>
        </p:spPr>
        <p:txBody>
          <a:bodyPr>
            <a:normAutofit/>
          </a:bodyPr>
          <a:lstStyle/>
          <a:p>
            <a:r>
              <a:rPr lang="en-US" i="1" dirty="0">
                <a:latin typeface="Source Sans Pro ExtraLight" panose="020B0303030403020204" pitchFamily="34" charset="0"/>
                <a:ea typeface="Source Sans Pro ExtraLight" panose="020B0303030403020204" pitchFamily="34" charset="0"/>
              </a:rPr>
              <a:t>Koresh and the Cult</a:t>
            </a:r>
          </a:p>
        </p:txBody>
      </p:sp>
      <p:sp>
        <p:nvSpPr>
          <p:cNvPr id="3" name="Content Placeholder 2">
            <a:extLst>
              <a:ext uri="{FF2B5EF4-FFF2-40B4-BE49-F238E27FC236}">
                <a16:creationId xmlns:a16="http://schemas.microsoft.com/office/drawing/2014/main" id="{0BCD8F98-84A5-F846-9210-096284AE64E5}"/>
              </a:ext>
            </a:extLst>
          </p:cNvPr>
          <p:cNvSpPr>
            <a:spLocks noGrp="1"/>
          </p:cNvSpPr>
          <p:nvPr>
            <p:ph idx="1"/>
          </p:nvPr>
        </p:nvSpPr>
        <p:spPr>
          <a:xfrm>
            <a:off x="313073" y="1584689"/>
            <a:ext cx="5603070" cy="4959895"/>
          </a:xfrm>
        </p:spPr>
        <p:txBody>
          <a:bodyPr>
            <a:normAutofit/>
          </a:bodyPr>
          <a:lstStyle/>
          <a:p>
            <a:pPr lvl="0">
              <a:lnSpc>
                <a:spcPct val="200000"/>
              </a:lnSpc>
            </a:pPr>
            <a:r>
              <a:rPr lang="en-GB" sz="2000" dirty="0">
                <a:latin typeface="Source Sans Pro ExtraLight" panose="020B0303030403020204" pitchFamily="34" charset="0"/>
                <a:ea typeface="Source Sans Pro ExtraLight" panose="020B0303030403020204" pitchFamily="34" charset="0"/>
              </a:rPr>
              <a:t>Waco, Texas </a:t>
            </a:r>
          </a:p>
          <a:p>
            <a:pPr lvl="0">
              <a:lnSpc>
                <a:spcPct val="200000"/>
              </a:lnSpc>
            </a:pPr>
            <a:r>
              <a:rPr lang="en-GB" sz="2000" dirty="0">
                <a:latin typeface="Source Sans Pro ExtraLight" panose="020B0303030403020204" pitchFamily="34" charset="0"/>
                <a:ea typeface="Source Sans Pro ExtraLight" panose="020B0303030403020204" pitchFamily="34" charset="0"/>
              </a:rPr>
              <a:t>Branch Davidians </a:t>
            </a:r>
          </a:p>
          <a:p>
            <a:pPr lvl="0">
              <a:lnSpc>
                <a:spcPct val="200000"/>
              </a:lnSpc>
            </a:pPr>
            <a:r>
              <a:rPr lang="en-GB" sz="2000" dirty="0">
                <a:latin typeface="Source Sans Pro ExtraLight" panose="020B0303030403020204" pitchFamily="34" charset="0"/>
                <a:ea typeface="Source Sans Pro ExtraLight" panose="020B0303030403020204" pitchFamily="34" charset="0"/>
              </a:rPr>
              <a:t>Teenage marriage </a:t>
            </a:r>
          </a:p>
          <a:p>
            <a:pPr lvl="0">
              <a:lnSpc>
                <a:spcPct val="200000"/>
              </a:lnSpc>
            </a:pPr>
            <a:r>
              <a:rPr lang="en-GB" sz="2000" dirty="0">
                <a:latin typeface="Source Sans Pro ExtraLight" panose="020B0303030403020204" pitchFamily="34" charset="0"/>
                <a:ea typeface="Source Sans Pro ExtraLight" panose="020B0303030403020204" pitchFamily="34" charset="0"/>
              </a:rPr>
              <a:t>Argument over who is leader</a:t>
            </a:r>
          </a:p>
          <a:p>
            <a:pPr lvl="0">
              <a:lnSpc>
                <a:spcPct val="200000"/>
              </a:lnSpc>
            </a:pPr>
            <a:r>
              <a:rPr lang="en-GB" sz="2000" dirty="0">
                <a:latin typeface="Source Sans Pro ExtraLight" panose="020B0303030403020204" pitchFamily="34" charset="0"/>
                <a:ea typeface="Source Sans Pro ExtraLight" panose="020B0303030403020204" pitchFamily="34" charset="0"/>
              </a:rPr>
              <a:t>Shooting of George</a:t>
            </a:r>
          </a:p>
          <a:p>
            <a:pPr lvl="0">
              <a:lnSpc>
                <a:spcPct val="200000"/>
              </a:lnSpc>
            </a:pPr>
            <a:r>
              <a:rPr lang="en-GB" sz="2000" dirty="0">
                <a:latin typeface="Source Sans Pro ExtraLight" panose="020B0303030403020204" pitchFamily="34" charset="0"/>
                <a:ea typeface="Source Sans Pro ExtraLight" panose="020B0303030403020204" pitchFamily="34" charset="0"/>
              </a:rPr>
              <a:t>Name change - David Koresh </a:t>
            </a:r>
          </a:p>
          <a:p>
            <a:endParaRPr lang="en-US" sz="2000" dirty="0"/>
          </a:p>
        </p:txBody>
      </p:sp>
      <p:pic>
        <p:nvPicPr>
          <p:cNvPr id="5" name="Picture 4" descr="A person and person holding a baby&#10;&#10;Description automatically generated with medium confidence">
            <a:extLst>
              <a:ext uri="{FF2B5EF4-FFF2-40B4-BE49-F238E27FC236}">
                <a16:creationId xmlns:a16="http://schemas.microsoft.com/office/drawing/2014/main" id="{8DF43F07-95C8-5549-A390-64E04CC4E096}"/>
              </a:ext>
            </a:extLst>
          </p:cNvPr>
          <p:cNvPicPr>
            <a:picLocks noChangeAspect="1"/>
          </p:cNvPicPr>
          <p:nvPr/>
        </p:nvPicPr>
        <p:blipFill rotWithShape="1">
          <a:blip r:embed="rId3"/>
          <a:srcRect r="2" b="2323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80446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26B9EB-E7B2-3F4E-B0C8-C922B51AF196}"/>
              </a:ext>
            </a:extLst>
          </p:cNvPr>
          <p:cNvSpPr>
            <a:spLocks noGrp="1"/>
          </p:cNvSpPr>
          <p:nvPr>
            <p:ph type="title"/>
          </p:nvPr>
        </p:nvSpPr>
        <p:spPr>
          <a:xfrm>
            <a:off x="6502401" y="-155045"/>
            <a:ext cx="4840010" cy="1807305"/>
          </a:xfrm>
        </p:spPr>
        <p:txBody>
          <a:bodyPr>
            <a:normAutofit/>
          </a:bodyPr>
          <a:lstStyle/>
          <a:p>
            <a:pPr algn="ctr"/>
            <a:r>
              <a:rPr lang="en-US" i="1" dirty="0">
                <a:latin typeface="Source Sans Pro ExtraLight" panose="020B0303030403020204" pitchFamily="34" charset="0"/>
                <a:ea typeface="Source Sans Pro ExtraLight" panose="020B0303030403020204" pitchFamily="34" charset="0"/>
              </a:rPr>
              <a:t>Becoming the leader </a:t>
            </a:r>
          </a:p>
        </p:txBody>
      </p:sp>
      <p:pic>
        <p:nvPicPr>
          <p:cNvPr id="4" name="Picture 3">
            <a:extLst>
              <a:ext uri="{FF2B5EF4-FFF2-40B4-BE49-F238E27FC236}">
                <a16:creationId xmlns:a16="http://schemas.microsoft.com/office/drawing/2014/main" id="{8079134A-05BC-D849-9416-3C9095AD1F76}"/>
              </a:ext>
            </a:extLst>
          </p:cNvPr>
          <p:cNvPicPr>
            <a:picLocks noChangeAspect="1"/>
          </p:cNvPicPr>
          <p:nvPr/>
        </p:nvPicPr>
        <p:blipFill rotWithShape="1">
          <a:blip r:embed="rId3"/>
          <a:srcRect r="49831"/>
          <a:stretch/>
        </p:blipFill>
        <p:spPr>
          <a:xfrm>
            <a:off x="-546100" y="10"/>
            <a:ext cx="6502401"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58E8FC4C-4482-CC4E-AB84-AA5A7FA2D1EF}"/>
              </a:ext>
            </a:extLst>
          </p:cNvPr>
          <p:cNvSpPr>
            <a:spLocks noGrp="1"/>
          </p:cNvSpPr>
          <p:nvPr>
            <p:ph idx="1"/>
          </p:nvPr>
        </p:nvSpPr>
        <p:spPr>
          <a:xfrm>
            <a:off x="6394726" y="1652260"/>
            <a:ext cx="5055360" cy="4891502"/>
          </a:xfrm>
        </p:spPr>
        <p:txBody>
          <a:bodyPr>
            <a:normAutofit/>
          </a:bodyPr>
          <a:lstStyle/>
          <a:p>
            <a:pPr lvl="0">
              <a:lnSpc>
                <a:spcPct val="200000"/>
              </a:lnSpc>
            </a:pPr>
            <a:r>
              <a:rPr lang="en-GB" sz="2000" dirty="0">
                <a:latin typeface="Source Sans Pro ExtraLight" panose="020B0303030403020204" pitchFamily="34" charset="0"/>
                <a:ea typeface="Source Sans Pro ExtraLight" panose="020B0303030403020204" pitchFamily="34" charset="0"/>
              </a:rPr>
              <a:t>Messiah</a:t>
            </a:r>
          </a:p>
          <a:p>
            <a:pPr lvl="0">
              <a:lnSpc>
                <a:spcPct val="200000"/>
              </a:lnSpc>
            </a:pPr>
            <a:r>
              <a:rPr lang="en-GB" sz="2000" dirty="0">
                <a:latin typeface="Source Sans Pro ExtraLight" panose="020B0303030403020204" pitchFamily="34" charset="0"/>
                <a:ea typeface="Source Sans Pro ExtraLight" panose="020B0303030403020204" pitchFamily="34" charset="0"/>
              </a:rPr>
              <a:t>End of the world</a:t>
            </a:r>
          </a:p>
          <a:p>
            <a:pPr lvl="0">
              <a:lnSpc>
                <a:spcPct val="200000"/>
              </a:lnSpc>
            </a:pPr>
            <a:r>
              <a:rPr lang="en-GB" sz="2000" dirty="0">
                <a:latin typeface="Source Sans Pro ExtraLight" panose="020B0303030403020204" pitchFamily="34" charset="0"/>
                <a:ea typeface="Source Sans Pro ExtraLight" panose="020B0303030403020204" pitchFamily="34" charset="0"/>
              </a:rPr>
              <a:t>Multiple marriages</a:t>
            </a:r>
          </a:p>
          <a:p>
            <a:pPr lvl="0">
              <a:lnSpc>
                <a:spcPct val="200000"/>
              </a:lnSpc>
            </a:pPr>
            <a:r>
              <a:rPr lang="en-GB" sz="2000" dirty="0">
                <a:latin typeface="Source Sans Pro ExtraLight" panose="020B0303030403020204" pitchFamily="34" charset="0"/>
                <a:ea typeface="Source Sans Pro ExtraLight" panose="020B0303030403020204" pitchFamily="34" charset="0"/>
              </a:rPr>
              <a:t> Paedophilia</a:t>
            </a:r>
          </a:p>
          <a:p>
            <a:pPr lvl="0">
              <a:lnSpc>
                <a:spcPct val="200000"/>
              </a:lnSpc>
            </a:pPr>
            <a:r>
              <a:rPr lang="en-GB" sz="2000" dirty="0">
                <a:latin typeface="Source Sans Pro ExtraLight" panose="020B0303030403020204" pitchFamily="34" charset="0"/>
                <a:ea typeface="Source Sans Pro ExtraLight" panose="020B0303030403020204" pitchFamily="34" charset="0"/>
              </a:rPr>
              <a:t>Strict leader</a:t>
            </a:r>
          </a:p>
          <a:p>
            <a:pPr lvl="0">
              <a:lnSpc>
                <a:spcPct val="200000"/>
              </a:lnSpc>
            </a:pPr>
            <a:r>
              <a:rPr lang="en-GB" sz="2000" dirty="0">
                <a:latin typeface="Source Sans Pro ExtraLight" panose="020B0303030403020204" pitchFamily="34" charset="0"/>
                <a:ea typeface="Source Sans Pro ExtraLight" panose="020B0303030403020204" pitchFamily="34" charset="0"/>
              </a:rPr>
              <a:t>Harsh punishments</a:t>
            </a:r>
          </a:p>
          <a:p>
            <a:endParaRPr lang="en-US" sz="2000" dirty="0"/>
          </a:p>
        </p:txBody>
      </p:sp>
    </p:spTree>
    <p:extLst>
      <p:ext uri="{BB962C8B-B14F-4D97-AF65-F5344CB8AC3E}">
        <p14:creationId xmlns:p14="http://schemas.microsoft.com/office/powerpoint/2010/main" val="677480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C1BBE8-766E-D049-A929-B55F04AD33EF}"/>
              </a:ext>
            </a:extLst>
          </p:cNvPr>
          <p:cNvSpPr>
            <a:spLocks noGrp="1"/>
          </p:cNvSpPr>
          <p:nvPr>
            <p:ph type="title"/>
          </p:nvPr>
        </p:nvSpPr>
        <p:spPr>
          <a:xfrm>
            <a:off x="711470" y="218138"/>
            <a:ext cx="5251316" cy="1570906"/>
          </a:xfrm>
        </p:spPr>
        <p:txBody>
          <a:bodyPr>
            <a:normAutofit/>
          </a:bodyPr>
          <a:lstStyle/>
          <a:p>
            <a:pPr algn="ctr"/>
            <a:r>
              <a:rPr lang="en-US" i="1" dirty="0">
                <a:latin typeface="Source Sans Pro ExtraLight" panose="020B0303030403020204" pitchFamily="34" charset="0"/>
                <a:ea typeface="Source Sans Pro ExtraLight" panose="020B0303030403020204" pitchFamily="34" charset="0"/>
              </a:rPr>
              <a:t>Weapons</a:t>
            </a:r>
          </a:p>
        </p:txBody>
      </p:sp>
      <p:sp>
        <p:nvSpPr>
          <p:cNvPr id="3" name="Content Placeholder 2">
            <a:extLst>
              <a:ext uri="{FF2B5EF4-FFF2-40B4-BE49-F238E27FC236}">
                <a16:creationId xmlns:a16="http://schemas.microsoft.com/office/drawing/2014/main" id="{B3CA2CE1-3848-4F48-8962-2BA71F953B1B}"/>
              </a:ext>
            </a:extLst>
          </p:cNvPr>
          <p:cNvSpPr>
            <a:spLocks noGrp="1"/>
          </p:cNvSpPr>
          <p:nvPr>
            <p:ph idx="1"/>
          </p:nvPr>
        </p:nvSpPr>
        <p:spPr>
          <a:xfrm>
            <a:off x="241852" y="2025442"/>
            <a:ext cx="5124586" cy="4467433"/>
          </a:xfrm>
        </p:spPr>
        <p:txBody>
          <a:bodyPr>
            <a:normAutofit/>
          </a:bodyPr>
          <a:lstStyle/>
          <a:p>
            <a:pPr marL="171450" lvl="0" indent="-171450">
              <a:lnSpc>
                <a:spcPct val="200000"/>
              </a:lnSpc>
            </a:pPr>
            <a:r>
              <a:rPr lang="en-GB" sz="2000" dirty="0">
                <a:latin typeface="Source Sans Pro ExtraLight" panose="020B0303030403020204" pitchFamily="34" charset="0"/>
                <a:ea typeface="Source Sans Pro ExtraLight" panose="020B0303030403020204" pitchFamily="34" charset="0"/>
              </a:rPr>
              <a:t>Arsenal of weapons</a:t>
            </a:r>
          </a:p>
          <a:p>
            <a:pPr marL="171450" lvl="0" indent="-171450">
              <a:lnSpc>
                <a:spcPct val="200000"/>
              </a:lnSpc>
            </a:pPr>
            <a:r>
              <a:rPr lang="en-GB" sz="2000" dirty="0">
                <a:latin typeface="Source Sans Pro ExtraLight" panose="020B0303030403020204" pitchFamily="34" charset="0"/>
                <a:ea typeface="Source Sans Pro ExtraLight" panose="020B0303030403020204" pitchFamily="34" charset="0"/>
              </a:rPr>
              <a:t>300 weapons </a:t>
            </a:r>
          </a:p>
          <a:p>
            <a:pPr marL="171450" lvl="0" indent="-171450">
              <a:lnSpc>
                <a:spcPct val="200000"/>
              </a:lnSpc>
            </a:pPr>
            <a:r>
              <a:rPr lang="en-GB" sz="2000" dirty="0">
                <a:latin typeface="Source Sans Pro ExtraLight" panose="020B0303030403020204" pitchFamily="34" charset="0"/>
                <a:ea typeface="Source Sans Pro ExtraLight" panose="020B0303030403020204" pitchFamily="34" charset="0"/>
              </a:rPr>
              <a:t>Burnt remains </a:t>
            </a:r>
          </a:p>
          <a:p>
            <a:pPr marL="171450" lvl="0" indent="-171450">
              <a:lnSpc>
                <a:spcPct val="200000"/>
              </a:lnSpc>
            </a:pPr>
            <a:r>
              <a:rPr lang="en-GB" sz="2000" dirty="0">
                <a:latin typeface="Source Sans Pro ExtraLight" panose="020B0303030403020204" pitchFamily="34" charset="0"/>
                <a:ea typeface="Source Sans Pro ExtraLight" panose="020B0303030403020204" pitchFamily="34" charset="0"/>
              </a:rPr>
              <a:t>Suspicion within authorities</a:t>
            </a:r>
          </a:p>
          <a:p>
            <a:pPr marL="171450" lvl="0" indent="-171450">
              <a:lnSpc>
                <a:spcPct val="200000"/>
              </a:lnSpc>
            </a:pPr>
            <a:r>
              <a:rPr lang="en-GB" sz="2000" dirty="0">
                <a:latin typeface="Source Sans Pro ExtraLight" panose="020B0303030403020204" pitchFamily="34" charset="0"/>
                <a:ea typeface="Source Sans Pro ExtraLight" panose="020B0303030403020204" pitchFamily="34" charset="0"/>
              </a:rPr>
              <a:t> ATF investigation</a:t>
            </a:r>
          </a:p>
          <a:p>
            <a:pPr marL="171450" lvl="0" indent="-171450">
              <a:lnSpc>
                <a:spcPct val="200000"/>
              </a:lnSpc>
            </a:pPr>
            <a:r>
              <a:rPr lang="en-GB" sz="2000" dirty="0">
                <a:latin typeface="Source Sans Pro ExtraLight" panose="020B0303030403020204" pitchFamily="34" charset="0"/>
                <a:ea typeface="Source Sans Pro ExtraLight" panose="020B0303030403020204" pitchFamily="34" charset="0"/>
              </a:rPr>
              <a:t>Multiple offences </a:t>
            </a:r>
          </a:p>
          <a:p>
            <a:pPr marL="171450" lvl="0" indent="-171450"/>
            <a:endParaRPr lang="en-GB" sz="2000" dirty="0">
              <a:latin typeface="Source Sans Pro ExtraLight" panose="020B0303030403020204" pitchFamily="34" charset="0"/>
              <a:ea typeface="Source Sans Pro ExtraLight" panose="020B0303030403020204" pitchFamily="34" charset="0"/>
            </a:endParaRPr>
          </a:p>
          <a:p>
            <a:endParaRPr lang="en-US" sz="2000" dirty="0"/>
          </a:p>
        </p:txBody>
      </p:sp>
      <p:pic>
        <p:nvPicPr>
          <p:cNvPr id="6" name="Picture 5" descr="A room that has trash in it&#10;&#10;Description automatically generated with low confidence">
            <a:extLst>
              <a:ext uri="{FF2B5EF4-FFF2-40B4-BE49-F238E27FC236}">
                <a16:creationId xmlns:a16="http://schemas.microsoft.com/office/drawing/2014/main" id="{57717E77-09D4-824D-8311-59692024643D}"/>
              </a:ext>
            </a:extLst>
          </p:cNvPr>
          <p:cNvPicPr>
            <a:picLocks noChangeAspect="1"/>
          </p:cNvPicPr>
          <p:nvPr/>
        </p:nvPicPr>
        <p:blipFill rotWithShape="1">
          <a:blip r:embed="rId3"/>
          <a:srcRect l="29242" r="2185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22630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15164-6371-EA4B-8F1B-4B5BE6BEC885}"/>
              </a:ext>
            </a:extLst>
          </p:cNvPr>
          <p:cNvSpPr>
            <a:spLocks noGrp="1"/>
          </p:cNvSpPr>
          <p:nvPr>
            <p:ph type="title"/>
          </p:nvPr>
        </p:nvSpPr>
        <p:spPr>
          <a:xfrm>
            <a:off x="562454" y="133434"/>
            <a:ext cx="5251316" cy="1443575"/>
          </a:xfrm>
        </p:spPr>
        <p:txBody>
          <a:bodyPr>
            <a:normAutofit/>
          </a:bodyPr>
          <a:lstStyle/>
          <a:p>
            <a:pPr algn="ctr"/>
            <a:r>
              <a:rPr lang="en-US" i="1" dirty="0">
                <a:latin typeface="Source Sans Pro ExtraLight" panose="020B0303030403020204" pitchFamily="34" charset="0"/>
                <a:ea typeface="Source Sans Pro ExtraLight" panose="020B0303030403020204" pitchFamily="34" charset="0"/>
              </a:rPr>
              <a:t>FBI involvement </a:t>
            </a:r>
          </a:p>
        </p:txBody>
      </p:sp>
      <p:sp>
        <p:nvSpPr>
          <p:cNvPr id="3" name="Content Placeholder 2">
            <a:extLst>
              <a:ext uri="{FF2B5EF4-FFF2-40B4-BE49-F238E27FC236}">
                <a16:creationId xmlns:a16="http://schemas.microsoft.com/office/drawing/2014/main" id="{8C0EC57E-4925-5145-B0EE-AC3E8F117AA4}"/>
              </a:ext>
            </a:extLst>
          </p:cNvPr>
          <p:cNvSpPr>
            <a:spLocks noGrp="1"/>
          </p:cNvSpPr>
          <p:nvPr>
            <p:ph idx="1"/>
          </p:nvPr>
        </p:nvSpPr>
        <p:spPr>
          <a:xfrm>
            <a:off x="413438" y="2131460"/>
            <a:ext cx="5549348" cy="4361415"/>
          </a:xfrm>
        </p:spPr>
        <p:txBody>
          <a:bodyPr>
            <a:normAutofit lnSpcReduction="10000"/>
          </a:bodyPr>
          <a:lstStyle/>
          <a:p>
            <a:pPr lvl="0">
              <a:lnSpc>
                <a:spcPct val="200000"/>
              </a:lnSpc>
            </a:pPr>
            <a:r>
              <a:rPr lang="en-GB" sz="2000" dirty="0">
                <a:latin typeface="Source Sans Pro ExtraLight" panose="020B0303030403020204" pitchFamily="34" charset="0"/>
                <a:ea typeface="Source Sans Pro ExtraLight" panose="020B0303030403020204" pitchFamily="34" charset="0"/>
              </a:rPr>
              <a:t>ATF raid</a:t>
            </a:r>
          </a:p>
          <a:p>
            <a:pPr lvl="0">
              <a:lnSpc>
                <a:spcPct val="200000"/>
              </a:lnSpc>
            </a:pPr>
            <a:r>
              <a:rPr lang="en-GB" sz="2000" dirty="0">
                <a:latin typeface="Source Sans Pro ExtraLight" panose="020B0303030403020204" pitchFamily="34" charset="0"/>
                <a:ea typeface="Source Sans Pro ExtraLight" panose="020B0303030403020204" pitchFamily="34" charset="0"/>
              </a:rPr>
              <a:t>Shooting</a:t>
            </a:r>
          </a:p>
          <a:p>
            <a:pPr lvl="0">
              <a:lnSpc>
                <a:spcPct val="200000"/>
              </a:lnSpc>
            </a:pPr>
            <a:r>
              <a:rPr lang="en-GB" sz="2000" dirty="0">
                <a:latin typeface="Source Sans Pro ExtraLight" panose="020B0303030403020204" pitchFamily="34" charset="0"/>
                <a:ea typeface="Source Sans Pro ExtraLight" panose="020B0303030403020204" pitchFamily="34" charset="0"/>
              </a:rPr>
              <a:t>10 deaths</a:t>
            </a:r>
          </a:p>
          <a:p>
            <a:pPr lvl="0">
              <a:lnSpc>
                <a:spcPct val="200000"/>
              </a:lnSpc>
            </a:pPr>
            <a:r>
              <a:rPr lang="en-GB" sz="2000" dirty="0">
                <a:latin typeface="Source Sans Pro ExtraLight" panose="020B0303030403020204" pitchFamily="34" charset="0"/>
                <a:ea typeface="Source Sans Pro ExtraLight" panose="020B0303030403020204" pitchFamily="34" charset="0"/>
              </a:rPr>
              <a:t>Tragic chain reaction </a:t>
            </a:r>
          </a:p>
          <a:p>
            <a:pPr lvl="0">
              <a:lnSpc>
                <a:spcPct val="200000"/>
              </a:lnSpc>
            </a:pPr>
            <a:r>
              <a:rPr lang="en-GB" sz="2000" dirty="0">
                <a:latin typeface="Source Sans Pro ExtraLight" panose="020B0303030403020204" pitchFamily="34" charset="0"/>
                <a:ea typeface="Source Sans Pro ExtraLight" panose="020B0303030403020204" pitchFamily="34" charset="0"/>
              </a:rPr>
              <a:t>51-day standoff between FBI</a:t>
            </a:r>
          </a:p>
          <a:p>
            <a:pPr lvl="0">
              <a:lnSpc>
                <a:spcPct val="200000"/>
              </a:lnSpc>
            </a:pPr>
            <a:r>
              <a:rPr lang="en-GB" sz="2000" dirty="0">
                <a:latin typeface="Source Sans Pro ExtraLight" panose="020B0303030403020204" pitchFamily="34" charset="0"/>
                <a:ea typeface="Source Sans Pro ExtraLight" panose="020B0303030403020204" pitchFamily="34" charset="0"/>
              </a:rPr>
              <a:t>Most powerful military force  </a:t>
            </a:r>
          </a:p>
          <a:p>
            <a:endParaRPr lang="en-US" sz="2000" dirty="0"/>
          </a:p>
        </p:txBody>
      </p:sp>
      <p:pic>
        <p:nvPicPr>
          <p:cNvPr id="4" name="Picture 3">
            <a:extLst>
              <a:ext uri="{FF2B5EF4-FFF2-40B4-BE49-F238E27FC236}">
                <a16:creationId xmlns:a16="http://schemas.microsoft.com/office/drawing/2014/main" id="{59F0F192-92A4-6744-82DF-55C2AEDD992B}"/>
              </a:ext>
            </a:extLst>
          </p:cNvPr>
          <p:cNvPicPr>
            <a:picLocks noChangeAspect="1"/>
          </p:cNvPicPr>
          <p:nvPr/>
        </p:nvPicPr>
        <p:blipFill rotWithShape="1">
          <a:blip r:embed="rId3"/>
          <a:srcRect l="13835" r="23128"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46547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3815C5-1461-9D43-8D85-8A22850DBE05}"/>
              </a:ext>
            </a:extLst>
          </p:cNvPr>
          <p:cNvSpPr>
            <a:spLocks noGrp="1"/>
          </p:cNvSpPr>
          <p:nvPr>
            <p:ph type="title"/>
          </p:nvPr>
        </p:nvSpPr>
        <p:spPr>
          <a:xfrm>
            <a:off x="6732755" y="47520"/>
            <a:ext cx="4840010" cy="1267033"/>
          </a:xfrm>
        </p:spPr>
        <p:txBody>
          <a:bodyPr>
            <a:normAutofit/>
          </a:bodyPr>
          <a:lstStyle/>
          <a:p>
            <a:pPr algn="ctr"/>
            <a:r>
              <a:rPr lang="en-US" i="1" dirty="0">
                <a:latin typeface="Source Sans Pro ExtraLight" panose="020B0303030403020204" pitchFamily="34" charset="0"/>
                <a:ea typeface="Source Sans Pro ExtraLight" panose="020B0303030403020204" pitchFamily="34" charset="0"/>
              </a:rPr>
              <a:t>Negotiations </a:t>
            </a:r>
          </a:p>
        </p:txBody>
      </p:sp>
      <p:pic>
        <p:nvPicPr>
          <p:cNvPr id="4" name="Picture 3">
            <a:extLst>
              <a:ext uri="{FF2B5EF4-FFF2-40B4-BE49-F238E27FC236}">
                <a16:creationId xmlns:a16="http://schemas.microsoft.com/office/drawing/2014/main" id="{6A1AB689-1A6B-2D4B-BF7F-DC7C090D25FF}"/>
              </a:ext>
            </a:extLst>
          </p:cNvPr>
          <p:cNvPicPr>
            <a:picLocks noChangeAspect="1"/>
          </p:cNvPicPr>
          <p:nvPr/>
        </p:nvPicPr>
        <p:blipFill rotWithShape="1">
          <a:blip r:embed="rId3"/>
          <a:srcRect l="20995" r="21702"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4468C8DC-D5D4-7245-B917-AE19028475EF}"/>
              </a:ext>
            </a:extLst>
          </p:cNvPr>
          <p:cNvSpPr>
            <a:spLocks noGrp="1"/>
          </p:cNvSpPr>
          <p:nvPr>
            <p:ph idx="1"/>
          </p:nvPr>
        </p:nvSpPr>
        <p:spPr>
          <a:xfrm>
            <a:off x="6513787" y="1948070"/>
            <a:ext cx="5058977" cy="4228893"/>
          </a:xfrm>
        </p:spPr>
        <p:txBody>
          <a:bodyPr>
            <a:normAutofit lnSpcReduction="10000"/>
          </a:bodyPr>
          <a:lstStyle/>
          <a:p>
            <a:pPr lvl="0">
              <a:lnSpc>
                <a:spcPct val="200000"/>
              </a:lnSpc>
            </a:pPr>
            <a:r>
              <a:rPr lang="en-GB" sz="2000" dirty="0">
                <a:latin typeface="Source Sans Pro ExtraLight" panose="020B0303030403020204" pitchFamily="34" charset="0"/>
                <a:ea typeface="Source Sans Pro ExtraLight" panose="020B0303030403020204" pitchFamily="34" charset="0"/>
              </a:rPr>
              <a:t>Surrounded by FBI</a:t>
            </a:r>
          </a:p>
          <a:p>
            <a:pPr lvl="0">
              <a:lnSpc>
                <a:spcPct val="200000"/>
              </a:lnSpc>
            </a:pPr>
            <a:r>
              <a:rPr lang="en-GB" sz="2000" dirty="0">
                <a:latin typeface="Source Sans Pro ExtraLight" panose="020B0303030403020204" pitchFamily="34" charset="0"/>
                <a:ea typeface="Source Sans Pro ExtraLight" panose="020B0303030403020204" pitchFamily="34" charset="0"/>
              </a:rPr>
              <a:t>Tactics</a:t>
            </a:r>
          </a:p>
          <a:p>
            <a:pPr lvl="0">
              <a:lnSpc>
                <a:spcPct val="200000"/>
              </a:lnSpc>
            </a:pPr>
            <a:r>
              <a:rPr lang="en-GB" sz="2000" dirty="0">
                <a:latin typeface="Source Sans Pro ExtraLight" panose="020B0303030403020204" pitchFamily="34" charset="0"/>
                <a:ea typeface="Source Sans Pro ExtraLight" panose="020B0303030403020204" pitchFamily="34" charset="0"/>
              </a:rPr>
              <a:t>Negotiations </a:t>
            </a:r>
          </a:p>
          <a:p>
            <a:pPr lvl="0">
              <a:lnSpc>
                <a:spcPct val="200000"/>
              </a:lnSpc>
            </a:pPr>
            <a:r>
              <a:rPr lang="en-GB" sz="2000" dirty="0">
                <a:latin typeface="Source Sans Pro ExtraLight" panose="020B0303030403020204" pitchFamily="34" charset="0"/>
                <a:ea typeface="Source Sans Pro ExtraLight" panose="020B0303030403020204" pitchFamily="34" charset="0"/>
              </a:rPr>
              <a:t>Stockpiling</a:t>
            </a:r>
          </a:p>
          <a:p>
            <a:pPr lvl="0">
              <a:lnSpc>
                <a:spcPct val="200000"/>
              </a:lnSpc>
            </a:pPr>
            <a:r>
              <a:rPr lang="en-GB" sz="2000" dirty="0">
                <a:latin typeface="Source Sans Pro ExtraLight" panose="020B0303030403020204" pitchFamily="34" charset="0"/>
                <a:ea typeface="Source Sans Pro ExtraLight" panose="020B0303030403020204" pitchFamily="34" charset="0"/>
              </a:rPr>
              <a:t>Escape to safety </a:t>
            </a:r>
          </a:p>
          <a:p>
            <a:pPr>
              <a:lnSpc>
                <a:spcPct val="200000"/>
              </a:lnSpc>
            </a:pPr>
            <a:r>
              <a:rPr lang="en-GB" sz="2000" dirty="0">
                <a:latin typeface="Source Sans Pro ExtraLight" panose="020B0303030403020204" pitchFamily="34" charset="0"/>
                <a:ea typeface="Source Sans Pro ExtraLight" panose="020B0303030403020204" pitchFamily="34" charset="0"/>
              </a:rPr>
              <a:t>Those who stayed behind </a:t>
            </a:r>
          </a:p>
          <a:p>
            <a:pPr lvl="0"/>
            <a:endParaRPr lang="en-GB" sz="2000" dirty="0"/>
          </a:p>
          <a:p>
            <a:endParaRPr lang="en-US" sz="2000" dirty="0"/>
          </a:p>
        </p:txBody>
      </p:sp>
    </p:spTree>
    <p:extLst>
      <p:ext uri="{BB962C8B-B14F-4D97-AF65-F5344CB8AC3E}">
        <p14:creationId xmlns:p14="http://schemas.microsoft.com/office/powerpoint/2010/main" val="2553778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685478-EE9B-BD4C-BFAA-46853B4E4064}"/>
              </a:ext>
            </a:extLst>
          </p:cNvPr>
          <p:cNvSpPr>
            <a:spLocks noGrp="1"/>
          </p:cNvSpPr>
          <p:nvPr>
            <p:ph type="title"/>
          </p:nvPr>
        </p:nvSpPr>
        <p:spPr>
          <a:xfrm>
            <a:off x="605455" y="177454"/>
            <a:ext cx="4377363" cy="1007165"/>
          </a:xfrm>
        </p:spPr>
        <p:txBody>
          <a:bodyPr>
            <a:normAutofit/>
          </a:bodyPr>
          <a:lstStyle/>
          <a:p>
            <a:pPr algn="ctr"/>
            <a:r>
              <a:rPr lang="en-US" i="1" dirty="0">
                <a:latin typeface="Source Sans Pro ExtraLight" panose="020B0303030403020204" pitchFamily="34" charset="0"/>
                <a:ea typeface="Source Sans Pro ExtraLight" panose="020B0303030403020204" pitchFamily="34" charset="0"/>
              </a:rPr>
              <a:t>Deaths</a:t>
            </a:r>
            <a:r>
              <a:rPr lang="en-US" b="1" i="1" dirty="0">
                <a:latin typeface="Source Sans Pro ExtraLight" panose="020B0303030403020204" pitchFamily="34" charset="0"/>
                <a:ea typeface="Source Sans Pro ExtraLight" panose="020B0303030403020204" pitchFamily="34" charset="0"/>
              </a:rPr>
              <a:t> </a:t>
            </a:r>
          </a:p>
        </p:txBody>
      </p:sp>
      <p:sp>
        <p:nvSpPr>
          <p:cNvPr id="3" name="Content Placeholder 2">
            <a:extLst>
              <a:ext uri="{FF2B5EF4-FFF2-40B4-BE49-F238E27FC236}">
                <a16:creationId xmlns:a16="http://schemas.microsoft.com/office/drawing/2014/main" id="{DA99533C-99D2-7E4D-BE4A-2AE09ACC3674}"/>
              </a:ext>
            </a:extLst>
          </p:cNvPr>
          <p:cNvSpPr>
            <a:spLocks noGrp="1"/>
          </p:cNvSpPr>
          <p:nvPr>
            <p:ph idx="1"/>
          </p:nvPr>
        </p:nvSpPr>
        <p:spPr>
          <a:xfrm>
            <a:off x="328824" y="1842053"/>
            <a:ext cx="4886739" cy="4374667"/>
          </a:xfrm>
        </p:spPr>
        <p:txBody>
          <a:bodyPr>
            <a:normAutofit lnSpcReduction="10000"/>
          </a:bodyPr>
          <a:lstStyle/>
          <a:p>
            <a:pPr lvl="0">
              <a:lnSpc>
                <a:spcPct val="200000"/>
              </a:lnSpc>
            </a:pPr>
            <a:r>
              <a:rPr lang="en-GB" sz="2000" dirty="0">
                <a:latin typeface="Source Sans Pro ExtraLight" panose="020B0303030403020204" pitchFamily="34" charset="0"/>
                <a:ea typeface="Source Sans Pro ExtraLight" panose="020B0303030403020204" pitchFamily="34" charset="0"/>
              </a:rPr>
              <a:t>Concluded on April 19</a:t>
            </a:r>
            <a:r>
              <a:rPr lang="en-GB" sz="2000" baseline="30000" dirty="0">
                <a:latin typeface="Source Sans Pro ExtraLight" panose="020B0303030403020204" pitchFamily="34" charset="0"/>
                <a:ea typeface="Source Sans Pro ExtraLight" panose="020B0303030403020204" pitchFamily="34" charset="0"/>
              </a:rPr>
              <a:t>th</a:t>
            </a:r>
            <a:r>
              <a:rPr lang="en-GB" sz="2000" dirty="0">
                <a:latin typeface="Source Sans Pro ExtraLight" panose="020B0303030403020204" pitchFamily="34" charset="0"/>
                <a:ea typeface="Source Sans Pro ExtraLight" panose="020B0303030403020204" pitchFamily="34" charset="0"/>
              </a:rPr>
              <a:t>, 1993</a:t>
            </a:r>
          </a:p>
          <a:p>
            <a:pPr lvl="0">
              <a:lnSpc>
                <a:spcPct val="200000"/>
              </a:lnSpc>
            </a:pPr>
            <a:r>
              <a:rPr lang="en-GB" sz="2000" dirty="0">
                <a:latin typeface="Source Sans Pro ExtraLight" panose="020B0303030403020204" pitchFamily="34" charset="0"/>
                <a:ea typeface="Source Sans Pro ExtraLight" panose="020B0303030403020204" pitchFamily="34" charset="0"/>
              </a:rPr>
              <a:t>Negotiations failed</a:t>
            </a:r>
          </a:p>
          <a:p>
            <a:pPr lvl="0">
              <a:lnSpc>
                <a:spcPct val="200000"/>
              </a:lnSpc>
            </a:pPr>
            <a:r>
              <a:rPr lang="en-GB" sz="2000" dirty="0">
                <a:latin typeface="Source Sans Pro ExtraLight" panose="020B0303030403020204" pitchFamily="34" charset="0"/>
                <a:ea typeface="Source Sans Pro ExtraLight" panose="020B0303030403020204" pitchFamily="34" charset="0"/>
              </a:rPr>
              <a:t>Compound stormed</a:t>
            </a:r>
          </a:p>
          <a:p>
            <a:pPr lvl="0">
              <a:lnSpc>
                <a:spcPct val="200000"/>
              </a:lnSpc>
            </a:pPr>
            <a:r>
              <a:rPr lang="en-GB" sz="2000" dirty="0">
                <a:latin typeface="Source Sans Pro ExtraLight" panose="020B0303030403020204" pitchFamily="34" charset="0"/>
                <a:ea typeface="Source Sans Pro ExtraLight" panose="020B0303030403020204" pitchFamily="34" charset="0"/>
              </a:rPr>
              <a:t>Fires broke out</a:t>
            </a:r>
          </a:p>
          <a:p>
            <a:pPr lvl="0">
              <a:lnSpc>
                <a:spcPct val="200000"/>
              </a:lnSpc>
            </a:pPr>
            <a:r>
              <a:rPr lang="en-GB" sz="2000" dirty="0">
                <a:latin typeface="Source Sans Pro ExtraLight" panose="020B0303030403020204" pitchFamily="34" charset="0"/>
                <a:ea typeface="Source Sans Pro ExtraLight" panose="020B0303030403020204" pitchFamily="34" charset="0"/>
              </a:rPr>
              <a:t>76 Branch Davidians dead - 25 Children</a:t>
            </a:r>
          </a:p>
          <a:p>
            <a:pPr lvl="0">
              <a:lnSpc>
                <a:spcPct val="200000"/>
              </a:lnSpc>
            </a:pPr>
            <a:r>
              <a:rPr lang="en-GB" sz="2000" dirty="0">
                <a:latin typeface="Source Sans Pro ExtraLight" panose="020B0303030403020204" pitchFamily="34" charset="0"/>
                <a:ea typeface="Source Sans Pro ExtraLight" panose="020B0303030403020204" pitchFamily="34" charset="0"/>
              </a:rPr>
              <a:t>Only 9 survivors </a:t>
            </a:r>
          </a:p>
          <a:p>
            <a:endParaRPr lang="en-US" sz="2000" dirty="0"/>
          </a:p>
        </p:txBody>
      </p:sp>
      <p:pic>
        <p:nvPicPr>
          <p:cNvPr id="4" name="Picture 3">
            <a:extLst>
              <a:ext uri="{FF2B5EF4-FFF2-40B4-BE49-F238E27FC236}">
                <a16:creationId xmlns:a16="http://schemas.microsoft.com/office/drawing/2014/main" id="{816D958D-BD85-F84E-B7B0-BA30B5B081BF}"/>
              </a:ext>
            </a:extLst>
          </p:cNvPr>
          <p:cNvPicPr>
            <a:picLocks noChangeAspect="1"/>
          </p:cNvPicPr>
          <p:nvPr/>
        </p:nvPicPr>
        <p:blipFill rotWithShape="1">
          <a:blip r:embed="rId3"/>
          <a:srcRect l="29430" r="10794"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858390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D8C916-E76E-284D-8E4A-D8EDCE6AEF92}"/>
              </a:ext>
            </a:extLst>
          </p:cNvPr>
          <p:cNvSpPr>
            <a:spLocks noGrp="1"/>
          </p:cNvSpPr>
          <p:nvPr>
            <p:ph type="title"/>
          </p:nvPr>
        </p:nvSpPr>
        <p:spPr>
          <a:xfrm>
            <a:off x="420614" y="233530"/>
            <a:ext cx="5251316" cy="932661"/>
          </a:xfrm>
        </p:spPr>
        <p:txBody>
          <a:bodyPr>
            <a:normAutofit/>
          </a:bodyPr>
          <a:lstStyle/>
          <a:p>
            <a:pPr algn="ctr"/>
            <a:r>
              <a:rPr lang="en-US" i="1" dirty="0">
                <a:latin typeface="Source Sans Pro ExtraLight" panose="020B0303030403020204" pitchFamily="34" charset="0"/>
                <a:ea typeface="Source Sans Pro ExtraLight" panose="020B0303030403020204" pitchFamily="34" charset="0"/>
              </a:rPr>
              <a:t>Aftermath </a:t>
            </a:r>
          </a:p>
        </p:txBody>
      </p:sp>
      <p:sp>
        <p:nvSpPr>
          <p:cNvPr id="3" name="Content Placeholder 2">
            <a:extLst>
              <a:ext uri="{FF2B5EF4-FFF2-40B4-BE49-F238E27FC236}">
                <a16:creationId xmlns:a16="http://schemas.microsoft.com/office/drawing/2014/main" id="{5B7BA889-ABBF-2F43-940B-E721B25089B5}"/>
              </a:ext>
            </a:extLst>
          </p:cNvPr>
          <p:cNvSpPr>
            <a:spLocks noGrp="1"/>
          </p:cNvSpPr>
          <p:nvPr>
            <p:ph idx="1"/>
          </p:nvPr>
        </p:nvSpPr>
        <p:spPr>
          <a:xfrm>
            <a:off x="294861" y="2014331"/>
            <a:ext cx="5377069" cy="4310749"/>
          </a:xfrm>
        </p:spPr>
        <p:txBody>
          <a:bodyPr>
            <a:normAutofit lnSpcReduction="10000"/>
          </a:bodyPr>
          <a:lstStyle/>
          <a:p>
            <a:pPr lvl="0">
              <a:lnSpc>
                <a:spcPct val="200000"/>
              </a:lnSpc>
            </a:pPr>
            <a:r>
              <a:rPr lang="en-GB" sz="2000" dirty="0">
                <a:latin typeface="Source Sans Pro ExtraLight" panose="020B0303030403020204" pitchFamily="34" charset="0"/>
                <a:ea typeface="Source Sans Pro ExtraLight" panose="020B0303030403020204" pitchFamily="34" charset="0"/>
              </a:rPr>
              <a:t>Controversy </a:t>
            </a:r>
          </a:p>
          <a:p>
            <a:pPr lvl="0">
              <a:lnSpc>
                <a:spcPct val="200000"/>
              </a:lnSpc>
            </a:pPr>
            <a:r>
              <a:rPr lang="en-GB" sz="2000" dirty="0">
                <a:latin typeface="Source Sans Pro ExtraLight" panose="020B0303030403020204" pitchFamily="34" charset="0"/>
                <a:ea typeface="Source Sans Pro ExtraLight" panose="020B0303030403020204" pitchFamily="34" charset="0"/>
              </a:rPr>
              <a:t>Incorrect tactics</a:t>
            </a:r>
          </a:p>
          <a:p>
            <a:pPr lvl="0">
              <a:lnSpc>
                <a:spcPct val="200000"/>
              </a:lnSpc>
            </a:pPr>
            <a:r>
              <a:rPr lang="en-GB" sz="2000" dirty="0">
                <a:latin typeface="Source Sans Pro ExtraLight" panose="020B0303030403020204" pitchFamily="34" charset="0"/>
                <a:ea typeface="Source Sans Pro ExtraLight" panose="020B0303030403020204" pitchFamily="34" charset="0"/>
              </a:rPr>
              <a:t>Who started the fires? </a:t>
            </a:r>
          </a:p>
          <a:p>
            <a:pPr lvl="0">
              <a:lnSpc>
                <a:spcPct val="200000"/>
              </a:lnSpc>
            </a:pPr>
            <a:r>
              <a:rPr lang="en-GB" sz="2000" dirty="0">
                <a:latin typeface="Source Sans Pro ExtraLight" panose="020B0303030403020204" pitchFamily="34" charset="0"/>
                <a:ea typeface="Source Sans Pro ExtraLight" panose="020B0303030403020204" pitchFamily="34" charset="0"/>
              </a:rPr>
              <a:t>Media attention</a:t>
            </a:r>
          </a:p>
          <a:p>
            <a:pPr lvl="0">
              <a:lnSpc>
                <a:spcPct val="200000"/>
              </a:lnSpc>
            </a:pPr>
            <a:r>
              <a:rPr lang="en-GB" sz="2000" dirty="0">
                <a:latin typeface="Source Sans Pro ExtraLight" panose="020B0303030403020204" pitchFamily="34" charset="0"/>
                <a:ea typeface="Source Sans Pro ExtraLight" panose="020B0303030403020204" pitchFamily="34" charset="0"/>
              </a:rPr>
              <a:t>A cult </a:t>
            </a:r>
          </a:p>
          <a:p>
            <a:pPr lvl="0">
              <a:lnSpc>
                <a:spcPct val="200000"/>
              </a:lnSpc>
            </a:pPr>
            <a:r>
              <a:rPr lang="en-GB" sz="2000" dirty="0">
                <a:latin typeface="Source Sans Pro ExtraLight" panose="020B0303030403020204" pitchFamily="34" charset="0"/>
                <a:ea typeface="Source Sans Pro ExtraLight" panose="020B0303030403020204" pitchFamily="34" charset="0"/>
              </a:rPr>
              <a:t>Condemnation</a:t>
            </a:r>
          </a:p>
          <a:p>
            <a:endParaRPr lang="en-US" sz="2000" dirty="0"/>
          </a:p>
        </p:txBody>
      </p:sp>
      <p:pic>
        <p:nvPicPr>
          <p:cNvPr id="5" name="Picture 4" descr="A group of people in uniform&#10;&#10;Description automatically generated with low confidence">
            <a:extLst>
              <a:ext uri="{FF2B5EF4-FFF2-40B4-BE49-F238E27FC236}">
                <a16:creationId xmlns:a16="http://schemas.microsoft.com/office/drawing/2014/main" id="{2A4DB05D-6183-6944-9CBE-FA6D19E635B9}"/>
              </a:ext>
            </a:extLst>
          </p:cNvPr>
          <p:cNvPicPr>
            <a:picLocks noChangeAspect="1"/>
          </p:cNvPicPr>
          <p:nvPr/>
        </p:nvPicPr>
        <p:blipFill rotWithShape="1">
          <a:blip r:embed="rId3"/>
          <a:srcRect l="19264" r="22698"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072493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E50F9B-B90B-A241-B3EC-C0FFAE726E79}"/>
              </a:ext>
            </a:extLst>
          </p:cNvPr>
          <p:cNvSpPr>
            <a:spLocks noGrp="1"/>
          </p:cNvSpPr>
          <p:nvPr>
            <p:ph type="title"/>
          </p:nvPr>
        </p:nvSpPr>
        <p:spPr>
          <a:xfrm>
            <a:off x="711470" y="166342"/>
            <a:ext cx="5251316" cy="1807305"/>
          </a:xfrm>
        </p:spPr>
        <p:txBody>
          <a:bodyPr>
            <a:normAutofit/>
          </a:bodyPr>
          <a:lstStyle/>
          <a:p>
            <a:pPr algn="ctr"/>
            <a:r>
              <a:rPr lang="en-US" i="1" dirty="0">
                <a:latin typeface="Source Sans Pro ExtraLight" panose="020B0303030403020204" pitchFamily="34" charset="0"/>
                <a:ea typeface="Source Sans Pro ExtraLight" panose="020B0303030403020204" pitchFamily="34" charset="0"/>
              </a:rPr>
              <a:t>Conclusion </a:t>
            </a:r>
          </a:p>
        </p:txBody>
      </p:sp>
      <p:sp>
        <p:nvSpPr>
          <p:cNvPr id="3" name="Content Placeholder 2">
            <a:extLst>
              <a:ext uri="{FF2B5EF4-FFF2-40B4-BE49-F238E27FC236}">
                <a16:creationId xmlns:a16="http://schemas.microsoft.com/office/drawing/2014/main" id="{C5791131-3E98-EF4D-9897-EF6BB14424E2}"/>
              </a:ext>
            </a:extLst>
          </p:cNvPr>
          <p:cNvSpPr>
            <a:spLocks noGrp="1"/>
          </p:cNvSpPr>
          <p:nvPr>
            <p:ph idx="1"/>
          </p:nvPr>
        </p:nvSpPr>
        <p:spPr>
          <a:xfrm>
            <a:off x="838200" y="2333297"/>
            <a:ext cx="4619621" cy="3843666"/>
          </a:xfrm>
        </p:spPr>
        <p:txBody>
          <a:bodyPr>
            <a:normAutofit/>
          </a:bodyPr>
          <a:lstStyle/>
          <a:p>
            <a:pPr lvl="0">
              <a:lnSpc>
                <a:spcPct val="200000"/>
              </a:lnSpc>
            </a:pPr>
            <a:r>
              <a:rPr lang="en-GB" sz="2000" dirty="0">
                <a:latin typeface="Source Sans Pro ExtraLight" panose="020B0303030403020204" pitchFamily="34" charset="0"/>
                <a:ea typeface="Source Sans Pro ExtraLight" panose="020B0303030403020204" pitchFamily="34" charset="0"/>
              </a:rPr>
              <a:t>Believers still exist </a:t>
            </a:r>
          </a:p>
          <a:p>
            <a:pPr lvl="0">
              <a:lnSpc>
                <a:spcPct val="200000"/>
              </a:lnSpc>
            </a:pPr>
            <a:r>
              <a:rPr lang="en-GB" sz="2000" dirty="0">
                <a:latin typeface="Source Sans Pro ExtraLight" panose="020B0303030403020204" pitchFamily="34" charset="0"/>
                <a:ea typeface="Source Sans Pro ExtraLight" panose="020B0303030403020204" pitchFamily="34" charset="0"/>
              </a:rPr>
              <a:t>FBI and their strategy </a:t>
            </a:r>
          </a:p>
          <a:p>
            <a:pPr lvl="0">
              <a:lnSpc>
                <a:spcPct val="200000"/>
              </a:lnSpc>
            </a:pPr>
            <a:r>
              <a:rPr lang="en-GB" sz="2000" dirty="0">
                <a:latin typeface="Source Sans Pro ExtraLight" panose="020B0303030403020204" pitchFamily="34" charset="0"/>
                <a:ea typeface="Source Sans Pro ExtraLight" panose="020B0303030403020204" pitchFamily="34" charset="0"/>
              </a:rPr>
              <a:t>Followers did not deserve to die </a:t>
            </a:r>
          </a:p>
          <a:p>
            <a:pPr lvl="0">
              <a:lnSpc>
                <a:spcPct val="200000"/>
              </a:lnSpc>
            </a:pPr>
            <a:r>
              <a:rPr lang="en-GB" sz="2000" dirty="0">
                <a:latin typeface="Source Sans Pro ExtraLight" panose="020B0303030403020204" pitchFamily="34" charset="0"/>
                <a:ea typeface="Source Sans Pro ExtraLight" panose="020B0303030403020204" pitchFamily="34" charset="0"/>
              </a:rPr>
              <a:t>Tragedy </a:t>
            </a:r>
          </a:p>
          <a:p>
            <a:pPr lvl="0">
              <a:lnSpc>
                <a:spcPct val="200000"/>
              </a:lnSpc>
            </a:pPr>
            <a:r>
              <a:rPr lang="en-GB" sz="2000" dirty="0">
                <a:latin typeface="Source Sans Pro ExtraLight" panose="020B0303030403020204" pitchFamily="34" charset="0"/>
                <a:ea typeface="Source Sans Pro ExtraLight" panose="020B0303030403020204" pitchFamily="34" charset="0"/>
              </a:rPr>
              <a:t>David Koresh responsible </a:t>
            </a:r>
          </a:p>
          <a:p>
            <a:endParaRPr lang="en-US" sz="2000" dirty="0"/>
          </a:p>
        </p:txBody>
      </p:sp>
      <p:pic>
        <p:nvPicPr>
          <p:cNvPr id="4" name="Picture 3">
            <a:extLst>
              <a:ext uri="{FF2B5EF4-FFF2-40B4-BE49-F238E27FC236}">
                <a16:creationId xmlns:a16="http://schemas.microsoft.com/office/drawing/2014/main" id="{C7A67498-3328-C44B-8100-9A25229429B9}"/>
              </a:ext>
            </a:extLst>
          </p:cNvPr>
          <p:cNvPicPr>
            <a:picLocks noChangeAspect="1"/>
          </p:cNvPicPr>
          <p:nvPr/>
        </p:nvPicPr>
        <p:blipFill rotWithShape="1">
          <a:blip r:embed="rId3"/>
          <a:srcRect l="18916" r="1891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95277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AF8B-6A61-234A-AAC7-01D33F2D690F}"/>
              </a:ext>
            </a:extLst>
          </p:cNvPr>
          <p:cNvSpPr>
            <a:spLocks noGrp="1"/>
          </p:cNvSpPr>
          <p:nvPr>
            <p:ph type="title"/>
          </p:nvPr>
        </p:nvSpPr>
        <p:spPr/>
        <p:txBody>
          <a:bodyPr/>
          <a:lstStyle/>
          <a:p>
            <a:pPr algn="ctr"/>
            <a:r>
              <a:rPr lang="en-US" dirty="0">
                <a:latin typeface="Source Sans Pro ExtraLight" panose="020B0303030403020204" pitchFamily="34" charset="0"/>
                <a:ea typeface="Source Sans Pro ExtraLight" panose="020B0303030403020204" pitchFamily="34" charset="0"/>
              </a:rPr>
              <a:t>Bibliography </a:t>
            </a:r>
          </a:p>
        </p:txBody>
      </p:sp>
      <p:sp>
        <p:nvSpPr>
          <p:cNvPr id="3" name="Content Placeholder 2">
            <a:extLst>
              <a:ext uri="{FF2B5EF4-FFF2-40B4-BE49-F238E27FC236}">
                <a16:creationId xmlns:a16="http://schemas.microsoft.com/office/drawing/2014/main" id="{0B5E4849-953E-2249-B19A-83174D90119D}"/>
              </a:ext>
            </a:extLst>
          </p:cNvPr>
          <p:cNvSpPr>
            <a:spLocks noGrp="1"/>
          </p:cNvSpPr>
          <p:nvPr>
            <p:ph idx="1"/>
          </p:nvPr>
        </p:nvSpPr>
        <p:spPr>
          <a:xfrm>
            <a:off x="295759" y="1690688"/>
            <a:ext cx="11172988" cy="4992714"/>
          </a:xfrm>
        </p:spPr>
        <p:txBody>
          <a:bodyPr>
            <a:normAutofit/>
          </a:bodyPr>
          <a:lstStyle/>
          <a:p>
            <a:pPr>
              <a:lnSpc>
                <a:spcPct val="150000"/>
              </a:lnSpc>
            </a:pPr>
            <a:r>
              <a:rPr lang="en-GB" sz="1800" u="sng" dirty="0">
                <a:latin typeface="Source Sans Pro ExtraLight" panose="020B0303030403020204" pitchFamily="34" charset="0"/>
                <a:ea typeface="Source Sans Pro ExtraLight" panose="020B0303030403020204" pitchFamily="34" charset="0"/>
                <a:hlinkClick r:id="rId2">
                  <a:extLst>
                    <a:ext uri="{A12FA001-AC4F-418D-AE19-62706E023703}">
                      <ahyp:hlinkClr xmlns:ahyp="http://schemas.microsoft.com/office/drawing/2018/hyperlinkcolor" val="tx"/>
                    </a:ext>
                  </a:extLst>
                </a:hlinkClick>
              </a:rPr>
              <a:t>https://www.history.com/topics/1990s/waco-siege</a:t>
            </a:r>
            <a:r>
              <a:rPr lang="en-GB" sz="1800" u="sng" dirty="0">
                <a:latin typeface="Source Sans Pro ExtraLight" panose="020B0303030403020204" pitchFamily="34" charset="0"/>
                <a:ea typeface="Source Sans Pro ExtraLight" panose="020B0303030403020204" pitchFamily="34" charset="0"/>
              </a:rPr>
              <a:t> </a:t>
            </a:r>
            <a:r>
              <a:rPr lang="en-GB" sz="1800" dirty="0">
                <a:latin typeface="Source Sans Pro ExtraLight" panose="020B0303030403020204" pitchFamily="34" charset="0"/>
                <a:ea typeface="Source Sans Pro ExtraLight" panose="020B0303030403020204" pitchFamily="34" charset="0"/>
              </a:rPr>
              <a:t>(Accessed on 14/12/21)</a:t>
            </a:r>
          </a:p>
          <a:p>
            <a:pPr>
              <a:lnSpc>
                <a:spcPct val="150000"/>
              </a:lnSpc>
            </a:pPr>
            <a:r>
              <a:rPr lang="en-GB" sz="1800" u="sng" dirty="0">
                <a:latin typeface="Source Sans Pro ExtraLight" panose="020B0303030403020204" pitchFamily="34" charset="0"/>
                <a:ea typeface="Source Sans Pro ExtraLight" panose="020B0303030403020204" pitchFamily="34" charset="0"/>
                <a:hlinkClick r:id="rId3">
                  <a:extLst>
                    <a:ext uri="{A12FA001-AC4F-418D-AE19-62706E023703}">
                      <ahyp:hlinkClr xmlns:ahyp="http://schemas.microsoft.com/office/drawing/2018/hyperlinkcolor" val="tx"/>
                    </a:ext>
                  </a:extLst>
                </a:hlinkClick>
              </a:rPr>
              <a:t>https://www.biography.com/crime-figure/david-koresh</a:t>
            </a:r>
            <a:r>
              <a:rPr lang="en-GB" sz="1800" dirty="0">
                <a:latin typeface="Source Sans Pro ExtraLight" panose="020B0303030403020204" pitchFamily="34" charset="0"/>
                <a:ea typeface="Source Sans Pro ExtraLight" panose="020B0303030403020204" pitchFamily="34" charset="0"/>
              </a:rPr>
              <a:t>(Accessed on 14/12/21)</a:t>
            </a:r>
          </a:p>
          <a:p>
            <a:pPr>
              <a:lnSpc>
                <a:spcPct val="150000"/>
              </a:lnSpc>
            </a:pPr>
            <a:r>
              <a:rPr lang="en-GB" sz="1800" u="sng" dirty="0">
                <a:latin typeface="Source Sans Pro ExtraLight" panose="020B0303030403020204" pitchFamily="34" charset="0"/>
                <a:ea typeface="Source Sans Pro ExtraLight" panose="020B0303030403020204" pitchFamily="34" charset="0"/>
                <a:hlinkClick r:id="rId4">
                  <a:extLst>
                    <a:ext uri="{A12FA001-AC4F-418D-AE19-62706E023703}">
                      <ahyp:hlinkClr xmlns:ahyp="http://schemas.microsoft.com/office/drawing/2018/hyperlinkcolor" val="tx"/>
                    </a:ext>
                  </a:extLst>
                </a:hlinkClick>
              </a:rPr>
              <a:t>https://www.history.com/news/waco-20-years-later-where-are-they-now</a:t>
            </a:r>
            <a:r>
              <a:rPr lang="en-GB" sz="1800" dirty="0">
                <a:latin typeface="Source Sans Pro ExtraLight" panose="020B0303030403020204" pitchFamily="34" charset="0"/>
                <a:ea typeface="Source Sans Pro ExtraLight" panose="020B0303030403020204" pitchFamily="34" charset="0"/>
              </a:rPr>
              <a:t>(Accessed on 14/12/21)</a:t>
            </a:r>
          </a:p>
          <a:p>
            <a:pPr>
              <a:lnSpc>
                <a:spcPct val="150000"/>
              </a:lnSpc>
            </a:pPr>
            <a:r>
              <a:rPr lang="en-GB" sz="1800" u="sng" dirty="0">
                <a:latin typeface="Source Sans Pro ExtraLight" panose="020B0303030403020204" pitchFamily="34" charset="0"/>
                <a:ea typeface="Source Sans Pro ExtraLight" panose="020B0303030403020204" pitchFamily="34" charset="0"/>
                <a:hlinkClick r:id="rId5">
                  <a:extLst>
                    <a:ext uri="{A12FA001-AC4F-418D-AE19-62706E023703}">
                      <ahyp:hlinkClr xmlns:ahyp="http://schemas.microsoft.com/office/drawing/2018/hyperlinkcolor" val="tx"/>
                    </a:ext>
                  </a:extLst>
                </a:hlinkClick>
              </a:rPr>
              <a:t>https://www.pbs.org/wgbh/pages/frontline/waco/treasury.html</a:t>
            </a:r>
            <a:r>
              <a:rPr lang="en-GB" sz="1800" u="sng" dirty="0">
                <a:latin typeface="Source Sans Pro ExtraLight" panose="020B0303030403020204" pitchFamily="34" charset="0"/>
                <a:ea typeface="Source Sans Pro ExtraLight" panose="020B0303030403020204" pitchFamily="34" charset="0"/>
              </a:rPr>
              <a:t>  </a:t>
            </a:r>
            <a:r>
              <a:rPr lang="en-GB" sz="1800" dirty="0">
                <a:latin typeface="Source Sans Pro ExtraLight" panose="020B0303030403020204" pitchFamily="34" charset="0"/>
                <a:ea typeface="Source Sans Pro ExtraLight" panose="020B0303030403020204" pitchFamily="34" charset="0"/>
              </a:rPr>
              <a:t>(Accessed on 16/12/21)</a:t>
            </a:r>
          </a:p>
          <a:p>
            <a:pPr>
              <a:lnSpc>
                <a:spcPct val="150000"/>
              </a:lnSpc>
            </a:pPr>
            <a:r>
              <a:rPr lang="en-GB" sz="1800" u="sng" dirty="0">
                <a:latin typeface="Source Sans Pro ExtraLight" panose="020B0303030403020204" pitchFamily="34" charset="0"/>
                <a:ea typeface="Source Sans Pro ExtraLight" panose="020B0303030403020204" pitchFamily="34" charset="0"/>
                <a:hlinkClick r:id="rId6">
                  <a:extLst>
                    <a:ext uri="{A12FA001-AC4F-418D-AE19-62706E023703}">
                      <ahyp:hlinkClr xmlns:ahyp="http://schemas.microsoft.com/office/drawing/2018/hyperlinkcolor" val="tx"/>
                    </a:ext>
                  </a:extLst>
                </a:hlinkClick>
              </a:rPr>
              <a:t>https://www.vox.com/2018/4/19/17246732/waco-tragedy-explained-david-koresh-mount-carmel-branch-davidian-cult-25-year-anniversary</a:t>
            </a:r>
            <a:r>
              <a:rPr lang="en-GB" sz="1800" u="sng" dirty="0">
                <a:latin typeface="Source Sans Pro ExtraLight" panose="020B0303030403020204" pitchFamily="34" charset="0"/>
                <a:ea typeface="Source Sans Pro ExtraLight" panose="020B0303030403020204" pitchFamily="34" charset="0"/>
              </a:rPr>
              <a:t> </a:t>
            </a:r>
            <a:r>
              <a:rPr lang="en-GB" sz="1800" dirty="0">
                <a:latin typeface="Source Sans Pro ExtraLight" panose="020B0303030403020204" pitchFamily="34" charset="0"/>
                <a:ea typeface="Source Sans Pro ExtraLight" panose="020B0303030403020204" pitchFamily="34" charset="0"/>
              </a:rPr>
              <a:t>(Accessed on 17/12/21)</a:t>
            </a:r>
          </a:p>
          <a:p>
            <a:pPr>
              <a:lnSpc>
                <a:spcPct val="150000"/>
              </a:lnSpc>
            </a:pPr>
            <a:r>
              <a:rPr lang="en-GB" sz="1800" u="sng" dirty="0">
                <a:latin typeface="Source Sans Pro ExtraLight" panose="020B0303030403020204" pitchFamily="34" charset="0"/>
                <a:ea typeface="Source Sans Pro ExtraLight" panose="020B0303030403020204" pitchFamily="34" charset="0"/>
                <a:hlinkClick r:id="rId7">
                  <a:extLst>
                    <a:ext uri="{A12FA001-AC4F-418D-AE19-62706E023703}">
                      <ahyp:hlinkClr xmlns:ahyp="http://schemas.microsoft.com/office/drawing/2018/hyperlinkcolor" val="tx"/>
                    </a:ext>
                  </a:extLst>
                </a:hlinkClick>
              </a:rPr>
              <a:t>https://www.esquire.com/entertainment/tv/a32428291/waco-true-story-survivors-now/</a:t>
            </a:r>
            <a:r>
              <a:rPr lang="en-GB" sz="1800" u="sng" dirty="0">
                <a:latin typeface="Source Sans Pro ExtraLight" panose="020B0303030403020204" pitchFamily="34" charset="0"/>
                <a:ea typeface="Source Sans Pro ExtraLight" panose="020B0303030403020204" pitchFamily="34" charset="0"/>
              </a:rPr>
              <a:t> </a:t>
            </a:r>
            <a:r>
              <a:rPr lang="en-GB" sz="1800" dirty="0">
                <a:latin typeface="Source Sans Pro ExtraLight" panose="020B0303030403020204" pitchFamily="34" charset="0"/>
                <a:ea typeface="Source Sans Pro ExtraLight" panose="020B0303030403020204" pitchFamily="34" charset="0"/>
              </a:rPr>
              <a:t>(Accessed on 17/12/21)</a:t>
            </a:r>
          </a:p>
          <a:p>
            <a:pPr>
              <a:lnSpc>
                <a:spcPct val="150000"/>
              </a:lnSpc>
            </a:pPr>
            <a:r>
              <a:rPr lang="en-GB" sz="1800" u="sng" dirty="0">
                <a:latin typeface="Source Sans Pro ExtraLight" panose="020B0303030403020204" pitchFamily="34" charset="0"/>
                <a:ea typeface="Source Sans Pro ExtraLight" panose="020B0303030403020204" pitchFamily="34" charset="0"/>
                <a:hlinkClick r:id="rId8">
                  <a:extLst>
                    <a:ext uri="{A12FA001-AC4F-418D-AE19-62706E023703}">
                      <ahyp:hlinkClr xmlns:ahyp="http://schemas.microsoft.com/office/drawing/2018/hyperlinkcolor" val="tx"/>
                    </a:ext>
                  </a:extLst>
                </a:hlinkClick>
              </a:rPr>
              <a:t>https://abcnews.go.com/US/survivors-1993-waco-siege-describe-happened-fire-ended/story?id=52034435</a:t>
            </a:r>
            <a:r>
              <a:rPr lang="en-GB" sz="1800" u="sng" dirty="0">
                <a:latin typeface="Source Sans Pro ExtraLight" panose="020B0303030403020204" pitchFamily="34" charset="0"/>
                <a:ea typeface="Source Sans Pro ExtraLight" panose="020B0303030403020204" pitchFamily="34" charset="0"/>
              </a:rPr>
              <a:t> </a:t>
            </a:r>
            <a:r>
              <a:rPr lang="en-GB" sz="1800" dirty="0">
                <a:latin typeface="Source Sans Pro ExtraLight" panose="020B0303030403020204" pitchFamily="34" charset="0"/>
                <a:ea typeface="Source Sans Pro ExtraLight" panose="020B0303030403020204" pitchFamily="34" charset="0"/>
              </a:rPr>
              <a:t>(Accessed on 14/12/21)</a:t>
            </a:r>
          </a:p>
          <a:p>
            <a:pPr>
              <a:lnSpc>
                <a:spcPct val="150000"/>
              </a:lnSpc>
            </a:pPr>
            <a:endParaRPr lang="en-GB" sz="1800" dirty="0">
              <a:latin typeface="Source Sans Pro ExtraLight" panose="020B0303030403020204" pitchFamily="34" charset="0"/>
              <a:ea typeface="Source Sans Pro ExtraLight" panose="020B0303030403020204" pitchFamily="34" charset="0"/>
            </a:endParaRPr>
          </a:p>
          <a:p>
            <a:pPr marL="0" indent="0">
              <a:buNone/>
            </a:pPr>
            <a:endParaRPr lang="en-US" dirty="0"/>
          </a:p>
        </p:txBody>
      </p:sp>
    </p:spTree>
    <p:extLst>
      <p:ext uri="{BB962C8B-B14F-4D97-AF65-F5344CB8AC3E}">
        <p14:creationId xmlns:p14="http://schemas.microsoft.com/office/powerpoint/2010/main" val="4250990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FC017-53D4-DA47-A1EF-BD9F248EBFFF}"/>
              </a:ext>
            </a:extLst>
          </p:cNvPr>
          <p:cNvSpPr>
            <a:spLocks noGrp="1"/>
          </p:cNvSpPr>
          <p:nvPr>
            <p:ph type="title"/>
          </p:nvPr>
        </p:nvSpPr>
        <p:spPr>
          <a:xfrm>
            <a:off x="838200" y="113334"/>
            <a:ext cx="10515600" cy="880579"/>
          </a:xfrm>
        </p:spPr>
        <p:txBody>
          <a:bodyPr/>
          <a:lstStyle/>
          <a:p>
            <a:pPr algn="ctr"/>
            <a:r>
              <a:rPr lang="en-US" dirty="0">
                <a:latin typeface="Source Sans Pro ExtraLight" panose="020B0303030403020204" pitchFamily="34" charset="0"/>
                <a:ea typeface="Source Sans Pro ExtraLight" panose="020B0303030403020204" pitchFamily="34" charset="0"/>
              </a:rPr>
              <a:t>Image references </a:t>
            </a:r>
          </a:p>
        </p:txBody>
      </p:sp>
      <p:sp>
        <p:nvSpPr>
          <p:cNvPr id="3" name="Content Placeholder 2">
            <a:extLst>
              <a:ext uri="{FF2B5EF4-FFF2-40B4-BE49-F238E27FC236}">
                <a16:creationId xmlns:a16="http://schemas.microsoft.com/office/drawing/2014/main" id="{366FE8BC-CB19-8D42-BC39-B6B24C0BEDDA}"/>
              </a:ext>
            </a:extLst>
          </p:cNvPr>
          <p:cNvSpPr>
            <a:spLocks noGrp="1"/>
          </p:cNvSpPr>
          <p:nvPr>
            <p:ph idx="1"/>
          </p:nvPr>
        </p:nvSpPr>
        <p:spPr>
          <a:xfrm>
            <a:off x="361120" y="993912"/>
            <a:ext cx="11400573" cy="5604112"/>
          </a:xfrm>
        </p:spPr>
        <p:txBody>
          <a:bodyPr>
            <a:normAutofit fontScale="47500" lnSpcReduction="20000"/>
          </a:bodyPr>
          <a:lstStyle/>
          <a:p>
            <a:pPr>
              <a:lnSpc>
                <a:spcPct val="170000"/>
              </a:lnSpc>
            </a:pPr>
            <a:r>
              <a:rPr lang="en-US" sz="2900" dirty="0">
                <a:latin typeface="Source Sans Pro ExtraLight" panose="020B0303030403020204" pitchFamily="34" charset="0"/>
                <a:ea typeface="Source Sans Pro ExtraLight" panose="020B0303030403020204" pitchFamily="34" charset="0"/>
                <a:hlinkClick r:id="rId3">
                  <a:extLst>
                    <a:ext uri="{A12FA001-AC4F-418D-AE19-62706E023703}">
                      <ahyp:hlinkClr xmlns:ahyp="http://schemas.microsoft.com/office/drawing/2018/hyperlinkcolor" val="tx"/>
                    </a:ext>
                  </a:extLst>
                </a:hlinkClick>
              </a:rPr>
              <a:t>https://www.rollingstone.com/culture/culture-news/flashback-waco-cult-showdown-ends-in-disaster-124074/</a:t>
            </a:r>
            <a:r>
              <a:rPr lang="en-US" sz="2900" dirty="0">
                <a:latin typeface="Source Sans Pro ExtraLight" panose="020B0303030403020204" pitchFamily="34" charset="0"/>
                <a:ea typeface="Source Sans Pro ExtraLight" panose="020B0303030403020204" pitchFamily="34" charset="0"/>
              </a:rPr>
              <a:t> </a:t>
            </a:r>
            <a:r>
              <a:rPr lang="en-GB" sz="2900" dirty="0">
                <a:latin typeface="Source Sans Pro ExtraLight" panose="020B0303030403020204" pitchFamily="34" charset="0"/>
                <a:ea typeface="Source Sans Pro ExtraLight" panose="020B0303030403020204" pitchFamily="34" charset="0"/>
              </a:rPr>
              <a:t>(Accessed on 14/12/21)</a:t>
            </a:r>
            <a:endParaRPr lang="en-US" sz="2900" dirty="0">
              <a:latin typeface="Source Sans Pro ExtraLight" panose="020B0303030403020204" pitchFamily="34" charset="0"/>
              <a:ea typeface="Source Sans Pro ExtraLight" panose="020B0303030403020204" pitchFamily="34" charset="0"/>
            </a:endParaRPr>
          </a:p>
          <a:p>
            <a:pPr>
              <a:lnSpc>
                <a:spcPct val="170000"/>
              </a:lnSpc>
            </a:pPr>
            <a:r>
              <a:rPr lang="en-US" sz="2900" dirty="0">
                <a:latin typeface="Source Sans Pro ExtraLight" panose="020B0303030403020204" pitchFamily="34" charset="0"/>
                <a:ea typeface="Source Sans Pro ExtraLight" panose="020B0303030403020204" pitchFamily="34" charset="0"/>
                <a:hlinkClick r:id="rId4">
                  <a:extLst>
                    <a:ext uri="{A12FA001-AC4F-418D-AE19-62706E023703}">
                      <ahyp:hlinkClr xmlns:ahyp="http://schemas.microsoft.com/office/drawing/2018/hyperlinkcolor" val="tx"/>
                    </a:ext>
                  </a:extLst>
                </a:hlinkClick>
              </a:rPr>
              <a:t>https://people.com/crime/waco-texas-cult-leader-david-koresh-25-years-later/</a:t>
            </a:r>
            <a:r>
              <a:rPr lang="en-US" sz="2900" dirty="0">
                <a:latin typeface="Source Sans Pro ExtraLight" panose="020B0303030403020204" pitchFamily="34" charset="0"/>
                <a:ea typeface="Source Sans Pro ExtraLight" panose="020B0303030403020204" pitchFamily="34" charset="0"/>
              </a:rPr>
              <a:t> </a:t>
            </a:r>
            <a:r>
              <a:rPr lang="en-GB" sz="2900" dirty="0">
                <a:latin typeface="Source Sans Pro ExtraLight" panose="020B0303030403020204" pitchFamily="34" charset="0"/>
                <a:ea typeface="Source Sans Pro ExtraLight" panose="020B0303030403020204" pitchFamily="34" charset="0"/>
              </a:rPr>
              <a:t>(Accessed on 14/12/21)</a:t>
            </a:r>
            <a:endParaRPr lang="en-US" sz="2900" dirty="0">
              <a:latin typeface="Source Sans Pro ExtraLight" panose="020B0303030403020204" pitchFamily="34" charset="0"/>
              <a:ea typeface="Source Sans Pro ExtraLight" panose="020B0303030403020204" pitchFamily="34" charset="0"/>
            </a:endParaRPr>
          </a:p>
          <a:p>
            <a:pPr>
              <a:lnSpc>
                <a:spcPct val="170000"/>
              </a:lnSpc>
            </a:pPr>
            <a:r>
              <a:rPr lang="en-US" sz="2900" dirty="0">
                <a:latin typeface="Source Sans Pro ExtraLight" panose="020B0303030403020204" pitchFamily="34" charset="0"/>
                <a:ea typeface="Source Sans Pro ExtraLight" panose="020B0303030403020204" pitchFamily="34" charset="0"/>
                <a:hlinkClick r:id="rId5">
                  <a:extLst>
                    <a:ext uri="{A12FA001-AC4F-418D-AE19-62706E023703}">
                      <ahyp:hlinkClr xmlns:ahyp="http://schemas.microsoft.com/office/drawing/2018/hyperlinkcolor" val="tx"/>
                    </a:ext>
                  </a:extLst>
                </a:hlinkClick>
              </a:rPr>
              <a:t>https://www.biography.com/crime-figure/david-koresh</a:t>
            </a:r>
            <a:r>
              <a:rPr lang="en-US" sz="2900" dirty="0">
                <a:latin typeface="Source Sans Pro ExtraLight" panose="020B0303030403020204" pitchFamily="34" charset="0"/>
                <a:ea typeface="Source Sans Pro ExtraLight" panose="020B0303030403020204" pitchFamily="34" charset="0"/>
              </a:rPr>
              <a:t> </a:t>
            </a:r>
            <a:r>
              <a:rPr lang="en-GB" sz="2900" dirty="0">
                <a:latin typeface="Source Sans Pro ExtraLight" panose="020B0303030403020204" pitchFamily="34" charset="0"/>
                <a:ea typeface="Source Sans Pro ExtraLight" panose="020B0303030403020204" pitchFamily="34" charset="0"/>
              </a:rPr>
              <a:t>(Accessed on 14/12/21)</a:t>
            </a:r>
            <a:endParaRPr lang="en-US" sz="2900" dirty="0">
              <a:latin typeface="Source Sans Pro ExtraLight" panose="020B0303030403020204" pitchFamily="34" charset="0"/>
              <a:ea typeface="Source Sans Pro ExtraLight" panose="020B0303030403020204" pitchFamily="34" charset="0"/>
            </a:endParaRPr>
          </a:p>
          <a:p>
            <a:pPr>
              <a:lnSpc>
                <a:spcPct val="170000"/>
              </a:lnSpc>
            </a:pPr>
            <a:r>
              <a:rPr lang="en-US" sz="2900" dirty="0">
                <a:latin typeface="Source Sans Pro ExtraLight" panose="020B0303030403020204" pitchFamily="34" charset="0"/>
                <a:ea typeface="Source Sans Pro ExtraLight" panose="020B0303030403020204" pitchFamily="34" charset="0"/>
                <a:hlinkClick r:id="rId6">
                  <a:extLst>
                    <a:ext uri="{A12FA001-AC4F-418D-AE19-62706E023703}">
                      <ahyp:hlinkClr xmlns:ahyp="http://schemas.microsoft.com/office/drawing/2018/hyperlinkcolor" val="tx"/>
                    </a:ext>
                  </a:extLst>
                </a:hlinkClick>
              </a:rPr>
              <a:t>https://time.com/5115201/waco-siege-standoff-fbi-david-koresh/</a:t>
            </a:r>
            <a:r>
              <a:rPr lang="en-US" sz="2900" dirty="0">
                <a:latin typeface="Source Sans Pro ExtraLight" panose="020B0303030403020204" pitchFamily="34" charset="0"/>
                <a:ea typeface="Source Sans Pro ExtraLight" panose="020B0303030403020204" pitchFamily="34" charset="0"/>
              </a:rPr>
              <a:t> </a:t>
            </a:r>
            <a:r>
              <a:rPr lang="en-GB" sz="2900" dirty="0">
                <a:latin typeface="Source Sans Pro ExtraLight" panose="020B0303030403020204" pitchFamily="34" charset="0"/>
                <a:ea typeface="Source Sans Pro ExtraLight" panose="020B0303030403020204" pitchFamily="34" charset="0"/>
              </a:rPr>
              <a:t>(Accessed on 14/12/21)</a:t>
            </a:r>
            <a:endParaRPr lang="en-US" sz="2900" dirty="0">
              <a:latin typeface="Source Sans Pro ExtraLight" panose="020B0303030403020204" pitchFamily="34" charset="0"/>
              <a:ea typeface="Source Sans Pro ExtraLight" panose="020B0303030403020204" pitchFamily="34" charset="0"/>
            </a:endParaRPr>
          </a:p>
          <a:p>
            <a:pPr>
              <a:lnSpc>
                <a:spcPct val="170000"/>
              </a:lnSpc>
            </a:pPr>
            <a:r>
              <a:rPr lang="en-US" sz="2900" dirty="0">
                <a:latin typeface="Source Sans Pro ExtraLight" panose="020B0303030403020204" pitchFamily="34" charset="0"/>
                <a:ea typeface="Source Sans Pro ExtraLight" panose="020B0303030403020204" pitchFamily="34" charset="0"/>
                <a:hlinkClick r:id="rId7">
                  <a:extLst>
                    <a:ext uri="{A12FA001-AC4F-418D-AE19-62706E023703}">
                      <ahyp:hlinkClr xmlns:ahyp="http://schemas.microsoft.com/office/drawing/2018/hyperlinkcolor" val="tx"/>
                    </a:ext>
                  </a:extLst>
                </a:hlinkClick>
              </a:rPr>
              <a:t>https://www.ft.com/content/458fc726-de88-11e8-b173-ebef6ab1374a</a:t>
            </a:r>
            <a:r>
              <a:rPr lang="en-US" sz="2900" dirty="0">
                <a:latin typeface="Source Sans Pro ExtraLight" panose="020B0303030403020204" pitchFamily="34" charset="0"/>
                <a:ea typeface="Source Sans Pro ExtraLight" panose="020B0303030403020204" pitchFamily="34" charset="0"/>
              </a:rPr>
              <a:t> </a:t>
            </a:r>
            <a:r>
              <a:rPr lang="en-GB" sz="2900" dirty="0">
                <a:latin typeface="Source Sans Pro ExtraLight" panose="020B0303030403020204" pitchFamily="34" charset="0"/>
                <a:ea typeface="Source Sans Pro ExtraLight" panose="020B0303030403020204" pitchFamily="34" charset="0"/>
              </a:rPr>
              <a:t>(Accessed on 14/12/21)</a:t>
            </a:r>
            <a:endParaRPr lang="en-US" sz="2900" dirty="0">
              <a:latin typeface="Source Sans Pro ExtraLight" panose="020B0303030403020204" pitchFamily="34" charset="0"/>
              <a:ea typeface="Source Sans Pro ExtraLight" panose="020B0303030403020204" pitchFamily="34" charset="0"/>
            </a:endParaRPr>
          </a:p>
          <a:p>
            <a:pPr>
              <a:lnSpc>
                <a:spcPct val="170000"/>
              </a:lnSpc>
            </a:pPr>
            <a:r>
              <a:rPr lang="en-US" sz="2900" dirty="0">
                <a:latin typeface="Source Sans Pro ExtraLight" panose="020B0303030403020204" pitchFamily="34" charset="0"/>
                <a:ea typeface="Source Sans Pro ExtraLight" panose="020B0303030403020204" pitchFamily="34" charset="0"/>
                <a:hlinkClick r:id="rId8">
                  <a:extLst>
                    <a:ext uri="{A12FA001-AC4F-418D-AE19-62706E023703}">
                      <ahyp:hlinkClr xmlns:ahyp="http://schemas.microsoft.com/office/drawing/2018/hyperlinkcolor" val="tx"/>
                    </a:ext>
                  </a:extLst>
                </a:hlinkClick>
              </a:rPr>
              <a:t>https://abcnews.go.com/US/atf-agents-fatal-1993-waco-raid-describe-barrage/story?id=52148324</a:t>
            </a:r>
            <a:r>
              <a:rPr lang="en-US" sz="2900" dirty="0">
                <a:latin typeface="Source Sans Pro ExtraLight" panose="020B0303030403020204" pitchFamily="34" charset="0"/>
                <a:ea typeface="Source Sans Pro ExtraLight" panose="020B0303030403020204" pitchFamily="34" charset="0"/>
              </a:rPr>
              <a:t> </a:t>
            </a:r>
            <a:r>
              <a:rPr lang="en-GB" sz="2900" dirty="0">
                <a:latin typeface="Source Sans Pro ExtraLight" panose="020B0303030403020204" pitchFamily="34" charset="0"/>
                <a:ea typeface="Source Sans Pro ExtraLight" panose="020B0303030403020204" pitchFamily="34" charset="0"/>
              </a:rPr>
              <a:t>(Accessed on 16/12/21)</a:t>
            </a:r>
            <a:endParaRPr lang="en-US" sz="2900" dirty="0">
              <a:latin typeface="Source Sans Pro ExtraLight" panose="020B0303030403020204" pitchFamily="34" charset="0"/>
              <a:ea typeface="Source Sans Pro ExtraLight" panose="020B0303030403020204" pitchFamily="34" charset="0"/>
            </a:endParaRPr>
          </a:p>
          <a:p>
            <a:pPr>
              <a:lnSpc>
                <a:spcPct val="170000"/>
              </a:lnSpc>
            </a:pPr>
            <a:r>
              <a:rPr lang="en-US" sz="2900" dirty="0">
                <a:latin typeface="Source Sans Pro ExtraLight" panose="020B0303030403020204" pitchFamily="34" charset="0"/>
                <a:ea typeface="Source Sans Pro ExtraLight" panose="020B0303030403020204" pitchFamily="34" charset="0"/>
                <a:hlinkClick r:id="rId9">
                  <a:extLst>
                    <a:ext uri="{A12FA001-AC4F-418D-AE19-62706E023703}">
                      <ahyp:hlinkClr xmlns:ahyp="http://schemas.microsoft.com/office/drawing/2018/hyperlinkcolor" val="tx"/>
                    </a:ext>
                  </a:extLst>
                </a:hlinkClick>
              </a:rPr>
              <a:t>https://www.dallasnews.com/news/texas/2018/02/27/51-days-under-siege-a-timeline-of-the-branch-davidian-standoff/</a:t>
            </a:r>
            <a:r>
              <a:rPr lang="en-US" sz="2900" dirty="0">
                <a:latin typeface="Source Sans Pro ExtraLight" panose="020B0303030403020204" pitchFamily="34" charset="0"/>
                <a:ea typeface="Source Sans Pro ExtraLight" panose="020B0303030403020204" pitchFamily="34" charset="0"/>
              </a:rPr>
              <a:t> </a:t>
            </a:r>
            <a:r>
              <a:rPr lang="en-GB" sz="2900" dirty="0">
                <a:latin typeface="Source Sans Pro ExtraLight" panose="020B0303030403020204" pitchFamily="34" charset="0"/>
                <a:ea typeface="Source Sans Pro ExtraLight" panose="020B0303030403020204" pitchFamily="34" charset="0"/>
              </a:rPr>
              <a:t>(Accessed on 14/12/21)</a:t>
            </a:r>
            <a:endParaRPr lang="en-US" sz="2900" dirty="0">
              <a:latin typeface="Source Sans Pro ExtraLight" panose="020B0303030403020204" pitchFamily="34" charset="0"/>
              <a:ea typeface="Source Sans Pro ExtraLight" panose="020B0303030403020204" pitchFamily="34" charset="0"/>
            </a:endParaRPr>
          </a:p>
          <a:p>
            <a:pPr>
              <a:lnSpc>
                <a:spcPct val="170000"/>
              </a:lnSpc>
            </a:pPr>
            <a:r>
              <a:rPr lang="en-US" sz="2900" dirty="0">
                <a:latin typeface="Source Sans Pro ExtraLight" panose="020B0303030403020204" pitchFamily="34" charset="0"/>
                <a:ea typeface="Source Sans Pro ExtraLight" panose="020B0303030403020204" pitchFamily="34" charset="0"/>
                <a:hlinkClick r:id="rId9">
                  <a:extLst>
                    <a:ext uri="{A12FA001-AC4F-418D-AE19-62706E023703}">
                      <ahyp:hlinkClr xmlns:ahyp="http://schemas.microsoft.com/office/drawing/2018/hyperlinkcolor" val="tx"/>
                    </a:ext>
                  </a:extLst>
                </a:hlinkClick>
              </a:rPr>
              <a:t>https://www.dallasnews.com/news/texas/2018/02/27/51-days-under-siege-a-timeline-of-the-branch-davidian-standoff/</a:t>
            </a:r>
            <a:r>
              <a:rPr lang="en-GB" sz="2900" dirty="0">
                <a:latin typeface="Source Sans Pro ExtraLight" panose="020B0303030403020204" pitchFamily="34" charset="0"/>
                <a:ea typeface="Source Sans Pro ExtraLight" panose="020B0303030403020204" pitchFamily="34" charset="0"/>
              </a:rPr>
              <a:t>(Accessed on 17/12/21)</a:t>
            </a:r>
            <a:endParaRPr lang="en-US" sz="2900" dirty="0">
              <a:latin typeface="Source Sans Pro ExtraLight" panose="020B0303030403020204" pitchFamily="34" charset="0"/>
              <a:ea typeface="Source Sans Pro ExtraLight" panose="020B0303030403020204" pitchFamily="34" charset="0"/>
            </a:endParaRPr>
          </a:p>
          <a:p>
            <a:pPr>
              <a:lnSpc>
                <a:spcPct val="170000"/>
              </a:lnSpc>
            </a:pPr>
            <a:r>
              <a:rPr lang="en-US" sz="2900" dirty="0">
                <a:latin typeface="Source Sans Pro ExtraLight" panose="020B0303030403020204" pitchFamily="34" charset="0"/>
                <a:ea typeface="Source Sans Pro ExtraLight" panose="020B0303030403020204" pitchFamily="34" charset="0"/>
                <a:hlinkClick r:id="rId10">
                  <a:extLst>
                    <a:ext uri="{A12FA001-AC4F-418D-AE19-62706E023703}">
                      <ahyp:hlinkClr xmlns:ahyp="http://schemas.microsoft.com/office/drawing/2018/hyperlinkcolor" val="tx"/>
                    </a:ext>
                  </a:extLst>
                </a:hlinkClick>
              </a:rPr>
              <a:t>https://www.dallasnews.com/news/crime/2018/04/18/how-the-branch-davidians-set-the-fires-for-a-self-fulfilling-prophecy-of-their-doomsday/</a:t>
            </a:r>
            <a:r>
              <a:rPr lang="en-US" sz="2900" dirty="0">
                <a:latin typeface="Source Sans Pro ExtraLight" panose="020B0303030403020204" pitchFamily="34" charset="0"/>
                <a:ea typeface="Source Sans Pro ExtraLight" panose="020B0303030403020204" pitchFamily="34" charset="0"/>
              </a:rPr>
              <a:t>. </a:t>
            </a:r>
            <a:r>
              <a:rPr lang="en-GB" sz="2900" dirty="0">
                <a:latin typeface="Source Sans Pro ExtraLight" panose="020B0303030403020204" pitchFamily="34" charset="0"/>
                <a:ea typeface="Source Sans Pro ExtraLight" panose="020B0303030403020204" pitchFamily="34" charset="0"/>
              </a:rPr>
              <a:t>(Accessed on 17/12/21)</a:t>
            </a:r>
            <a:endParaRPr lang="en-US" sz="2900" dirty="0">
              <a:latin typeface="Source Sans Pro ExtraLight" panose="020B0303030403020204" pitchFamily="34" charset="0"/>
              <a:ea typeface="Source Sans Pro ExtraLight" panose="020B0303030403020204" pitchFamily="34" charset="0"/>
            </a:endParaRPr>
          </a:p>
          <a:p>
            <a:pPr>
              <a:lnSpc>
                <a:spcPct val="170000"/>
              </a:lnSpc>
            </a:pPr>
            <a:r>
              <a:rPr lang="en-US" sz="2900" dirty="0">
                <a:latin typeface="Source Sans Pro ExtraLight" panose="020B0303030403020204" pitchFamily="34" charset="0"/>
                <a:ea typeface="Source Sans Pro ExtraLight" panose="020B0303030403020204" pitchFamily="34" charset="0"/>
                <a:hlinkClick r:id="rId4">
                  <a:extLst>
                    <a:ext uri="{A12FA001-AC4F-418D-AE19-62706E023703}">
                      <ahyp:hlinkClr xmlns:ahyp="http://schemas.microsoft.com/office/drawing/2018/hyperlinkcolor" val="tx"/>
                    </a:ext>
                  </a:extLst>
                </a:hlinkClick>
              </a:rPr>
              <a:t>https://people.com/crime/waco-texas-cult-leader-david-koresh-25-years-later/</a:t>
            </a:r>
            <a:r>
              <a:rPr lang="en-US" sz="2900" dirty="0">
                <a:latin typeface="Source Sans Pro ExtraLight" panose="020B0303030403020204" pitchFamily="34" charset="0"/>
                <a:ea typeface="Source Sans Pro ExtraLight" panose="020B0303030403020204" pitchFamily="34" charset="0"/>
              </a:rPr>
              <a:t> </a:t>
            </a:r>
            <a:r>
              <a:rPr lang="en-GB" sz="2900" dirty="0">
                <a:latin typeface="Source Sans Pro ExtraLight" panose="020B0303030403020204" pitchFamily="34" charset="0"/>
                <a:ea typeface="Source Sans Pro ExtraLight" panose="020B0303030403020204" pitchFamily="34" charset="0"/>
              </a:rPr>
              <a:t>(Accessed on 17/12/21)</a:t>
            </a:r>
            <a:endParaRPr lang="en-US" sz="2900" dirty="0">
              <a:latin typeface="Source Sans Pro ExtraLight" panose="020B0303030403020204" pitchFamily="34" charset="0"/>
              <a:ea typeface="Source Sans Pro ExtraLight" panose="020B0303030403020204" pitchFamily="34" charset="0"/>
            </a:endParaRPr>
          </a:p>
          <a:p>
            <a:pPr>
              <a:lnSpc>
                <a:spcPct val="170000"/>
              </a:lnSpc>
            </a:pPr>
            <a:r>
              <a:rPr lang="en-US" sz="2900" dirty="0">
                <a:latin typeface="Source Sans Pro ExtraLight" panose="020B0303030403020204" pitchFamily="34" charset="0"/>
                <a:ea typeface="Source Sans Pro ExtraLight" panose="020B0303030403020204" pitchFamily="34" charset="0"/>
                <a:hlinkClick r:id="rId11">
                  <a:extLst>
                    <a:ext uri="{A12FA001-AC4F-418D-AE19-62706E023703}">
                      <ahyp:hlinkClr xmlns:ahyp="http://schemas.microsoft.com/office/drawing/2018/hyperlinkcolor" val="tx"/>
                    </a:ext>
                  </a:extLst>
                </a:hlinkClick>
              </a:rPr>
              <a:t>https://www.smithsonianmag.com/history/true-story-waco-still-one-contention-180968002/</a:t>
            </a:r>
            <a:r>
              <a:rPr lang="en-US" sz="2900" dirty="0">
                <a:latin typeface="Source Sans Pro ExtraLight" panose="020B0303030403020204" pitchFamily="34" charset="0"/>
                <a:ea typeface="Source Sans Pro ExtraLight" panose="020B0303030403020204" pitchFamily="34" charset="0"/>
              </a:rPr>
              <a:t>  </a:t>
            </a:r>
            <a:r>
              <a:rPr lang="en-GB" sz="2900" dirty="0">
                <a:latin typeface="Source Sans Pro ExtraLight" panose="020B0303030403020204" pitchFamily="34" charset="0"/>
                <a:ea typeface="Source Sans Pro ExtraLight" panose="020B0303030403020204" pitchFamily="34" charset="0"/>
              </a:rPr>
              <a:t>(Accessed on 17/12/21)</a:t>
            </a:r>
          </a:p>
          <a:p>
            <a:pPr>
              <a:lnSpc>
                <a:spcPct val="160000"/>
              </a:lnSpc>
            </a:pPr>
            <a:endParaRPr lang="en-US" sz="1900" dirty="0"/>
          </a:p>
          <a:p>
            <a:endParaRPr lang="en-US" sz="2000" dirty="0"/>
          </a:p>
          <a:p>
            <a:endParaRPr lang="en-US" sz="2000" dirty="0"/>
          </a:p>
          <a:p>
            <a:endParaRPr lang="en-US" sz="2000" dirty="0"/>
          </a:p>
          <a:p>
            <a:endParaRPr lang="en-US" sz="2000" dirty="0"/>
          </a:p>
          <a:p>
            <a:endParaRPr lang="en-US" dirty="0"/>
          </a:p>
        </p:txBody>
      </p:sp>
    </p:spTree>
    <p:extLst>
      <p:ext uri="{BB962C8B-B14F-4D97-AF65-F5344CB8AC3E}">
        <p14:creationId xmlns:p14="http://schemas.microsoft.com/office/powerpoint/2010/main" val="34865683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85</TotalTime>
  <Words>1358</Words>
  <Application>Microsoft Macintosh PowerPoint</Application>
  <PresentationFormat>Widescreen</PresentationFormat>
  <Paragraphs>174</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Source Sans Pro ExtraLight</vt:lpstr>
      <vt:lpstr>Office Theme</vt:lpstr>
      <vt:lpstr>The siege of Waco </vt:lpstr>
      <vt:lpstr>The Branch Davidians</vt:lpstr>
      <vt:lpstr>David Koresh</vt:lpstr>
      <vt:lpstr>Koresh and the Cult</vt:lpstr>
      <vt:lpstr>Becoming the leader </vt:lpstr>
      <vt:lpstr>Weapons</vt:lpstr>
      <vt:lpstr>FBI involvement </vt:lpstr>
      <vt:lpstr>Negotiations </vt:lpstr>
      <vt:lpstr>Deaths </vt:lpstr>
      <vt:lpstr>Aftermath </vt:lpstr>
      <vt:lpstr>Conclusion </vt:lpstr>
      <vt:lpstr>Bibliography </vt:lpstr>
      <vt:lpstr>Image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Waco Tragedy</dc:title>
  <dc:creator>Leah Ashley Johnson (2010117)</dc:creator>
  <cp:lastModifiedBy>Leah Ashley Johnson (2010117)</cp:lastModifiedBy>
  <cp:revision>17</cp:revision>
  <dcterms:created xsi:type="dcterms:W3CDTF">2021-12-17T20:38:42Z</dcterms:created>
  <dcterms:modified xsi:type="dcterms:W3CDTF">2021-12-17T23:53:39Z</dcterms:modified>
</cp:coreProperties>
</file>