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9" r:id="rId3"/>
    <p:sldId id="256" r:id="rId4"/>
    <p:sldId id="260" r:id="rId5"/>
    <p:sldId id="261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184" y="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FC414-F9C5-4C69-B3D5-0C5616B2ADD3}" type="datetimeFigureOut">
              <a:rPr lang="en-GB" smtClean="0"/>
              <a:t>01/04/2020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DA31C-CC94-4736-B83F-287A293CDE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94338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FC414-F9C5-4C69-B3D5-0C5616B2ADD3}" type="datetimeFigureOut">
              <a:rPr lang="en-GB" smtClean="0"/>
              <a:t>01/04/2020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DA31C-CC94-4736-B83F-287A293CDE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40785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FC414-F9C5-4C69-B3D5-0C5616B2ADD3}" type="datetimeFigureOut">
              <a:rPr lang="en-GB" smtClean="0"/>
              <a:t>01/04/2020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DA31C-CC94-4736-B83F-287A293CDE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93083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FC414-F9C5-4C69-B3D5-0C5616B2ADD3}" type="datetimeFigureOut">
              <a:rPr lang="en-GB" smtClean="0"/>
              <a:t>01/04/2020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DA31C-CC94-4736-B83F-287A293CDE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01929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FC414-F9C5-4C69-B3D5-0C5616B2ADD3}" type="datetimeFigureOut">
              <a:rPr lang="en-GB" smtClean="0"/>
              <a:t>01/04/2020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DA31C-CC94-4736-B83F-287A293CDE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69761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FC414-F9C5-4C69-B3D5-0C5616B2ADD3}" type="datetimeFigureOut">
              <a:rPr lang="en-GB" smtClean="0"/>
              <a:t>01/04/2020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DA31C-CC94-4736-B83F-287A293CDE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24558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FC414-F9C5-4C69-B3D5-0C5616B2ADD3}" type="datetimeFigureOut">
              <a:rPr lang="en-GB" smtClean="0"/>
              <a:t>01/04/2020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DA31C-CC94-4736-B83F-287A293CDE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80056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FC414-F9C5-4C69-B3D5-0C5616B2ADD3}" type="datetimeFigureOut">
              <a:rPr lang="en-GB" smtClean="0"/>
              <a:t>01/04/2020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DA31C-CC94-4736-B83F-287A293CDE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08080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FC414-F9C5-4C69-B3D5-0C5616B2ADD3}" type="datetimeFigureOut">
              <a:rPr lang="en-GB" smtClean="0"/>
              <a:t>01/04/2020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DA31C-CC94-4736-B83F-287A293CDE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51717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FC414-F9C5-4C69-B3D5-0C5616B2ADD3}" type="datetimeFigureOut">
              <a:rPr lang="en-GB" smtClean="0"/>
              <a:t>01/04/2020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DA31C-CC94-4736-B83F-287A293CDE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35850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FC414-F9C5-4C69-B3D5-0C5616B2ADD3}" type="datetimeFigureOut">
              <a:rPr lang="en-GB" smtClean="0"/>
              <a:t>01/04/2020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DA31C-CC94-4736-B83F-287A293CDE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64339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8FC414-F9C5-4C69-B3D5-0C5616B2ADD3}" type="datetimeFigureOut">
              <a:rPr lang="en-GB" smtClean="0"/>
              <a:t>01/04/2020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DDA31C-CC94-4736-B83F-287A293CDE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82451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619672" y="1988840"/>
            <a:ext cx="64087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GEOLOGICAL MAPPING</a:t>
            </a:r>
            <a:endParaRPr lang="en-GB" sz="4000" dirty="0"/>
          </a:p>
        </p:txBody>
      </p:sp>
      <p:sp>
        <p:nvSpPr>
          <p:cNvPr id="3" name="TextBox 2"/>
          <p:cNvSpPr txBox="1"/>
          <p:nvPr/>
        </p:nvSpPr>
        <p:spPr>
          <a:xfrm>
            <a:off x="1835696" y="2996952"/>
            <a:ext cx="59766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 smtClean="0"/>
              <a:t>REVISION </a:t>
            </a:r>
            <a:r>
              <a:rPr lang="en-GB" sz="3200" dirty="0" smtClean="0"/>
              <a:t>QUESTION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226470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E:\LECTURES GEOLOGY and SOILS\LECTURES\SOIL MECHANICS\Maprev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772" y="1448144"/>
            <a:ext cx="8399785" cy="52848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336103" y="116632"/>
            <a:ext cx="839978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b="1" dirty="0" smtClean="0"/>
              <a:t>MAP A:</a:t>
            </a:r>
            <a:r>
              <a:rPr lang="en-GB" dirty="0" smtClean="0"/>
              <a:t> The </a:t>
            </a:r>
            <a:r>
              <a:rPr lang="en-GB" dirty="0"/>
              <a:t>map shows a region of hilly terrain in which a bed of coal outcrops.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Wherever it outcrops, it does so between the 500 and 600 m contours. From this we can deduce that the bed lies horizontally</a:t>
            </a:r>
            <a:r>
              <a:rPr lang="en-GB" dirty="0" smtClean="0"/>
              <a:t>. We </a:t>
            </a:r>
            <a:r>
              <a:rPr lang="en-GB" dirty="0"/>
              <a:t>can prove this by drawing the cross section.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031939" y="1456495"/>
            <a:ext cx="100811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COAL</a:t>
            </a:r>
            <a:endParaRPr lang="en-GB" sz="1400" dirty="0"/>
          </a:p>
        </p:txBody>
      </p:sp>
      <p:sp>
        <p:nvSpPr>
          <p:cNvPr id="5" name="TextBox 4"/>
          <p:cNvSpPr txBox="1"/>
          <p:nvPr/>
        </p:nvSpPr>
        <p:spPr>
          <a:xfrm rot="16200000">
            <a:off x="405408" y="4715271"/>
            <a:ext cx="100811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COAL</a:t>
            </a:r>
            <a:endParaRPr lang="en-GB" sz="1400" dirty="0"/>
          </a:p>
        </p:txBody>
      </p:sp>
      <p:sp>
        <p:nvSpPr>
          <p:cNvPr id="6" name="TextBox 5"/>
          <p:cNvSpPr txBox="1"/>
          <p:nvPr/>
        </p:nvSpPr>
        <p:spPr>
          <a:xfrm>
            <a:off x="8231833" y="3429000"/>
            <a:ext cx="100811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COAL</a:t>
            </a:r>
            <a:endParaRPr lang="en-GB" sz="1400" dirty="0"/>
          </a:p>
        </p:txBody>
      </p:sp>
      <p:sp>
        <p:nvSpPr>
          <p:cNvPr id="7" name="TextBox 6"/>
          <p:cNvSpPr txBox="1"/>
          <p:nvPr/>
        </p:nvSpPr>
        <p:spPr>
          <a:xfrm>
            <a:off x="8246943" y="6021288"/>
            <a:ext cx="100811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COAL</a:t>
            </a:r>
            <a:endParaRPr lang="en-GB" sz="1400" dirty="0"/>
          </a:p>
        </p:txBody>
      </p:sp>
      <p:sp>
        <p:nvSpPr>
          <p:cNvPr id="8" name="Multiply 7"/>
          <p:cNvSpPr/>
          <p:nvPr/>
        </p:nvSpPr>
        <p:spPr>
          <a:xfrm>
            <a:off x="1115616" y="5750024"/>
            <a:ext cx="144016" cy="144016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Multiply 9"/>
          <p:cNvSpPr/>
          <p:nvPr/>
        </p:nvSpPr>
        <p:spPr>
          <a:xfrm>
            <a:off x="1774135" y="5903346"/>
            <a:ext cx="144016" cy="144016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Multiply 10"/>
          <p:cNvSpPr/>
          <p:nvPr/>
        </p:nvSpPr>
        <p:spPr>
          <a:xfrm>
            <a:off x="2555776" y="5852423"/>
            <a:ext cx="144016" cy="144016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Multiply 11"/>
          <p:cNvSpPr/>
          <p:nvPr/>
        </p:nvSpPr>
        <p:spPr>
          <a:xfrm>
            <a:off x="3419872" y="5904486"/>
            <a:ext cx="144016" cy="144016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Multiply 12"/>
          <p:cNvSpPr/>
          <p:nvPr/>
        </p:nvSpPr>
        <p:spPr>
          <a:xfrm>
            <a:off x="4407090" y="5760470"/>
            <a:ext cx="144016" cy="144016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Multiply 13"/>
          <p:cNvSpPr/>
          <p:nvPr/>
        </p:nvSpPr>
        <p:spPr>
          <a:xfrm>
            <a:off x="5148064" y="5589240"/>
            <a:ext cx="144016" cy="144016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Multiply 14"/>
          <p:cNvSpPr/>
          <p:nvPr/>
        </p:nvSpPr>
        <p:spPr>
          <a:xfrm flipH="1">
            <a:off x="5796136" y="4797152"/>
            <a:ext cx="173360" cy="152400"/>
          </a:xfrm>
          <a:prstGeom prst="mathMultiply">
            <a:avLst>
              <a:gd name="adj1" fmla="val 1624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Multiply 15"/>
          <p:cNvSpPr/>
          <p:nvPr/>
        </p:nvSpPr>
        <p:spPr>
          <a:xfrm>
            <a:off x="5444480" y="5157192"/>
            <a:ext cx="135632" cy="185633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Multiply 16"/>
          <p:cNvSpPr/>
          <p:nvPr/>
        </p:nvSpPr>
        <p:spPr>
          <a:xfrm>
            <a:off x="6804248" y="5370619"/>
            <a:ext cx="144016" cy="144016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Multiply 17"/>
          <p:cNvSpPr/>
          <p:nvPr/>
        </p:nvSpPr>
        <p:spPr>
          <a:xfrm>
            <a:off x="7236296" y="5760470"/>
            <a:ext cx="144016" cy="144016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Multiply 18"/>
          <p:cNvSpPr/>
          <p:nvPr/>
        </p:nvSpPr>
        <p:spPr>
          <a:xfrm>
            <a:off x="6372200" y="5105992"/>
            <a:ext cx="144016" cy="144016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0" name="Straight Connector 19"/>
          <p:cNvCxnSpPr/>
          <p:nvPr/>
        </p:nvCxnSpPr>
        <p:spPr>
          <a:xfrm flipV="1">
            <a:off x="1063353" y="5105992"/>
            <a:ext cx="196279" cy="4086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/>
          <p:cNvCxnSpPr/>
          <p:nvPr/>
        </p:nvCxnSpPr>
        <p:spPr>
          <a:xfrm flipV="1">
            <a:off x="1371131" y="5263906"/>
            <a:ext cx="205290" cy="39734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V="1">
            <a:off x="1730309" y="5342826"/>
            <a:ext cx="196328" cy="4176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/>
          <p:cNvCxnSpPr/>
          <p:nvPr/>
        </p:nvCxnSpPr>
        <p:spPr>
          <a:xfrm flipV="1">
            <a:off x="2064015" y="5335914"/>
            <a:ext cx="260955" cy="48352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/>
          <p:cNvCxnSpPr/>
          <p:nvPr/>
        </p:nvCxnSpPr>
        <p:spPr>
          <a:xfrm flipV="1">
            <a:off x="2632844" y="5309592"/>
            <a:ext cx="196279" cy="35744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/>
          <p:cNvCxnSpPr/>
          <p:nvPr/>
        </p:nvCxnSpPr>
        <p:spPr>
          <a:xfrm flipV="1">
            <a:off x="3064677" y="5383818"/>
            <a:ext cx="196279" cy="35744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/>
          <p:cNvCxnSpPr/>
          <p:nvPr/>
        </p:nvCxnSpPr>
        <p:spPr>
          <a:xfrm flipV="1">
            <a:off x="3491880" y="5410518"/>
            <a:ext cx="196279" cy="35744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/>
          <p:cNvCxnSpPr/>
          <p:nvPr/>
        </p:nvCxnSpPr>
        <p:spPr>
          <a:xfrm flipV="1">
            <a:off x="4523690" y="4098931"/>
            <a:ext cx="756401" cy="156002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/>
          <p:cNvCxnSpPr/>
          <p:nvPr/>
        </p:nvCxnSpPr>
        <p:spPr>
          <a:xfrm flipV="1">
            <a:off x="5080691" y="4506825"/>
            <a:ext cx="360843" cy="75708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/>
          <p:cNvCxnSpPr/>
          <p:nvPr/>
        </p:nvCxnSpPr>
        <p:spPr>
          <a:xfrm flipV="1">
            <a:off x="3975438" y="5342825"/>
            <a:ext cx="238955" cy="47334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Multiply 37"/>
          <p:cNvSpPr/>
          <p:nvPr/>
        </p:nvSpPr>
        <p:spPr>
          <a:xfrm flipH="1">
            <a:off x="5509190" y="4086065"/>
            <a:ext cx="173360" cy="152400"/>
          </a:xfrm>
          <a:prstGeom prst="mathMultiply">
            <a:avLst>
              <a:gd name="adj1" fmla="val 1624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9" name="Multiply 38"/>
          <p:cNvSpPr/>
          <p:nvPr/>
        </p:nvSpPr>
        <p:spPr>
          <a:xfrm flipH="1">
            <a:off x="5867722" y="3832178"/>
            <a:ext cx="173360" cy="152400"/>
          </a:xfrm>
          <a:prstGeom prst="mathMultiply">
            <a:avLst>
              <a:gd name="adj1" fmla="val 1624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Multiply 39"/>
          <p:cNvSpPr/>
          <p:nvPr/>
        </p:nvSpPr>
        <p:spPr>
          <a:xfrm flipH="1">
            <a:off x="5911649" y="4238465"/>
            <a:ext cx="173360" cy="152400"/>
          </a:xfrm>
          <a:prstGeom prst="mathMultiply">
            <a:avLst>
              <a:gd name="adj1" fmla="val 1624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41" name="Straight Connector 40"/>
          <p:cNvCxnSpPr/>
          <p:nvPr/>
        </p:nvCxnSpPr>
        <p:spPr>
          <a:xfrm flipV="1">
            <a:off x="6225709" y="3908378"/>
            <a:ext cx="360843" cy="75708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/>
          <p:cNvCxnSpPr/>
          <p:nvPr/>
        </p:nvCxnSpPr>
        <p:spPr>
          <a:xfrm flipV="1">
            <a:off x="6440642" y="4506825"/>
            <a:ext cx="187526" cy="39414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 flipV="1">
            <a:off x="6727252" y="4653136"/>
            <a:ext cx="166771" cy="36378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Connector 46"/>
          <p:cNvCxnSpPr/>
          <p:nvPr/>
        </p:nvCxnSpPr>
        <p:spPr>
          <a:xfrm>
            <a:off x="1043608" y="2420888"/>
            <a:ext cx="211920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Connector 48"/>
          <p:cNvCxnSpPr/>
          <p:nvPr/>
        </p:nvCxnSpPr>
        <p:spPr>
          <a:xfrm flipV="1">
            <a:off x="1043608" y="2827384"/>
            <a:ext cx="2448272" cy="2096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Straight Connector 51"/>
          <p:cNvCxnSpPr/>
          <p:nvPr/>
        </p:nvCxnSpPr>
        <p:spPr>
          <a:xfrm flipV="1">
            <a:off x="1063353" y="3269855"/>
            <a:ext cx="2644551" cy="8902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Straight Connector 54"/>
          <p:cNvCxnSpPr/>
          <p:nvPr/>
        </p:nvCxnSpPr>
        <p:spPr>
          <a:xfrm flipV="1">
            <a:off x="1063353" y="3703647"/>
            <a:ext cx="2828779" cy="789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Straight Connector 56"/>
          <p:cNvCxnSpPr/>
          <p:nvPr/>
        </p:nvCxnSpPr>
        <p:spPr>
          <a:xfrm flipV="1">
            <a:off x="1225004" y="4058516"/>
            <a:ext cx="2667128" cy="7413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Flowchart: Connector 59"/>
          <p:cNvSpPr/>
          <p:nvPr/>
        </p:nvSpPr>
        <p:spPr>
          <a:xfrm>
            <a:off x="1617020" y="4832288"/>
            <a:ext cx="128659" cy="13736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2" name="Flowchart: Connector 61"/>
          <p:cNvSpPr/>
          <p:nvPr/>
        </p:nvSpPr>
        <p:spPr>
          <a:xfrm>
            <a:off x="3349185" y="5067683"/>
            <a:ext cx="128659" cy="13736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3" name="Flowchart: Connector 62"/>
          <p:cNvSpPr/>
          <p:nvPr/>
        </p:nvSpPr>
        <p:spPr>
          <a:xfrm>
            <a:off x="4398111" y="4498011"/>
            <a:ext cx="128659" cy="13736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4" name="Flowchart: Connector 63"/>
          <p:cNvSpPr/>
          <p:nvPr/>
        </p:nvSpPr>
        <p:spPr>
          <a:xfrm>
            <a:off x="2428007" y="4839246"/>
            <a:ext cx="128659" cy="13736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5" name="Flowchart: Connector 64"/>
          <p:cNvSpPr/>
          <p:nvPr/>
        </p:nvSpPr>
        <p:spPr>
          <a:xfrm>
            <a:off x="4141273" y="4999003"/>
            <a:ext cx="128659" cy="13736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6" name="Flowchart: Connector 65"/>
          <p:cNvSpPr/>
          <p:nvPr/>
        </p:nvSpPr>
        <p:spPr>
          <a:xfrm>
            <a:off x="6882555" y="4177305"/>
            <a:ext cx="128659" cy="13736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8" name="Flowchart: Connector 67"/>
          <p:cNvSpPr/>
          <p:nvPr/>
        </p:nvSpPr>
        <p:spPr>
          <a:xfrm>
            <a:off x="6946884" y="4440600"/>
            <a:ext cx="128659" cy="13736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69" name="Straight Connector 68"/>
          <p:cNvCxnSpPr/>
          <p:nvPr/>
        </p:nvCxnSpPr>
        <p:spPr>
          <a:xfrm flipV="1">
            <a:off x="6809083" y="3738511"/>
            <a:ext cx="187526" cy="39414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Flowchart: Connector 69"/>
          <p:cNvSpPr/>
          <p:nvPr/>
        </p:nvSpPr>
        <p:spPr>
          <a:xfrm>
            <a:off x="7289822" y="4700390"/>
            <a:ext cx="128659" cy="13736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1" name="Flowchart: Connector 70"/>
          <p:cNvSpPr/>
          <p:nvPr/>
        </p:nvSpPr>
        <p:spPr>
          <a:xfrm>
            <a:off x="7306397" y="4011694"/>
            <a:ext cx="128659" cy="13736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81" name="Straight Connector 80"/>
          <p:cNvCxnSpPr/>
          <p:nvPr/>
        </p:nvCxnSpPr>
        <p:spPr>
          <a:xfrm flipV="1">
            <a:off x="1801121" y="4390865"/>
            <a:ext cx="2091011" cy="3841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Straight Connector 82"/>
          <p:cNvCxnSpPr/>
          <p:nvPr/>
        </p:nvCxnSpPr>
        <p:spPr>
          <a:xfrm flipV="1">
            <a:off x="7252834" y="4238465"/>
            <a:ext cx="994109" cy="75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Straight Connector 84"/>
          <p:cNvCxnSpPr/>
          <p:nvPr/>
        </p:nvCxnSpPr>
        <p:spPr>
          <a:xfrm>
            <a:off x="7250852" y="4440600"/>
            <a:ext cx="99609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Straight Connector 86"/>
          <p:cNvCxnSpPr/>
          <p:nvPr/>
        </p:nvCxnSpPr>
        <p:spPr>
          <a:xfrm>
            <a:off x="7477037" y="4605101"/>
            <a:ext cx="722569" cy="1827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Straight Connector 88"/>
          <p:cNvCxnSpPr/>
          <p:nvPr/>
        </p:nvCxnSpPr>
        <p:spPr>
          <a:xfrm flipV="1">
            <a:off x="7182074" y="3578957"/>
            <a:ext cx="188652" cy="46895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73833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63677" y="188640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dirty="0" smtClean="0"/>
              <a:t> 1. Using </a:t>
            </a:r>
            <a:r>
              <a:rPr lang="en-GB" dirty="0"/>
              <a:t>a scrap piece of paper, mark on where </a:t>
            </a:r>
            <a:r>
              <a:rPr lang="en-GB" b="1" dirty="0">
                <a:solidFill>
                  <a:srgbClr val="0070C0"/>
                </a:solidFill>
              </a:rPr>
              <a:t>structure contours </a:t>
            </a:r>
            <a:r>
              <a:rPr lang="en-GB" dirty="0"/>
              <a:t>intercept your </a:t>
            </a:r>
            <a:r>
              <a:rPr lang="en-GB" dirty="0" smtClean="0"/>
              <a:t> cross </a:t>
            </a:r>
            <a:r>
              <a:rPr lang="en-GB" dirty="0"/>
              <a:t>sectional </a:t>
            </a:r>
            <a:r>
              <a:rPr lang="en-GB" dirty="0" smtClean="0"/>
              <a:t>line A-B. Take these points onto a scaled graph of your line.</a:t>
            </a:r>
            <a:r>
              <a:rPr lang="en-GB" dirty="0"/>
              <a:t>	</a:t>
            </a:r>
          </a:p>
        </p:txBody>
      </p:sp>
      <p:sp>
        <p:nvSpPr>
          <p:cNvPr id="6" name="Rectangle 5"/>
          <p:cNvSpPr/>
          <p:nvPr/>
        </p:nvSpPr>
        <p:spPr>
          <a:xfrm>
            <a:off x="481484" y="939985"/>
            <a:ext cx="835292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 2. If </a:t>
            </a:r>
            <a:r>
              <a:rPr lang="en-GB" dirty="0"/>
              <a:t>you join these dots up, you should end up with an accurate scaled  topographic cross section that looks something like the one below.</a:t>
            </a:r>
          </a:p>
        </p:txBody>
      </p:sp>
      <p:sp>
        <p:nvSpPr>
          <p:cNvPr id="7" name="Rectangle 6"/>
          <p:cNvSpPr/>
          <p:nvPr/>
        </p:nvSpPr>
        <p:spPr>
          <a:xfrm>
            <a:off x="497361" y="1774557"/>
            <a:ext cx="817909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dirty="0"/>
              <a:t>3</a:t>
            </a:r>
            <a:r>
              <a:rPr lang="en-GB" dirty="0" smtClean="0"/>
              <a:t>. Now</a:t>
            </a:r>
            <a:r>
              <a:rPr lang="en-GB" dirty="0"/>
              <a:t>, with your scrap piece of paper add in where the </a:t>
            </a:r>
            <a:r>
              <a:rPr lang="en-GB" b="1" dirty="0">
                <a:solidFill>
                  <a:srgbClr val="0070C0"/>
                </a:solidFill>
              </a:rPr>
              <a:t>lithological boundaries</a:t>
            </a:r>
            <a:r>
              <a:rPr lang="en-GB" dirty="0"/>
              <a:t> intercept your cross sectional line </a:t>
            </a:r>
          </a:p>
        </p:txBody>
      </p:sp>
      <p:sp>
        <p:nvSpPr>
          <p:cNvPr id="8" name="Rectangle 7"/>
          <p:cNvSpPr/>
          <p:nvPr/>
        </p:nvSpPr>
        <p:spPr>
          <a:xfrm>
            <a:off x="505868" y="2492896"/>
            <a:ext cx="816672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dirty="0"/>
              <a:t>4</a:t>
            </a:r>
            <a:r>
              <a:rPr lang="en-GB" dirty="0" smtClean="0"/>
              <a:t>. Now</a:t>
            </a:r>
            <a:r>
              <a:rPr lang="en-GB" dirty="0"/>
              <a:t>, overlay your scrap piece of paper with your cross section and mark on the different lithological boundaries.</a:t>
            </a:r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3933056"/>
            <a:ext cx="7410109" cy="27617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018893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404664"/>
            <a:ext cx="5832648" cy="24784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6" name="Straight Connector 5"/>
          <p:cNvCxnSpPr/>
          <p:nvPr/>
        </p:nvCxnSpPr>
        <p:spPr>
          <a:xfrm flipH="1">
            <a:off x="3353958" y="908720"/>
            <a:ext cx="353946" cy="301677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 flipH="1">
            <a:off x="3353958" y="908720"/>
            <a:ext cx="677982" cy="542853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 flipH="1">
            <a:off x="3433771" y="1181683"/>
            <a:ext cx="598169" cy="462186"/>
          </a:xfrm>
          <a:prstGeom prst="line">
            <a:avLst/>
          </a:prstGeom>
          <a:ln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 flipH="1">
            <a:off x="3746955" y="1441245"/>
            <a:ext cx="284986" cy="20262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7" name="Flowchart: Connector 26"/>
          <p:cNvSpPr/>
          <p:nvPr/>
        </p:nvSpPr>
        <p:spPr>
          <a:xfrm>
            <a:off x="887016" y="2408312"/>
            <a:ext cx="228600" cy="228600"/>
          </a:xfrm>
          <a:prstGeom prst="flowChartConnector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Flowchart: Connector 27"/>
          <p:cNvSpPr/>
          <p:nvPr/>
        </p:nvSpPr>
        <p:spPr>
          <a:xfrm>
            <a:off x="887016" y="2060848"/>
            <a:ext cx="228600" cy="228600"/>
          </a:xfrm>
          <a:prstGeom prst="flowChartConnector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Flowchart: Connector 28"/>
          <p:cNvSpPr/>
          <p:nvPr/>
        </p:nvSpPr>
        <p:spPr>
          <a:xfrm>
            <a:off x="542844" y="2115506"/>
            <a:ext cx="228600" cy="228600"/>
          </a:xfrm>
          <a:prstGeom prst="flowChartConnector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Flowchart: Connector 29"/>
          <p:cNvSpPr/>
          <p:nvPr/>
        </p:nvSpPr>
        <p:spPr>
          <a:xfrm>
            <a:off x="526301" y="2499970"/>
            <a:ext cx="228600" cy="228600"/>
          </a:xfrm>
          <a:prstGeom prst="flowChartConnector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1" name="Picture 2" descr="E:\LECTURES GEOLOGY and SOILS\LECTURES\SOIL MECHANICS\Maprev1b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200" y="3645023"/>
            <a:ext cx="7150568" cy="2664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2" name="TextBox 31"/>
          <p:cNvSpPr txBox="1"/>
          <p:nvPr/>
        </p:nvSpPr>
        <p:spPr>
          <a:xfrm>
            <a:off x="107504" y="3325048"/>
            <a:ext cx="720080" cy="34163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3353958" y="2060848"/>
            <a:ext cx="785994" cy="66772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Multiply 3"/>
          <p:cNvSpPr/>
          <p:nvPr/>
        </p:nvSpPr>
        <p:spPr>
          <a:xfrm>
            <a:off x="3433771" y="2135033"/>
            <a:ext cx="194320" cy="189546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Multiply 14"/>
          <p:cNvSpPr/>
          <p:nvPr/>
        </p:nvSpPr>
        <p:spPr>
          <a:xfrm>
            <a:off x="3838104" y="2128585"/>
            <a:ext cx="194320" cy="189546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Multiply 15"/>
          <p:cNvSpPr/>
          <p:nvPr/>
        </p:nvSpPr>
        <p:spPr>
          <a:xfrm>
            <a:off x="3445647" y="2451208"/>
            <a:ext cx="194320" cy="189546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Multiply 16"/>
          <p:cNvSpPr/>
          <p:nvPr/>
        </p:nvSpPr>
        <p:spPr>
          <a:xfrm>
            <a:off x="3773360" y="2407788"/>
            <a:ext cx="194320" cy="189546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4553349" y="2127415"/>
            <a:ext cx="20162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Limestone</a:t>
            </a:r>
            <a:endParaRPr lang="en-GB" sz="3200" dirty="0"/>
          </a:p>
        </p:txBody>
      </p:sp>
      <p:sp>
        <p:nvSpPr>
          <p:cNvPr id="10" name="TextBox 9"/>
          <p:cNvSpPr txBox="1"/>
          <p:nvPr/>
        </p:nvSpPr>
        <p:spPr>
          <a:xfrm>
            <a:off x="2411760" y="3325048"/>
            <a:ext cx="43924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Cross Section – MAP 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28883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14985" y="763123"/>
            <a:ext cx="3744416" cy="53001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Box 9"/>
          <p:cNvSpPr txBox="1"/>
          <p:nvPr/>
        </p:nvSpPr>
        <p:spPr>
          <a:xfrm>
            <a:off x="539552" y="2204864"/>
            <a:ext cx="4608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dirty="0" smtClean="0"/>
              <a:t> </a:t>
            </a:r>
          </a:p>
        </p:txBody>
      </p:sp>
      <p:sp>
        <p:nvSpPr>
          <p:cNvPr id="2" name="Rectangle 1"/>
          <p:cNvSpPr/>
          <p:nvPr/>
        </p:nvSpPr>
        <p:spPr>
          <a:xfrm>
            <a:off x="395536" y="779893"/>
            <a:ext cx="3574295" cy="26468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 smtClean="0">
                <a:solidFill>
                  <a:srgbClr val="0070C0"/>
                </a:solidFill>
              </a:rPr>
              <a:t>Draw </a:t>
            </a:r>
            <a:r>
              <a:rPr lang="en-GB" b="1" dirty="0">
                <a:solidFill>
                  <a:srgbClr val="0070C0"/>
                </a:solidFill>
              </a:rPr>
              <a:t>a vertical </a:t>
            </a:r>
            <a:r>
              <a:rPr lang="en-GB" b="1" dirty="0" smtClean="0">
                <a:solidFill>
                  <a:srgbClr val="0070C0"/>
                </a:solidFill>
              </a:rPr>
              <a:t> column </a:t>
            </a:r>
            <a:r>
              <a:rPr lang="en-GB" b="1" dirty="0">
                <a:solidFill>
                  <a:srgbClr val="0070C0"/>
                </a:solidFill>
              </a:rPr>
              <a:t>showing each of the beds in stratigraphic order and to </a:t>
            </a:r>
            <a:r>
              <a:rPr lang="en-GB" b="1" dirty="0" smtClean="0">
                <a:solidFill>
                  <a:srgbClr val="0070C0"/>
                </a:solidFill>
              </a:rPr>
              <a:t> scale </a:t>
            </a:r>
          </a:p>
          <a:p>
            <a:endParaRPr lang="en-GB" dirty="0" smtClean="0"/>
          </a:p>
          <a:p>
            <a:r>
              <a:rPr lang="en-GB" dirty="0" smtClean="0"/>
              <a:t>(</a:t>
            </a:r>
            <a:r>
              <a:rPr lang="en-GB" dirty="0"/>
              <a:t>use a scale of 1cm = 100m). </a:t>
            </a:r>
            <a:endParaRPr lang="en-GB" dirty="0" smtClean="0"/>
          </a:p>
          <a:p>
            <a:endParaRPr lang="en-GB" dirty="0" smtClean="0"/>
          </a:p>
          <a:p>
            <a:r>
              <a:rPr lang="en-GB" sz="2000" dirty="0" smtClean="0"/>
              <a:t>Indicate </a:t>
            </a:r>
            <a:r>
              <a:rPr lang="en-GB" sz="2000" dirty="0"/>
              <a:t>the actual thickness of each bed.</a:t>
            </a:r>
          </a:p>
          <a:p>
            <a:pPr marL="342900" indent="-342900">
              <a:buFont typeface="+mj-lt"/>
              <a:buAutoNum type="arabicPeriod"/>
            </a:pP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290704" y="3429000"/>
            <a:ext cx="3993263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buFont typeface="Arial" pitchFamily="34" charset="0"/>
              <a:buChar char="•"/>
            </a:pPr>
            <a:r>
              <a:rPr lang="en-GB" sz="2000" dirty="0"/>
              <a:t>Often a jagged line is drawn at the </a:t>
            </a:r>
            <a:r>
              <a:rPr lang="en-GB" sz="2000" dirty="0" smtClean="0"/>
              <a:t>bottom of </a:t>
            </a:r>
            <a:r>
              <a:rPr lang="en-GB" sz="2000" dirty="0"/>
              <a:t>a strati-graphic column where </a:t>
            </a:r>
            <a:r>
              <a:rPr lang="en-GB" sz="2000" dirty="0" smtClean="0"/>
              <a:t>the thickness </a:t>
            </a:r>
            <a:r>
              <a:rPr lang="en-GB" sz="2000" dirty="0"/>
              <a:t>of a unit is unknown.</a:t>
            </a:r>
          </a:p>
          <a:p>
            <a:pPr algn="just"/>
            <a:endParaRPr lang="en-GB" sz="2000" dirty="0"/>
          </a:p>
          <a:p>
            <a:pPr algn="just">
              <a:buFont typeface="Arial" pitchFamily="34" charset="0"/>
              <a:buChar char="•"/>
            </a:pPr>
            <a:r>
              <a:rPr lang="en-GB" sz="2000" dirty="0"/>
              <a:t> As these beds are horizontal the </a:t>
            </a:r>
            <a:r>
              <a:rPr lang="en-GB" sz="2000" b="1" dirty="0" smtClean="0"/>
              <a:t>actual   </a:t>
            </a:r>
            <a:r>
              <a:rPr lang="en-GB" sz="2000" b="1" dirty="0"/>
              <a:t>thickness</a:t>
            </a:r>
            <a:r>
              <a:rPr lang="en-GB" sz="2000" dirty="0"/>
              <a:t> is the same as the </a:t>
            </a:r>
            <a:r>
              <a:rPr lang="en-GB" sz="2000" b="1" dirty="0" smtClean="0"/>
              <a:t>outcrop   </a:t>
            </a:r>
            <a:r>
              <a:rPr lang="en-GB" sz="2000" b="1" dirty="0"/>
              <a:t>width</a:t>
            </a:r>
            <a:r>
              <a:rPr lang="en-GB" sz="2000" dirty="0"/>
              <a:t>.</a:t>
            </a:r>
          </a:p>
        </p:txBody>
      </p:sp>
      <p:sp>
        <p:nvSpPr>
          <p:cNvPr id="4" name="Rectangle 3"/>
          <p:cNvSpPr/>
          <p:nvPr/>
        </p:nvSpPr>
        <p:spPr>
          <a:xfrm>
            <a:off x="6675296" y="595227"/>
            <a:ext cx="217399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b="1" dirty="0">
                <a:solidFill>
                  <a:srgbClr val="0070C0"/>
                </a:solidFill>
              </a:rPr>
              <a:t>Label the Rock </a:t>
            </a:r>
            <a:r>
              <a:rPr lang="en-GB" b="1" dirty="0" smtClean="0">
                <a:solidFill>
                  <a:srgbClr val="0070C0"/>
                </a:solidFill>
              </a:rPr>
              <a:t>strata</a:t>
            </a:r>
            <a:endParaRPr lang="en-GB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1512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301</TotalTime>
  <Words>251</Words>
  <Application>Microsoft Office PowerPoint</Application>
  <PresentationFormat>On-screen Show (4:3)</PresentationFormat>
  <Paragraphs>35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8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Nantel, Allan</dc:creator>
  <cp:lastModifiedBy>Alan Nantel</cp:lastModifiedBy>
  <cp:revision>23</cp:revision>
  <dcterms:created xsi:type="dcterms:W3CDTF">2014-04-28T11:22:21Z</dcterms:created>
  <dcterms:modified xsi:type="dcterms:W3CDTF">2020-04-01T10:11:42Z</dcterms:modified>
</cp:coreProperties>
</file>