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69" r:id="rId2"/>
    <p:sldId id="257" r:id="rId3"/>
    <p:sldId id="267" r:id="rId4"/>
    <p:sldId id="266" r:id="rId5"/>
    <p:sldId id="265" r:id="rId6"/>
    <p:sldId id="264" r:id="rId7"/>
    <p:sldId id="263" r:id="rId8"/>
    <p:sldId id="262" r:id="rId9"/>
    <p:sldId id="261" r:id="rId10"/>
    <p:sldId id="260" r:id="rId11"/>
    <p:sldId id="268"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ECF3"/>
    <a:srgbClr val="FFFFFF"/>
    <a:srgbClr val="F3F7FF"/>
    <a:srgbClr val="FDFDFD"/>
    <a:srgbClr val="A7B9D2"/>
    <a:srgbClr val="E4CCC5"/>
    <a:srgbClr val="A49B9F"/>
    <a:srgbClr val="647180"/>
    <a:srgbClr val="FFFC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4" autoAdjust="0"/>
    <p:restoredTop sz="79786" autoAdjust="0"/>
  </p:normalViewPr>
  <p:slideViewPr>
    <p:cSldViewPr snapToGrid="0">
      <p:cViewPr varScale="1">
        <p:scale>
          <a:sx n="89" d="100"/>
          <a:sy n="89" d="100"/>
        </p:scale>
        <p:origin x="208"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C665E4-7F50-4565-8FBE-8DE8A02AA1FB}" type="datetimeFigureOut">
              <a:rPr lang="en-US" smtClean="0"/>
              <a:t>10/19/23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ED0F4-C7A2-4483-B7EC-4EC5BB114EFE}" type="slidenum">
              <a:rPr lang="en-US" smtClean="0"/>
              <a:t>‹#›</a:t>
            </a:fld>
            <a:endParaRPr lang="en-US"/>
          </a:p>
        </p:txBody>
      </p:sp>
    </p:spTree>
    <p:extLst>
      <p:ext uri="{BB962C8B-B14F-4D97-AF65-F5344CB8AC3E}">
        <p14:creationId xmlns:p14="http://schemas.microsoft.com/office/powerpoint/2010/main" val="1539265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7C1ED0F4-C7A2-4483-B7EC-4EC5BB114EFE}" type="slidenum">
              <a:rPr lang="en-US" smtClean="0"/>
              <a:t>1</a:t>
            </a:fld>
            <a:endParaRPr lang="en-US"/>
          </a:p>
        </p:txBody>
      </p:sp>
    </p:spTree>
    <p:extLst>
      <p:ext uri="{BB962C8B-B14F-4D97-AF65-F5344CB8AC3E}">
        <p14:creationId xmlns:p14="http://schemas.microsoft.com/office/powerpoint/2010/main" val="2912708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of Contents</a:t>
            </a:r>
          </a:p>
        </p:txBody>
      </p:sp>
      <p:sp>
        <p:nvSpPr>
          <p:cNvPr id="4" name="Slide Number Placeholder 3"/>
          <p:cNvSpPr>
            <a:spLocks noGrp="1"/>
          </p:cNvSpPr>
          <p:nvPr>
            <p:ph type="sldNum" sz="quarter" idx="10"/>
          </p:nvPr>
        </p:nvSpPr>
        <p:spPr/>
        <p:txBody>
          <a:bodyPr/>
          <a:lstStyle/>
          <a:p>
            <a:fld id="{7C1ED0F4-C7A2-4483-B7EC-4EC5BB114EFE}" type="slidenum">
              <a:rPr lang="en-US" smtClean="0"/>
              <a:t>2</a:t>
            </a:fld>
            <a:endParaRPr lang="en-US"/>
          </a:p>
        </p:txBody>
      </p:sp>
    </p:spTree>
    <p:extLst>
      <p:ext uri="{BB962C8B-B14F-4D97-AF65-F5344CB8AC3E}">
        <p14:creationId xmlns:p14="http://schemas.microsoft.com/office/powerpoint/2010/main" val="1662523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 management is a crucial part of the hospitality industry planning and executing the operations and activities of the hotel. The hotel management is responsible for ensuring quality guest service and adequate accommodations for the guests. The hotel is engaging its strategy to attract guests with its quality guest service and fulfilling guest expectations (Keith and </a:t>
            </a:r>
            <a:r>
              <a:rPr lang="en-US" sz="1200" kern="1200" dirty="0" err="1">
                <a:solidFill>
                  <a:schemeClr val="tx1"/>
                </a:solidFill>
                <a:effectLst/>
                <a:latin typeface="+mn-lt"/>
                <a:ea typeface="+mn-ea"/>
                <a:cs typeface="+mn-cs"/>
              </a:rPr>
              <a:t>Houran</a:t>
            </a:r>
            <a:r>
              <a:rPr lang="en-US" sz="1200" kern="1200" dirty="0">
                <a:solidFill>
                  <a:schemeClr val="tx1"/>
                </a:solidFill>
                <a:effectLst/>
                <a:latin typeface="+mn-lt"/>
                <a:ea typeface="+mn-ea"/>
                <a:cs typeface="+mn-cs"/>
              </a:rPr>
              <a:t>, 2017). Waldorf Astoria is one of the most recognized and luxurious hotels in the world. It offers excellent guest service along with attractive facilities for the tourist. It provides luxury and upscale accommodations for tourists and is known as the world's top destination. </a:t>
            </a:r>
          </a:p>
          <a:p>
            <a:endParaRPr lang="en-US" dirty="0"/>
          </a:p>
        </p:txBody>
      </p:sp>
      <p:sp>
        <p:nvSpPr>
          <p:cNvPr id="4" name="Slide Number Placeholder 3"/>
          <p:cNvSpPr>
            <a:spLocks noGrp="1"/>
          </p:cNvSpPr>
          <p:nvPr>
            <p:ph type="sldNum" sz="quarter" idx="10"/>
          </p:nvPr>
        </p:nvSpPr>
        <p:spPr/>
        <p:txBody>
          <a:bodyPr/>
          <a:lstStyle/>
          <a:p>
            <a:fld id="{7C1ED0F4-C7A2-4483-B7EC-4EC5BB114EFE}" type="slidenum">
              <a:rPr lang="en-US" smtClean="0"/>
              <a:t>3</a:t>
            </a:fld>
            <a:endParaRPr lang="en-US"/>
          </a:p>
        </p:txBody>
      </p:sp>
    </p:spTree>
    <p:extLst>
      <p:ext uri="{BB962C8B-B14F-4D97-AF65-F5344CB8AC3E}">
        <p14:creationId xmlns:p14="http://schemas.microsoft.com/office/powerpoint/2010/main" val="283614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Waldorf Astoria provides luxurious accommodations and catering services for tourists and local people. It is a brand of the world's biggest hotel supply chain Hilton Worldwide. It is considered as flagship brand and most upscale service in the portfolio of Hilton Worldwide. It offers the highest standard of service and excellent experience to the tourist. There a different countries such as the United States, England, Italy and Germany where the Waldorf Astoria provides luxurious hotel service (Duque and </a:t>
            </a:r>
            <a:r>
              <a:rPr lang="en-US" sz="1200" kern="1200" dirty="0" err="1">
                <a:solidFill>
                  <a:schemeClr val="tx1"/>
                </a:solidFill>
                <a:effectLst/>
                <a:latin typeface="+mn-lt"/>
                <a:ea typeface="+mn-ea"/>
                <a:cs typeface="+mn-cs"/>
              </a:rPr>
              <a:t>Zorrinho</a:t>
            </a:r>
            <a:r>
              <a:rPr lang="en-US" sz="1200" kern="1200" dirty="0">
                <a:solidFill>
                  <a:schemeClr val="tx1"/>
                </a:solidFill>
                <a:effectLst/>
                <a:latin typeface="+mn-lt"/>
                <a:ea typeface="+mn-ea"/>
                <a:cs typeface="+mn-cs"/>
              </a:rPr>
              <a:t>, 2014). The Waldorf Astoria brand of Hilton Worldwide started its journey on March 13, 1893, becoming one of the most attractive hotel brands in the present day. The mesmerizing and luxurious interior and design of the hotel attract guests and tourists mostly. </a:t>
            </a:r>
          </a:p>
          <a:p>
            <a:endParaRPr lang="en-US" dirty="0"/>
          </a:p>
        </p:txBody>
      </p:sp>
      <p:sp>
        <p:nvSpPr>
          <p:cNvPr id="4" name="Slide Number Placeholder 3"/>
          <p:cNvSpPr>
            <a:spLocks noGrp="1"/>
          </p:cNvSpPr>
          <p:nvPr>
            <p:ph type="sldNum" sz="quarter" idx="10"/>
          </p:nvPr>
        </p:nvSpPr>
        <p:spPr/>
        <p:txBody>
          <a:bodyPr/>
          <a:lstStyle/>
          <a:p>
            <a:fld id="{7C1ED0F4-C7A2-4483-B7EC-4EC5BB114EFE}" type="slidenum">
              <a:rPr lang="en-US" smtClean="0"/>
              <a:t>4</a:t>
            </a:fld>
            <a:endParaRPr lang="en-US"/>
          </a:p>
        </p:txBody>
      </p:sp>
    </p:spTree>
    <p:extLst>
      <p:ext uri="{BB962C8B-B14F-4D97-AF65-F5344CB8AC3E}">
        <p14:creationId xmlns:p14="http://schemas.microsoft.com/office/powerpoint/2010/main" val="689194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Tourist people are travelling from one place to another which requires temporary accommodations for them. Tourist people are mostly looking for accommodations in the hotel for better catering and lodging services.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are also recognized as significant consumers of the hotel. They arrange meetings and conferences for their business purpose (</a:t>
            </a:r>
            <a:r>
              <a:rPr lang="en-US" sz="1200" kern="1200" dirty="0" err="1">
                <a:solidFill>
                  <a:schemeClr val="tx1"/>
                </a:solidFill>
                <a:effectLst/>
                <a:latin typeface="+mn-lt"/>
                <a:ea typeface="+mn-ea"/>
                <a:cs typeface="+mn-cs"/>
              </a:rPr>
              <a:t>Crissy</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Laudadio</a:t>
            </a:r>
            <a:r>
              <a:rPr lang="en-US" sz="1200" kern="1200" dirty="0">
                <a:solidFill>
                  <a:schemeClr val="tx1"/>
                </a:solidFill>
                <a:effectLst/>
                <a:latin typeface="+mn-lt"/>
                <a:ea typeface="+mn-ea"/>
                <a:cs typeface="+mn-cs"/>
              </a:rPr>
              <a:t>, 2016). The Retirees are looking for a peaceful life and are facilitated with quality hotel service for their necessities. They spend their leisure with a serene environment and excellent guest service at the hotel. The families are looking to spend their leisure in the resort and hotel for a better experience and entertaining their children.  The hotel facilitated the theme park and theatre to ensure quality guest service. </a:t>
            </a:r>
          </a:p>
          <a:p>
            <a:endParaRPr lang="en-US" dirty="0"/>
          </a:p>
        </p:txBody>
      </p:sp>
      <p:sp>
        <p:nvSpPr>
          <p:cNvPr id="4" name="Slide Number Placeholder 3"/>
          <p:cNvSpPr>
            <a:spLocks noGrp="1"/>
          </p:cNvSpPr>
          <p:nvPr>
            <p:ph type="sldNum" sz="quarter" idx="10"/>
          </p:nvPr>
        </p:nvSpPr>
        <p:spPr/>
        <p:txBody>
          <a:bodyPr/>
          <a:lstStyle/>
          <a:p>
            <a:fld id="{7C1ED0F4-C7A2-4483-B7EC-4EC5BB114EFE}" type="slidenum">
              <a:rPr lang="en-US" smtClean="0"/>
              <a:t>5</a:t>
            </a:fld>
            <a:endParaRPr lang="en-US"/>
          </a:p>
        </p:txBody>
      </p:sp>
    </p:spTree>
    <p:extLst>
      <p:ext uri="{BB962C8B-B14F-4D97-AF65-F5344CB8AC3E}">
        <p14:creationId xmlns:p14="http://schemas.microsoft.com/office/powerpoint/2010/main" val="2098948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Waldorf Astoria Hotel and Resorts are providing upscale and higher standards of service to their guest. The accommodation facilities of Waldorf Astoria are more luxurious than any other hotel brand. It also provides excellent food and beverage facilities for the tourist and other guests. It also provides event management facilities for business conferences and other occasions (Holcomb and </a:t>
            </a:r>
            <a:r>
              <a:rPr lang="en-US" sz="1200" kern="1200" dirty="0" err="1">
                <a:solidFill>
                  <a:schemeClr val="tx1"/>
                </a:solidFill>
                <a:effectLst/>
                <a:latin typeface="+mn-lt"/>
                <a:ea typeface="+mn-ea"/>
                <a:cs typeface="+mn-cs"/>
              </a:rPr>
              <a:t>Okumus</a:t>
            </a:r>
            <a:r>
              <a:rPr lang="en-US" sz="1200" kern="1200" dirty="0">
                <a:solidFill>
                  <a:schemeClr val="tx1"/>
                </a:solidFill>
                <a:effectLst/>
                <a:latin typeface="+mn-lt"/>
                <a:ea typeface="+mn-ea"/>
                <a:cs typeface="+mn-cs"/>
              </a:rPr>
              <a:t>, 2015). The hotel provides entertainment and refreshment facilities including the availability of theme part and movie theatre. Families and retirees go there for recreation and refreshment purposes with their children.  It also provides restaurant and bar facilities in the hotel for its guests. The hotel also offers a travel agency service to facilitate room booking and manage tickets for travel. </a:t>
            </a:r>
          </a:p>
          <a:p>
            <a:endParaRPr lang="en-US" dirty="0"/>
          </a:p>
        </p:txBody>
      </p:sp>
      <p:sp>
        <p:nvSpPr>
          <p:cNvPr id="4" name="Slide Number Placeholder 3"/>
          <p:cNvSpPr>
            <a:spLocks noGrp="1"/>
          </p:cNvSpPr>
          <p:nvPr>
            <p:ph type="sldNum" sz="quarter" idx="10"/>
          </p:nvPr>
        </p:nvSpPr>
        <p:spPr/>
        <p:txBody>
          <a:bodyPr/>
          <a:lstStyle/>
          <a:p>
            <a:fld id="{7C1ED0F4-C7A2-4483-B7EC-4EC5BB114EFE}" type="slidenum">
              <a:rPr lang="en-US" smtClean="0"/>
              <a:t>6</a:t>
            </a:fld>
            <a:endParaRPr lang="en-US"/>
          </a:p>
        </p:txBody>
      </p:sp>
    </p:spTree>
    <p:extLst>
      <p:ext uri="{BB962C8B-B14F-4D97-AF65-F5344CB8AC3E}">
        <p14:creationId xmlns:p14="http://schemas.microsoft.com/office/powerpoint/2010/main" val="714463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guest service of Waldorf Astoria is world-class and concentrate on ensuring hassle-free service to their guest. They provide greetings to their guest on arrival as well as welcoming drinks. They properly administrate hotel check-in and check-outs of the guests. It also allocates preferred rooms to the guests with attractive interiors. It also included delivering messages and mail the significant issues or offers to the guest. The management of the hotel also coordinates all the workers of the hotel to maintain proper communication (</a:t>
            </a:r>
            <a:r>
              <a:rPr lang="en-US" sz="1200" kern="1200" dirty="0" err="1">
                <a:solidFill>
                  <a:schemeClr val="tx1"/>
                </a:solidFill>
                <a:effectLst/>
                <a:latin typeface="+mn-lt"/>
                <a:ea typeface="+mn-ea"/>
                <a:cs typeface="+mn-cs"/>
              </a:rPr>
              <a:t>Lashley</a:t>
            </a:r>
            <a:r>
              <a:rPr lang="en-US" sz="1200" kern="1200" dirty="0">
                <a:solidFill>
                  <a:schemeClr val="tx1"/>
                </a:solidFill>
                <a:effectLst/>
                <a:latin typeface="+mn-lt"/>
                <a:ea typeface="+mn-ea"/>
                <a:cs typeface="+mn-cs"/>
              </a:rPr>
              <a:t>, 2016). Proper guest service is ensuring proper coordination among employees as well as building proper communication systems with guests. </a:t>
            </a:r>
          </a:p>
          <a:p>
            <a:endParaRPr lang="en-US" dirty="0"/>
          </a:p>
        </p:txBody>
      </p:sp>
      <p:sp>
        <p:nvSpPr>
          <p:cNvPr id="4" name="Slide Number Placeholder 3"/>
          <p:cNvSpPr>
            <a:spLocks noGrp="1"/>
          </p:cNvSpPr>
          <p:nvPr>
            <p:ph type="sldNum" sz="quarter" idx="10"/>
          </p:nvPr>
        </p:nvSpPr>
        <p:spPr/>
        <p:txBody>
          <a:bodyPr/>
          <a:lstStyle/>
          <a:p>
            <a:fld id="{7C1ED0F4-C7A2-4483-B7EC-4EC5BB114EFE}" type="slidenum">
              <a:rPr lang="en-US" smtClean="0"/>
              <a:t>7</a:t>
            </a:fld>
            <a:endParaRPr lang="en-US"/>
          </a:p>
        </p:txBody>
      </p:sp>
    </p:spTree>
    <p:extLst>
      <p:ext uri="{BB962C8B-B14F-4D97-AF65-F5344CB8AC3E}">
        <p14:creationId xmlns:p14="http://schemas.microsoft.com/office/powerpoint/2010/main" val="733639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Hospitality services are concentrating on improving guest services and enhancing brand reputations over time. Tourists,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and other guests require quality hospitality services. Quality hospitality service helps to enhance the brand reputation of the hotel. It also helps to improve the retention of guests and enhance guest loyalty (Okamoto and Donovan, 2015). The guests will be attracted by the excellent service of the hotel. The quality service of the hotel also attracts new guest which increase guest engagement. The tourist is facilitated with recreation and entertainment which enhance their experience with adequate service.</a:t>
            </a:r>
          </a:p>
          <a:p>
            <a:endParaRPr lang="en-US" dirty="0"/>
          </a:p>
        </p:txBody>
      </p:sp>
      <p:sp>
        <p:nvSpPr>
          <p:cNvPr id="4" name="Slide Number Placeholder 3"/>
          <p:cNvSpPr>
            <a:spLocks noGrp="1"/>
          </p:cNvSpPr>
          <p:nvPr>
            <p:ph type="sldNum" sz="quarter" idx="10"/>
          </p:nvPr>
        </p:nvSpPr>
        <p:spPr/>
        <p:txBody>
          <a:bodyPr/>
          <a:lstStyle/>
          <a:p>
            <a:fld id="{7C1ED0F4-C7A2-4483-B7EC-4EC5BB114EFE}" type="slidenum">
              <a:rPr lang="en-US" smtClean="0"/>
              <a:t>8</a:t>
            </a:fld>
            <a:endParaRPr lang="en-US"/>
          </a:p>
        </p:txBody>
      </p:sp>
    </p:spTree>
    <p:extLst>
      <p:ext uri="{BB962C8B-B14F-4D97-AF65-F5344CB8AC3E}">
        <p14:creationId xmlns:p14="http://schemas.microsoft.com/office/powerpoint/2010/main" val="6104521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hotel authority should ensure proper safety matters and implement a reliable security policy. The hotel should include excellent front desk service where the guest is facilitated with required necessities. The hotel should improve interior design to attract new guests as well as ensure quality guest services (</a:t>
            </a:r>
            <a:r>
              <a:rPr lang="en-US" sz="1200" kern="1200" dirty="0" err="1">
                <a:solidFill>
                  <a:schemeClr val="tx1"/>
                </a:solidFill>
                <a:effectLst/>
                <a:latin typeface="+mn-lt"/>
                <a:ea typeface="+mn-ea"/>
                <a:cs typeface="+mn-cs"/>
              </a:rPr>
              <a:t>Crissy</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Laudadio</a:t>
            </a:r>
            <a:r>
              <a:rPr lang="en-US" sz="1200" kern="1200" dirty="0">
                <a:solidFill>
                  <a:schemeClr val="tx1"/>
                </a:solidFill>
                <a:effectLst/>
                <a:latin typeface="+mn-lt"/>
                <a:ea typeface="+mn-ea"/>
                <a:cs typeface="+mn-cs"/>
              </a:rPr>
              <a:t>, 2016). The hotel authority should be concerned about the food and beverage to meet the demands of guests. It also ensures continuous room service and emergency response. The hotel also ensures a sound and clean environment in the hotel. The hotel can initiate personalized service to provide an excellent experience to their guest. The hotel authority should implement a proper strategy to meet the demands of the guests properly.</a:t>
            </a:r>
          </a:p>
          <a:p>
            <a:endParaRPr lang="en-US" dirty="0"/>
          </a:p>
        </p:txBody>
      </p:sp>
      <p:sp>
        <p:nvSpPr>
          <p:cNvPr id="4" name="Slide Number Placeholder 3"/>
          <p:cNvSpPr>
            <a:spLocks noGrp="1"/>
          </p:cNvSpPr>
          <p:nvPr>
            <p:ph type="sldNum" sz="quarter" idx="10"/>
          </p:nvPr>
        </p:nvSpPr>
        <p:spPr/>
        <p:txBody>
          <a:bodyPr/>
          <a:lstStyle/>
          <a:p>
            <a:fld id="{7C1ED0F4-C7A2-4483-B7EC-4EC5BB114EFE}" type="slidenum">
              <a:rPr lang="en-US" smtClean="0"/>
              <a:t>9</a:t>
            </a:fld>
            <a:endParaRPr lang="en-US"/>
          </a:p>
        </p:txBody>
      </p:sp>
    </p:spTree>
    <p:extLst>
      <p:ext uri="{BB962C8B-B14F-4D97-AF65-F5344CB8AC3E}">
        <p14:creationId xmlns:p14="http://schemas.microsoft.com/office/powerpoint/2010/main" val="3095593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hospitality industry is focused on improving guest service and providing excellent facilities to meet the expectations of guests. The Waldorf Astoria is one of the most luxurious and higher-standard hotels in the hotel chain of Hilton Worldwide. This hotel provides different guest services including food and beverage, accommodations and event management (Duque and </a:t>
            </a:r>
            <a:r>
              <a:rPr lang="en-US" sz="1200" kern="1200" dirty="0" err="1">
                <a:solidFill>
                  <a:schemeClr val="tx1"/>
                </a:solidFill>
                <a:effectLst/>
                <a:latin typeface="+mn-lt"/>
                <a:ea typeface="+mn-ea"/>
                <a:cs typeface="+mn-cs"/>
              </a:rPr>
              <a:t>Zorrinho</a:t>
            </a:r>
            <a:r>
              <a:rPr lang="en-US" sz="1200" kern="1200" dirty="0">
                <a:solidFill>
                  <a:schemeClr val="tx1"/>
                </a:solidFill>
                <a:effectLst/>
                <a:latin typeface="+mn-lt"/>
                <a:ea typeface="+mn-ea"/>
                <a:cs typeface="+mn-cs"/>
              </a:rPr>
              <a:t>, 2014). This hotel is well known for its exclusive and unique guest service to tourists and business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Families and retirees also go there for refreshments and entertainment. The hotel is concentrating on improving guest engagement and enhancing guest retention through its quality hospitality services. </a:t>
            </a:r>
          </a:p>
          <a:p>
            <a:endParaRPr lang="en-US" dirty="0"/>
          </a:p>
        </p:txBody>
      </p:sp>
      <p:sp>
        <p:nvSpPr>
          <p:cNvPr id="4" name="Slide Number Placeholder 3"/>
          <p:cNvSpPr>
            <a:spLocks noGrp="1"/>
          </p:cNvSpPr>
          <p:nvPr>
            <p:ph type="sldNum" sz="quarter" idx="10"/>
          </p:nvPr>
        </p:nvSpPr>
        <p:spPr/>
        <p:txBody>
          <a:bodyPr/>
          <a:lstStyle/>
          <a:p>
            <a:fld id="{7C1ED0F4-C7A2-4483-B7EC-4EC5BB114EFE}" type="slidenum">
              <a:rPr lang="en-US" smtClean="0"/>
              <a:t>10</a:t>
            </a:fld>
            <a:endParaRPr lang="en-US"/>
          </a:p>
        </p:txBody>
      </p:sp>
    </p:spTree>
    <p:extLst>
      <p:ext uri="{BB962C8B-B14F-4D97-AF65-F5344CB8AC3E}">
        <p14:creationId xmlns:p14="http://schemas.microsoft.com/office/powerpoint/2010/main" val="2874875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a:t>
            </a:r>
          </a:p>
        </p:txBody>
      </p:sp>
      <p:sp>
        <p:nvSpPr>
          <p:cNvPr id="4" name="Slide Number Placeholder 3"/>
          <p:cNvSpPr>
            <a:spLocks noGrp="1"/>
          </p:cNvSpPr>
          <p:nvPr>
            <p:ph type="sldNum" sz="quarter" idx="10"/>
          </p:nvPr>
        </p:nvSpPr>
        <p:spPr/>
        <p:txBody>
          <a:bodyPr/>
          <a:lstStyle/>
          <a:p>
            <a:fld id="{7C1ED0F4-C7A2-4483-B7EC-4EC5BB114EFE}" type="slidenum">
              <a:rPr lang="en-US" smtClean="0"/>
              <a:t>12</a:t>
            </a:fld>
            <a:endParaRPr lang="en-US"/>
          </a:p>
        </p:txBody>
      </p:sp>
    </p:spTree>
    <p:extLst>
      <p:ext uri="{BB962C8B-B14F-4D97-AF65-F5344CB8AC3E}">
        <p14:creationId xmlns:p14="http://schemas.microsoft.com/office/powerpoint/2010/main" val="3021515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6FA0C44-2AA3-43FD-9216-241206DD93E9}"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144025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FA0C44-2AA3-43FD-9216-241206DD93E9}"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577034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6FA0C44-2AA3-43FD-9216-241206DD93E9}"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3205080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6FA0C44-2AA3-43FD-9216-241206DD93E9}" type="datetimeFigureOut">
              <a:rPr lang="en-US" smtClean="0"/>
              <a:t>10/19/23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2485946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6FA0C44-2AA3-43FD-9216-241206DD93E9}" type="datetimeFigureOut">
              <a:rPr lang="en-US" smtClean="0"/>
              <a:t>10/19/23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1337050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6FA0C44-2AA3-43FD-9216-241206DD93E9}" type="datetimeFigureOut">
              <a:rPr lang="en-US" smtClean="0"/>
              <a:t>10/19/23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119594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FA0C44-2AA3-43FD-9216-241206DD93E9}" type="datetimeFigureOut">
              <a:rPr lang="en-US" smtClean="0"/>
              <a:t>10/19/23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2483058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6FA0C44-2AA3-43FD-9216-241206DD93E9}" type="datetimeFigureOut">
              <a:rPr lang="en-US" smtClean="0"/>
              <a:t>10/19/23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3303704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6FA0C44-2AA3-43FD-9216-241206DD93E9}" type="datetimeFigureOut">
              <a:rPr lang="en-US" smtClean="0"/>
              <a:t>10/19/23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3404794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FA0C44-2AA3-43FD-9216-241206DD93E9}"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3913107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FA0C44-2AA3-43FD-9216-241206DD93E9}"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91AEAB-8994-4BF2-848D-2D5AF6E0828A}" type="slidenum">
              <a:rPr lang="en-US" smtClean="0"/>
              <a:t>‹#›</a:t>
            </a:fld>
            <a:endParaRPr lang="en-US"/>
          </a:p>
        </p:txBody>
      </p:sp>
    </p:spTree>
    <p:extLst>
      <p:ext uri="{BB962C8B-B14F-4D97-AF65-F5344CB8AC3E}">
        <p14:creationId xmlns:p14="http://schemas.microsoft.com/office/powerpoint/2010/main" val="3724998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A0C44-2AA3-43FD-9216-241206DD93E9}" type="datetimeFigureOut">
              <a:rPr lang="en-US" smtClean="0"/>
              <a:t>10/19/23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91AEAB-8994-4BF2-848D-2D5AF6E0828A}" type="slidenum">
              <a:rPr lang="en-US" smtClean="0"/>
              <a:t>‹#›</a:t>
            </a:fld>
            <a:endParaRPr lang="en-US"/>
          </a:p>
        </p:txBody>
      </p:sp>
    </p:spTree>
    <p:extLst>
      <p:ext uri="{BB962C8B-B14F-4D97-AF65-F5344CB8AC3E}">
        <p14:creationId xmlns:p14="http://schemas.microsoft.com/office/powerpoint/2010/main" val="2457580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Waldorf_Astoria_Hotel.jp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yellow taxi in front of Waldorf Astoria New York&#10;&#10;Description automatically generated">
            <a:extLst>
              <a:ext uri="{FF2B5EF4-FFF2-40B4-BE49-F238E27FC236}">
                <a16:creationId xmlns:a16="http://schemas.microsoft.com/office/drawing/2014/main" id="{1950C8E8-0D30-31E2-779F-7581B318FBA0}"/>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474" r="-1" b="-1"/>
          <a:stretch/>
        </p:blipFill>
        <p:spPr>
          <a:xfrm>
            <a:off x="2519309" y="365125"/>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774773-1D7C-5761-6669-638C678157E5}"/>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3400" dirty="0">
                <a:ln w="0"/>
                <a:effectLst>
                  <a:reflection blurRad="6350" stA="53000" endA="300" endPos="35500" dir="5400000" sy="-90000" algn="bl" rotWithShape="0"/>
                </a:effectLst>
              </a:rPr>
              <a:t>SUBJECT: WALDORF ASTORIA HOTEL &amp; RESORT</a:t>
            </a:r>
          </a:p>
        </p:txBody>
      </p:sp>
      <p:sp>
        <p:nvSpPr>
          <p:cNvPr id="4" name="Rectangle 3">
            <a:extLst>
              <a:ext uri="{FF2B5EF4-FFF2-40B4-BE49-F238E27FC236}">
                <a16:creationId xmlns:a16="http://schemas.microsoft.com/office/drawing/2014/main" id="{BE00AD28-AEB6-2F2B-3765-6ABC6738635E}"/>
              </a:ext>
            </a:extLst>
          </p:cNvPr>
          <p:cNvSpPr/>
          <p:nvPr/>
        </p:nvSpPr>
        <p:spPr>
          <a:xfrm>
            <a:off x="83820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cap="none" spc="0">
                <a:ln w="0"/>
                <a:effectLst>
                  <a:reflection blurRad="6350" stA="53000" endA="300" endPos="35500" dir="5400000" sy="-90000" algn="bl" rotWithShape="0"/>
                </a:effectLst>
              </a:rPr>
              <a:t>WELCOME TO THE PRESENTATION</a:t>
            </a:r>
          </a:p>
        </p:txBody>
      </p:sp>
      <p:sp>
        <p:nvSpPr>
          <p:cNvPr id="7" name="TextBox 6">
            <a:extLst>
              <a:ext uri="{FF2B5EF4-FFF2-40B4-BE49-F238E27FC236}">
                <a16:creationId xmlns:a16="http://schemas.microsoft.com/office/drawing/2014/main" id="{815AA5A7-634C-4E74-1CF3-2C7216FA9AC9}"/>
              </a:ext>
            </a:extLst>
          </p:cNvPr>
          <p:cNvSpPr txBox="1"/>
          <p:nvPr/>
        </p:nvSpPr>
        <p:spPr>
          <a:xfrm>
            <a:off x="9884956" y="6657945"/>
            <a:ext cx="2307042" cy="200055"/>
          </a:xfrm>
          <a:prstGeom prst="rect">
            <a:avLst/>
          </a:prstGeom>
          <a:solidFill>
            <a:srgbClr val="000000"/>
          </a:solidFill>
        </p:spPr>
        <p:txBody>
          <a:bodyPr wrap="none" rtlCol="0">
            <a:spAutoFit/>
          </a:bodyPr>
          <a:lstStyle/>
          <a:p>
            <a:pPr algn="r">
              <a:spcAft>
                <a:spcPts val="600"/>
              </a:spcAft>
            </a:pPr>
            <a:r>
              <a:rPr lang="en-RO" sz="700">
                <a:solidFill>
                  <a:srgbClr val="FFFFFF"/>
                </a:solidFill>
                <a:hlinkClick r:id="rId4" tooltip="https://commons.wikimedia.org/wiki/File:Waldorf_Astoria_Hotel.jpg">
                  <a:extLst>
                    <a:ext uri="{A12FA001-AC4F-418D-AE19-62706E023703}">
                      <ahyp:hlinkClr xmlns:ahyp="http://schemas.microsoft.com/office/drawing/2018/hyperlinkcolor" val="tx"/>
                    </a:ext>
                  </a:extLst>
                </a:hlinkClick>
              </a:rPr>
              <a:t>This Photo</a:t>
            </a:r>
            <a:r>
              <a:rPr lang="en-RO" sz="700">
                <a:solidFill>
                  <a:srgbClr val="FFFFFF"/>
                </a:solidFill>
              </a:rPr>
              <a:t> by Unknown Author is licensed under </a:t>
            </a:r>
            <a:r>
              <a:rPr lang="en-RO"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RO" sz="700">
              <a:solidFill>
                <a:srgbClr val="FFFFFF"/>
              </a:solidFill>
            </a:endParaRPr>
          </a:p>
        </p:txBody>
      </p:sp>
      <p:sp>
        <p:nvSpPr>
          <p:cNvPr id="8" name="TextBox 7">
            <a:extLst>
              <a:ext uri="{FF2B5EF4-FFF2-40B4-BE49-F238E27FC236}">
                <a16:creationId xmlns:a16="http://schemas.microsoft.com/office/drawing/2014/main" id="{B502E2D8-91A4-D8DE-7E84-F6EF1D02AF1B}"/>
              </a:ext>
            </a:extLst>
          </p:cNvPr>
          <p:cNvSpPr txBox="1"/>
          <p:nvPr/>
        </p:nvSpPr>
        <p:spPr>
          <a:xfrm>
            <a:off x="357188" y="3314700"/>
            <a:ext cx="3529011" cy="923330"/>
          </a:xfrm>
          <a:prstGeom prst="rect">
            <a:avLst/>
          </a:prstGeom>
          <a:noFill/>
        </p:spPr>
        <p:txBody>
          <a:bodyPr wrap="square" rtlCol="0">
            <a:spAutoFit/>
          </a:bodyPr>
          <a:lstStyle/>
          <a:p>
            <a:pPr algn="ctr"/>
            <a:r>
              <a:rPr lang="en-US" sz="1800" dirty="0">
                <a:latin typeface="Times New Roman" panose="02020603050405020304" pitchFamily="18" charset="0"/>
                <a:ea typeface="Carlito" pitchFamily="34" charset="-122"/>
                <a:cs typeface="Times New Roman" panose="02020603050405020304" pitchFamily="18" charset="0"/>
              </a:rPr>
              <a:t>Role and importance of quality service, hospitality and guest services</a:t>
            </a:r>
            <a:endParaRPr lang="en-GB" sz="1800" dirty="0"/>
          </a:p>
        </p:txBody>
      </p:sp>
      <p:sp>
        <p:nvSpPr>
          <p:cNvPr id="9" name="TextBox 8">
            <a:extLst>
              <a:ext uri="{FF2B5EF4-FFF2-40B4-BE49-F238E27FC236}">
                <a16:creationId xmlns:a16="http://schemas.microsoft.com/office/drawing/2014/main" id="{B3DE34E9-B0B0-AC93-EEBC-D9E1FAC135C6}"/>
              </a:ext>
            </a:extLst>
          </p:cNvPr>
          <p:cNvSpPr txBox="1"/>
          <p:nvPr/>
        </p:nvSpPr>
        <p:spPr>
          <a:xfrm>
            <a:off x="354138" y="4238031"/>
            <a:ext cx="2989137" cy="2031325"/>
          </a:xfrm>
          <a:prstGeom prst="rect">
            <a:avLst/>
          </a:prstGeom>
          <a:noFill/>
        </p:spPr>
        <p:txBody>
          <a:bodyPr wrap="square" rtlCol="0">
            <a:spAutoFit/>
          </a:bodyPr>
          <a:lstStyle/>
          <a:p>
            <a:pPr algn="ctr"/>
            <a:r>
              <a:rPr lang="en-US" sz="1800" dirty="0"/>
              <a:t>BMIH4003 Hospitality and Guest Services</a:t>
            </a:r>
          </a:p>
          <a:p>
            <a:pPr algn="ctr"/>
            <a:r>
              <a:rPr lang="en-US" dirty="0"/>
              <a:t>Student name: Marin Marius Enache</a:t>
            </a:r>
          </a:p>
          <a:p>
            <a:pPr algn="ctr"/>
            <a:r>
              <a:rPr lang="en-US" dirty="0"/>
              <a:t>ID number: 2241513</a:t>
            </a:r>
          </a:p>
          <a:p>
            <a:pPr algn="ctr"/>
            <a:r>
              <a:rPr lang="en" sz="1800" b="1" dirty="0"/>
              <a:t>Module Leader: </a:t>
            </a:r>
            <a:r>
              <a:rPr lang="en-GB" sz="1800" dirty="0">
                <a:effectLst/>
                <a:latin typeface="CIDFont+F1"/>
              </a:rPr>
              <a:t>Charlotte Joyner, Dale Clark</a:t>
            </a:r>
            <a:endParaRPr lang="en-GB" sz="2400" dirty="0"/>
          </a:p>
        </p:txBody>
      </p:sp>
    </p:spTree>
    <p:extLst>
      <p:ext uri="{BB962C8B-B14F-4D97-AF65-F5344CB8AC3E}">
        <p14:creationId xmlns:p14="http://schemas.microsoft.com/office/powerpoint/2010/main" val="3546934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5">
              <a:lumMod val="60000"/>
              <a:lumOff val="40000"/>
            </a:schemeClr>
          </a:solidFill>
        </p:spPr>
        <p:txBody>
          <a:bodyPr wrap="square" rtlCol="0">
            <a:spAutoFit/>
          </a:bodyPr>
          <a:lstStyle/>
          <a:p>
            <a:pPr algn="ctr"/>
            <a:r>
              <a:rPr lang="en-US" sz="3200" b="1" dirty="0"/>
              <a:t>Table of Contents</a:t>
            </a:r>
          </a:p>
        </p:txBody>
      </p:sp>
      <p:sp>
        <p:nvSpPr>
          <p:cNvPr id="3" name="TextBox 2"/>
          <p:cNvSpPr txBox="1"/>
          <p:nvPr/>
        </p:nvSpPr>
        <p:spPr>
          <a:xfrm>
            <a:off x="967201" y="1080736"/>
            <a:ext cx="6543942" cy="5293757"/>
          </a:xfrm>
          <a:prstGeom prst="rect">
            <a:avLst/>
          </a:prstGeom>
          <a:noFill/>
        </p:spPr>
        <p:txBody>
          <a:bodyPr wrap="square" rtlCol="0">
            <a:spAutoFit/>
          </a:bodyPr>
          <a:lstStyle/>
          <a:p>
            <a:pPr marL="285750" indent="-285750">
              <a:buFont typeface="Wingdings" panose="05000000000000000000" pitchFamily="2" charset="2"/>
              <a:buChar char="Ø"/>
            </a:pPr>
            <a:r>
              <a:rPr lang="en-US" sz="2000" b="1" dirty="0"/>
              <a:t>Introduction</a:t>
            </a:r>
          </a:p>
          <a:p>
            <a:pPr marL="285750" indent="-285750">
              <a:buFont typeface="Wingdings" panose="05000000000000000000" pitchFamily="2" charset="2"/>
              <a:buChar char="Ø"/>
            </a:pPr>
            <a:endParaRPr lang="en-US" sz="2000" b="1" dirty="0"/>
          </a:p>
          <a:p>
            <a:pPr marL="285750" indent="-285750">
              <a:buFont typeface="Wingdings" panose="05000000000000000000" pitchFamily="2" charset="2"/>
              <a:buChar char="Ø"/>
            </a:pPr>
            <a:r>
              <a:rPr lang="en-US" sz="2000" b="1" dirty="0"/>
              <a:t>Introduce Waldorf Astoria Hotel and Resorts</a:t>
            </a:r>
          </a:p>
          <a:p>
            <a:pPr marL="285750" indent="-285750">
              <a:buFont typeface="Wingdings" panose="05000000000000000000" pitchFamily="2" charset="2"/>
              <a:buChar char="Ø"/>
            </a:pPr>
            <a:endParaRPr lang="en-US" sz="2000" b="1" dirty="0"/>
          </a:p>
          <a:p>
            <a:pPr marL="285750" indent="-285750">
              <a:buFont typeface="Wingdings" panose="05000000000000000000" pitchFamily="2" charset="2"/>
              <a:buChar char="Ø"/>
            </a:pPr>
            <a:r>
              <a:rPr lang="en-US" sz="2000" b="1" dirty="0"/>
              <a:t>Core Consumers of Waldorf Astoria</a:t>
            </a:r>
          </a:p>
          <a:p>
            <a:pPr marL="285750" indent="-285750">
              <a:buFont typeface="Wingdings" panose="05000000000000000000" pitchFamily="2" charset="2"/>
              <a:buChar char="Ø"/>
            </a:pPr>
            <a:endParaRPr lang="en-US" sz="2000" b="1" dirty="0"/>
          </a:p>
          <a:p>
            <a:pPr marL="285750" indent="-285750">
              <a:buFont typeface="Wingdings" panose="05000000000000000000" pitchFamily="2" charset="2"/>
              <a:buChar char="Ø"/>
            </a:pPr>
            <a:r>
              <a:rPr lang="en-US" sz="2000" b="1" dirty="0"/>
              <a:t>Nature and Scope of Waldorf Astoria</a:t>
            </a:r>
          </a:p>
          <a:p>
            <a:pPr marL="285750" indent="-285750">
              <a:buFont typeface="Wingdings" panose="05000000000000000000" pitchFamily="2" charset="2"/>
              <a:buChar char="Ø"/>
            </a:pPr>
            <a:endParaRPr lang="en-US" sz="2000" b="1" dirty="0"/>
          </a:p>
          <a:p>
            <a:pPr marL="285750" indent="-285750">
              <a:buFont typeface="Wingdings" panose="05000000000000000000" pitchFamily="2" charset="2"/>
              <a:buChar char="Ø"/>
            </a:pPr>
            <a:r>
              <a:rPr lang="en-US" sz="2000" b="1" dirty="0"/>
              <a:t>Roles of Guest Service at Waldorf Astoria</a:t>
            </a:r>
          </a:p>
          <a:p>
            <a:pPr marL="285750" indent="-285750">
              <a:buFont typeface="Wingdings" panose="05000000000000000000" pitchFamily="2" charset="2"/>
              <a:buChar char="Ø"/>
            </a:pPr>
            <a:endParaRPr lang="en-US" sz="2000" b="1" dirty="0"/>
          </a:p>
          <a:p>
            <a:pPr marL="285750" indent="-285750">
              <a:buFont typeface="Wingdings" panose="05000000000000000000" pitchFamily="2" charset="2"/>
              <a:buChar char="Ø"/>
            </a:pPr>
            <a:r>
              <a:rPr lang="en-US" sz="2000" b="1" dirty="0"/>
              <a:t>Significance of Hospitality Service of Hotel </a:t>
            </a:r>
          </a:p>
          <a:p>
            <a:pPr marL="285750" indent="-285750">
              <a:buFont typeface="Wingdings" panose="05000000000000000000" pitchFamily="2" charset="2"/>
              <a:buChar char="Ø"/>
            </a:pPr>
            <a:endParaRPr lang="en-US" sz="2000" b="1" dirty="0"/>
          </a:p>
          <a:p>
            <a:pPr marL="285750" indent="-285750">
              <a:buFont typeface="Wingdings" panose="05000000000000000000" pitchFamily="2" charset="2"/>
              <a:buChar char="Ø"/>
            </a:pPr>
            <a:r>
              <a:rPr lang="en-US" sz="2000" b="1" dirty="0"/>
              <a:t>Ways to Fulfill Guest Expectations</a:t>
            </a:r>
          </a:p>
          <a:p>
            <a:pPr marL="285750" indent="-285750">
              <a:buFont typeface="Wingdings" panose="05000000000000000000" pitchFamily="2" charset="2"/>
              <a:buChar char="Ø"/>
            </a:pPr>
            <a:endParaRPr lang="en-US" sz="2000" b="1" dirty="0"/>
          </a:p>
          <a:p>
            <a:pPr marL="285750" indent="-285750">
              <a:buFont typeface="Wingdings" panose="05000000000000000000" pitchFamily="2" charset="2"/>
              <a:buChar char="Ø"/>
            </a:pPr>
            <a:r>
              <a:rPr lang="en-US" sz="2000" b="1" dirty="0"/>
              <a:t>Conclusion</a:t>
            </a:r>
          </a:p>
          <a:p>
            <a:pPr marL="285750" indent="-285750">
              <a:buFont typeface="Wingdings" panose="05000000000000000000" pitchFamily="2" charset="2"/>
              <a:buChar char="Ø"/>
            </a:pPr>
            <a:endParaRPr lang="en-US" sz="2000" b="1" dirty="0"/>
          </a:p>
          <a:p>
            <a:pPr marL="285750" indent="-285750">
              <a:buFont typeface="Wingdings" panose="05000000000000000000" pitchFamily="2" charset="2"/>
              <a:buChar char="Ø"/>
            </a:pPr>
            <a:r>
              <a:rPr lang="en-US" sz="2000" b="1" dirty="0"/>
              <a:t>Reference</a:t>
            </a:r>
          </a:p>
        </p:txBody>
      </p:sp>
      <p:pic>
        <p:nvPicPr>
          <p:cNvPr id="4" name="Picture 3"/>
          <p:cNvPicPr>
            <a:picLocks noChangeAspect="1"/>
          </p:cNvPicPr>
          <p:nvPr/>
        </p:nvPicPr>
        <p:blipFill>
          <a:blip r:embed="rId3"/>
          <a:stretch>
            <a:fillRect/>
          </a:stretch>
        </p:blipFill>
        <p:spPr>
          <a:xfrm>
            <a:off x="7214508" y="1594014"/>
            <a:ext cx="4267200" cy="4267200"/>
          </a:xfrm>
          <a:prstGeom prst="rect">
            <a:avLst/>
          </a:prstGeom>
        </p:spPr>
      </p:pic>
    </p:spTree>
    <p:extLst>
      <p:ext uri="{BB962C8B-B14F-4D97-AF65-F5344CB8AC3E}">
        <p14:creationId xmlns:p14="http://schemas.microsoft.com/office/powerpoint/2010/main" val="1070602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CFE"/>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84775"/>
          </a:xfrm>
          <a:prstGeom prst="rect">
            <a:avLst/>
          </a:prstGeom>
          <a:solidFill>
            <a:schemeClr val="accent5">
              <a:lumMod val="60000"/>
              <a:lumOff val="40000"/>
            </a:schemeClr>
          </a:solidFill>
        </p:spPr>
        <p:txBody>
          <a:bodyPr wrap="square" rtlCol="0">
            <a:spAutoFit/>
          </a:bodyPr>
          <a:lstStyle/>
          <a:p>
            <a:pPr algn="ctr"/>
            <a:r>
              <a:rPr lang="en-US" sz="3200" b="1"/>
              <a:t>Introduction</a:t>
            </a:r>
          </a:p>
        </p:txBody>
      </p:sp>
      <p:sp>
        <p:nvSpPr>
          <p:cNvPr id="3" name="TextBox 2"/>
          <p:cNvSpPr txBox="1"/>
          <p:nvPr/>
        </p:nvSpPr>
        <p:spPr>
          <a:xfrm>
            <a:off x="206828" y="1034143"/>
            <a:ext cx="6411685" cy="1754326"/>
          </a:xfrm>
          <a:prstGeom prst="rect">
            <a:avLst/>
          </a:prstGeom>
          <a:noFill/>
          <a:ln w="19050">
            <a:solidFill>
              <a:schemeClr val="tx1"/>
            </a:solidFill>
          </a:ln>
        </p:spPr>
        <p:txBody>
          <a:bodyPr wrap="square" rtlCol="0">
            <a:spAutoFit/>
          </a:bodyPr>
          <a:lstStyle/>
          <a:p>
            <a:pPr algn="just"/>
            <a:r>
              <a:rPr lang="en-US" b="1" dirty="0"/>
              <a:t>Hotel management is a crucial part of the hospitality industry planning and executing the operations and activities of the hotel. The hotel management is responsible for ensuring quality guest service and adequate accommodations for the guests. The hotel is engaging its strategy to attract guests with its quality guest service and fulfilling guest expectations (Keith and </a:t>
            </a:r>
            <a:r>
              <a:rPr lang="en-US" b="1" dirty="0" err="1"/>
              <a:t>Houran</a:t>
            </a:r>
            <a:r>
              <a:rPr lang="en-US" b="1" dirty="0"/>
              <a:t>, 2017). </a:t>
            </a:r>
          </a:p>
        </p:txBody>
      </p:sp>
      <p:sp>
        <p:nvSpPr>
          <p:cNvPr id="4" name="TextBox 3"/>
          <p:cNvSpPr txBox="1"/>
          <p:nvPr/>
        </p:nvSpPr>
        <p:spPr>
          <a:xfrm>
            <a:off x="5954486" y="4561114"/>
            <a:ext cx="6106885" cy="1477328"/>
          </a:xfrm>
          <a:prstGeom prst="rect">
            <a:avLst/>
          </a:prstGeom>
          <a:noFill/>
          <a:ln w="19050">
            <a:solidFill>
              <a:schemeClr val="tx1"/>
            </a:solidFill>
          </a:ln>
        </p:spPr>
        <p:txBody>
          <a:bodyPr wrap="square" rtlCol="0">
            <a:spAutoFit/>
          </a:bodyPr>
          <a:lstStyle/>
          <a:p>
            <a:pPr algn="just"/>
            <a:r>
              <a:rPr lang="en-US" b="1" dirty="0"/>
              <a:t>Waldorf Astoria is one of the most recognized and luxurious hotels in the world. It offers excellent guest service along with attractive facilities for the tourist. It provides luxury and upscale accommodations for tourists and is known as the world's top destination. </a:t>
            </a:r>
          </a:p>
        </p:txBody>
      </p:sp>
      <p:pic>
        <p:nvPicPr>
          <p:cNvPr id="5" name="Picture 4"/>
          <p:cNvPicPr>
            <a:picLocks noChangeAspect="1"/>
          </p:cNvPicPr>
          <p:nvPr/>
        </p:nvPicPr>
        <p:blipFill>
          <a:blip r:embed="rId3"/>
          <a:stretch>
            <a:fillRect/>
          </a:stretch>
        </p:blipFill>
        <p:spPr>
          <a:xfrm>
            <a:off x="206828" y="2950028"/>
            <a:ext cx="5570425" cy="3710715"/>
          </a:xfrm>
          <a:prstGeom prst="rect">
            <a:avLst/>
          </a:prstGeom>
        </p:spPr>
      </p:pic>
      <p:pic>
        <p:nvPicPr>
          <p:cNvPr id="6" name="Picture 5"/>
          <p:cNvPicPr>
            <a:picLocks noChangeAspect="1"/>
          </p:cNvPicPr>
          <p:nvPr/>
        </p:nvPicPr>
        <p:blipFill>
          <a:blip r:embed="rId4"/>
          <a:stretch>
            <a:fillRect/>
          </a:stretch>
        </p:blipFill>
        <p:spPr>
          <a:xfrm>
            <a:off x="7056865" y="1034143"/>
            <a:ext cx="4515048" cy="3010032"/>
          </a:xfrm>
          <a:prstGeom prst="rect">
            <a:avLst/>
          </a:prstGeom>
        </p:spPr>
      </p:pic>
    </p:spTree>
    <p:extLst>
      <p:ext uri="{BB962C8B-B14F-4D97-AF65-F5344CB8AC3E}">
        <p14:creationId xmlns:p14="http://schemas.microsoft.com/office/powerpoint/2010/main" val="1367476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5">
              <a:lumMod val="60000"/>
              <a:lumOff val="40000"/>
            </a:schemeClr>
          </a:solidFill>
        </p:spPr>
        <p:txBody>
          <a:bodyPr wrap="square" rtlCol="0">
            <a:spAutoFit/>
          </a:bodyPr>
          <a:lstStyle/>
          <a:p>
            <a:pPr algn="ctr"/>
            <a:r>
              <a:rPr lang="en-US" sz="2800" b="1"/>
              <a:t>Introduce Waldorf Astoria Hotel and Resorts</a:t>
            </a:r>
          </a:p>
        </p:txBody>
      </p:sp>
      <p:sp>
        <p:nvSpPr>
          <p:cNvPr id="3" name="TextBox 2"/>
          <p:cNvSpPr txBox="1"/>
          <p:nvPr/>
        </p:nvSpPr>
        <p:spPr>
          <a:xfrm>
            <a:off x="468085" y="1099457"/>
            <a:ext cx="5802085" cy="1754326"/>
          </a:xfrm>
          <a:prstGeom prst="rect">
            <a:avLst/>
          </a:prstGeom>
          <a:noFill/>
          <a:ln w="19050">
            <a:solidFill>
              <a:schemeClr val="tx1"/>
            </a:solidFill>
          </a:ln>
        </p:spPr>
        <p:txBody>
          <a:bodyPr wrap="square" rtlCol="0">
            <a:spAutoFit/>
          </a:bodyPr>
          <a:lstStyle/>
          <a:p>
            <a:pPr algn="just"/>
            <a:r>
              <a:rPr lang="en-US" b="1" dirty="0"/>
              <a:t> Waldorf Astoria provides luxurious accommodations and catering services for tourists and local people. It is a brand of the world's biggest hotel supply chain Hilton Worldwide. It is considered as flagship brand and most upscale service in the portfolio of Hilton Worldwide. It offers the highest standard of service and excellent experience to the tourist. </a:t>
            </a:r>
          </a:p>
        </p:txBody>
      </p:sp>
      <p:sp>
        <p:nvSpPr>
          <p:cNvPr id="4" name="TextBox 3"/>
          <p:cNvSpPr txBox="1"/>
          <p:nvPr/>
        </p:nvSpPr>
        <p:spPr>
          <a:xfrm>
            <a:off x="5617028" y="4158343"/>
            <a:ext cx="6379029" cy="2031325"/>
          </a:xfrm>
          <a:prstGeom prst="rect">
            <a:avLst/>
          </a:prstGeom>
          <a:noFill/>
          <a:ln w="19050">
            <a:solidFill>
              <a:schemeClr val="tx1"/>
            </a:solidFill>
          </a:ln>
        </p:spPr>
        <p:txBody>
          <a:bodyPr wrap="square" rtlCol="0">
            <a:spAutoFit/>
          </a:bodyPr>
          <a:lstStyle/>
          <a:p>
            <a:pPr algn="just"/>
            <a:r>
              <a:rPr lang="en-US" b="1" dirty="0"/>
              <a:t>There a different countries such as the United States, England, Italy and Germany where the Waldorf Astoria provides luxurious hotel service (Duque and </a:t>
            </a:r>
            <a:r>
              <a:rPr lang="en-US" b="1" dirty="0" err="1"/>
              <a:t>Zorrinho</a:t>
            </a:r>
            <a:r>
              <a:rPr lang="en-US" b="1" dirty="0"/>
              <a:t>, 2014). The Waldorf Astoria brand of Hilton Worldwide started its journey on March 13, 1893, becoming one of the most attractive hotel brands in the present day. The mesmerizing and luxurious interior and design of the hotel attract guests and tourists mostly. </a:t>
            </a:r>
          </a:p>
        </p:txBody>
      </p:sp>
      <p:pic>
        <p:nvPicPr>
          <p:cNvPr id="5" name="Picture 4"/>
          <p:cNvPicPr>
            <a:picLocks noChangeAspect="1"/>
          </p:cNvPicPr>
          <p:nvPr/>
        </p:nvPicPr>
        <p:blipFill>
          <a:blip r:embed="rId3"/>
          <a:stretch>
            <a:fillRect/>
          </a:stretch>
        </p:blipFill>
        <p:spPr>
          <a:xfrm>
            <a:off x="468085" y="3178629"/>
            <a:ext cx="4942115" cy="3392761"/>
          </a:xfrm>
          <a:prstGeom prst="rect">
            <a:avLst/>
          </a:prstGeom>
        </p:spPr>
      </p:pic>
      <p:pic>
        <p:nvPicPr>
          <p:cNvPr id="6" name="Picture 5"/>
          <p:cNvPicPr>
            <a:picLocks noChangeAspect="1"/>
          </p:cNvPicPr>
          <p:nvPr/>
        </p:nvPicPr>
        <p:blipFill>
          <a:blip r:embed="rId4"/>
          <a:stretch>
            <a:fillRect/>
          </a:stretch>
        </p:blipFill>
        <p:spPr>
          <a:xfrm>
            <a:off x="6562977" y="694226"/>
            <a:ext cx="5433080" cy="3104888"/>
          </a:xfrm>
          <a:prstGeom prst="rect">
            <a:avLst/>
          </a:prstGeom>
        </p:spPr>
      </p:pic>
    </p:spTree>
    <p:extLst>
      <p:ext uri="{BB962C8B-B14F-4D97-AF65-F5344CB8AC3E}">
        <p14:creationId xmlns:p14="http://schemas.microsoft.com/office/powerpoint/2010/main" val="3038708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5">
              <a:lumMod val="60000"/>
              <a:lumOff val="40000"/>
            </a:schemeClr>
          </a:solidFill>
        </p:spPr>
        <p:txBody>
          <a:bodyPr wrap="square" rtlCol="0">
            <a:spAutoFit/>
          </a:bodyPr>
          <a:lstStyle/>
          <a:p>
            <a:pPr algn="ctr"/>
            <a:r>
              <a:rPr lang="en-US" sz="2800" b="1"/>
              <a:t>Core Consumers of Waldorf Astoria</a:t>
            </a:r>
          </a:p>
        </p:txBody>
      </p:sp>
      <p:sp>
        <p:nvSpPr>
          <p:cNvPr id="4" name="TextBox 3"/>
          <p:cNvSpPr txBox="1"/>
          <p:nvPr/>
        </p:nvSpPr>
        <p:spPr>
          <a:xfrm>
            <a:off x="1208315" y="1676399"/>
            <a:ext cx="4299857" cy="3539430"/>
          </a:xfrm>
          <a:prstGeom prst="rect">
            <a:avLst/>
          </a:prstGeom>
          <a:noFill/>
        </p:spPr>
        <p:txBody>
          <a:bodyPr wrap="square" rtlCol="0">
            <a:spAutoFit/>
          </a:bodyPr>
          <a:lstStyle/>
          <a:p>
            <a:pPr marL="457200" indent="-457200">
              <a:buFont typeface="Arial" panose="020B0604020202020204" pitchFamily="34" charset="0"/>
              <a:buChar char="•"/>
            </a:pPr>
            <a:r>
              <a:rPr lang="en-US" sz="3200" dirty="0"/>
              <a:t>Tourists</a:t>
            </a:r>
          </a:p>
          <a:p>
            <a:pPr marL="457200" indent="-457200">
              <a:buFont typeface="Arial" panose="020B0604020202020204" pitchFamily="34" charset="0"/>
              <a:buChar char="•"/>
            </a:pPr>
            <a:endParaRPr lang="en-US" sz="3200" dirty="0"/>
          </a:p>
          <a:p>
            <a:pPr marL="457200" indent="-457200">
              <a:buFont typeface="Arial" panose="020B0604020202020204" pitchFamily="34" charset="0"/>
              <a:buChar char="•"/>
            </a:pPr>
            <a:r>
              <a:rPr lang="en-US" sz="3200" dirty="0"/>
              <a:t>Business travelers </a:t>
            </a:r>
          </a:p>
          <a:p>
            <a:pPr marL="457200" indent="-457200">
              <a:buFont typeface="Arial" panose="020B0604020202020204" pitchFamily="34" charset="0"/>
              <a:buChar char="•"/>
            </a:pPr>
            <a:endParaRPr lang="en-US" sz="3200" dirty="0"/>
          </a:p>
          <a:p>
            <a:pPr marL="457200" indent="-457200">
              <a:buFont typeface="Arial" panose="020B0604020202020204" pitchFamily="34" charset="0"/>
              <a:buChar char="•"/>
            </a:pPr>
            <a:r>
              <a:rPr lang="en-US" sz="3200" dirty="0"/>
              <a:t>Retirees people</a:t>
            </a:r>
          </a:p>
          <a:p>
            <a:pPr marL="457200" indent="-457200">
              <a:buFont typeface="Arial" panose="020B0604020202020204" pitchFamily="34" charset="0"/>
              <a:buChar char="•"/>
            </a:pPr>
            <a:endParaRPr lang="en-US" sz="3200" dirty="0"/>
          </a:p>
          <a:p>
            <a:pPr marL="457200" indent="-457200">
              <a:buFont typeface="Arial" panose="020B0604020202020204" pitchFamily="34" charset="0"/>
              <a:buChar char="•"/>
            </a:pPr>
            <a:r>
              <a:rPr lang="en-US" sz="3200" dirty="0"/>
              <a:t>Families		</a:t>
            </a:r>
          </a:p>
        </p:txBody>
      </p:sp>
      <p:pic>
        <p:nvPicPr>
          <p:cNvPr id="5" name="Picture 4"/>
          <p:cNvPicPr>
            <a:picLocks noChangeAspect="1"/>
          </p:cNvPicPr>
          <p:nvPr/>
        </p:nvPicPr>
        <p:blipFill>
          <a:blip r:embed="rId3"/>
          <a:stretch>
            <a:fillRect/>
          </a:stretch>
        </p:blipFill>
        <p:spPr>
          <a:xfrm>
            <a:off x="5823857" y="1578428"/>
            <a:ext cx="5998029" cy="4005943"/>
          </a:xfrm>
          <a:prstGeom prst="rect">
            <a:avLst/>
          </a:prstGeom>
        </p:spPr>
      </p:pic>
    </p:spTree>
    <p:extLst>
      <p:ext uri="{BB962C8B-B14F-4D97-AF65-F5344CB8AC3E}">
        <p14:creationId xmlns:p14="http://schemas.microsoft.com/office/powerpoint/2010/main" val="1001650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3F7FF"/>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5">
              <a:lumMod val="60000"/>
              <a:lumOff val="40000"/>
            </a:schemeClr>
          </a:solidFill>
        </p:spPr>
        <p:txBody>
          <a:bodyPr wrap="square" rtlCol="0">
            <a:spAutoFit/>
          </a:bodyPr>
          <a:lstStyle/>
          <a:p>
            <a:pPr algn="ctr"/>
            <a:r>
              <a:rPr lang="en-US" sz="2800" b="1"/>
              <a:t>Nature and Scope of Waldorf Astoria</a:t>
            </a:r>
          </a:p>
        </p:txBody>
      </p:sp>
      <p:sp>
        <p:nvSpPr>
          <p:cNvPr id="3" name="TextBox 2"/>
          <p:cNvSpPr txBox="1"/>
          <p:nvPr/>
        </p:nvSpPr>
        <p:spPr>
          <a:xfrm>
            <a:off x="6945086" y="1480458"/>
            <a:ext cx="4604657" cy="3785652"/>
          </a:xfrm>
          <a:prstGeom prst="rect">
            <a:avLst/>
          </a:prstGeom>
          <a:noFill/>
        </p:spPr>
        <p:txBody>
          <a:bodyPr wrap="square" rtlCol="0">
            <a:spAutoFit/>
          </a:bodyPr>
          <a:lstStyle/>
          <a:p>
            <a:pPr marL="342900" indent="-342900">
              <a:buFont typeface="Wingdings" panose="05000000000000000000" pitchFamily="2" charset="2"/>
              <a:buChar char="§"/>
            </a:pPr>
            <a:r>
              <a:rPr lang="en-US" sz="2400" b="1" dirty="0"/>
              <a:t>Accommodation facilities </a:t>
            </a:r>
          </a:p>
          <a:p>
            <a:pPr marL="342900" indent="-342900">
              <a:buFont typeface="Wingdings" panose="05000000000000000000" pitchFamily="2" charset="2"/>
              <a:buChar char="§"/>
            </a:pPr>
            <a:endParaRPr lang="en-US" sz="2400" b="1" dirty="0"/>
          </a:p>
          <a:p>
            <a:pPr marL="342900" indent="-342900">
              <a:buFont typeface="Wingdings" panose="05000000000000000000" pitchFamily="2" charset="2"/>
              <a:buChar char="§"/>
            </a:pPr>
            <a:r>
              <a:rPr lang="en-US" sz="2400" b="1" dirty="0"/>
              <a:t>Food and beverage facilities</a:t>
            </a:r>
          </a:p>
          <a:p>
            <a:pPr marL="342900" indent="-342900">
              <a:buFont typeface="Wingdings" panose="05000000000000000000" pitchFamily="2" charset="2"/>
              <a:buChar char="§"/>
            </a:pPr>
            <a:endParaRPr lang="en-US" sz="2400" b="1" dirty="0"/>
          </a:p>
          <a:p>
            <a:pPr marL="342900" indent="-342900">
              <a:buFont typeface="Wingdings" panose="05000000000000000000" pitchFamily="2" charset="2"/>
              <a:buChar char="§"/>
            </a:pPr>
            <a:r>
              <a:rPr lang="en-US" sz="2400" b="1" dirty="0"/>
              <a:t>Event management facilities </a:t>
            </a:r>
          </a:p>
          <a:p>
            <a:pPr marL="342900" indent="-342900">
              <a:buFont typeface="Wingdings" panose="05000000000000000000" pitchFamily="2" charset="2"/>
              <a:buChar char="§"/>
            </a:pPr>
            <a:endParaRPr lang="en-US" sz="2400" b="1" dirty="0"/>
          </a:p>
          <a:p>
            <a:pPr marL="342900" indent="-342900">
              <a:buFont typeface="Wingdings" panose="05000000000000000000" pitchFamily="2" charset="2"/>
              <a:buChar char="§"/>
            </a:pPr>
            <a:r>
              <a:rPr lang="en-US" sz="2400" b="1" dirty="0"/>
              <a:t>Entertainment and refreshment facilities</a:t>
            </a:r>
          </a:p>
          <a:p>
            <a:pPr marL="342900" indent="-342900">
              <a:buFont typeface="Wingdings" panose="05000000000000000000" pitchFamily="2" charset="2"/>
              <a:buChar char="§"/>
            </a:pPr>
            <a:endParaRPr lang="en-US" sz="2400" b="1" dirty="0"/>
          </a:p>
          <a:p>
            <a:pPr marL="342900" indent="-342900">
              <a:buFont typeface="Wingdings" panose="05000000000000000000" pitchFamily="2" charset="2"/>
              <a:buChar char="§"/>
            </a:pPr>
            <a:r>
              <a:rPr lang="en-US" sz="2400" b="1" dirty="0"/>
              <a:t>Restaurant and bar facilities </a:t>
            </a:r>
          </a:p>
        </p:txBody>
      </p:sp>
      <p:pic>
        <p:nvPicPr>
          <p:cNvPr id="7" name="Picture 6"/>
          <p:cNvPicPr>
            <a:picLocks noChangeAspect="1"/>
          </p:cNvPicPr>
          <p:nvPr/>
        </p:nvPicPr>
        <p:blipFill>
          <a:blip r:embed="rId3"/>
          <a:stretch>
            <a:fillRect/>
          </a:stretch>
        </p:blipFill>
        <p:spPr>
          <a:xfrm>
            <a:off x="336871" y="1208314"/>
            <a:ext cx="6205444" cy="4550228"/>
          </a:xfrm>
          <a:prstGeom prst="rect">
            <a:avLst/>
          </a:prstGeom>
        </p:spPr>
      </p:pic>
    </p:spTree>
    <p:extLst>
      <p:ext uri="{BB962C8B-B14F-4D97-AF65-F5344CB8AC3E}">
        <p14:creationId xmlns:p14="http://schemas.microsoft.com/office/powerpoint/2010/main" val="4098374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5">
              <a:lumMod val="60000"/>
              <a:lumOff val="40000"/>
            </a:schemeClr>
          </a:solidFill>
        </p:spPr>
        <p:txBody>
          <a:bodyPr wrap="square" rtlCol="0">
            <a:spAutoFit/>
          </a:bodyPr>
          <a:lstStyle/>
          <a:p>
            <a:pPr algn="ctr"/>
            <a:r>
              <a:rPr lang="en-US" sz="2800" b="1"/>
              <a:t>Roles of Guest Service at Waldorf Astoria</a:t>
            </a:r>
            <a:endParaRPr lang="en-US" sz="2800" b="1" dirty="0"/>
          </a:p>
        </p:txBody>
      </p:sp>
      <p:sp>
        <p:nvSpPr>
          <p:cNvPr id="3" name="TextBox 2"/>
          <p:cNvSpPr txBox="1"/>
          <p:nvPr/>
        </p:nvSpPr>
        <p:spPr>
          <a:xfrm>
            <a:off x="631372" y="1168913"/>
            <a:ext cx="5355771" cy="4524315"/>
          </a:xfrm>
          <a:prstGeom prst="rect">
            <a:avLst/>
          </a:prstGeom>
          <a:noFill/>
        </p:spPr>
        <p:txBody>
          <a:bodyPr wrap="square" rtlCol="0">
            <a:spAutoFit/>
          </a:bodyPr>
          <a:lstStyle/>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Provide greetings </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Administrate hotel check-in and check-outs </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Allocates preferred rooms</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Delivering messages and mail </a:t>
            </a:r>
          </a:p>
          <a:p>
            <a:pPr marL="342900" indent="-342900">
              <a:buFont typeface="Arial" panose="020B0604020202020204" pitchFamily="34" charset="0"/>
              <a:buChar char="•"/>
            </a:pPr>
            <a:endParaRPr lang="en-US" sz="2400" b="1" dirty="0"/>
          </a:p>
          <a:p>
            <a:pPr marL="342900" indent="-342900">
              <a:buFont typeface="Arial" panose="020B0604020202020204" pitchFamily="34" charset="0"/>
              <a:buChar char="•"/>
            </a:pPr>
            <a:r>
              <a:rPr lang="en-US" sz="2400" b="1" dirty="0"/>
              <a:t>Ensuring proper coordination among employees </a:t>
            </a:r>
          </a:p>
        </p:txBody>
      </p:sp>
      <p:pic>
        <p:nvPicPr>
          <p:cNvPr id="4" name="Picture 3"/>
          <p:cNvPicPr>
            <a:picLocks noChangeAspect="1"/>
          </p:cNvPicPr>
          <p:nvPr/>
        </p:nvPicPr>
        <p:blipFill>
          <a:blip r:embed="rId3"/>
          <a:stretch>
            <a:fillRect/>
          </a:stretch>
        </p:blipFill>
        <p:spPr>
          <a:xfrm>
            <a:off x="6216433" y="1556657"/>
            <a:ext cx="5583681" cy="4136571"/>
          </a:xfrm>
          <a:prstGeom prst="rect">
            <a:avLst/>
          </a:prstGeom>
        </p:spPr>
      </p:pic>
    </p:spTree>
    <p:extLst>
      <p:ext uri="{BB962C8B-B14F-4D97-AF65-F5344CB8AC3E}">
        <p14:creationId xmlns:p14="http://schemas.microsoft.com/office/powerpoint/2010/main" val="3121660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CF3"/>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5">
              <a:lumMod val="60000"/>
              <a:lumOff val="40000"/>
            </a:schemeClr>
          </a:solidFill>
        </p:spPr>
        <p:txBody>
          <a:bodyPr wrap="square" rtlCol="0">
            <a:spAutoFit/>
          </a:bodyPr>
          <a:lstStyle/>
          <a:p>
            <a:pPr algn="ctr"/>
            <a:r>
              <a:rPr lang="en-US" sz="2800" b="1"/>
              <a:t>Significance of Hospitality Service of Hotel </a:t>
            </a:r>
          </a:p>
        </p:txBody>
      </p:sp>
      <p:sp>
        <p:nvSpPr>
          <p:cNvPr id="3" name="TextBox 2"/>
          <p:cNvSpPr txBox="1"/>
          <p:nvPr/>
        </p:nvSpPr>
        <p:spPr>
          <a:xfrm>
            <a:off x="6988629" y="1730828"/>
            <a:ext cx="5290456" cy="3416320"/>
          </a:xfrm>
          <a:prstGeom prst="rect">
            <a:avLst/>
          </a:prstGeom>
          <a:noFill/>
        </p:spPr>
        <p:txBody>
          <a:bodyPr wrap="square" rtlCol="0">
            <a:spAutoFit/>
          </a:bodyPr>
          <a:lstStyle/>
          <a:p>
            <a:pPr marL="342900" indent="-342900">
              <a:buFont typeface="Wingdings" panose="05000000000000000000" pitchFamily="2" charset="2"/>
              <a:buChar char="q"/>
            </a:pPr>
            <a:r>
              <a:rPr lang="en-US" sz="2400" b="1" dirty="0"/>
              <a:t>Enhancing brand reputations</a:t>
            </a:r>
          </a:p>
          <a:p>
            <a:pPr marL="342900" indent="-342900">
              <a:buFont typeface="Wingdings" panose="05000000000000000000" pitchFamily="2" charset="2"/>
              <a:buChar char="q"/>
            </a:pPr>
            <a:endParaRPr lang="en-US" sz="2400" b="1" dirty="0"/>
          </a:p>
          <a:p>
            <a:pPr marL="342900" indent="-342900">
              <a:buFont typeface="Wingdings" panose="05000000000000000000" pitchFamily="2" charset="2"/>
              <a:buChar char="q"/>
            </a:pPr>
            <a:r>
              <a:rPr lang="en-US" sz="2400" b="1" dirty="0"/>
              <a:t> Improve the retention of guests </a:t>
            </a:r>
          </a:p>
          <a:p>
            <a:pPr marL="342900" indent="-342900">
              <a:buFont typeface="Wingdings" panose="05000000000000000000" pitchFamily="2" charset="2"/>
              <a:buChar char="q"/>
            </a:pPr>
            <a:endParaRPr lang="en-US" sz="2400" b="1" dirty="0"/>
          </a:p>
          <a:p>
            <a:pPr marL="342900" indent="-342900">
              <a:buFont typeface="Wingdings" panose="05000000000000000000" pitchFamily="2" charset="2"/>
              <a:buChar char="q"/>
            </a:pPr>
            <a:r>
              <a:rPr lang="en-US" sz="2400" b="1" dirty="0"/>
              <a:t>Enhance guest loyalty </a:t>
            </a:r>
          </a:p>
          <a:p>
            <a:pPr marL="342900" indent="-342900">
              <a:buFont typeface="Wingdings" panose="05000000000000000000" pitchFamily="2" charset="2"/>
              <a:buChar char="q"/>
            </a:pPr>
            <a:endParaRPr lang="en-US" sz="2400" b="1" dirty="0"/>
          </a:p>
          <a:p>
            <a:pPr marL="342900" indent="-342900">
              <a:buFont typeface="Wingdings" panose="05000000000000000000" pitchFamily="2" charset="2"/>
              <a:buChar char="q"/>
            </a:pPr>
            <a:r>
              <a:rPr lang="en-US" sz="2400" b="1" dirty="0"/>
              <a:t>Increase guest engagement</a:t>
            </a:r>
          </a:p>
          <a:p>
            <a:pPr marL="342900" indent="-342900">
              <a:buFont typeface="Wingdings" panose="05000000000000000000" pitchFamily="2" charset="2"/>
              <a:buChar char="q"/>
            </a:pPr>
            <a:endParaRPr lang="en-US" sz="2400" b="1" dirty="0"/>
          </a:p>
          <a:p>
            <a:pPr marL="342900" indent="-342900">
              <a:buFont typeface="Wingdings" panose="05000000000000000000" pitchFamily="2" charset="2"/>
              <a:buChar char="q"/>
            </a:pPr>
            <a:r>
              <a:rPr lang="en-US" sz="2400" b="1" dirty="0"/>
              <a:t>Enhance experience of guest</a:t>
            </a:r>
          </a:p>
        </p:txBody>
      </p:sp>
      <p:pic>
        <p:nvPicPr>
          <p:cNvPr id="4" name="Picture 3"/>
          <p:cNvPicPr>
            <a:picLocks noChangeAspect="1"/>
          </p:cNvPicPr>
          <p:nvPr/>
        </p:nvPicPr>
        <p:blipFill>
          <a:blip r:embed="rId3"/>
          <a:stretch>
            <a:fillRect/>
          </a:stretch>
        </p:blipFill>
        <p:spPr>
          <a:xfrm>
            <a:off x="251801" y="1455372"/>
            <a:ext cx="5844199" cy="4433799"/>
          </a:xfrm>
          <a:prstGeom prst="rect">
            <a:avLst/>
          </a:prstGeom>
        </p:spPr>
      </p:pic>
    </p:spTree>
    <p:extLst>
      <p:ext uri="{BB962C8B-B14F-4D97-AF65-F5344CB8AC3E}">
        <p14:creationId xmlns:p14="http://schemas.microsoft.com/office/powerpoint/2010/main" val="1008206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5">
              <a:lumMod val="60000"/>
              <a:lumOff val="40000"/>
            </a:schemeClr>
          </a:solidFill>
        </p:spPr>
        <p:txBody>
          <a:bodyPr wrap="square" rtlCol="0">
            <a:spAutoFit/>
          </a:bodyPr>
          <a:lstStyle/>
          <a:p>
            <a:pPr algn="ctr"/>
            <a:r>
              <a:rPr lang="en-US" sz="2800" b="1"/>
              <a:t>Ways to Fulfill Guest Expectations</a:t>
            </a:r>
            <a:endParaRPr lang="en-US" sz="2800" b="1" dirty="0"/>
          </a:p>
        </p:txBody>
      </p:sp>
      <p:sp>
        <p:nvSpPr>
          <p:cNvPr id="3" name="TextBox 2"/>
          <p:cNvSpPr txBox="1"/>
          <p:nvPr/>
        </p:nvSpPr>
        <p:spPr>
          <a:xfrm>
            <a:off x="718456" y="1197429"/>
            <a:ext cx="5486401" cy="4893647"/>
          </a:xfrm>
          <a:prstGeom prst="rect">
            <a:avLst/>
          </a:prstGeom>
          <a:noFill/>
        </p:spPr>
        <p:txBody>
          <a:bodyPr wrap="square" rtlCol="0">
            <a:spAutoFit/>
          </a:bodyPr>
          <a:lstStyle/>
          <a:p>
            <a:pPr marL="342900" indent="-342900">
              <a:buFont typeface="Wingdings" panose="05000000000000000000" pitchFamily="2" charset="2"/>
              <a:buChar char="ü"/>
            </a:pPr>
            <a:r>
              <a:rPr lang="en-US" sz="2400" b="1" dirty="0"/>
              <a:t>Ensure proper safety matters </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Include excellent front desk service </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Improve interior design </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Concerned about the food and beverage </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Ensures continuous room service and emergency response</a:t>
            </a:r>
          </a:p>
          <a:p>
            <a:pPr marL="342900" indent="-342900">
              <a:buFont typeface="Wingdings" panose="05000000000000000000" pitchFamily="2" charset="2"/>
              <a:buChar char="ü"/>
            </a:pPr>
            <a:endParaRPr lang="en-US" sz="2400" b="1" dirty="0"/>
          </a:p>
          <a:p>
            <a:pPr marL="342900" indent="-342900">
              <a:buFont typeface="Wingdings" panose="05000000000000000000" pitchFamily="2" charset="2"/>
              <a:buChar char="ü"/>
            </a:pPr>
            <a:r>
              <a:rPr lang="en-US" sz="2400" b="1" dirty="0"/>
              <a:t>Initiate personalized service </a:t>
            </a:r>
          </a:p>
        </p:txBody>
      </p:sp>
      <p:pic>
        <p:nvPicPr>
          <p:cNvPr id="4" name="Picture 3"/>
          <p:cNvPicPr>
            <a:picLocks noChangeAspect="1"/>
          </p:cNvPicPr>
          <p:nvPr/>
        </p:nvPicPr>
        <p:blipFill>
          <a:blip r:embed="rId3"/>
          <a:stretch>
            <a:fillRect/>
          </a:stretch>
        </p:blipFill>
        <p:spPr>
          <a:xfrm>
            <a:off x="6204857" y="1352809"/>
            <a:ext cx="5802085" cy="4582885"/>
          </a:xfrm>
          <a:prstGeom prst="rect">
            <a:avLst/>
          </a:prstGeom>
        </p:spPr>
      </p:pic>
    </p:spTree>
    <p:extLst>
      <p:ext uri="{BB962C8B-B14F-4D97-AF65-F5344CB8AC3E}">
        <p14:creationId xmlns:p14="http://schemas.microsoft.com/office/powerpoint/2010/main" val="2938470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5">
              <a:lumMod val="60000"/>
              <a:lumOff val="40000"/>
            </a:schemeClr>
          </a:solidFill>
        </p:spPr>
        <p:txBody>
          <a:bodyPr wrap="square" rtlCol="0">
            <a:spAutoFit/>
          </a:bodyPr>
          <a:lstStyle/>
          <a:p>
            <a:pPr algn="ctr"/>
            <a:r>
              <a:rPr lang="en-US" sz="2800" b="1"/>
              <a:t>Conclusion</a:t>
            </a:r>
          </a:p>
        </p:txBody>
      </p:sp>
      <p:sp>
        <p:nvSpPr>
          <p:cNvPr id="3" name="TextBox 2"/>
          <p:cNvSpPr txBox="1"/>
          <p:nvPr/>
        </p:nvSpPr>
        <p:spPr>
          <a:xfrm>
            <a:off x="674914" y="990600"/>
            <a:ext cx="6172200" cy="2031325"/>
          </a:xfrm>
          <a:prstGeom prst="rect">
            <a:avLst/>
          </a:prstGeom>
          <a:noFill/>
          <a:ln w="19050">
            <a:solidFill>
              <a:schemeClr val="tx1"/>
            </a:solidFill>
          </a:ln>
        </p:spPr>
        <p:txBody>
          <a:bodyPr wrap="square" rtlCol="0">
            <a:spAutoFit/>
          </a:bodyPr>
          <a:lstStyle/>
          <a:p>
            <a:pPr algn="just"/>
            <a:r>
              <a:rPr lang="en-US" dirty="0"/>
              <a:t>The hospitality industry is focused on improving guest service and providing excellent facilities to meet the expectations of guests. The Waldorf Astoria is one of the most luxurious and higher-standard hotels in the hotel chain of Hilton Worldwide. This hotel provides different guest services including food and beverage, accommodations and event management (Duque and </a:t>
            </a:r>
            <a:r>
              <a:rPr lang="en-US" dirty="0" err="1"/>
              <a:t>Zorrinho</a:t>
            </a:r>
            <a:r>
              <a:rPr lang="en-US" dirty="0"/>
              <a:t>, 2014). </a:t>
            </a:r>
          </a:p>
        </p:txBody>
      </p:sp>
      <p:sp>
        <p:nvSpPr>
          <p:cNvPr id="5" name="TextBox 4"/>
          <p:cNvSpPr txBox="1"/>
          <p:nvPr/>
        </p:nvSpPr>
        <p:spPr>
          <a:xfrm>
            <a:off x="6291943" y="4593772"/>
            <a:ext cx="5714999" cy="1754326"/>
          </a:xfrm>
          <a:prstGeom prst="rect">
            <a:avLst/>
          </a:prstGeom>
          <a:noFill/>
          <a:ln w="19050">
            <a:solidFill>
              <a:schemeClr val="tx1"/>
            </a:solidFill>
          </a:ln>
        </p:spPr>
        <p:txBody>
          <a:bodyPr wrap="square" rtlCol="0">
            <a:spAutoFit/>
          </a:bodyPr>
          <a:lstStyle/>
          <a:p>
            <a:pPr algn="just"/>
            <a:r>
              <a:rPr lang="en-US" b="1" dirty="0"/>
              <a:t>This hotel is well known for its exclusive and unique guest service to tourists and business </a:t>
            </a:r>
            <a:r>
              <a:rPr lang="en-US" b="1" dirty="0" err="1"/>
              <a:t>travellers</a:t>
            </a:r>
            <a:r>
              <a:rPr lang="en-US" b="1" dirty="0"/>
              <a:t>. Families and retirees also go there for refreshments and entertainment. The hotel is concentrating on improving guest engagement and enhancing guest retention through its quality hospitality services. </a:t>
            </a:r>
          </a:p>
        </p:txBody>
      </p:sp>
      <p:pic>
        <p:nvPicPr>
          <p:cNvPr id="7" name="Picture 6"/>
          <p:cNvPicPr>
            <a:picLocks noChangeAspect="1"/>
          </p:cNvPicPr>
          <p:nvPr/>
        </p:nvPicPr>
        <p:blipFill>
          <a:blip r:embed="rId3"/>
          <a:stretch>
            <a:fillRect/>
          </a:stretch>
        </p:blipFill>
        <p:spPr>
          <a:xfrm>
            <a:off x="7260770" y="990600"/>
            <a:ext cx="4746171" cy="3181350"/>
          </a:xfrm>
          <a:prstGeom prst="rect">
            <a:avLst/>
          </a:prstGeom>
        </p:spPr>
      </p:pic>
      <p:pic>
        <p:nvPicPr>
          <p:cNvPr id="8" name="Picture 7"/>
          <p:cNvPicPr>
            <a:picLocks noChangeAspect="1"/>
          </p:cNvPicPr>
          <p:nvPr/>
        </p:nvPicPr>
        <p:blipFill>
          <a:blip r:embed="rId4"/>
          <a:stretch>
            <a:fillRect/>
          </a:stretch>
        </p:blipFill>
        <p:spPr>
          <a:xfrm>
            <a:off x="674914" y="3489305"/>
            <a:ext cx="5027756" cy="2888575"/>
          </a:xfrm>
          <a:prstGeom prst="rect">
            <a:avLst/>
          </a:prstGeom>
        </p:spPr>
      </p:pic>
    </p:spTree>
    <p:extLst>
      <p:ext uri="{BB962C8B-B14F-4D97-AF65-F5344CB8AC3E}">
        <p14:creationId xmlns:p14="http://schemas.microsoft.com/office/powerpoint/2010/main" val="392613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008D9-CB29-9C57-9695-E232D0CB721B}"/>
              </a:ext>
            </a:extLst>
          </p:cNvPr>
          <p:cNvSpPr>
            <a:spLocks noGrp="1"/>
          </p:cNvSpPr>
          <p:nvPr>
            <p:ph type="title"/>
          </p:nvPr>
        </p:nvSpPr>
        <p:spPr/>
        <p:txBody>
          <a:bodyPr/>
          <a:lstStyle/>
          <a:p>
            <a:endParaRPr lang="en-RO"/>
          </a:p>
        </p:txBody>
      </p:sp>
      <p:sp>
        <p:nvSpPr>
          <p:cNvPr id="3" name="Content Placeholder 2">
            <a:extLst>
              <a:ext uri="{FF2B5EF4-FFF2-40B4-BE49-F238E27FC236}">
                <a16:creationId xmlns:a16="http://schemas.microsoft.com/office/drawing/2014/main" id="{1E732EB9-A51E-9096-EFCF-4E859723656B}"/>
              </a:ext>
            </a:extLst>
          </p:cNvPr>
          <p:cNvSpPr>
            <a:spLocks noGrp="1"/>
          </p:cNvSpPr>
          <p:nvPr>
            <p:ph idx="1"/>
          </p:nvPr>
        </p:nvSpPr>
        <p:spPr/>
        <p:txBody>
          <a:bodyPr/>
          <a:lstStyle/>
          <a:p>
            <a:endParaRPr lang="en-RO"/>
          </a:p>
        </p:txBody>
      </p:sp>
    </p:spTree>
    <p:extLst>
      <p:ext uri="{BB962C8B-B14F-4D97-AF65-F5344CB8AC3E}">
        <p14:creationId xmlns:p14="http://schemas.microsoft.com/office/powerpoint/2010/main" val="3328857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523220"/>
          </a:xfrm>
          <a:prstGeom prst="rect">
            <a:avLst/>
          </a:prstGeom>
          <a:solidFill>
            <a:schemeClr val="accent5">
              <a:lumMod val="60000"/>
              <a:lumOff val="40000"/>
            </a:schemeClr>
          </a:solidFill>
        </p:spPr>
        <p:txBody>
          <a:bodyPr wrap="square" rtlCol="0">
            <a:spAutoFit/>
          </a:bodyPr>
          <a:lstStyle/>
          <a:p>
            <a:pPr algn="ctr"/>
            <a:r>
              <a:rPr lang="en-US" sz="2800" b="1"/>
              <a:t>Reference</a:t>
            </a:r>
          </a:p>
        </p:txBody>
      </p:sp>
      <p:sp>
        <p:nvSpPr>
          <p:cNvPr id="3" name="TextBox 2"/>
          <p:cNvSpPr txBox="1"/>
          <p:nvPr/>
        </p:nvSpPr>
        <p:spPr>
          <a:xfrm>
            <a:off x="495300" y="762000"/>
            <a:ext cx="11201400" cy="5632311"/>
          </a:xfrm>
          <a:prstGeom prst="rect">
            <a:avLst/>
          </a:prstGeom>
          <a:noFill/>
        </p:spPr>
        <p:txBody>
          <a:bodyPr wrap="square" rtlCol="0">
            <a:spAutoFit/>
          </a:bodyPr>
          <a:lstStyle/>
          <a:p>
            <a:pPr algn="just"/>
            <a:r>
              <a:rPr lang="en-US" dirty="0" err="1"/>
              <a:t>Crissy</a:t>
            </a:r>
            <a:r>
              <a:rPr lang="en-US" dirty="0"/>
              <a:t>, W. and </a:t>
            </a:r>
            <a:r>
              <a:rPr lang="en-US" dirty="0" err="1"/>
              <a:t>Laudadio</a:t>
            </a:r>
            <a:r>
              <a:rPr lang="en-US" dirty="0"/>
              <a:t>, D. (2016). Marketing of Hospitality Services--Food, Travel, Lodging. </a:t>
            </a:r>
            <a:r>
              <a:rPr lang="en-US" i="1" dirty="0"/>
              <a:t>Journal of Hospitality &amp; Tourism Research</a:t>
            </a:r>
            <a:r>
              <a:rPr lang="en-US" dirty="0"/>
              <a:t>, 1(1), pp.99–100. </a:t>
            </a:r>
            <a:r>
              <a:rPr lang="en-US" dirty="0" err="1"/>
              <a:t>doi:https</a:t>
            </a:r>
            <a:r>
              <a:rPr lang="en-US" dirty="0"/>
              <a:t>://doi.org/10.1177/109634807600100114.</a:t>
            </a:r>
          </a:p>
          <a:p>
            <a:pPr algn="just"/>
            <a:endParaRPr lang="en-US" dirty="0"/>
          </a:p>
          <a:p>
            <a:pPr algn="just"/>
            <a:r>
              <a:rPr lang="en-US" dirty="0"/>
              <a:t>Duque, J. and </a:t>
            </a:r>
            <a:r>
              <a:rPr lang="en-US" dirty="0" err="1"/>
              <a:t>Zorrinho</a:t>
            </a:r>
            <a:r>
              <a:rPr lang="en-US" dirty="0"/>
              <a:t>, C. (2014). Exploring effects of hotel chain loyalty program. </a:t>
            </a:r>
            <a:r>
              <a:rPr lang="en-US" i="1" dirty="0"/>
              <a:t>International Journal of Culture, Tourism and Hospitality Research</a:t>
            </a:r>
            <a:r>
              <a:rPr lang="en-US" dirty="0"/>
              <a:t>, 8(4), pp.375–387. </a:t>
            </a:r>
            <a:r>
              <a:rPr lang="en-US" dirty="0" err="1"/>
              <a:t>doi:https</a:t>
            </a:r>
            <a:r>
              <a:rPr lang="en-US" dirty="0"/>
              <a:t>://doi.org/10.1108/ijcthr-03-2014-0020.</a:t>
            </a:r>
          </a:p>
          <a:p>
            <a:pPr algn="just"/>
            <a:endParaRPr lang="en-US" dirty="0"/>
          </a:p>
          <a:p>
            <a:pPr algn="just"/>
            <a:r>
              <a:rPr lang="en-US" dirty="0"/>
              <a:t>Holcomb, J. and </a:t>
            </a:r>
            <a:r>
              <a:rPr lang="en-US" dirty="0" err="1"/>
              <a:t>Okumus</a:t>
            </a:r>
            <a:r>
              <a:rPr lang="en-US" dirty="0"/>
              <a:t>, F. (2015). Corporate social responsibility: what are top hotel companies reporting? </a:t>
            </a:r>
            <a:r>
              <a:rPr lang="en-US" i="1" dirty="0"/>
              <a:t>International Journal of Contemporary Hospitality Management</a:t>
            </a:r>
            <a:r>
              <a:rPr lang="en-US" dirty="0"/>
              <a:t>, 19(6), pp.461–475. </a:t>
            </a:r>
            <a:r>
              <a:rPr lang="en-US" dirty="0" err="1"/>
              <a:t>doi:https</a:t>
            </a:r>
            <a:r>
              <a:rPr lang="en-US" dirty="0"/>
              <a:t>://doi.org/10.1108/09596110710775129.</a:t>
            </a:r>
          </a:p>
          <a:p>
            <a:pPr algn="just"/>
            <a:endParaRPr lang="en-US" dirty="0"/>
          </a:p>
          <a:p>
            <a:pPr algn="just"/>
            <a:r>
              <a:rPr lang="en-US" dirty="0"/>
              <a:t>Keith, M. and </a:t>
            </a:r>
            <a:r>
              <a:rPr lang="en-US" dirty="0" err="1"/>
              <a:t>Houran</a:t>
            </a:r>
            <a:r>
              <a:rPr lang="en-US" dirty="0"/>
              <a:t>, J. (2017). Rethinking a Glass Ceiling in the Hospitality Industry. </a:t>
            </a:r>
            <a:r>
              <a:rPr lang="en-US" i="1" dirty="0"/>
              <a:t>Cornell Hospitality Quarterly</a:t>
            </a:r>
            <a:r>
              <a:rPr lang="en-US" dirty="0"/>
              <a:t>, 54(3), pp.230–239. </a:t>
            </a:r>
            <a:r>
              <a:rPr lang="en-US" dirty="0" err="1"/>
              <a:t>doi:https</a:t>
            </a:r>
            <a:r>
              <a:rPr lang="en-US" dirty="0"/>
              <a:t>://doi.org/10.1177/1938965513492624.</a:t>
            </a:r>
          </a:p>
          <a:p>
            <a:pPr algn="just"/>
            <a:endParaRPr lang="en-US" dirty="0"/>
          </a:p>
          <a:p>
            <a:pPr algn="just"/>
            <a:r>
              <a:rPr lang="en-US" dirty="0" err="1"/>
              <a:t>Lashley</a:t>
            </a:r>
            <a:r>
              <a:rPr lang="en-US" dirty="0"/>
              <a:t>, C. (2016). Towards an understanding of employee empowerment in hospitality services. </a:t>
            </a:r>
            <a:r>
              <a:rPr lang="en-US" i="1" dirty="0"/>
              <a:t>International Journal of Contemporary Hospitality Management</a:t>
            </a:r>
            <a:r>
              <a:rPr lang="en-US" dirty="0"/>
              <a:t>, 7(1), pp.27–32. </a:t>
            </a:r>
            <a:r>
              <a:rPr lang="en-US" dirty="0" err="1"/>
              <a:t>doi:https</a:t>
            </a:r>
            <a:r>
              <a:rPr lang="en-US" dirty="0"/>
              <a:t>://doi.org/10.1108/09596119510078207.</a:t>
            </a:r>
          </a:p>
          <a:p>
            <a:pPr algn="just"/>
            <a:endParaRPr lang="en-US" dirty="0"/>
          </a:p>
          <a:p>
            <a:pPr algn="just"/>
            <a:r>
              <a:rPr lang="en-US" dirty="0"/>
              <a:t>Okamoto, N. and Donovan, H. (2015). Service quality and its effect on customer satisfaction and customer </a:t>
            </a:r>
            <a:r>
              <a:rPr lang="en-US" dirty="0" err="1"/>
              <a:t>behavioural</a:t>
            </a:r>
            <a:r>
              <a:rPr lang="en-US" dirty="0"/>
              <a:t> intentions: hotel and ryokan guests in Japan. </a:t>
            </a:r>
            <a:r>
              <a:rPr lang="en-US" i="1" dirty="0"/>
              <a:t>Asia Pacific Journal of Tourism Research</a:t>
            </a:r>
            <a:r>
              <a:rPr lang="en-US" dirty="0"/>
              <a:t>, 9(2), pp.189–202. </a:t>
            </a:r>
            <a:r>
              <a:rPr lang="en-US" dirty="0" err="1"/>
              <a:t>doi:https</a:t>
            </a:r>
            <a:r>
              <a:rPr lang="en-US" dirty="0"/>
              <a:t>://doi.org/10.1080/1094166042000233649.</a:t>
            </a:r>
          </a:p>
          <a:p>
            <a:pPr algn="just"/>
            <a:endParaRPr lang="en-US" dirty="0"/>
          </a:p>
        </p:txBody>
      </p:sp>
    </p:spTree>
    <p:extLst>
      <p:ext uri="{BB962C8B-B14F-4D97-AF65-F5344CB8AC3E}">
        <p14:creationId xmlns:p14="http://schemas.microsoft.com/office/powerpoint/2010/main" val="13133951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{27882CC5-67AC-704F-866F-FC42D44806D3}tf10001119_mac</Template>
  <TotalTime>0</TotalTime>
  <Words>1826</Words>
  <Application>Microsoft Macintosh PowerPoint</Application>
  <PresentationFormat>Widescreen</PresentationFormat>
  <Paragraphs>119</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CIDFont+F1</vt:lpstr>
      <vt:lpstr>Times New Roman</vt:lpstr>
      <vt:lpstr>Wingdings</vt:lpstr>
      <vt:lpstr>Office Theme</vt:lpstr>
      <vt:lpstr>SUBJECT: WALDORF ASTORIA HOTEL &amp; RESORT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2023-09-29T11:45:34Z</dcterms:created>
  <dcterms:modified xsi:type="dcterms:W3CDTF">2023-10-19T12:16:24Z</dcterms:modified>
</cp:coreProperties>
</file>