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1" r:id="rId3"/>
    <p:sldId id="263" r:id="rId4"/>
    <p:sldId id="265" r:id="rId5"/>
    <p:sldId id="266"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7"/>
  </p:normalViewPr>
  <p:slideViewPr>
    <p:cSldViewPr snapToGrid="0">
      <p:cViewPr varScale="1">
        <p:scale>
          <a:sx n="104" d="100"/>
          <a:sy n="104"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C21A2-7AF4-E144-9B16-5DD67EC6FA40}" type="doc">
      <dgm:prSet loTypeId="urn:microsoft.com/office/officeart/2005/8/layout/gear1" loCatId="" qsTypeId="urn:microsoft.com/office/officeart/2005/8/quickstyle/simple1" qsCatId="simple" csTypeId="urn:microsoft.com/office/officeart/2005/8/colors/accent1_2" csCatId="accent1" phldr="1"/>
      <dgm:spPr/>
    </dgm:pt>
    <dgm:pt modelId="{4537B3AB-6B84-1B49-BC3C-FC263FAEE398}">
      <dgm:prSet phldrT="[Text]"/>
      <dgm:spPr/>
      <dgm:t>
        <a:bodyPr/>
        <a:lstStyle/>
        <a:p>
          <a:r>
            <a:rPr lang="en-US" dirty="0"/>
            <a:t>Quality</a:t>
          </a:r>
        </a:p>
      </dgm:t>
    </dgm:pt>
    <dgm:pt modelId="{A2E23D31-788F-E847-A0A3-291835AE1630}" type="parTrans" cxnId="{29A4328B-2562-5D41-94C9-F0883CCC33A2}">
      <dgm:prSet/>
      <dgm:spPr/>
      <dgm:t>
        <a:bodyPr/>
        <a:lstStyle/>
        <a:p>
          <a:endParaRPr lang="en-US"/>
        </a:p>
      </dgm:t>
    </dgm:pt>
    <dgm:pt modelId="{413234F1-8589-1846-B725-6B52E2D1394E}" type="sibTrans" cxnId="{29A4328B-2562-5D41-94C9-F0883CCC33A2}">
      <dgm:prSet/>
      <dgm:spPr/>
      <dgm:t>
        <a:bodyPr/>
        <a:lstStyle/>
        <a:p>
          <a:endParaRPr lang="en-US"/>
        </a:p>
      </dgm:t>
    </dgm:pt>
    <dgm:pt modelId="{0E82DB5E-043E-0C45-B0A6-11B50A6FDAAC}">
      <dgm:prSet phldrT="[Text]"/>
      <dgm:spPr/>
      <dgm:t>
        <a:bodyPr/>
        <a:lstStyle/>
        <a:p>
          <a:r>
            <a:rPr lang="en-US" dirty="0"/>
            <a:t>Prices</a:t>
          </a:r>
        </a:p>
      </dgm:t>
    </dgm:pt>
    <dgm:pt modelId="{8B6ED6A6-F96A-9949-8F27-B5DE2CF7BABC}" type="parTrans" cxnId="{05407A69-41E1-E64F-8A12-C63D74F4763F}">
      <dgm:prSet/>
      <dgm:spPr/>
      <dgm:t>
        <a:bodyPr/>
        <a:lstStyle/>
        <a:p>
          <a:endParaRPr lang="en-US"/>
        </a:p>
      </dgm:t>
    </dgm:pt>
    <dgm:pt modelId="{AF578327-D52D-7A4F-B9B5-6A3306AC114E}" type="sibTrans" cxnId="{05407A69-41E1-E64F-8A12-C63D74F4763F}">
      <dgm:prSet/>
      <dgm:spPr/>
      <dgm:t>
        <a:bodyPr/>
        <a:lstStyle/>
        <a:p>
          <a:endParaRPr lang="en-US"/>
        </a:p>
      </dgm:t>
    </dgm:pt>
    <dgm:pt modelId="{0CF539A3-EDA1-D04F-B632-95D6288802B2}">
      <dgm:prSet phldrT="[Text]"/>
      <dgm:spPr/>
      <dgm:t>
        <a:bodyPr/>
        <a:lstStyle/>
        <a:p>
          <a:r>
            <a:rPr lang="en-US" dirty="0"/>
            <a:t>Customer Satisfaction</a:t>
          </a:r>
        </a:p>
      </dgm:t>
    </dgm:pt>
    <dgm:pt modelId="{D84E7649-D536-F84D-8E7A-97E7CA858ABE}" type="parTrans" cxnId="{F5905397-E333-C44F-912C-EAB3A8F12DC4}">
      <dgm:prSet/>
      <dgm:spPr/>
      <dgm:t>
        <a:bodyPr/>
        <a:lstStyle/>
        <a:p>
          <a:endParaRPr lang="en-US"/>
        </a:p>
      </dgm:t>
    </dgm:pt>
    <dgm:pt modelId="{6B00F315-2365-4944-BE6A-29AE9F073B6A}" type="sibTrans" cxnId="{F5905397-E333-C44F-912C-EAB3A8F12DC4}">
      <dgm:prSet/>
      <dgm:spPr/>
      <dgm:t>
        <a:bodyPr/>
        <a:lstStyle/>
        <a:p>
          <a:endParaRPr lang="en-US"/>
        </a:p>
      </dgm:t>
    </dgm:pt>
    <dgm:pt modelId="{BCB240AB-5D33-DD4D-A1B5-E893D80B08A2}" type="pres">
      <dgm:prSet presAssocID="{A8FC21A2-7AF4-E144-9B16-5DD67EC6FA40}" presName="composite" presStyleCnt="0">
        <dgm:presLayoutVars>
          <dgm:chMax val="3"/>
          <dgm:animLvl val="lvl"/>
          <dgm:resizeHandles val="exact"/>
        </dgm:presLayoutVars>
      </dgm:prSet>
      <dgm:spPr/>
    </dgm:pt>
    <dgm:pt modelId="{5DD7E24D-D246-2C41-A362-F351F4B8FC31}" type="pres">
      <dgm:prSet presAssocID="{4537B3AB-6B84-1B49-BC3C-FC263FAEE398}" presName="gear1" presStyleLbl="node1" presStyleIdx="0" presStyleCnt="3" custLinFactNeighborX="1383" custLinFactNeighborY="-1383">
        <dgm:presLayoutVars>
          <dgm:chMax val="1"/>
          <dgm:bulletEnabled val="1"/>
        </dgm:presLayoutVars>
      </dgm:prSet>
      <dgm:spPr/>
    </dgm:pt>
    <dgm:pt modelId="{6E941E7F-0D2F-DD4E-9949-3FB0C013A2F0}" type="pres">
      <dgm:prSet presAssocID="{4537B3AB-6B84-1B49-BC3C-FC263FAEE398}" presName="gear1srcNode" presStyleLbl="node1" presStyleIdx="0" presStyleCnt="3"/>
      <dgm:spPr/>
    </dgm:pt>
    <dgm:pt modelId="{792758D8-1951-1847-B5D2-95F1EE857B64}" type="pres">
      <dgm:prSet presAssocID="{4537B3AB-6B84-1B49-BC3C-FC263FAEE398}" presName="gear1dstNode" presStyleLbl="node1" presStyleIdx="0" presStyleCnt="3"/>
      <dgm:spPr/>
    </dgm:pt>
    <dgm:pt modelId="{C0F33186-14D1-8B4D-AF19-02A50CAD4309}" type="pres">
      <dgm:prSet presAssocID="{0E82DB5E-043E-0C45-B0A6-11B50A6FDAAC}" presName="gear2" presStyleLbl="node1" presStyleIdx="1" presStyleCnt="3">
        <dgm:presLayoutVars>
          <dgm:chMax val="1"/>
          <dgm:bulletEnabled val="1"/>
        </dgm:presLayoutVars>
      </dgm:prSet>
      <dgm:spPr/>
    </dgm:pt>
    <dgm:pt modelId="{AA928919-6CE7-5C47-A035-5BA5B047E329}" type="pres">
      <dgm:prSet presAssocID="{0E82DB5E-043E-0C45-B0A6-11B50A6FDAAC}" presName="gear2srcNode" presStyleLbl="node1" presStyleIdx="1" presStyleCnt="3"/>
      <dgm:spPr/>
    </dgm:pt>
    <dgm:pt modelId="{3987178C-6FAB-2D46-B46E-C8536A6EE8A3}" type="pres">
      <dgm:prSet presAssocID="{0E82DB5E-043E-0C45-B0A6-11B50A6FDAAC}" presName="gear2dstNode" presStyleLbl="node1" presStyleIdx="1" presStyleCnt="3"/>
      <dgm:spPr/>
    </dgm:pt>
    <dgm:pt modelId="{A98A2863-4829-1949-8A71-404F844E4AB1}" type="pres">
      <dgm:prSet presAssocID="{0CF539A3-EDA1-D04F-B632-95D6288802B2}" presName="gear3" presStyleLbl="node1" presStyleIdx="2" presStyleCnt="3"/>
      <dgm:spPr/>
    </dgm:pt>
    <dgm:pt modelId="{6286DDAF-9A91-3B4D-AB57-B6F40EE2B267}" type="pres">
      <dgm:prSet presAssocID="{0CF539A3-EDA1-D04F-B632-95D6288802B2}" presName="gear3tx" presStyleLbl="node1" presStyleIdx="2" presStyleCnt="3">
        <dgm:presLayoutVars>
          <dgm:chMax val="1"/>
          <dgm:bulletEnabled val="1"/>
        </dgm:presLayoutVars>
      </dgm:prSet>
      <dgm:spPr/>
    </dgm:pt>
    <dgm:pt modelId="{F71773CE-0410-0A42-86CF-448B934327A9}" type="pres">
      <dgm:prSet presAssocID="{0CF539A3-EDA1-D04F-B632-95D6288802B2}" presName="gear3srcNode" presStyleLbl="node1" presStyleIdx="2" presStyleCnt="3"/>
      <dgm:spPr/>
    </dgm:pt>
    <dgm:pt modelId="{51E16D20-468E-874D-9C4E-0EE697EFC1D6}" type="pres">
      <dgm:prSet presAssocID="{0CF539A3-EDA1-D04F-B632-95D6288802B2}" presName="gear3dstNode" presStyleLbl="node1" presStyleIdx="2" presStyleCnt="3"/>
      <dgm:spPr/>
    </dgm:pt>
    <dgm:pt modelId="{2F5C2F51-8A65-D447-BA01-4310D893EB17}" type="pres">
      <dgm:prSet presAssocID="{413234F1-8589-1846-B725-6B52E2D1394E}" presName="connector1" presStyleLbl="sibTrans2D1" presStyleIdx="0" presStyleCnt="3"/>
      <dgm:spPr/>
    </dgm:pt>
    <dgm:pt modelId="{7592367A-3657-CE44-A9D4-07FE9D0B28F4}" type="pres">
      <dgm:prSet presAssocID="{AF578327-D52D-7A4F-B9B5-6A3306AC114E}" presName="connector2" presStyleLbl="sibTrans2D1" presStyleIdx="1" presStyleCnt="3"/>
      <dgm:spPr/>
    </dgm:pt>
    <dgm:pt modelId="{D851B65B-C61C-4142-BA54-FBF5276C534E}" type="pres">
      <dgm:prSet presAssocID="{6B00F315-2365-4944-BE6A-29AE9F073B6A}" presName="connector3" presStyleLbl="sibTrans2D1" presStyleIdx="2" presStyleCnt="3"/>
      <dgm:spPr/>
    </dgm:pt>
  </dgm:ptLst>
  <dgm:cxnLst>
    <dgm:cxn modelId="{AD702900-6F46-6043-83F4-371344DB2AC8}" type="presOf" srcId="{4537B3AB-6B84-1B49-BC3C-FC263FAEE398}" destId="{792758D8-1951-1847-B5D2-95F1EE857B64}" srcOrd="2" destOrd="0" presId="urn:microsoft.com/office/officeart/2005/8/layout/gear1"/>
    <dgm:cxn modelId="{4691E132-F056-9847-9A0F-CA592061A511}" type="presOf" srcId="{AF578327-D52D-7A4F-B9B5-6A3306AC114E}" destId="{7592367A-3657-CE44-A9D4-07FE9D0B28F4}" srcOrd="0" destOrd="0" presId="urn:microsoft.com/office/officeart/2005/8/layout/gear1"/>
    <dgm:cxn modelId="{A9EAF83E-F6FE-B140-99EA-37C0357A902D}" type="presOf" srcId="{0E82DB5E-043E-0C45-B0A6-11B50A6FDAAC}" destId="{C0F33186-14D1-8B4D-AF19-02A50CAD4309}" srcOrd="0" destOrd="0" presId="urn:microsoft.com/office/officeart/2005/8/layout/gear1"/>
    <dgm:cxn modelId="{61A25E5D-F6E6-474B-8778-83A3A6060C23}" type="presOf" srcId="{0CF539A3-EDA1-D04F-B632-95D6288802B2}" destId="{F71773CE-0410-0A42-86CF-448B934327A9}" srcOrd="2" destOrd="0" presId="urn:microsoft.com/office/officeart/2005/8/layout/gear1"/>
    <dgm:cxn modelId="{06940F62-0064-BB4E-AD46-CE5C206D7107}" type="presOf" srcId="{0CF539A3-EDA1-D04F-B632-95D6288802B2}" destId="{51E16D20-468E-874D-9C4E-0EE697EFC1D6}" srcOrd="3" destOrd="0" presId="urn:microsoft.com/office/officeart/2005/8/layout/gear1"/>
    <dgm:cxn modelId="{05407A69-41E1-E64F-8A12-C63D74F4763F}" srcId="{A8FC21A2-7AF4-E144-9B16-5DD67EC6FA40}" destId="{0E82DB5E-043E-0C45-B0A6-11B50A6FDAAC}" srcOrd="1" destOrd="0" parTransId="{8B6ED6A6-F96A-9949-8F27-B5DE2CF7BABC}" sibTransId="{AF578327-D52D-7A4F-B9B5-6A3306AC114E}"/>
    <dgm:cxn modelId="{9064066E-C328-4C4E-889F-DE382DFDB8A1}" type="presOf" srcId="{413234F1-8589-1846-B725-6B52E2D1394E}" destId="{2F5C2F51-8A65-D447-BA01-4310D893EB17}" srcOrd="0" destOrd="0" presId="urn:microsoft.com/office/officeart/2005/8/layout/gear1"/>
    <dgm:cxn modelId="{E962D86E-E10C-0046-9ED2-EDC89E4273C9}" type="presOf" srcId="{0CF539A3-EDA1-D04F-B632-95D6288802B2}" destId="{6286DDAF-9A91-3B4D-AB57-B6F40EE2B267}" srcOrd="1" destOrd="0" presId="urn:microsoft.com/office/officeart/2005/8/layout/gear1"/>
    <dgm:cxn modelId="{65E86873-1E26-B94E-84F1-0B3736881B1D}" type="presOf" srcId="{0E82DB5E-043E-0C45-B0A6-11B50A6FDAAC}" destId="{AA928919-6CE7-5C47-A035-5BA5B047E329}" srcOrd="1" destOrd="0" presId="urn:microsoft.com/office/officeart/2005/8/layout/gear1"/>
    <dgm:cxn modelId="{6B7F2885-9C93-2F4A-84F8-79C02BA60BFE}" type="presOf" srcId="{0CF539A3-EDA1-D04F-B632-95D6288802B2}" destId="{A98A2863-4829-1949-8A71-404F844E4AB1}" srcOrd="0" destOrd="0" presId="urn:microsoft.com/office/officeart/2005/8/layout/gear1"/>
    <dgm:cxn modelId="{29A4328B-2562-5D41-94C9-F0883CCC33A2}" srcId="{A8FC21A2-7AF4-E144-9B16-5DD67EC6FA40}" destId="{4537B3AB-6B84-1B49-BC3C-FC263FAEE398}" srcOrd="0" destOrd="0" parTransId="{A2E23D31-788F-E847-A0A3-291835AE1630}" sibTransId="{413234F1-8589-1846-B725-6B52E2D1394E}"/>
    <dgm:cxn modelId="{C509378C-B3C8-FD43-BFD1-301261DA31FD}" type="presOf" srcId="{A8FC21A2-7AF4-E144-9B16-5DD67EC6FA40}" destId="{BCB240AB-5D33-DD4D-A1B5-E893D80B08A2}" srcOrd="0" destOrd="0" presId="urn:microsoft.com/office/officeart/2005/8/layout/gear1"/>
    <dgm:cxn modelId="{764FBA92-E27F-CF40-90F4-1473DA9E0715}" type="presOf" srcId="{4537B3AB-6B84-1B49-BC3C-FC263FAEE398}" destId="{5DD7E24D-D246-2C41-A362-F351F4B8FC31}" srcOrd="0" destOrd="0" presId="urn:microsoft.com/office/officeart/2005/8/layout/gear1"/>
    <dgm:cxn modelId="{F5905397-E333-C44F-912C-EAB3A8F12DC4}" srcId="{A8FC21A2-7AF4-E144-9B16-5DD67EC6FA40}" destId="{0CF539A3-EDA1-D04F-B632-95D6288802B2}" srcOrd="2" destOrd="0" parTransId="{D84E7649-D536-F84D-8E7A-97E7CA858ABE}" sibTransId="{6B00F315-2365-4944-BE6A-29AE9F073B6A}"/>
    <dgm:cxn modelId="{1442ABDC-E77F-8649-958C-2B704ADC5DDB}" type="presOf" srcId="{6B00F315-2365-4944-BE6A-29AE9F073B6A}" destId="{D851B65B-C61C-4142-BA54-FBF5276C534E}" srcOrd="0" destOrd="0" presId="urn:microsoft.com/office/officeart/2005/8/layout/gear1"/>
    <dgm:cxn modelId="{C7F022F3-5539-CF4B-9BD9-645E09E491D6}" type="presOf" srcId="{0E82DB5E-043E-0C45-B0A6-11B50A6FDAAC}" destId="{3987178C-6FAB-2D46-B46E-C8536A6EE8A3}" srcOrd="2" destOrd="0" presId="urn:microsoft.com/office/officeart/2005/8/layout/gear1"/>
    <dgm:cxn modelId="{3F0121FB-52A4-5143-AD6D-CA95CCDE0D37}" type="presOf" srcId="{4537B3AB-6B84-1B49-BC3C-FC263FAEE398}" destId="{6E941E7F-0D2F-DD4E-9949-3FB0C013A2F0}" srcOrd="1" destOrd="0" presId="urn:microsoft.com/office/officeart/2005/8/layout/gear1"/>
    <dgm:cxn modelId="{6C5FC098-E5D0-AC4B-B1FC-99F3B1E06727}" type="presParOf" srcId="{BCB240AB-5D33-DD4D-A1B5-E893D80B08A2}" destId="{5DD7E24D-D246-2C41-A362-F351F4B8FC31}" srcOrd="0" destOrd="0" presId="urn:microsoft.com/office/officeart/2005/8/layout/gear1"/>
    <dgm:cxn modelId="{1EA07F63-9107-F044-BAB6-00345F86DF1A}" type="presParOf" srcId="{BCB240AB-5D33-DD4D-A1B5-E893D80B08A2}" destId="{6E941E7F-0D2F-DD4E-9949-3FB0C013A2F0}" srcOrd="1" destOrd="0" presId="urn:microsoft.com/office/officeart/2005/8/layout/gear1"/>
    <dgm:cxn modelId="{596EA233-E1B0-D240-AE1E-8E0F4D9F977D}" type="presParOf" srcId="{BCB240AB-5D33-DD4D-A1B5-E893D80B08A2}" destId="{792758D8-1951-1847-B5D2-95F1EE857B64}" srcOrd="2" destOrd="0" presId="urn:microsoft.com/office/officeart/2005/8/layout/gear1"/>
    <dgm:cxn modelId="{53847DC0-605D-E949-A857-F907CAC4D392}" type="presParOf" srcId="{BCB240AB-5D33-DD4D-A1B5-E893D80B08A2}" destId="{C0F33186-14D1-8B4D-AF19-02A50CAD4309}" srcOrd="3" destOrd="0" presId="urn:microsoft.com/office/officeart/2005/8/layout/gear1"/>
    <dgm:cxn modelId="{C4E96909-896D-0549-B221-69CACE2D9CC9}" type="presParOf" srcId="{BCB240AB-5D33-DD4D-A1B5-E893D80B08A2}" destId="{AA928919-6CE7-5C47-A035-5BA5B047E329}" srcOrd="4" destOrd="0" presId="urn:microsoft.com/office/officeart/2005/8/layout/gear1"/>
    <dgm:cxn modelId="{17D4954E-5F83-8E44-A551-58C6C5E4E80D}" type="presParOf" srcId="{BCB240AB-5D33-DD4D-A1B5-E893D80B08A2}" destId="{3987178C-6FAB-2D46-B46E-C8536A6EE8A3}" srcOrd="5" destOrd="0" presId="urn:microsoft.com/office/officeart/2005/8/layout/gear1"/>
    <dgm:cxn modelId="{FBB67220-38A1-0C44-8629-7300983C1260}" type="presParOf" srcId="{BCB240AB-5D33-DD4D-A1B5-E893D80B08A2}" destId="{A98A2863-4829-1949-8A71-404F844E4AB1}" srcOrd="6" destOrd="0" presId="urn:microsoft.com/office/officeart/2005/8/layout/gear1"/>
    <dgm:cxn modelId="{50071F95-CDD5-D44D-B76B-867A06D45EF3}" type="presParOf" srcId="{BCB240AB-5D33-DD4D-A1B5-E893D80B08A2}" destId="{6286DDAF-9A91-3B4D-AB57-B6F40EE2B267}" srcOrd="7" destOrd="0" presId="urn:microsoft.com/office/officeart/2005/8/layout/gear1"/>
    <dgm:cxn modelId="{2C9873FE-9BC5-AB40-9920-637C6011C928}" type="presParOf" srcId="{BCB240AB-5D33-DD4D-A1B5-E893D80B08A2}" destId="{F71773CE-0410-0A42-86CF-448B934327A9}" srcOrd="8" destOrd="0" presId="urn:microsoft.com/office/officeart/2005/8/layout/gear1"/>
    <dgm:cxn modelId="{AC8FC187-A5F4-E144-94A9-7C85FE16BBA2}" type="presParOf" srcId="{BCB240AB-5D33-DD4D-A1B5-E893D80B08A2}" destId="{51E16D20-468E-874D-9C4E-0EE697EFC1D6}" srcOrd="9" destOrd="0" presId="urn:microsoft.com/office/officeart/2005/8/layout/gear1"/>
    <dgm:cxn modelId="{EF413DB2-9298-5748-9322-A2A3228231A0}" type="presParOf" srcId="{BCB240AB-5D33-DD4D-A1B5-E893D80B08A2}" destId="{2F5C2F51-8A65-D447-BA01-4310D893EB17}" srcOrd="10" destOrd="0" presId="urn:microsoft.com/office/officeart/2005/8/layout/gear1"/>
    <dgm:cxn modelId="{6ADA8165-519D-6D4E-81C8-B547D7DCCFF6}" type="presParOf" srcId="{BCB240AB-5D33-DD4D-A1B5-E893D80B08A2}" destId="{7592367A-3657-CE44-A9D4-07FE9D0B28F4}" srcOrd="11" destOrd="0" presId="urn:microsoft.com/office/officeart/2005/8/layout/gear1"/>
    <dgm:cxn modelId="{56610E35-3C3B-6940-B1CF-03A61BBEA323}" type="presParOf" srcId="{BCB240AB-5D33-DD4D-A1B5-E893D80B08A2}" destId="{D851B65B-C61C-4142-BA54-FBF5276C534E}"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7E24D-D246-2C41-A362-F351F4B8FC31}">
      <dsp:nvSpPr>
        <dsp:cNvPr id="0" name=""/>
        <dsp:cNvSpPr/>
      </dsp:nvSpPr>
      <dsp:spPr>
        <a:xfrm>
          <a:off x="2879489" y="2156060"/>
          <a:ext cx="2680493" cy="2680493"/>
        </a:xfrm>
        <a:prstGeom prst="gear9">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Quality</a:t>
          </a:r>
        </a:p>
      </dsp:txBody>
      <dsp:txXfrm>
        <a:off x="3418387" y="2783953"/>
        <a:ext cx="1602697" cy="1377828"/>
      </dsp:txXfrm>
    </dsp:sp>
    <dsp:sp modelId="{C0F33186-14D1-8B4D-AF19-02A50CAD4309}">
      <dsp:nvSpPr>
        <dsp:cNvPr id="0" name=""/>
        <dsp:cNvSpPr/>
      </dsp:nvSpPr>
      <dsp:spPr>
        <a:xfrm>
          <a:off x="1282858" y="1559560"/>
          <a:ext cx="1949450" cy="1949450"/>
        </a:xfrm>
        <a:prstGeom prst="gear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Prices</a:t>
          </a:r>
        </a:p>
      </dsp:txBody>
      <dsp:txXfrm>
        <a:off x="1773638" y="2053306"/>
        <a:ext cx="967890" cy="961958"/>
      </dsp:txXfrm>
    </dsp:sp>
    <dsp:sp modelId="{A98A2863-4829-1949-8A71-404F844E4AB1}">
      <dsp:nvSpPr>
        <dsp:cNvPr id="0" name=""/>
        <dsp:cNvSpPr/>
      </dsp:nvSpPr>
      <dsp:spPr>
        <a:xfrm rot="20700000">
          <a:off x="2374749" y="214638"/>
          <a:ext cx="1910063" cy="1910063"/>
        </a:xfrm>
        <a:prstGeom prst="gear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Customer Satisfaction</a:t>
          </a:r>
        </a:p>
      </dsp:txBody>
      <dsp:txXfrm rot="-20700000">
        <a:off x="2793682" y="633571"/>
        <a:ext cx="1072197" cy="1072197"/>
      </dsp:txXfrm>
    </dsp:sp>
    <dsp:sp modelId="{2F5C2F51-8A65-D447-BA01-4310D893EB17}">
      <dsp:nvSpPr>
        <dsp:cNvPr id="0" name=""/>
        <dsp:cNvSpPr/>
      </dsp:nvSpPr>
      <dsp:spPr>
        <a:xfrm>
          <a:off x="2643834" y="1784354"/>
          <a:ext cx="3431032" cy="3431032"/>
        </a:xfrm>
        <a:prstGeom prst="circularArrow">
          <a:avLst>
            <a:gd name="adj1" fmla="val 4688"/>
            <a:gd name="adj2" fmla="val 299029"/>
            <a:gd name="adj3" fmla="val 2530303"/>
            <a:gd name="adj4" fmla="val 15831151"/>
            <a:gd name="adj5" fmla="val 5469"/>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92367A-3657-CE44-A9D4-07FE9D0B28F4}">
      <dsp:nvSpPr>
        <dsp:cNvPr id="0" name=""/>
        <dsp:cNvSpPr/>
      </dsp:nvSpPr>
      <dsp:spPr>
        <a:xfrm>
          <a:off x="937614" y="1125305"/>
          <a:ext cx="2492859" cy="2492859"/>
        </a:xfrm>
        <a:prstGeom prst="leftCircularArrow">
          <a:avLst>
            <a:gd name="adj1" fmla="val 6452"/>
            <a:gd name="adj2" fmla="val 429999"/>
            <a:gd name="adj3" fmla="val 10489124"/>
            <a:gd name="adj4" fmla="val 14837806"/>
            <a:gd name="adj5" fmla="val 7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51B65B-C61C-4142-BA54-FBF5276C534E}">
      <dsp:nvSpPr>
        <dsp:cNvPr id="0" name=""/>
        <dsp:cNvSpPr/>
      </dsp:nvSpPr>
      <dsp:spPr>
        <a:xfrm>
          <a:off x="1932932" y="-206652"/>
          <a:ext cx="2687804" cy="2687804"/>
        </a:xfrm>
        <a:prstGeom prst="circularArrow">
          <a:avLst>
            <a:gd name="adj1" fmla="val 5984"/>
            <a:gd name="adj2" fmla="val 394124"/>
            <a:gd name="adj3" fmla="val 13313824"/>
            <a:gd name="adj4" fmla="val 10508221"/>
            <a:gd name="adj5" fmla="val 6981"/>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5F0D8-1819-463F-A439-EDA998F33B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7DD0D7-0044-49C2-8569-79A391A6B0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9877D8-4F19-4C04-A489-B55BC204B6BE}"/>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5" name="Footer Placeholder 4">
            <a:extLst>
              <a:ext uri="{FF2B5EF4-FFF2-40B4-BE49-F238E27FC236}">
                <a16:creationId xmlns:a16="http://schemas.microsoft.com/office/drawing/2014/main" id="{A42044D9-53F9-49F1-A1EA-55910B8894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B9F363-EA4E-4CE9-8AD9-888DC140B778}"/>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614747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E329A-0F08-4B08-A783-D86026230A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8369E3-977F-406B-85FF-4EA16F12D6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3B4FF-36A6-4C80-9E24-3B1388F9AB94}"/>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5" name="Footer Placeholder 4">
            <a:extLst>
              <a:ext uri="{FF2B5EF4-FFF2-40B4-BE49-F238E27FC236}">
                <a16:creationId xmlns:a16="http://schemas.microsoft.com/office/drawing/2014/main" id="{C74F64F6-52AA-46C1-AF5B-AF5519092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14EB6-92C3-4355-994E-7D26BEC6F216}"/>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316303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C7F4-848F-45A6-8CAB-3447A943C5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97CECE-7DED-4550-ADC1-74B0399BB5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5B8699-6799-45F9-A62A-38623A01C3D5}"/>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5" name="Footer Placeholder 4">
            <a:extLst>
              <a:ext uri="{FF2B5EF4-FFF2-40B4-BE49-F238E27FC236}">
                <a16:creationId xmlns:a16="http://schemas.microsoft.com/office/drawing/2014/main" id="{7C8C826B-5BD1-4EF5-939B-C1F6C98A4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F09ED-D45A-4361-B268-DEA1DED2E98C}"/>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1811081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93AA6-7C5D-4393-BD09-4782FA2990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F337B3-CC52-4154-98EB-B6604149F8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B82EE9-9D83-4C34-A838-47DD1DFDCD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515A39-22E0-4C50-AD10-316F19059005}"/>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6" name="Footer Placeholder 5">
            <a:extLst>
              <a:ext uri="{FF2B5EF4-FFF2-40B4-BE49-F238E27FC236}">
                <a16:creationId xmlns:a16="http://schemas.microsoft.com/office/drawing/2014/main" id="{8DAAD45C-5E8C-4BB8-9052-AD5D87BBBC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BDFAD9-D2D2-4B79-B56C-ABA56620FF55}"/>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2990234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B4044-8214-446C-900E-643F2659FB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DE2994-B765-44BB-BAFE-871E7609FA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FB524-1842-4C44-984B-BF11B3BF6A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E4665A-87F0-4DA1-82A2-7E9BED37BF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75CBA8-C7A2-483C-863A-6055201F26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8E0564-2E13-46D3-BD9E-DA79FCE866D1}"/>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8" name="Footer Placeholder 7">
            <a:extLst>
              <a:ext uri="{FF2B5EF4-FFF2-40B4-BE49-F238E27FC236}">
                <a16:creationId xmlns:a16="http://schemas.microsoft.com/office/drawing/2014/main" id="{80588081-0844-4689-A1D7-A08ED352E3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9932FD-7F54-4949-96E8-27DB229A416C}"/>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1113048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6EE5-7779-4A45-899C-C417C5745D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5667A1-2DA1-45CC-B802-2AB6A267D213}"/>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4" name="Footer Placeholder 3">
            <a:extLst>
              <a:ext uri="{FF2B5EF4-FFF2-40B4-BE49-F238E27FC236}">
                <a16:creationId xmlns:a16="http://schemas.microsoft.com/office/drawing/2014/main" id="{F9AA6DEA-7BA6-4D3D-A98F-DC313FC905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6CB428-CEC2-4AE4-96F1-BB00B7488F48}"/>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207392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E2E5BF-B167-4058-978A-09AB51458BF7}"/>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3" name="Footer Placeholder 2">
            <a:extLst>
              <a:ext uri="{FF2B5EF4-FFF2-40B4-BE49-F238E27FC236}">
                <a16:creationId xmlns:a16="http://schemas.microsoft.com/office/drawing/2014/main" id="{DEA166D8-353B-4D0C-BE86-06E4892421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39D79F-342D-49AA-8ED8-E5682FE5EE78}"/>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416930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424A9-1680-4C69-80CE-AF9C86C648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07D021-64DB-48D0-8814-C2984E38F3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3752CD-5ED3-4B86-B3AD-30B356F968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FE62A2-D745-417A-B924-D5A6012AAAFA}"/>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6" name="Footer Placeholder 5">
            <a:extLst>
              <a:ext uri="{FF2B5EF4-FFF2-40B4-BE49-F238E27FC236}">
                <a16:creationId xmlns:a16="http://schemas.microsoft.com/office/drawing/2014/main" id="{73DF28DF-257C-422D-9E02-4A756584D7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9074D4-40F3-4D65-88F4-0CCFD5114B64}"/>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380750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0E4B0-009E-47FE-B3D9-5CBDDFB706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9B624C-F642-4121-B7E5-9B68ACD965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EDD3A0-4CCD-42A8-BF11-E2DF66FFB5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13A10-FAB0-4198-A298-EA208038315F}"/>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6" name="Footer Placeholder 5">
            <a:extLst>
              <a:ext uri="{FF2B5EF4-FFF2-40B4-BE49-F238E27FC236}">
                <a16:creationId xmlns:a16="http://schemas.microsoft.com/office/drawing/2014/main" id="{9E9D4BFA-9E21-48F3-9A41-63C826145E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87C480-FA73-459A-B5A8-B8A2A09DCE74}"/>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704826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8AD4-EE0E-489E-81B6-9EC3FEF751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0DAD57-22DD-4F08-ACD3-31C4D7BC88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84428-1242-4BEC-8089-E82406CB65A9}"/>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5" name="Footer Placeholder 4">
            <a:extLst>
              <a:ext uri="{FF2B5EF4-FFF2-40B4-BE49-F238E27FC236}">
                <a16:creationId xmlns:a16="http://schemas.microsoft.com/office/drawing/2014/main" id="{CEC76F5A-D082-40C1-BDB3-CDC8B1237C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9BAF1-76C5-400D-82AC-C5AE785D675F}"/>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801171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0E89A4-E2B0-46AB-A64B-BE4BCD5B8D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0F43CF-8B7F-47FA-B97D-62AA62BCB6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5B5564-21B3-4015-975F-6DC8341333FC}"/>
              </a:ext>
            </a:extLst>
          </p:cNvPr>
          <p:cNvSpPr>
            <a:spLocks noGrp="1"/>
          </p:cNvSpPr>
          <p:nvPr>
            <p:ph type="dt" sz="half" idx="10"/>
          </p:nvPr>
        </p:nvSpPr>
        <p:spPr/>
        <p:txBody>
          <a:bodyPr/>
          <a:lstStyle/>
          <a:p>
            <a:fld id="{986129BB-1830-48F0-A987-683213545C4B}" type="datetimeFigureOut">
              <a:rPr lang="en-GB" smtClean="0"/>
              <a:t>17/03/2022</a:t>
            </a:fld>
            <a:endParaRPr lang="en-GB"/>
          </a:p>
        </p:txBody>
      </p:sp>
      <p:sp>
        <p:nvSpPr>
          <p:cNvPr id="5" name="Footer Placeholder 4">
            <a:extLst>
              <a:ext uri="{FF2B5EF4-FFF2-40B4-BE49-F238E27FC236}">
                <a16:creationId xmlns:a16="http://schemas.microsoft.com/office/drawing/2014/main" id="{5345065E-8083-48A4-BCAC-98662880F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B5F7-30C5-453F-B3C7-19F17BE8A76B}"/>
              </a:ext>
            </a:extLst>
          </p:cNvPr>
          <p:cNvSpPr>
            <a:spLocks noGrp="1"/>
          </p:cNvSpPr>
          <p:nvPr>
            <p:ph type="sldNum" sz="quarter" idx="12"/>
          </p:nvPr>
        </p:nvSpPr>
        <p:spPr/>
        <p:txBody>
          <a:bodyPr/>
          <a:lstStyle/>
          <a:p>
            <a:fld id="{E6A11AA7-80A1-4FFC-9E23-2CE5D86B5641}" type="slidenum">
              <a:rPr lang="en-GB" smtClean="0"/>
              <a:t>‹#›</a:t>
            </a:fld>
            <a:endParaRPr lang="en-GB"/>
          </a:p>
        </p:txBody>
      </p:sp>
    </p:spTree>
    <p:extLst>
      <p:ext uri="{BB962C8B-B14F-4D97-AF65-F5344CB8AC3E}">
        <p14:creationId xmlns:p14="http://schemas.microsoft.com/office/powerpoint/2010/main" val="1649803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DA046-F5A5-4922-8F02-A3EAFD5710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3CD5B6-F858-48D1-81C5-BD775EA759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1B578-56CA-4169-BEEE-A4EC199501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6129BB-1830-48F0-A987-683213545C4B}" type="datetimeFigureOut">
              <a:rPr lang="en-GB" smtClean="0"/>
              <a:t>17/03/2022</a:t>
            </a:fld>
            <a:endParaRPr lang="en-GB"/>
          </a:p>
        </p:txBody>
      </p:sp>
      <p:sp>
        <p:nvSpPr>
          <p:cNvPr id="5" name="Footer Placeholder 4">
            <a:extLst>
              <a:ext uri="{FF2B5EF4-FFF2-40B4-BE49-F238E27FC236}">
                <a16:creationId xmlns:a16="http://schemas.microsoft.com/office/drawing/2014/main" id="{54E37288-77E8-43F1-A196-62578BC015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AE0F26-CD4C-4DC1-A83D-3D3CEDF344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A11AA7-80A1-4FFC-9E23-2CE5D86B5641}" type="slidenum">
              <a:rPr lang="en-GB" smtClean="0"/>
              <a:t>‹#›</a:t>
            </a:fld>
            <a:endParaRPr lang="en-GB"/>
          </a:p>
        </p:txBody>
      </p:sp>
    </p:spTree>
    <p:extLst>
      <p:ext uri="{BB962C8B-B14F-4D97-AF65-F5344CB8AC3E}">
        <p14:creationId xmlns:p14="http://schemas.microsoft.com/office/powerpoint/2010/main" val="2149322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embapro.com/frontpage/swotcase/13533-relationships-crm" TargetMode="External"/><Relationship Id="rId7" Type="http://schemas.openxmlformats.org/officeDocument/2006/relationships/hyperlink" Target="https://www.bmc.com/blogs/tqm-total-quality-management/" TargetMode="External"/><Relationship Id="rId2" Type="http://schemas.openxmlformats.org/officeDocument/2006/relationships/hyperlink" Target="https://desklib.com/document/quality-management-case-study/" TargetMode="External"/><Relationship Id="rId1" Type="http://schemas.openxmlformats.org/officeDocument/2006/relationships/slideLayout" Target="../slideLayouts/slideLayout2.xml"/><Relationship Id="rId6" Type="http://schemas.openxmlformats.org/officeDocument/2006/relationships/hyperlink" Target="https://crm.org/crmland/what-is-a-crm" TargetMode="External"/><Relationship Id="rId5" Type="http://schemas.openxmlformats.org/officeDocument/2006/relationships/hyperlink" Target="https://www.parallelprojecttraining.com/blog/describe-the-four-main-components-of-a-quality-management-process/" TargetMode="External"/><Relationship Id="rId4" Type="http://schemas.openxmlformats.org/officeDocument/2006/relationships/hyperlink" Target="http://www.balancedscorecardreview.com/pages/bsc-as-a-system/bsc-and-other-concepts/bsc-and-efqm-6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4045F-0D2C-C640-ACF9-B332ABCD3346}"/>
              </a:ext>
            </a:extLst>
          </p:cNvPr>
          <p:cNvSpPr>
            <a:spLocks noGrp="1"/>
          </p:cNvSpPr>
          <p:nvPr>
            <p:ph type="title"/>
          </p:nvPr>
        </p:nvSpPr>
        <p:spPr>
          <a:xfrm>
            <a:off x="348930" y="836870"/>
            <a:ext cx="10685502" cy="1225620"/>
          </a:xfrm>
        </p:spPr>
        <p:txBody>
          <a:bodyPr vert="horz" lIns="91440" tIns="45720" rIns="91440" bIns="45720" rtlCol="0" anchor="b">
            <a:normAutofit fontScale="90000"/>
          </a:bodyPr>
          <a:lstStyle/>
          <a:p>
            <a:r>
              <a:rPr lang="en-US" sz="4800" dirty="0"/>
              <a:t>Customer relationship management &amp; </a:t>
            </a:r>
            <a:br>
              <a:rPr lang="en-US" sz="4800" dirty="0"/>
            </a:br>
            <a:r>
              <a:rPr lang="en-US" sz="4800" dirty="0"/>
              <a:t>Total Quality Management</a:t>
            </a:r>
          </a:p>
        </p:txBody>
      </p:sp>
      <p:sp>
        <p:nvSpPr>
          <p:cNvPr id="77" name="Rectangle 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6AFF7F6B-D93F-D243-83E6-D393DF65EC0E}"/>
              </a:ext>
            </a:extLst>
          </p:cNvPr>
          <p:cNvSpPr>
            <a:spLocks noGrp="1"/>
          </p:cNvSpPr>
          <p:nvPr>
            <p:ph type="body" sz="half" idx="2"/>
          </p:nvPr>
        </p:nvSpPr>
        <p:spPr>
          <a:xfrm>
            <a:off x="174282" y="2203078"/>
            <a:ext cx="5150277" cy="4267991"/>
          </a:xfrm>
        </p:spPr>
        <p:txBody>
          <a:bodyPr vert="horz" lIns="91440" tIns="45720" rIns="91440" bIns="45720" rtlCol="0" anchor="ctr">
            <a:normAutofit/>
          </a:bodyPr>
          <a:lstStyle/>
          <a:p>
            <a:r>
              <a:rPr lang="en-US" sz="1400" dirty="0"/>
              <a:t>Customer Relationship Management (CRM) Definition and Examples </a:t>
            </a:r>
          </a:p>
          <a:p>
            <a:pPr marL="285750" indent="-285750">
              <a:buFont typeface="Arial" panose="020B0604020202020204" pitchFamily="34" charset="0"/>
              <a:buChar char="•"/>
            </a:pPr>
            <a:r>
              <a:rPr lang="en-US" sz="1400" dirty="0"/>
              <a:t>Strategy of management</a:t>
            </a:r>
          </a:p>
          <a:p>
            <a:pPr marL="285750" indent="-285750">
              <a:buFont typeface="Arial" panose="020B0604020202020204" pitchFamily="34" charset="0"/>
              <a:buChar char="•"/>
            </a:pPr>
            <a:r>
              <a:rPr lang="en-US" sz="1400" dirty="0"/>
              <a:t>Relationship</a:t>
            </a:r>
          </a:p>
          <a:p>
            <a:pPr marL="285750" indent="-285750">
              <a:buFont typeface="Arial" panose="020B0604020202020204" pitchFamily="34" charset="0"/>
              <a:buChar char="•"/>
            </a:pPr>
            <a:r>
              <a:rPr lang="en-US" sz="1400" dirty="0"/>
              <a:t>Improving connection</a:t>
            </a:r>
          </a:p>
          <a:p>
            <a:endParaRPr lang="en-US" sz="1400" dirty="0"/>
          </a:p>
          <a:p>
            <a:r>
              <a:rPr lang="en-US" sz="1400" dirty="0"/>
              <a:t>Quality – Total Quality Management (TQM) Definitions and Examples </a:t>
            </a:r>
          </a:p>
          <a:p>
            <a:pPr marL="285750" indent="-285750">
              <a:buFont typeface="Arial" panose="020B0604020202020204" pitchFamily="34" charset="0"/>
              <a:buChar char="•"/>
            </a:pPr>
            <a:r>
              <a:rPr lang="en-US" sz="1400" dirty="0"/>
              <a:t>Strategy of: Controlling, Monitoring, Auditing</a:t>
            </a:r>
          </a:p>
          <a:p>
            <a:pPr marL="285750" indent="-285750">
              <a:buFont typeface="Arial" panose="020B0604020202020204" pitchFamily="34" charset="0"/>
              <a:buChar char="•"/>
            </a:pPr>
            <a:r>
              <a:rPr lang="en-US" sz="1400" dirty="0"/>
              <a:t>Improvement</a:t>
            </a:r>
          </a:p>
          <a:p>
            <a:pPr marL="285750" indent="-285750">
              <a:buFont typeface="Arial" panose="020B0604020202020204" pitchFamily="34" charset="0"/>
              <a:buChar char="•"/>
            </a:pPr>
            <a:r>
              <a:rPr lang="en-US" sz="1400" dirty="0"/>
              <a:t>Performance</a:t>
            </a:r>
          </a:p>
        </p:txBody>
      </p:sp>
      <p:pic>
        <p:nvPicPr>
          <p:cNvPr id="2054" name="Picture 6" descr="CRM software for small business - ERPCRM provider">
            <a:extLst>
              <a:ext uri="{FF2B5EF4-FFF2-40B4-BE49-F238E27FC236}">
                <a16:creationId xmlns:a16="http://schemas.microsoft.com/office/drawing/2014/main" id="{013E87E8-EB53-A04F-9D2A-432C28363E7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6876" r="13792" b="-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308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888CC-9718-6046-9E85-4E58ECCA198E}"/>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dirty="0"/>
              <a:t>Quality Models and Benefits</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2C2C97D-E715-4E4C-AFC1-EDD5513508C7}"/>
              </a:ext>
            </a:extLst>
          </p:cNvPr>
          <p:cNvSpPr>
            <a:spLocks noGrp="1"/>
          </p:cNvSpPr>
          <p:nvPr>
            <p:ph type="body" sz="half" idx="2"/>
          </p:nvPr>
        </p:nvSpPr>
        <p:spPr>
          <a:xfrm>
            <a:off x="590719" y="2330505"/>
            <a:ext cx="4559425" cy="3979585"/>
          </a:xfrm>
        </p:spPr>
        <p:txBody>
          <a:bodyPr vert="horz" lIns="91440" tIns="45720" rIns="91440" bIns="45720" rtlCol="0" anchor="ctr">
            <a:normAutofit fontScale="92500" lnSpcReduction="20000"/>
          </a:bodyPr>
          <a:lstStyle/>
          <a:p>
            <a:r>
              <a:rPr lang="en-US" sz="1400" dirty="0"/>
              <a:t>4 Stages of Quality Management:</a:t>
            </a:r>
          </a:p>
          <a:p>
            <a:pPr marL="285750" indent="-228600">
              <a:buFont typeface="Arial" panose="020B0604020202020204" pitchFamily="34" charset="0"/>
              <a:buChar char="•"/>
            </a:pPr>
            <a:r>
              <a:rPr lang="en-US" sz="1400" dirty="0"/>
              <a:t>Quality Monitoring- </a:t>
            </a:r>
            <a:r>
              <a:rPr lang="en-GB" sz="1400" dirty="0"/>
              <a:t>Testing products which consists of understanding, working and creating contracts with suppliers</a:t>
            </a:r>
            <a:r>
              <a:rPr lang="en-RO" sz="1400" dirty="0"/>
              <a:t> </a:t>
            </a:r>
            <a:endParaRPr lang="en-US" sz="1400" dirty="0"/>
          </a:p>
          <a:p>
            <a:pPr marL="285750" indent="-228600">
              <a:buFont typeface="Arial" panose="020B0604020202020204" pitchFamily="34" charset="0"/>
              <a:buChar char="•"/>
            </a:pPr>
            <a:r>
              <a:rPr lang="en-US" sz="1400" dirty="0"/>
              <a:t>Quality Control- </a:t>
            </a:r>
            <a:r>
              <a:rPr lang="en-GB" sz="1400" dirty="0"/>
              <a:t>Testing all processes to identify both strengths and weaknesses</a:t>
            </a:r>
            <a:r>
              <a:rPr lang="en-RO" sz="1400" dirty="0"/>
              <a:t> </a:t>
            </a:r>
            <a:endParaRPr lang="en-US" sz="1400" dirty="0"/>
          </a:p>
          <a:p>
            <a:pPr marL="285750" indent="-228600">
              <a:buFont typeface="Arial" panose="020B0604020202020204" pitchFamily="34" charset="0"/>
              <a:buChar char="•"/>
            </a:pPr>
            <a:r>
              <a:rPr lang="en-US" sz="1400" dirty="0"/>
              <a:t>Quality Assurance- </a:t>
            </a:r>
            <a:r>
              <a:rPr lang="en-GB" sz="1400" dirty="0"/>
              <a:t>This is where a written plan comes in before implementing any action </a:t>
            </a:r>
            <a:endParaRPr lang="en-US" sz="1400" dirty="0"/>
          </a:p>
          <a:p>
            <a:pPr marL="285750" indent="-228600">
              <a:buFont typeface="Arial" panose="020B0604020202020204" pitchFamily="34" charset="0"/>
              <a:buChar char="•"/>
            </a:pPr>
            <a:r>
              <a:rPr lang="en-US" sz="1400" dirty="0"/>
              <a:t>Total Quality Management - </a:t>
            </a:r>
            <a:r>
              <a:rPr lang="en-GB" sz="1400" dirty="0"/>
              <a:t>The process by which customer satisfaction is verified and ensured</a:t>
            </a:r>
            <a:r>
              <a:rPr lang="en-RO" sz="1400" dirty="0"/>
              <a:t> </a:t>
            </a:r>
            <a:br>
              <a:rPr lang="en-US" sz="1400" dirty="0"/>
            </a:br>
            <a:endParaRPr lang="en-US" sz="1400" dirty="0"/>
          </a:p>
          <a:p>
            <a:r>
              <a:rPr lang="en-US" sz="1400" dirty="0"/>
              <a:t>Benefits:</a:t>
            </a:r>
          </a:p>
          <a:p>
            <a:pPr marL="285750" indent="-228600">
              <a:buFont typeface="Arial" panose="020B0604020202020204" pitchFamily="34" charset="0"/>
              <a:buChar char="•"/>
            </a:pPr>
            <a:r>
              <a:rPr lang="en-US" sz="1400" dirty="0"/>
              <a:t>Checking products </a:t>
            </a:r>
          </a:p>
          <a:p>
            <a:pPr marL="285750" indent="-228600">
              <a:buFont typeface="Arial" panose="020B0604020202020204" pitchFamily="34" charset="0"/>
              <a:buChar char="•"/>
            </a:pPr>
            <a:r>
              <a:rPr lang="en-US" sz="1400" dirty="0"/>
              <a:t>Quality check</a:t>
            </a:r>
          </a:p>
          <a:p>
            <a:pPr marL="285750" indent="-228600">
              <a:buFont typeface="Arial" panose="020B0604020202020204" pitchFamily="34" charset="0"/>
              <a:buChar char="•"/>
            </a:pPr>
            <a:r>
              <a:rPr lang="en-US" sz="1400" dirty="0"/>
              <a:t>Making a plan</a:t>
            </a:r>
          </a:p>
          <a:p>
            <a:pPr marL="285750" indent="-228600">
              <a:buFont typeface="Arial" panose="020B0604020202020204" pitchFamily="34" charset="0"/>
              <a:buChar char="•"/>
            </a:pPr>
            <a:r>
              <a:rPr lang="en-US" sz="1400" dirty="0"/>
              <a:t>Testing before selling</a:t>
            </a:r>
          </a:p>
          <a:p>
            <a:pPr marL="285750" indent="-228600">
              <a:buFont typeface="Arial" panose="020B0604020202020204" pitchFamily="34" charset="0"/>
              <a:buChar char="•"/>
            </a:pPr>
            <a:r>
              <a:rPr lang="en-US" sz="1400" dirty="0"/>
              <a:t>Creating connections</a:t>
            </a:r>
            <a:br>
              <a:rPr lang="en-US" sz="1400" dirty="0"/>
            </a:br>
            <a:endParaRPr lang="en-US" sz="14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Quality Management Software Systems &amp; Solutions in ERP | Ramco Systems">
            <a:extLst>
              <a:ext uri="{FF2B5EF4-FFF2-40B4-BE49-F238E27FC236}">
                <a16:creationId xmlns:a16="http://schemas.microsoft.com/office/drawing/2014/main" id="{092AAC63-FAEE-084B-9201-694CCCB1EBA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594" r="12237"/>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9757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0752F-6380-8F49-9134-9A1B46F83E09}"/>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400" dirty="0"/>
              <a:t>Different Models </a:t>
            </a:r>
            <a:br>
              <a:rPr lang="en-US" sz="4400" dirty="0"/>
            </a:br>
            <a:endParaRPr lang="en-US" sz="4400" dirty="0"/>
          </a:p>
        </p:txBody>
      </p:sp>
      <p:sp>
        <p:nvSpPr>
          <p:cNvPr id="84" name="Rectangle 8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78D516C-3CC5-A043-9B63-EEC7C0307925}"/>
              </a:ext>
            </a:extLst>
          </p:cNvPr>
          <p:cNvSpPr>
            <a:spLocks noGrp="1"/>
          </p:cNvSpPr>
          <p:nvPr>
            <p:ph type="body" sz="half" idx="2"/>
          </p:nvPr>
        </p:nvSpPr>
        <p:spPr>
          <a:xfrm>
            <a:off x="0" y="2125986"/>
            <a:ext cx="5614788" cy="4422175"/>
          </a:xfrm>
        </p:spPr>
        <p:txBody>
          <a:bodyPr vert="horz" lIns="91440" tIns="45720" rIns="91440" bIns="45720" rtlCol="0" anchor="ctr">
            <a:normAutofit lnSpcReduction="10000"/>
          </a:bodyPr>
          <a:lstStyle/>
          <a:p>
            <a:r>
              <a:rPr lang="en-US" sz="1400" b="1" dirty="0"/>
              <a:t>Balance Scorecard Model (BSC)</a:t>
            </a:r>
          </a:p>
          <a:p>
            <a:pPr marL="285750" indent="-228600">
              <a:buFont typeface="Arial" panose="020B0604020202020204" pitchFamily="34" charset="0"/>
              <a:buChar char="•"/>
            </a:pPr>
            <a:r>
              <a:rPr lang="en-US" sz="1400" dirty="0"/>
              <a:t>Financial Profitability - </a:t>
            </a:r>
            <a:r>
              <a:rPr lang="en-GB" sz="1400" dirty="0"/>
              <a:t>consists of the resources allocated to keep customers happy </a:t>
            </a:r>
            <a:endParaRPr lang="en-US" sz="1400" dirty="0"/>
          </a:p>
          <a:p>
            <a:pPr marL="285750" indent="-228600">
              <a:buFont typeface="Arial" panose="020B0604020202020204" pitchFamily="34" charset="0"/>
              <a:buChar char="•"/>
            </a:pPr>
            <a:r>
              <a:rPr lang="en-US" sz="1400" dirty="0"/>
              <a:t>Customer Perspective - </a:t>
            </a:r>
            <a:r>
              <a:rPr lang="en-GB" sz="1400" dirty="0"/>
              <a:t>the search to find implementations in developing a relationship with customers and creating connections</a:t>
            </a:r>
            <a:endParaRPr lang="en-US" sz="1400" dirty="0"/>
          </a:p>
          <a:p>
            <a:pPr marL="285750" indent="-228600">
              <a:buFont typeface="Arial" panose="020B0604020202020204" pitchFamily="34" charset="0"/>
              <a:buChar char="•"/>
            </a:pPr>
            <a:r>
              <a:rPr lang="en-US" sz="1400" dirty="0"/>
              <a:t>Internal View- </a:t>
            </a:r>
            <a:r>
              <a:rPr lang="en-GB" sz="1400" dirty="0"/>
              <a:t>careful maintenance of numbers and feedback help identify segments.</a:t>
            </a:r>
            <a:endParaRPr lang="en-US" sz="1400" dirty="0"/>
          </a:p>
          <a:p>
            <a:pPr marL="285750" indent="-228600">
              <a:buFont typeface="Arial" panose="020B0604020202020204" pitchFamily="34" charset="0"/>
              <a:buChar char="•"/>
            </a:pPr>
            <a:r>
              <a:rPr lang="en-US" sz="1400" dirty="0"/>
              <a:t>Innovation- </a:t>
            </a:r>
            <a:r>
              <a:rPr lang="en-GB" sz="1400" dirty="0"/>
              <a:t>based on creativity and the opening of new horizons</a:t>
            </a:r>
            <a:r>
              <a:rPr lang="en-RO" sz="1400" dirty="0"/>
              <a:t> </a:t>
            </a:r>
            <a:endParaRPr lang="en-US" sz="1400" dirty="0"/>
          </a:p>
          <a:p>
            <a:r>
              <a:rPr lang="en-US" sz="1400" b="1" dirty="0"/>
              <a:t>European Foundation for Quality Management (EFQM)</a:t>
            </a:r>
          </a:p>
          <a:p>
            <a:pPr marL="285750" indent="-285750">
              <a:buFont typeface="Arial" panose="020B0604020202020204" pitchFamily="34" charset="0"/>
              <a:buChar char="•"/>
            </a:pPr>
            <a:r>
              <a:rPr lang="en-GB" sz="1300" dirty="0"/>
              <a:t>It is a process that uses nine locations, which are bifurcated into two sections.</a:t>
            </a:r>
            <a:endParaRPr lang="en-RO" sz="1300" dirty="0"/>
          </a:p>
          <a:p>
            <a:pPr marL="285750" indent="-285750">
              <a:buFont typeface="Arial" panose="020B0604020202020204" pitchFamily="34" charset="0"/>
              <a:buChar char="•"/>
            </a:pPr>
            <a:r>
              <a:rPr lang="en-GB" sz="1300" dirty="0"/>
              <a:t>The initial ones are Leadership, People, Strategy, Partnership and Processes and Products to reach the second branch, that being results consisting of People Results, Customer Results, Society Results and finally Business Results.</a:t>
            </a:r>
          </a:p>
          <a:p>
            <a:pPr marL="285750" indent="-285750">
              <a:buFont typeface="Arial" panose="020B0604020202020204" pitchFamily="34" charset="0"/>
              <a:buChar char="•"/>
            </a:pPr>
            <a:r>
              <a:rPr lang="en-GB" sz="1300" dirty="0"/>
              <a:t>EFQM models- can easily take action to find processes to improve customer connections.</a:t>
            </a:r>
            <a:br>
              <a:rPr lang="en-GB" sz="1300" dirty="0"/>
            </a:br>
            <a:endParaRPr lang="en-US" sz="1300" b="1" dirty="0"/>
          </a:p>
        </p:txBody>
      </p:sp>
      <p:pic>
        <p:nvPicPr>
          <p:cNvPr id="4102" name="Picture 6" descr="EFQM Excellence Model PowerPoint Template - PPT Slides | SketchBubble">
            <a:extLst>
              <a:ext uri="{FF2B5EF4-FFF2-40B4-BE49-F238E27FC236}">
                <a16:creationId xmlns:a16="http://schemas.microsoft.com/office/drawing/2014/main" id="{75D9C785-1751-DF43-9EB8-D66BD6E660E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 b="384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88" name="Rectangle 8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485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888CC-9718-6046-9E85-4E58ECCA198E}"/>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RO" sz="4000" dirty="0"/>
              <a:t>SWOT</a:t>
            </a:r>
            <a:endParaRPr lang="en-US" sz="3700" dirty="0"/>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2C2C97D-E715-4E4C-AFC1-EDD5513508C7}"/>
              </a:ext>
            </a:extLst>
          </p:cNvPr>
          <p:cNvSpPr>
            <a:spLocks noGrp="1"/>
          </p:cNvSpPr>
          <p:nvPr>
            <p:ph type="body" sz="half" idx="2"/>
          </p:nvPr>
        </p:nvSpPr>
        <p:spPr>
          <a:xfrm>
            <a:off x="590719" y="2330505"/>
            <a:ext cx="4559425" cy="3979585"/>
          </a:xfrm>
        </p:spPr>
        <p:txBody>
          <a:bodyPr vert="horz" lIns="91440" tIns="45720" rIns="91440" bIns="45720" rtlCol="0" anchor="ctr">
            <a:normAutofit fontScale="92500" lnSpcReduction="10000"/>
          </a:bodyPr>
          <a:lstStyle/>
          <a:p>
            <a:pPr marL="285750" indent="-285750">
              <a:buFont typeface="Arial" panose="020B0604020202020204" pitchFamily="34" charset="0"/>
              <a:buChar char="•"/>
            </a:pPr>
            <a:r>
              <a:rPr lang="en-GB" sz="1400" dirty="0"/>
              <a:t>Ethical </a:t>
            </a:r>
          </a:p>
          <a:p>
            <a:pPr marL="285750" indent="-285750">
              <a:buFont typeface="Arial" panose="020B0604020202020204" pitchFamily="34" charset="0"/>
              <a:buChar char="•"/>
            </a:pPr>
            <a:r>
              <a:rPr lang="en-GB" sz="1400" dirty="0"/>
              <a:t>Segmentation</a:t>
            </a:r>
          </a:p>
          <a:p>
            <a:pPr marL="285750" indent="-285750">
              <a:buFont typeface="Arial" panose="020B0604020202020204" pitchFamily="34" charset="0"/>
              <a:buChar char="•"/>
            </a:pPr>
            <a:r>
              <a:rPr lang="en-GB" sz="1400" dirty="0"/>
              <a:t>Sustainability </a:t>
            </a:r>
          </a:p>
          <a:p>
            <a:pPr marL="285750" indent="-285750">
              <a:buFont typeface="Arial" panose="020B0604020202020204" pitchFamily="34" charset="0"/>
              <a:buChar char="•"/>
            </a:pPr>
            <a:r>
              <a:rPr lang="en-GB" sz="1400" dirty="0"/>
              <a:t>Loyalty</a:t>
            </a:r>
          </a:p>
          <a:p>
            <a:pPr marL="285750" indent="-285750">
              <a:buFont typeface="Arial" panose="020B0604020202020204" pitchFamily="34" charset="0"/>
              <a:buChar char="•"/>
            </a:pPr>
            <a:r>
              <a:rPr lang="en-GB" sz="1400" dirty="0"/>
              <a:t>Quality </a:t>
            </a:r>
            <a:br>
              <a:rPr lang="en-GB" sz="1400" dirty="0"/>
            </a:br>
            <a:br>
              <a:rPr lang="en-GB" sz="1400" dirty="0"/>
            </a:br>
            <a:endParaRPr lang="en-GB" sz="1400" dirty="0"/>
          </a:p>
          <a:p>
            <a:r>
              <a:rPr lang="en-GB" sz="1400" dirty="0"/>
              <a:t>Examples:</a:t>
            </a:r>
          </a:p>
          <a:p>
            <a:pPr marL="285750" indent="-285750">
              <a:buFont typeface="Arial" panose="020B0604020202020204" pitchFamily="34" charset="0"/>
              <a:buChar char="•"/>
            </a:pPr>
            <a:r>
              <a:rPr lang="en-GB" sz="1400" dirty="0"/>
              <a:t>Good prices</a:t>
            </a:r>
          </a:p>
          <a:p>
            <a:pPr marL="285750" indent="-285750">
              <a:buFont typeface="Arial" panose="020B0604020202020204" pitchFamily="34" charset="0"/>
              <a:buChar char="•"/>
            </a:pPr>
            <a:r>
              <a:rPr lang="en-GB" sz="1400" dirty="0"/>
              <a:t>Good quality</a:t>
            </a:r>
          </a:p>
          <a:p>
            <a:pPr marL="285750" indent="-285750">
              <a:buFont typeface="Arial" panose="020B0604020202020204" pitchFamily="34" charset="0"/>
              <a:buChar char="•"/>
            </a:pPr>
            <a:r>
              <a:rPr lang="en-GB" sz="1400" dirty="0"/>
              <a:t>Testing products </a:t>
            </a:r>
          </a:p>
          <a:p>
            <a:pPr marL="285750" indent="-285750">
              <a:buFont typeface="Arial" panose="020B0604020202020204" pitchFamily="34" charset="0"/>
              <a:buChar char="•"/>
            </a:pPr>
            <a:r>
              <a:rPr lang="en-GB" sz="1400" dirty="0"/>
              <a:t>Better field of customers</a:t>
            </a:r>
          </a:p>
          <a:p>
            <a:pPr marL="285750" indent="-285750">
              <a:buFont typeface="Arial" panose="020B0604020202020204" pitchFamily="34" charset="0"/>
              <a:buChar char="•"/>
            </a:pPr>
            <a:r>
              <a:rPr lang="en-GB" sz="1400" dirty="0"/>
              <a:t>Ensuring quality products </a:t>
            </a:r>
          </a:p>
          <a:p>
            <a:pPr marL="285750" indent="-285750">
              <a:buFont typeface="Arial" panose="020B0604020202020204" pitchFamily="34" charset="0"/>
              <a:buChar char="•"/>
            </a:pPr>
            <a:r>
              <a:rPr lang="en-GB" sz="1400" dirty="0"/>
              <a:t>Sustainable consumerism</a:t>
            </a:r>
            <a:br>
              <a:rPr lang="en-US" sz="1400" dirty="0"/>
            </a:br>
            <a:endParaRPr lang="en-US" sz="14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6">
            <a:extLst>
              <a:ext uri="{FF2B5EF4-FFF2-40B4-BE49-F238E27FC236}">
                <a16:creationId xmlns:a16="http://schemas.microsoft.com/office/drawing/2014/main" id="{6BEDCB96-2CCA-CE49-836E-4083F9353C55}"/>
              </a:ext>
            </a:extLst>
          </p:cNvPr>
          <p:cNvGraphicFramePr>
            <a:graphicFrameLocks noGrp="1"/>
          </p:cNvGraphicFramePr>
          <p:nvPr>
            <p:ph idx="1"/>
            <p:extLst>
              <p:ext uri="{D42A27DB-BD31-4B8C-83A1-F6EECF244321}">
                <p14:modId xmlns:p14="http://schemas.microsoft.com/office/powerpoint/2010/main" val="183580327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195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27E87-05B0-9C41-B068-3B47C3D9BAD5}"/>
              </a:ext>
            </a:extLst>
          </p:cNvPr>
          <p:cNvSpPr>
            <a:spLocks noGrp="1"/>
          </p:cNvSpPr>
          <p:nvPr>
            <p:ph type="title"/>
          </p:nvPr>
        </p:nvSpPr>
        <p:spPr>
          <a:xfrm>
            <a:off x="210064" y="40673"/>
            <a:ext cx="10266405" cy="640364"/>
          </a:xfrm>
        </p:spPr>
        <p:txBody>
          <a:bodyPr>
            <a:normAutofit fontScale="90000"/>
          </a:bodyPr>
          <a:lstStyle/>
          <a:p>
            <a:r>
              <a:rPr lang="en-RO" dirty="0"/>
              <a:t>Reference</a:t>
            </a:r>
          </a:p>
        </p:txBody>
      </p:sp>
      <p:sp>
        <p:nvSpPr>
          <p:cNvPr id="3" name="Content Placeholder 2">
            <a:extLst>
              <a:ext uri="{FF2B5EF4-FFF2-40B4-BE49-F238E27FC236}">
                <a16:creationId xmlns:a16="http://schemas.microsoft.com/office/drawing/2014/main" id="{94A437B2-4703-0444-9C8C-B3A206BBC3CB}"/>
              </a:ext>
            </a:extLst>
          </p:cNvPr>
          <p:cNvSpPr>
            <a:spLocks noGrp="1"/>
          </p:cNvSpPr>
          <p:nvPr>
            <p:ph idx="1"/>
          </p:nvPr>
        </p:nvSpPr>
        <p:spPr>
          <a:xfrm>
            <a:off x="308919" y="914400"/>
            <a:ext cx="11044881" cy="5262563"/>
          </a:xfrm>
        </p:spPr>
        <p:txBody>
          <a:bodyPr>
            <a:normAutofit/>
          </a:bodyPr>
          <a:lstStyle/>
          <a:p>
            <a:pPr marL="0" indent="0">
              <a:buNone/>
            </a:pPr>
            <a:r>
              <a:rPr lang="en-US" sz="1200" dirty="0"/>
              <a:t>DESKLIB, 2020 - TESCO Quality Management : Case Study</a:t>
            </a:r>
          </a:p>
          <a:p>
            <a:pPr marL="0" indent="0">
              <a:buNone/>
            </a:pPr>
            <a:r>
              <a:rPr lang="en-US" sz="1200" dirty="0"/>
              <a:t>Available at: </a:t>
            </a:r>
            <a:r>
              <a:rPr lang="en-US" sz="1200" dirty="0">
                <a:hlinkClick r:id="rId2"/>
              </a:rPr>
              <a:t>https://desklib.com/document/quality-management-case-study/</a:t>
            </a:r>
            <a:r>
              <a:rPr lang="en-US" sz="1200" dirty="0"/>
              <a:t> </a:t>
            </a:r>
          </a:p>
          <a:p>
            <a:pPr marL="0" indent="0">
              <a:buNone/>
            </a:pPr>
            <a:r>
              <a:rPr lang="en-US" sz="1200" dirty="0"/>
              <a:t>Accessed at: </a:t>
            </a:r>
          </a:p>
          <a:p>
            <a:pPr marL="0" indent="0">
              <a:buNone/>
            </a:pPr>
            <a:r>
              <a:rPr lang="en-US" sz="1200" dirty="0"/>
              <a:t>EMBA,2021- Putting the 'Relationship' Back Into CRM SWOT Analysis &amp; Matrix / MBA Resources</a:t>
            </a:r>
          </a:p>
          <a:p>
            <a:pPr marL="0" indent="0">
              <a:buNone/>
            </a:pPr>
            <a:r>
              <a:rPr lang="en-US" sz="1200" dirty="0"/>
              <a:t>Available at: </a:t>
            </a:r>
            <a:r>
              <a:rPr lang="en-US" sz="1200" dirty="0">
                <a:hlinkClick r:id="rId3"/>
              </a:rPr>
              <a:t>https://embapro.com/frontpage/swotcase/13533-relationships-crm</a:t>
            </a:r>
            <a:endParaRPr lang="en-US" sz="1200" dirty="0"/>
          </a:p>
          <a:p>
            <a:pPr marL="0" indent="0">
              <a:buNone/>
            </a:pPr>
            <a:r>
              <a:rPr lang="en-US" sz="1200" dirty="0"/>
              <a:t>Accessed at: </a:t>
            </a:r>
            <a:endParaRPr lang="en-RO" sz="1200" dirty="0"/>
          </a:p>
          <a:p>
            <a:pPr marL="0" indent="0">
              <a:buNone/>
            </a:pPr>
            <a:r>
              <a:rPr lang="en-RO" sz="1200" dirty="0"/>
              <a:t>KPI Institute,2021- </a:t>
            </a:r>
            <a:r>
              <a:rPr lang="en-US" sz="1200" dirty="0"/>
              <a:t>BSC and EFQM</a:t>
            </a:r>
          </a:p>
          <a:p>
            <a:pPr marL="0" indent="0">
              <a:buNone/>
            </a:pPr>
            <a:r>
              <a:rPr lang="en-RO" sz="1200" dirty="0"/>
              <a:t>Available at: </a:t>
            </a:r>
            <a:r>
              <a:rPr lang="en-US" sz="1200" dirty="0">
                <a:hlinkClick r:id="rId4"/>
              </a:rPr>
              <a:t>http://www.balancedscorecardreview.com/pages/bsc-as-a-system/bsc-and-other-concepts/bsc-and-efqm-64.html</a:t>
            </a:r>
            <a:r>
              <a:rPr lang="en-US" sz="1200" dirty="0"/>
              <a:t> </a:t>
            </a:r>
            <a:endParaRPr lang="en-RO" sz="1200" dirty="0"/>
          </a:p>
          <a:p>
            <a:pPr marL="0" indent="0">
              <a:buNone/>
            </a:pPr>
            <a:r>
              <a:rPr lang="en-RO" sz="1200" dirty="0"/>
              <a:t>Accessed at: 13.03.2021</a:t>
            </a:r>
          </a:p>
          <a:p>
            <a:pPr marL="0" indent="0">
              <a:buNone/>
            </a:pPr>
            <a:r>
              <a:rPr lang="en-RO" sz="1200" dirty="0"/>
              <a:t>Naybour P,2020- </a:t>
            </a:r>
            <a:r>
              <a:rPr lang="en-US" sz="1200" dirty="0"/>
              <a:t>Describe the four main components of a quality management process</a:t>
            </a:r>
            <a:endParaRPr lang="en-RO" sz="1200" dirty="0"/>
          </a:p>
          <a:p>
            <a:pPr marL="0" indent="0">
              <a:buNone/>
            </a:pPr>
            <a:r>
              <a:rPr lang="en-RO" sz="1200" dirty="0"/>
              <a:t>Available at: </a:t>
            </a:r>
            <a:r>
              <a:rPr lang="en-US" sz="1200" dirty="0">
                <a:hlinkClick r:id="rId5"/>
              </a:rPr>
              <a:t>https://www.parallelprojecttraining.com/blog/describe-the-four-main-components-of-a-quality-management-process/</a:t>
            </a:r>
            <a:endParaRPr lang="en-US" sz="1200" dirty="0"/>
          </a:p>
          <a:p>
            <a:pPr marL="0" indent="0">
              <a:buNone/>
            </a:pPr>
            <a:r>
              <a:rPr lang="en-US" sz="1200" dirty="0"/>
              <a:t>Accessed at: 13.03.2021</a:t>
            </a:r>
            <a:endParaRPr lang="en-RO" sz="1200" dirty="0"/>
          </a:p>
          <a:p>
            <a:pPr marL="0" indent="0">
              <a:buNone/>
            </a:pPr>
            <a:r>
              <a:rPr lang="en-RO" sz="1200" dirty="0"/>
              <a:t>Sirk C, 2021- </a:t>
            </a:r>
            <a:r>
              <a:rPr lang="en-US" sz="1200" dirty="0"/>
              <a:t>What Is CRM? Full Meaning of CRM System &amp; Applications</a:t>
            </a:r>
          </a:p>
          <a:p>
            <a:pPr marL="0" indent="0">
              <a:buNone/>
            </a:pPr>
            <a:r>
              <a:rPr lang="en-RO" sz="1200" dirty="0"/>
              <a:t>Available at: </a:t>
            </a:r>
            <a:r>
              <a:rPr lang="en-US" sz="1200" dirty="0">
                <a:hlinkClick r:id="rId6"/>
              </a:rPr>
              <a:t>https://crm.org/crmland/what-is-a-crm</a:t>
            </a:r>
            <a:r>
              <a:rPr lang="en-US" sz="1200" dirty="0"/>
              <a:t> </a:t>
            </a:r>
            <a:endParaRPr lang="en-RO" sz="1200" dirty="0"/>
          </a:p>
          <a:p>
            <a:pPr marL="0" indent="0">
              <a:buNone/>
            </a:pPr>
            <a:r>
              <a:rPr lang="en-RO" sz="1200" dirty="0"/>
              <a:t>Accessed at:12.03.2021</a:t>
            </a:r>
          </a:p>
          <a:p>
            <a:pPr marL="0" indent="0">
              <a:buNone/>
            </a:pPr>
            <a:r>
              <a:rPr lang="en-RO" sz="1200" dirty="0"/>
              <a:t>Watts S,2020- </a:t>
            </a:r>
            <a:r>
              <a:rPr lang="en-US" sz="1200" dirty="0"/>
              <a:t>What Is TQM? Total Quality Management Explained</a:t>
            </a:r>
          </a:p>
          <a:p>
            <a:pPr marL="0" indent="0">
              <a:buNone/>
            </a:pPr>
            <a:r>
              <a:rPr lang="en-RO" sz="1200" dirty="0"/>
              <a:t>Available at: </a:t>
            </a:r>
            <a:r>
              <a:rPr lang="en-US" sz="1200" dirty="0">
                <a:hlinkClick r:id="rId7"/>
              </a:rPr>
              <a:t>https://www.bmc.com/blogs/tqm-total-quality-management/</a:t>
            </a:r>
            <a:r>
              <a:rPr lang="en-US" sz="1200" dirty="0"/>
              <a:t> </a:t>
            </a:r>
            <a:endParaRPr lang="en-RO" sz="1200" dirty="0"/>
          </a:p>
          <a:p>
            <a:pPr marL="0" indent="0">
              <a:buNone/>
            </a:pPr>
            <a:r>
              <a:rPr lang="en-RO" sz="1200" dirty="0"/>
              <a:t>Accessed at:12.03.20221</a:t>
            </a:r>
          </a:p>
          <a:p>
            <a:pPr marL="0" indent="0">
              <a:buNone/>
            </a:pPr>
            <a:endParaRPr lang="en-RO" sz="1200" dirty="0"/>
          </a:p>
        </p:txBody>
      </p:sp>
    </p:spTree>
    <p:extLst>
      <p:ext uri="{BB962C8B-B14F-4D97-AF65-F5344CB8AC3E}">
        <p14:creationId xmlns:p14="http://schemas.microsoft.com/office/powerpoint/2010/main" val="22624727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TotalTime>
  <Words>479</Words>
  <Application>Microsoft Macintosh PowerPoint</Application>
  <PresentationFormat>Widescreen</PresentationFormat>
  <Paragraphs>67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Customer relationship management &amp;  Total Quality Management</vt:lpstr>
      <vt:lpstr>Quality Models and Benefits</vt:lpstr>
      <vt:lpstr>Different Models  </vt:lpstr>
      <vt:lpstr>SWOT</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Razvan Dinu (1919420)</dc:creator>
  <cp:lastModifiedBy>Andreea Mocanu (1919375)</cp:lastModifiedBy>
  <cp:revision>5</cp:revision>
  <dcterms:created xsi:type="dcterms:W3CDTF">2022-03-16T18:43:45Z</dcterms:created>
  <dcterms:modified xsi:type="dcterms:W3CDTF">2022-03-17T20:54:46Z</dcterms:modified>
</cp:coreProperties>
</file>