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68" r:id="rId7"/>
    <p:sldId id="266" r:id="rId8"/>
    <p:sldId id="262" r:id="rId9"/>
    <p:sldId id="263" r:id="rId10"/>
    <p:sldId id="264" r:id="rId11"/>
    <p:sldId id="271" r:id="rId12"/>
    <p:sldId id="269" r:id="rId13"/>
    <p:sldId id="272" r:id="rId14"/>
    <p:sldId id="270" r:id="rId15"/>
    <p:sldId id="260" r:id="rId16"/>
    <p:sldId id="261"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013352-83EC-AFCB-1280-23B131DCF743}" v="33" dt="2020-03-02T16:45:41.798"/>
    <p1510:client id="{105C8EBC-43E8-DD75-BD62-D167C5D4B777}" v="1410" dt="2020-03-01T14:43:13.945"/>
    <p1510:client id="{3E82760C-4254-00A1-B793-780048063620}" v="727" dt="2020-03-03T10:01:01.004"/>
    <p1510:client id="{4885932F-80B0-0735-10B1-3246C24C914B}" v="590" dt="2020-03-02T16:41:30.123"/>
    <p1510:client id="{DF6DD698-2C58-49E7-AC96-A3A332BF610B}" v="191" dt="2020-02-28T14:14:25.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13BE5-240C-4460-92A3-990007D91BA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CC7612A-0002-4D91-8E5D-0DDFE510BA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2DD1F3-0363-4439-BD76-40D299441EC0}"/>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C4312CF7-8778-4C9D-94C6-5B8113678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B488D4-11BE-4261-A203-2D5D368C308A}"/>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826564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2708B-7EFD-4487-AE98-3236B3FD1B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55D2F67-0EAA-4B39-9E8D-1952FA152E0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562DD6-D98F-42F6-9DD6-5E54BC889A88}"/>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709E6D91-2CAF-49A0-BEA2-8D056F2669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9CB0B-F62A-4BF7-B7FA-E0DABE319F83}"/>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2558599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0DE4-8E8B-4FD8-9E35-077AE3916A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2CEAA8-82A0-4371-BFEA-F88DD52E24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DC98FE4-1F29-4220-9136-95D485DB2C5D}"/>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8AB57995-FD72-4FAB-ABD8-E060FEF282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8FA3B3-B37C-4D16-BD70-03F377EE0052}"/>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573311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1DC5D-F848-40F3-9840-C0916999A9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F8FF9D-25E9-4257-8EE8-D514A696C3A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F8B5CC-0EC9-4221-9A7D-EBE569A84DD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2C02D4-57F3-4775-A9D1-072E5A05D045}"/>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6" name="Footer Placeholder 5">
            <a:extLst>
              <a:ext uri="{FF2B5EF4-FFF2-40B4-BE49-F238E27FC236}">
                <a16:creationId xmlns:a16="http://schemas.microsoft.com/office/drawing/2014/main" id="{116D7B77-C49B-4C90-A882-8B8838955F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C223FE-76FA-4676-A607-4C14F5C53BB0}"/>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2744128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126D5-BF0C-4AB6-BC60-933392DE62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0C761F-41A7-4AF4-9839-4D5302C6AA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D87536C-BCAF-43DD-920B-6067A9EDCC5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EDF0A5-7583-4686-9D56-1E011979E8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5B8496-ED0F-4A63-A5BD-747615FB48E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349BCAA-3799-4604-BD3B-BF13C52FC916}"/>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8" name="Footer Placeholder 7">
            <a:extLst>
              <a:ext uri="{FF2B5EF4-FFF2-40B4-BE49-F238E27FC236}">
                <a16:creationId xmlns:a16="http://schemas.microsoft.com/office/drawing/2014/main" id="{33985928-F7EE-43EA-91C5-56B8DF9E32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3671D2-2DD8-40F4-80A7-36A0B6431DCF}"/>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1001398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0204B-4B93-4257-A3C5-669EE46373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3FE91C-924D-49D0-8202-D6700BB14BF4}"/>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4" name="Footer Placeholder 3">
            <a:extLst>
              <a:ext uri="{FF2B5EF4-FFF2-40B4-BE49-F238E27FC236}">
                <a16:creationId xmlns:a16="http://schemas.microsoft.com/office/drawing/2014/main" id="{F60CE942-F2F3-4043-BD1F-072E3872E8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A8E94D-E4D9-41A3-A6D4-BB3D0B91CBF6}"/>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1979311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6E6E5B-0BD3-40EF-A7A2-1F4F359ED5D6}"/>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3" name="Footer Placeholder 2">
            <a:extLst>
              <a:ext uri="{FF2B5EF4-FFF2-40B4-BE49-F238E27FC236}">
                <a16:creationId xmlns:a16="http://schemas.microsoft.com/office/drawing/2014/main" id="{F0794C3B-02A9-4FF9-B7A0-8403E349A26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230A4DD-0595-47D4-ACA3-5E21A798FAD3}"/>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945079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8CEB3-5159-4537-9AE9-E3D5762467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051EF63-5E9D-42A4-A37F-81F2A29B2D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F4C9C0F-6263-42B6-9578-5AFB4082CB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4393ED4-A249-4A98-AB19-62494212FB20}"/>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6" name="Footer Placeholder 5">
            <a:extLst>
              <a:ext uri="{FF2B5EF4-FFF2-40B4-BE49-F238E27FC236}">
                <a16:creationId xmlns:a16="http://schemas.microsoft.com/office/drawing/2014/main" id="{88E2C99F-8522-4975-B076-8237031D14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3D5100-72E8-4274-8601-D33C3FEEA48C}"/>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3261307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75ECD-C4C5-49C6-932F-249DFA04E7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D64C7E-2050-4581-8107-50807C4484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13D2818-0CD0-4C12-B3CD-0777C82A2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9D1E5D-EA7F-4D08-A010-AE21AD4FB1F3}"/>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6" name="Footer Placeholder 5">
            <a:extLst>
              <a:ext uri="{FF2B5EF4-FFF2-40B4-BE49-F238E27FC236}">
                <a16:creationId xmlns:a16="http://schemas.microsoft.com/office/drawing/2014/main" id="{05BA0743-D3DD-484A-9CAE-5E38DF4BB0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EB1C44-3615-403C-B5F5-813C978A4ADF}"/>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939991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357D5-8E6E-486D-A3C7-043EA363FD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DC9F5C-8FC3-4EF4-AC85-9FC9E0932C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130738-B72A-4AF5-A1B2-1D092C6B669A}"/>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815B52A7-9097-437F-AED8-A2EFD9B1F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806156-A9CB-4B34-BFE0-DB8E9F616362}"/>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618161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9B4C9F-576C-4A46-B82F-911C35DC0B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9DF028-B154-4514-B787-9B33F2B4232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E095DF-7677-4CE6-BCFD-D21E7F0339E9}"/>
              </a:ext>
            </a:extLst>
          </p:cNvPr>
          <p:cNvSpPr>
            <a:spLocks noGrp="1"/>
          </p:cNvSpPr>
          <p:nvPr>
            <p:ph type="dt" sz="half" idx="10"/>
          </p:nvPr>
        </p:nvSpPr>
        <p:spPr/>
        <p:txBody>
          <a:body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5AD9C785-E5E8-4647-922F-DE9C2FB183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ED05ED-E406-426D-9AD7-889B9CF7ABE0}"/>
              </a:ext>
            </a:extLst>
          </p:cNvPr>
          <p:cNvSpPr>
            <a:spLocks noGrp="1"/>
          </p:cNvSpPr>
          <p:nvPr>
            <p:ph type="sldNum" sz="quarter" idx="12"/>
          </p:nvPr>
        </p:nvSpPr>
        <p:spPr/>
        <p:txBody>
          <a:bodyPr/>
          <a:lstStyle/>
          <a:p>
            <a:fld id="{014C9A71-E474-4C50-95E8-31194F860158}" type="slidenum">
              <a:rPr lang="en-GB" smtClean="0"/>
              <a:t>‹#›</a:t>
            </a:fld>
            <a:endParaRPr lang="en-GB"/>
          </a:p>
        </p:txBody>
      </p:sp>
    </p:spTree>
    <p:extLst>
      <p:ext uri="{BB962C8B-B14F-4D97-AF65-F5344CB8AC3E}">
        <p14:creationId xmlns:p14="http://schemas.microsoft.com/office/powerpoint/2010/main" val="1177688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B4B470-EC2E-47C0-BB27-DBE746FE6D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E4132F-F8E0-4B37-97A2-EA99A4238F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D79C56-3585-476B-BE4F-C625082133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FA18DC-24B1-493E-9578-814A3A5B1753}" type="datetimeFigureOut">
              <a:rPr lang="en-GB" smtClean="0"/>
              <a:t>05/03/2020</a:t>
            </a:fld>
            <a:endParaRPr lang="en-GB"/>
          </a:p>
        </p:txBody>
      </p:sp>
      <p:sp>
        <p:nvSpPr>
          <p:cNvPr id="5" name="Footer Placeholder 4">
            <a:extLst>
              <a:ext uri="{FF2B5EF4-FFF2-40B4-BE49-F238E27FC236}">
                <a16:creationId xmlns:a16="http://schemas.microsoft.com/office/drawing/2014/main" id="{029B93FF-85CD-4510-954D-2F55EC5021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A9C51B2-5950-46C7-803C-B28FDB587C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4C9A71-E474-4C50-95E8-31194F860158}" type="slidenum">
              <a:rPr lang="en-GB" smtClean="0"/>
              <a:t>‹#›</a:t>
            </a:fld>
            <a:endParaRPr lang="en-GB"/>
          </a:p>
        </p:txBody>
      </p:sp>
    </p:spTree>
    <p:extLst>
      <p:ext uri="{BB962C8B-B14F-4D97-AF65-F5344CB8AC3E}">
        <p14:creationId xmlns:p14="http://schemas.microsoft.com/office/powerpoint/2010/main" val="82998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530441C-2EB8-4D63-9C96-138855A752C3}"/>
              </a:ext>
            </a:extLst>
          </p:cNvPr>
          <p:cNvSpPr/>
          <p:nvPr/>
        </p:nvSpPr>
        <p:spPr>
          <a:xfrm>
            <a:off x="0" y="0"/>
            <a:ext cx="12192000" cy="1015663"/>
          </a:xfrm>
          <a:prstGeom prst="rect">
            <a:avLst/>
          </a:prstGeom>
          <a:noFill/>
          <a:ln>
            <a:solidFill>
              <a:schemeClr val="tx1"/>
            </a:solidFill>
          </a:ln>
        </p:spPr>
        <p:txBody>
          <a:bodyPr wrap="square" lIns="91440" tIns="45720" rIns="91440" bIns="45720">
            <a:spAutoFit/>
          </a:bodyPr>
          <a:lstStyle/>
          <a:p>
            <a:pPr algn="ctr"/>
            <a:r>
              <a:rPr lang="en-US" sz="6000" b="1" cap="none" spc="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Death Penalty</a:t>
            </a:r>
          </a:p>
        </p:txBody>
      </p:sp>
      <p:sp>
        <p:nvSpPr>
          <p:cNvPr id="5" name="Rectangle 4">
            <a:extLst>
              <a:ext uri="{FF2B5EF4-FFF2-40B4-BE49-F238E27FC236}">
                <a16:creationId xmlns:a16="http://schemas.microsoft.com/office/drawing/2014/main" id="{97DD1520-5C9D-4410-B35F-E3905CC63251}"/>
              </a:ext>
            </a:extLst>
          </p:cNvPr>
          <p:cNvSpPr/>
          <p:nvPr/>
        </p:nvSpPr>
        <p:spPr>
          <a:xfrm>
            <a:off x="0" y="6088559"/>
            <a:ext cx="12192000" cy="769441"/>
          </a:xfrm>
          <a:prstGeom prst="rect">
            <a:avLst/>
          </a:prstGeom>
          <a:noFill/>
          <a:ln>
            <a:solidFill>
              <a:schemeClr val="tx1"/>
            </a:solidFill>
          </a:ln>
        </p:spPr>
        <p:txBody>
          <a:bodyPr wrap="square" lIns="91440" tIns="45720" rIns="91440" bIns="45720">
            <a:spAutoFit/>
          </a:bodyPr>
          <a:lstStyle/>
          <a:p>
            <a:pPr algn="ctr"/>
            <a:r>
              <a:rPr lang="en-US" sz="4400" b="1" cap="none" spc="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Liam Carroll, Irtaza Sardar and Kyle Brittan</a:t>
            </a:r>
          </a:p>
        </p:txBody>
      </p:sp>
      <p:pic>
        <p:nvPicPr>
          <p:cNvPr id="2" name="Picture 2" descr="A close up of a sign&#10;&#10;Description generated with very high confidence">
            <a:extLst>
              <a:ext uri="{FF2B5EF4-FFF2-40B4-BE49-F238E27FC236}">
                <a16:creationId xmlns:a16="http://schemas.microsoft.com/office/drawing/2014/main" id="{3E991593-21C8-4D5E-A69C-A2033C7DB6C8}"/>
              </a:ext>
            </a:extLst>
          </p:cNvPr>
          <p:cNvPicPr>
            <a:picLocks noChangeAspect="1"/>
          </p:cNvPicPr>
          <p:nvPr/>
        </p:nvPicPr>
        <p:blipFill>
          <a:blip r:embed="rId2"/>
          <a:stretch>
            <a:fillRect/>
          </a:stretch>
        </p:blipFill>
        <p:spPr>
          <a:xfrm>
            <a:off x="3576420" y="1557049"/>
            <a:ext cx="4724400" cy="3337022"/>
          </a:xfrm>
          <a:prstGeom prst="rect">
            <a:avLst/>
          </a:prstGeom>
        </p:spPr>
      </p:pic>
    </p:spTree>
    <p:extLst>
      <p:ext uri="{BB962C8B-B14F-4D97-AF65-F5344CB8AC3E}">
        <p14:creationId xmlns:p14="http://schemas.microsoft.com/office/powerpoint/2010/main" val="1603758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F7590F-87E7-47D4-881D-F1CAC3B42C97}"/>
              </a:ext>
            </a:extLst>
          </p:cNvPr>
          <p:cNvSpPr/>
          <p:nvPr/>
        </p:nvSpPr>
        <p:spPr>
          <a:xfrm>
            <a:off x="0" y="0"/>
            <a:ext cx="12192000" cy="923330"/>
          </a:xfrm>
          <a:prstGeom prst="rect">
            <a:avLst/>
          </a:prstGeom>
          <a:noFill/>
        </p:spPr>
        <p:txBody>
          <a:bodyPr wrap="square" lIns="91440" tIns="45720" rIns="91440" bIns="45720">
            <a:spAutoFit/>
          </a:bodyPr>
          <a:lstStyle/>
          <a:p>
            <a:pPr algn="ctr"/>
            <a:r>
              <a:rPr lang="en-U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Introduction</a:t>
            </a:r>
          </a:p>
        </p:txBody>
      </p:sp>
      <p:sp>
        <p:nvSpPr>
          <p:cNvPr id="3" name="TextBox 2">
            <a:extLst>
              <a:ext uri="{FF2B5EF4-FFF2-40B4-BE49-F238E27FC236}">
                <a16:creationId xmlns:a16="http://schemas.microsoft.com/office/drawing/2014/main" id="{ED602043-16DE-4E28-8FE5-B1E1777FCA2C}"/>
              </a:ext>
            </a:extLst>
          </p:cNvPr>
          <p:cNvSpPr txBox="1"/>
          <p:nvPr/>
        </p:nvSpPr>
        <p:spPr>
          <a:xfrm>
            <a:off x="243825" y="1592510"/>
            <a:ext cx="11593585" cy="2862322"/>
          </a:xfrm>
          <a:prstGeom prst="rect">
            <a:avLst/>
          </a:prstGeom>
          <a:noFill/>
        </p:spPr>
        <p:txBody>
          <a:bodyPr wrap="square" rtlCol="0" anchor="t">
            <a:spAutoFit/>
          </a:bodyPr>
          <a:lstStyle/>
          <a:p>
            <a:r>
              <a:rPr lang="en-GB">
                <a:latin typeface="Arial" panose="020B0604020202020204" pitchFamily="34" charset="0"/>
                <a:cs typeface="Arial" panose="020B0604020202020204" pitchFamily="34" charset="0"/>
              </a:rPr>
              <a:t>In this presentation we will be covering information on Death Penalty and how members of the public responded to being asked questions about it and what they thought about potentially bringing it back and how it would affect our public services and laws.</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We will talk about what is the Death Penalty and who was given it, such as criminals who committed crimes such as murder and terrorism.</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We will give facts and figures about the Death Penalty and reasons behind it.</a:t>
            </a:r>
          </a:p>
          <a:p>
            <a:endParaRPr lang="en-GB">
              <a:latin typeface="Arial" panose="020B0604020202020204" pitchFamily="34" charset="0"/>
              <a:cs typeface="Arial" panose="020B0604020202020204" pitchFamily="34" charset="0"/>
            </a:endParaRPr>
          </a:p>
          <a:p>
            <a:r>
              <a:rPr lang="en-GB">
                <a:latin typeface="Arial"/>
                <a:cs typeface="Arial"/>
              </a:rPr>
              <a:t>We will also talk about who produced the Death Penalty and when it was first introduced.</a:t>
            </a:r>
          </a:p>
        </p:txBody>
      </p:sp>
    </p:spTree>
    <p:extLst>
      <p:ext uri="{BB962C8B-B14F-4D97-AF65-F5344CB8AC3E}">
        <p14:creationId xmlns:p14="http://schemas.microsoft.com/office/powerpoint/2010/main" val="3975330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D71179-7EB5-42BB-8D35-45A9170D1543}"/>
              </a:ext>
            </a:extLst>
          </p:cNvPr>
          <p:cNvSpPr/>
          <p:nvPr/>
        </p:nvSpPr>
        <p:spPr>
          <a:xfrm>
            <a:off x="1" y="0"/>
            <a:ext cx="12192000" cy="923330"/>
          </a:xfrm>
          <a:prstGeom prst="rect">
            <a:avLst/>
          </a:prstGeom>
          <a:noFill/>
        </p:spPr>
        <p:txBody>
          <a:bodyPr wrap="squar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Background</a:t>
            </a:r>
          </a:p>
        </p:txBody>
      </p:sp>
      <p:sp>
        <p:nvSpPr>
          <p:cNvPr id="3" name="TextBox 2">
            <a:extLst>
              <a:ext uri="{FF2B5EF4-FFF2-40B4-BE49-F238E27FC236}">
                <a16:creationId xmlns:a16="http://schemas.microsoft.com/office/drawing/2014/main" id="{C2AE2ECF-042E-4D61-A62E-1A919BB7CE69}"/>
              </a:ext>
            </a:extLst>
          </p:cNvPr>
          <p:cNvSpPr txBox="1"/>
          <p:nvPr/>
        </p:nvSpPr>
        <p:spPr>
          <a:xfrm>
            <a:off x="348991" y="1714689"/>
            <a:ext cx="11486148" cy="1754326"/>
          </a:xfrm>
          <a:prstGeom prst="rect">
            <a:avLst/>
          </a:prstGeom>
          <a:noFill/>
        </p:spPr>
        <p:txBody>
          <a:bodyPr wrap="square" rtlCol="0">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When was the death penalty introduced and when did it get removed? </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Why did people get given the death penalty sentence?</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Did it prevent or lower the crime rate?</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Which crimes were punishable by execution?</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What were the laws behind the death penalty? </a:t>
            </a:r>
          </a:p>
          <a:p>
            <a:pPr marL="285750" indent="-285750">
              <a:buFont typeface="Arial" panose="020B0604020202020204" pitchFamily="34" charset="0"/>
              <a:buChar char="•"/>
            </a:pPr>
            <a:endParaRPr lang="en-GB">
              <a:latin typeface="Arial" panose="020B0604020202020204" pitchFamily="34" charset="0"/>
              <a:cs typeface="Arial" panose="020B0604020202020204" pitchFamily="34" charset="0"/>
            </a:endParaRPr>
          </a:p>
        </p:txBody>
      </p:sp>
      <p:pic>
        <p:nvPicPr>
          <p:cNvPr id="4" name="Picture 4" descr="A picture containing indoor, table, sitting, wooden&#10;&#10;Description generated with very high confidence">
            <a:extLst>
              <a:ext uri="{FF2B5EF4-FFF2-40B4-BE49-F238E27FC236}">
                <a16:creationId xmlns:a16="http://schemas.microsoft.com/office/drawing/2014/main" id="{121B53E8-8104-4C26-9106-F40D17BB874E}"/>
              </a:ext>
            </a:extLst>
          </p:cNvPr>
          <p:cNvPicPr>
            <a:picLocks noChangeAspect="1"/>
          </p:cNvPicPr>
          <p:nvPr/>
        </p:nvPicPr>
        <p:blipFill>
          <a:blip r:embed="rId2"/>
          <a:stretch>
            <a:fillRect/>
          </a:stretch>
        </p:blipFill>
        <p:spPr>
          <a:xfrm>
            <a:off x="506008" y="4180978"/>
            <a:ext cx="3052981" cy="2008716"/>
          </a:xfrm>
          <a:prstGeom prst="rect">
            <a:avLst/>
          </a:prstGeom>
        </p:spPr>
      </p:pic>
      <p:pic>
        <p:nvPicPr>
          <p:cNvPr id="6" name="Picture 6" descr="A picture containing indoor, room, table, dark&#10;&#10;Description generated with very high confidence">
            <a:extLst>
              <a:ext uri="{FF2B5EF4-FFF2-40B4-BE49-F238E27FC236}">
                <a16:creationId xmlns:a16="http://schemas.microsoft.com/office/drawing/2014/main" id="{FBAD7D65-F89D-49AC-BCEF-236C4DF87451}"/>
              </a:ext>
            </a:extLst>
          </p:cNvPr>
          <p:cNvPicPr>
            <a:picLocks noChangeAspect="1"/>
          </p:cNvPicPr>
          <p:nvPr/>
        </p:nvPicPr>
        <p:blipFill>
          <a:blip r:embed="rId3"/>
          <a:stretch>
            <a:fillRect/>
          </a:stretch>
        </p:blipFill>
        <p:spPr>
          <a:xfrm>
            <a:off x="7857665" y="4179743"/>
            <a:ext cx="3014133" cy="1961006"/>
          </a:xfrm>
          <a:prstGeom prst="rect">
            <a:avLst/>
          </a:prstGeom>
        </p:spPr>
      </p:pic>
      <p:pic>
        <p:nvPicPr>
          <p:cNvPr id="8" name="Picture 8" descr="A picture containing outdoor, wooden, water, view&#10;&#10;Description generated with very high confidence">
            <a:extLst>
              <a:ext uri="{FF2B5EF4-FFF2-40B4-BE49-F238E27FC236}">
                <a16:creationId xmlns:a16="http://schemas.microsoft.com/office/drawing/2014/main" id="{5D901422-9A43-4F6C-9347-C71C708E504E}"/>
              </a:ext>
            </a:extLst>
          </p:cNvPr>
          <p:cNvPicPr>
            <a:picLocks noChangeAspect="1"/>
          </p:cNvPicPr>
          <p:nvPr/>
        </p:nvPicPr>
        <p:blipFill>
          <a:blip r:embed="rId4"/>
          <a:stretch>
            <a:fillRect/>
          </a:stretch>
        </p:blipFill>
        <p:spPr>
          <a:xfrm>
            <a:off x="3907615" y="4180392"/>
            <a:ext cx="3621741" cy="2001421"/>
          </a:xfrm>
          <a:prstGeom prst="rect">
            <a:avLst/>
          </a:prstGeom>
        </p:spPr>
      </p:pic>
    </p:spTree>
    <p:extLst>
      <p:ext uri="{BB962C8B-B14F-4D97-AF65-F5344CB8AC3E}">
        <p14:creationId xmlns:p14="http://schemas.microsoft.com/office/powerpoint/2010/main" val="2139148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C974B9-8164-4687-9EA6-CBBE474624FB}"/>
              </a:ext>
            </a:extLst>
          </p:cNvPr>
          <p:cNvSpPr txBox="1"/>
          <p:nvPr/>
        </p:nvSpPr>
        <p:spPr>
          <a:xfrm>
            <a:off x="186267" y="203200"/>
            <a:ext cx="11535114"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The Death Penalty was introduced in the 18th century and consisted of 25 different crimes punishable this way but didn’t officially come into action until 1990 and is still around in some countries today, it was abolished in the UK in 1998.</a:t>
            </a:r>
          </a:p>
          <a:p>
            <a:endParaRPr lang="en-GB">
              <a:cs typeface="Calibri"/>
            </a:endParaRPr>
          </a:p>
          <a:p>
            <a:r>
              <a:rPr lang="en-GB">
                <a:cs typeface="Calibri"/>
              </a:rPr>
              <a:t>People were given the Death Penalty for treason, espionage, murder, large-scale drug trafficking or attempted murder of a witness, juror or court officer in certain cases. As of 2019 all inmates currently under federal death sentences were condemned for aggravated murder. It was also used for rapists and armed robbers. </a:t>
            </a:r>
          </a:p>
          <a:p>
            <a:endParaRPr lang="en-GB">
              <a:cs typeface="Calibri"/>
            </a:endParaRPr>
          </a:p>
          <a:p>
            <a:r>
              <a:rPr lang="en-GB">
                <a:cs typeface="Calibri"/>
              </a:rPr>
              <a:t>There isn't much information on whether it lowered or prevented crimes, but scientists believe that either way if we had the death penalty crimes would still be the same. </a:t>
            </a:r>
          </a:p>
          <a:p>
            <a:endParaRPr lang="en-GB">
              <a:cs typeface="Calibri"/>
            </a:endParaRPr>
          </a:p>
          <a:p>
            <a:r>
              <a:rPr lang="en-GB">
                <a:cs typeface="Calibri"/>
              </a:rPr>
              <a:t>Basically it was used to  prevent and deter the same actions from happening in the future that was its sole purpose. If you committed a crime you were basically injected or electrocuted to death.  </a:t>
            </a:r>
            <a:endParaRPr lang="en-GB"/>
          </a:p>
        </p:txBody>
      </p:sp>
    </p:spTree>
    <p:extLst>
      <p:ext uri="{BB962C8B-B14F-4D97-AF65-F5344CB8AC3E}">
        <p14:creationId xmlns:p14="http://schemas.microsoft.com/office/powerpoint/2010/main" val="1610140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89114F7-A5F9-4016-8546-D736C64FF477}"/>
              </a:ext>
            </a:extLst>
          </p:cNvPr>
          <p:cNvSpPr/>
          <p:nvPr/>
        </p:nvSpPr>
        <p:spPr>
          <a:xfrm>
            <a:off x="329966" y="528935"/>
            <a:ext cx="3350597"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Objectives </a:t>
            </a:r>
          </a:p>
        </p:txBody>
      </p:sp>
      <p:sp>
        <p:nvSpPr>
          <p:cNvPr id="3" name="TextBox 2">
            <a:extLst>
              <a:ext uri="{FF2B5EF4-FFF2-40B4-BE49-F238E27FC236}">
                <a16:creationId xmlns:a16="http://schemas.microsoft.com/office/drawing/2014/main" id="{4CA38E50-3B2F-4248-B146-9DE6B367D436}"/>
              </a:ext>
            </a:extLst>
          </p:cNvPr>
          <p:cNvSpPr txBox="1"/>
          <p:nvPr/>
        </p:nvSpPr>
        <p:spPr>
          <a:xfrm>
            <a:off x="465221" y="2101516"/>
            <a:ext cx="11503622" cy="1384995"/>
          </a:xfrm>
          <a:prstGeom prst="rect">
            <a:avLst/>
          </a:prstGeom>
          <a:noFill/>
        </p:spPr>
        <p:txBody>
          <a:bodyPr wrap="square" rtlCol="0" anchor="t">
            <a:spAutoFit/>
          </a:bodyPr>
          <a:lstStyle/>
          <a:p>
            <a:r>
              <a:rPr lang="en-GB" sz="2800"/>
              <a:t>The objective for this presentation was to present all our findings that we got from a variety of people on the death penalty and whether they thought it should be brought back or not. </a:t>
            </a:r>
          </a:p>
        </p:txBody>
      </p:sp>
    </p:spTree>
    <p:extLst>
      <p:ext uri="{BB962C8B-B14F-4D97-AF65-F5344CB8AC3E}">
        <p14:creationId xmlns:p14="http://schemas.microsoft.com/office/powerpoint/2010/main" val="267873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65EDA5-2D53-4574-9E83-46F48AD72883}"/>
              </a:ext>
            </a:extLst>
          </p:cNvPr>
          <p:cNvSpPr/>
          <p:nvPr/>
        </p:nvSpPr>
        <p:spPr>
          <a:xfrm>
            <a:off x="748574" y="577062"/>
            <a:ext cx="2513380"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Process </a:t>
            </a:r>
          </a:p>
        </p:txBody>
      </p:sp>
      <p:sp>
        <p:nvSpPr>
          <p:cNvPr id="3" name="TextBox 2">
            <a:extLst>
              <a:ext uri="{FF2B5EF4-FFF2-40B4-BE49-F238E27FC236}">
                <a16:creationId xmlns:a16="http://schemas.microsoft.com/office/drawing/2014/main" id="{1854D259-D7E3-4954-AF32-738DD8DD8D0A}"/>
              </a:ext>
            </a:extLst>
          </p:cNvPr>
          <p:cNvSpPr txBox="1"/>
          <p:nvPr/>
        </p:nvSpPr>
        <p:spPr>
          <a:xfrm>
            <a:off x="748574" y="1664910"/>
            <a:ext cx="11105969" cy="1384995"/>
          </a:xfrm>
          <a:prstGeom prst="rect">
            <a:avLst/>
          </a:prstGeom>
          <a:noFill/>
        </p:spPr>
        <p:txBody>
          <a:bodyPr wrap="square" rtlCol="0" anchor="t">
            <a:spAutoFit/>
          </a:bodyPr>
          <a:lstStyle/>
          <a:p>
            <a:r>
              <a:rPr lang="en-GB" sz="2800"/>
              <a:t>The way in which we found out what people thought was by doing 1 on 1 interviews, online surveys and questionnaires. This was to find out from multiple people and produce the results from it.</a:t>
            </a:r>
          </a:p>
        </p:txBody>
      </p:sp>
      <p:pic>
        <p:nvPicPr>
          <p:cNvPr id="4" name="Picture 4" descr="A group of people looking at a computer&#10;&#10;Description generated with very high confidence">
            <a:extLst>
              <a:ext uri="{FF2B5EF4-FFF2-40B4-BE49-F238E27FC236}">
                <a16:creationId xmlns:a16="http://schemas.microsoft.com/office/drawing/2014/main" id="{6A463DA7-AA02-4AAE-BF46-3DE756777568}"/>
              </a:ext>
            </a:extLst>
          </p:cNvPr>
          <p:cNvPicPr>
            <a:picLocks noChangeAspect="1"/>
          </p:cNvPicPr>
          <p:nvPr/>
        </p:nvPicPr>
        <p:blipFill>
          <a:blip r:embed="rId2"/>
          <a:stretch>
            <a:fillRect/>
          </a:stretch>
        </p:blipFill>
        <p:spPr>
          <a:xfrm>
            <a:off x="846667" y="3725562"/>
            <a:ext cx="2743200" cy="1828343"/>
          </a:xfrm>
          <a:prstGeom prst="rect">
            <a:avLst/>
          </a:prstGeom>
        </p:spPr>
      </p:pic>
      <p:pic>
        <p:nvPicPr>
          <p:cNvPr id="6" name="Picture 6" descr="A person on a computer&#10;&#10;Description generated with high confidence">
            <a:extLst>
              <a:ext uri="{FF2B5EF4-FFF2-40B4-BE49-F238E27FC236}">
                <a16:creationId xmlns:a16="http://schemas.microsoft.com/office/drawing/2014/main" id="{9C877A36-D605-49DB-81CF-E3B4B53E0ED3}"/>
              </a:ext>
            </a:extLst>
          </p:cNvPr>
          <p:cNvPicPr>
            <a:picLocks noChangeAspect="1"/>
          </p:cNvPicPr>
          <p:nvPr/>
        </p:nvPicPr>
        <p:blipFill>
          <a:blip r:embed="rId3"/>
          <a:stretch>
            <a:fillRect/>
          </a:stretch>
        </p:blipFill>
        <p:spPr>
          <a:xfrm>
            <a:off x="4639235" y="3639920"/>
            <a:ext cx="2743200" cy="2057400"/>
          </a:xfrm>
          <a:prstGeom prst="rect">
            <a:avLst/>
          </a:prstGeom>
        </p:spPr>
      </p:pic>
      <p:pic>
        <p:nvPicPr>
          <p:cNvPr id="8" name="Picture 8" descr="A picture containing meter, clock&#10;&#10;Description generated with very high confidence">
            <a:extLst>
              <a:ext uri="{FF2B5EF4-FFF2-40B4-BE49-F238E27FC236}">
                <a16:creationId xmlns:a16="http://schemas.microsoft.com/office/drawing/2014/main" id="{913AFC84-0EE7-453E-93A2-0EE86322632B}"/>
              </a:ext>
            </a:extLst>
          </p:cNvPr>
          <p:cNvPicPr>
            <a:picLocks noChangeAspect="1"/>
          </p:cNvPicPr>
          <p:nvPr/>
        </p:nvPicPr>
        <p:blipFill>
          <a:blip r:embed="rId4"/>
          <a:stretch>
            <a:fillRect/>
          </a:stretch>
        </p:blipFill>
        <p:spPr>
          <a:xfrm>
            <a:off x="8203205" y="3917486"/>
            <a:ext cx="3098302" cy="1691024"/>
          </a:xfrm>
          <a:prstGeom prst="rect">
            <a:avLst/>
          </a:prstGeom>
        </p:spPr>
      </p:pic>
    </p:spTree>
    <p:extLst>
      <p:ext uri="{BB962C8B-B14F-4D97-AF65-F5344CB8AC3E}">
        <p14:creationId xmlns:p14="http://schemas.microsoft.com/office/powerpoint/2010/main" val="1449255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F79615-8967-43EE-9F0F-877AD367524D}"/>
              </a:ext>
            </a:extLst>
          </p:cNvPr>
          <p:cNvSpPr/>
          <p:nvPr/>
        </p:nvSpPr>
        <p:spPr>
          <a:xfrm>
            <a:off x="4927544" y="187596"/>
            <a:ext cx="2876108" cy="923330"/>
          </a:xfrm>
          <a:prstGeom prst="rect">
            <a:avLst/>
          </a:prstGeom>
          <a:noFill/>
        </p:spPr>
        <p:txBody>
          <a:bodyPr wrap="none" lIns="91440" tIns="45720" rIns="91440" bIns="45720">
            <a:spAutoFit/>
          </a:bodyPr>
          <a:lstStyle/>
          <a:p>
            <a:pPr algn="ctr"/>
            <a:r>
              <a:rPr lang="en-US" sz="5400" b="1">
                <a:ln w="9525">
                  <a:solidFill>
                    <a:schemeClr val="bg1"/>
                  </a:solidFill>
                  <a:prstDash val="solid"/>
                </a:ln>
                <a:effectLst>
                  <a:outerShdw blurRad="12700" dist="38100" dir="2700000" algn="tl" rotWithShape="0">
                    <a:schemeClr val="bg1">
                      <a:lumMod val="50000"/>
                    </a:schemeClr>
                  </a:outerShdw>
                </a:effectLst>
              </a:rPr>
              <a:t>Findings </a:t>
            </a: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10" name="TextBox 9">
            <a:extLst>
              <a:ext uri="{FF2B5EF4-FFF2-40B4-BE49-F238E27FC236}">
                <a16:creationId xmlns:a16="http://schemas.microsoft.com/office/drawing/2014/main" id="{F47ED265-EC64-40A5-8EDE-FB324C236C61}"/>
              </a:ext>
            </a:extLst>
          </p:cNvPr>
          <p:cNvSpPr txBox="1"/>
          <p:nvPr/>
        </p:nvSpPr>
        <p:spPr>
          <a:xfrm>
            <a:off x="1100667" y="1413933"/>
            <a:ext cx="101854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We collected all the relevant data for our research, we put it all together and produced the percentages for each question we could but not all questions we asked gave us a percentages as some of them were questions in which we needed people's reasons for the answer they gave.</a:t>
            </a:r>
          </a:p>
        </p:txBody>
      </p:sp>
    </p:spTree>
    <p:extLst>
      <p:ext uri="{BB962C8B-B14F-4D97-AF65-F5344CB8AC3E}">
        <p14:creationId xmlns:p14="http://schemas.microsoft.com/office/powerpoint/2010/main" val="1181763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6461ABF0-C41A-4A21-A75F-CCE1637E25D1}"/>
              </a:ext>
            </a:extLst>
          </p:cNvPr>
          <p:cNvPicPr>
            <a:picLocks noChangeAspect="1"/>
          </p:cNvPicPr>
          <p:nvPr/>
        </p:nvPicPr>
        <p:blipFill>
          <a:blip r:embed="rId2"/>
          <a:stretch>
            <a:fillRect/>
          </a:stretch>
        </p:blipFill>
        <p:spPr>
          <a:xfrm>
            <a:off x="1083928" y="1896533"/>
            <a:ext cx="2184009" cy="4114800"/>
          </a:xfrm>
          <a:prstGeom prst="rect">
            <a:avLst/>
          </a:prstGeom>
        </p:spPr>
      </p:pic>
      <p:pic>
        <p:nvPicPr>
          <p:cNvPr id="4" name="Picture 4" descr="A screenshot of a cell phone&#10;&#10;Description generated with very high confidence">
            <a:extLst>
              <a:ext uri="{FF2B5EF4-FFF2-40B4-BE49-F238E27FC236}">
                <a16:creationId xmlns:a16="http://schemas.microsoft.com/office/drawing/2014/main" id="{87C421F7-CB38-46A1-A473-47F530C0A001}"/>
              </a:ext>
            </a:extLst>
          </p:cNvPr>
          <p:cNvPicPr>
            <a:picLocks noChangeAspect="1"/>
          </p:cNvPicPr>
          <p:nvPr/>
        </p:nvPicPr>
        <p:blipFill>
          <a:blip r:embed="rId3"/>
          <a:stretch>
            <a:fillRect/>
          </a:stretch>
        </p:blipFill>
        <p:spPr>
          <a:xfrm>
            <a:off x="4743563" y="1898027"/>
            <a:ext cx="2278966" cy="4114800"/>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2A23837-C3DE-466F-8D25-078281E83FE7}"/>
              </a:ext>
            </a:extLst>
          </p:cNvPr>
          <p:cNvPicPr>
            <a:picLocks noChangeAspect="1"/>
          </p:cNvPicPr>
          <p:nvPr/>
        </p:nvPicPr>
        <p:blipFill>
          <a:blip r:embed="rId4"/>
          <a:stretch>
            <a:fillRect/>
          </a:stretch>
        </p:blipFill>
        <p:spPr>
          <a:xfrm>
            <a:off x="8828184" y="1900518"/>
            <a:ext cx="2002008" cy="4114800"/>
          </a:xfrm>
          <a:prstGeom prst="rect">
            <a:avLst/>
          </a:prstGeom>
        </p:spPr>
      </p:pic>
      <p:sp>
        <p:nvSpPr>
          <p:cNvPr id="8" name="Rectangle 7">
            <a:extLst>
              <a:ext uri="{FF2B5EF4-FFF2-40B4-BE49-F238E27FC236}">
                <a16:creationId xmlns:a16="http://schemas.microsoft.com/office/drawing/2014/main" id="{BA67608D-477B-48FD-9A9D-DF4942E8DA1D}"/>
              </a:ext>
            </a:extLst>
          </p:cNvPr>
          <p:cNvSpPr/>
          <p:nvPr/>
        </p:nvSpPr>
        <p:spPr>
          <a:xfrm>
            <a:off x="3676318" y="289195"/>
            <a:ext cx="4498026" cy="923330"/>
          </a:xfrm>
          <a:prstGeom prst="rect">
            <a:avLst/>
          </a:prstGeom>
          <a:noFill/>
        </p:spPr>
        <p:txBody>
          <a:bodyPr wrap="non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400" b="1">
                <a:ln w="9525">
                  <a:solidFill>
                    <a:schemeClr val="bg1"/>
                  </a:solidFill>
                  <a:prstDash val="solid"/>
                </a:ln>
                <a:effectLst>
                  <a:outerShdw blurRad="12700" dist="38100" dir="2700000" algn="tl" rotWithShape="0">
                    <a:schemeClr val="bg1">
                      <a:lumMod val="50000"/>
                    </a:schemeClr>
                  </a:outerShdw>
                </a:effectLst>
              </a:rPr>
              <a:t>Online Survey  </a:t>
            </a:r>
            <a:endPar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801657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EC0E1FB-647B-428D-B27D-097B183129B2}"/>
              </a:ext>
            </a:extLst>
          </p:cNvPr>
          <p:cNvSpPr/>
          <p:nvPr/>
        </p:nvSpPr>
        <p:spPr>
          <a:xfrm>
            <a:off x="347555" y="128328"/>
            <a:ext cx="4585422" cy="923330"/>
          </a:xfrm>
          <a:prstGeom prst="rect">
            <a:avLst/>
          </a:prstGeom>
          <a:noFill/>
        </p:spPr>
        <p:txBody>
          <a:bodyPr wrap="none" lIns="91440" tIns="45720" rIns="91440" bIns="45720" anchor="t">
            <a:spAutoFit/>
          </a:bodyPr>
          <a:lstStyle/>
          <a:p>
            <a:pPr algn="ctr"/>
            <a:r>
              <a:rPr lang="en-US" sz="5400" b="1">
                <a:ln w="9525">
                  <a:solidFill>
                    <a:schemeClr val="bg1"/>
                  </a:solidFill>
                  <a:prstDash val="solid"/>
                </a:ln>
                <a:effectLst>
                  <a:outerShdw blurRad="12700" dist="38100" dir="2700000" algn="tl" rotWithShape="0">
                    <a:schemeClr val="bg1">
                      <a:lumMod val="50000"/>
                    </a:schemeClr>
                  </a:outerShdw>
                </a:effectLst>
              </a:rPr>
              <a:t>Questionnaire  </a:t>
            </a:r>
            <a:endPar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4" name="Picture 4" descr="A picture containing screenshot&#10;&#10;Description generated with very high confidence">
            <a:extLst>
              <a:ext uri="{FF2B5EF4-FFF2-40B4-BE49-F238E27FC236}">
                <a16:creationId xmlns:a16="http://schemas.microsoft.com/office/drawing/2014/main" id="{C1510398-8FC7-4C41-91B3-52388510C747}"/>
              </a:ext>
            </a:extLst>
          </p:cNvPr>
          <p:cNvPicPr>
            <a:picLocks noChangeAspect="1"/>
          </p:cNvPicPr>
          <p:nvPr/>
        </p:nvPicPr>
        <p:blipFill>
          <a:blip r:embed="rId2"/>
          <a:stretch>
            <a:fillRect/>
          </a:stretch>
        </p:blipFill>
        <p:spPr>
          <a:xfrm>
            <a:off x="554815" y="1242064"/>
            <a:ext cx="2743200" cy="2193457"/>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9FC91594-809E-4AC9-8699-AAFC5EF64AC3}"/>
              </a:ext>
            </a:extLst>
          </p:cNvPr>
          <p:cNvPicPr>
            <a:picLocks noChangeAspect="1"/>
          </p:cNvPicPr>
          <p:nvPr/>
        </p:nvPicPr>
        <p:blipFill>
          <a:blip r:embed="rId3"/>
          <a:stretch>
            <a:fillRect/>
          </a:stretch>
        </p:blipFill>
        <p:spPr>
          <a:xfrm>
            <a:off x="3471334" y="1153741"/>
            <a:ext cx="3725333" cy="2272984"/>
          </a:xfrm>
          <a:prstGeom prst="rect">
            <a:avLst/>
          </a:prstGeom>
        </p:spPr>
      </p:pic>
      <p:pic>
        <p:nvPicPr>
          <p:cNvPr id="8" name="Picture 8" descr="A close up of a logo&#10;&#10;Description generated with high confidence">
            <a:extLst>
              <a:ext uri="{FF2B5EF4-FFF2-40B4-BE49-F238E27FC236}">
                <a16:creationId xmlns:a16="http://schemas.microsoft.com/office/drawing/2014/main" id="{34F0E92A-DC38-43F8-9F6B-16765BA70E30}"/>
              </a:ext>
            </a:extLst>
          </p:cNvPr>
          <p:cNvPicPr>
            <a:picLocks noChangeAspect="1"/>
          </p:cNvPicPr>
          <p:nvPr/>
        </p:nvPicPr>
        <p:blipFill>
          <a:blip r:embed="rId4"/>
          <a:stretch>
            <a:fillRect/>
          </a:stretch>
        </p:blipFill>
        <p:spPr>
          <a:xfrm>
            <a:off x="7535333" y="1054395"/>
            <a:ext cx="3759200" cy="2327742"/>
          </a:xfrm>
          <a:prstGeom prst="rect">
            <a:avLst/>
          </a:prstGeom>
        </p:spPr>
      </p:pic>
      <p:pic>
        <p:nvPicPr>
          <p:cNvPr id="10" name="Picture 10" descr="A screenshot of a map&#10;&#10;Description generated with very high confidence">
            <a:extLst>
              <a:ext uri="{FF2B5EF4-FFF2-40B4-BE49-F238E27FC236}">
                <a16:creationId xmlns:a16="http://schemas.microsoft.com/office/drawing/2014/main" id="{26EF4344-41E3-4151-85E9-8FB543F2A376}"/>
              </a:ext>
            </a:extLst>
          </p:cNvPr>
          <p:cNvPicPr>
            <a:picLocks noChangeAspect="1"/>
          </p:cNvPicPr>
          <p:nvPr/>
        </p:nvPicPr>
        <p:blipFill>
          <a:blip r:embed="rId5"/>
          <a:stretch>
            <a:fillRect/>
          </a:stretch>
        </p:blipFill>
        <p:spPr>
          <a:xfrm>
            <a:off x="330200" y="3892276"/>
            <a:ext cx="3191933" cy="1918249"/>
          </a:xfrm>
          <a:prstGeom prst="rect">
            <a:avLst/>
          </a:prstGeom>
        </p:spPr>
      </p:pic>
      <p:pic>
        <p:nvPicPr>
          <p:cNvPr id="2" name="Picture 4" descr="A picture containing screenshot&#10;&#10;Description generated with very high confidence">
            <a:extLst>
              <a:ext uri="{FF2B5EF4-FFF2-40B4-BE49-F238E27FC236}">
                <a16:creationId xmlns:a16="http://schemas.microsoft.com/office/drawing/2014/main" id="{83FE437B-1FE6-4CB2-9F6F-8F1805D17B63}"/>
              </a:ext>
            </a:extLst>
          </p:cNvPr>
          <p:cNvPicPr>
            <a:picLocks noChangeAspect="1"/>
          </p:cNvPicPr>
          <p:nvPr/>
        </p:nvPicPr>
        <p:blipFill>
          <a:blip r:embed="rId6"/>
          <a:stretch>
            <a:fillRect/>
          </a:stretch>
        </p:blipFill>
        <p:spPr>
          <a:xfrm>
            <a:off x="3598333" y="3851942"/>
            <a:ext cx="3793066" cy="2227516"/>
          </a:xfrm>
          <a:prstGeom prst="rect">
            <a:avLst/>
          </a:prstGeom>
        </p:spPr>
      </p:pic>
      <p:pic>
        <p:nvPicPr>
          <p:cNvPr id="7" name="Picture 8" descr="A screenshot of a cell phone&#10;&#10;Description generated with high confidence">
            <a:extLst>
              <a:ext uri="{FF2B5EF4-FFF2-40B4-BE49-F238E27FC236}">
                <a16:creationId xmlns:a16="http://schemas.microsoft.com/office/drawing/2014/main" id="{2861CD01-8AA1-4460-B35F-C4B6BB3A7D7A}"/>
              </a:ext>
            </a:extLst>
          </p:cNvPr>
          <p:cNvPicPr>
            <a:picLocks noChangeAspect="1"/>
          </p:cNvPicPr>
          <p:nvPr/>
        </p:nvPicPr>
        <p:blipFill>
          <a:blip r:embed="rId7"/>
          <a:stretch>
            <a:fillRect/>
          </a:stretch>
        </p:blipFill>
        <p:spPr>
          <a:xfrm>
            <a:off x="7687733" y="3647496"/>
            <a:ext cx="3759200" cy="2263875"/>
          </a:xfrm>
          <a:prstGeom prst="rect">
            <a:avLst/>
          </a:prstGeom>
        </p:spPr>
      </p:pic>
    </p:spTree>
    <p:extLst>
      <p:ext uri="{BB962C8B-B14F-4D97-AF65-F5344CB8AC3E}">
        <p14:creationId xmlns:p14="http://schemas.microsoft.com/office/powerpoint/2010/main" val="3334562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46F562C4-C338-412D-9371-92B62FA337CF}"/>
              </a:ext>
            </a:extLst>
          </p:cNvPr>
          <p:cNvPicPr>
            <a:picLocks noChangeAspect="1"/>
          </p:cNvPicPr>
          <p:nvPr/>
        </p:nvPicPr>
        <p:blipFill>
          <a:blip r:embed="rId2"/>
          <a:stretch>
            <a:fillRect/>
          </a:stretch>
        </p:blipFill>
        <p:spPr>
          <a:xfrm>
            <a:off x="1261534" y="633725"/>
            <a:ext cx="3886200" cy="2280083"/>
          </a:xfrm>
          <a:prstGeom prst="rect">
            <a:avLst/>
          </a:prstGeom>
        </p:spPr>
      </p:pic>
      <p:pic>
        <p:nvPicPr>
          <p:cNvPr id="4" name="Picture 4" descr="A picture containing screenshot&#10;&#10;Description generated with very high confidence">
            <a:extLst>
              <a:ext uri="{FF2B5EF4-FFF2-40B4-BE49-F238E27FC236}">
                <a16:creationId xmlns:a16="http://schemas.microsoft.com/office/drawing/2014/main" id="{EFA72F88-5E1C-4167-8050-6DA3D9DADD6F}"/>
              </a:ext>
            </a:extLst>
          </p:cNvPr>
          <p:cNvPicPr>
            <a:picLocks noChangeAspect="1"/>
          </p:cNvPicPr>
          <p:nvPr/>
        </p:nvPicPr>
        <p:blipFill>
          <a:blip r:embed="rId3"/>
          <a:stretch>
            <a:fillRect/>
          </a:stretch>
        </p:blipFill>
        <p:spPr>
          <a:xfrm>
            <a:off x="6358467" y="663982"/>
            <a:ext cx="3928533" cy="2346569"/>
          </a:xfrm>
          <a:prstGeom prst="rect">
            <a:avLst/>
          </a:prstGeom>
        </p:spPr>
      </p:pic>
      <p:pic>
        <p:nvPicPr>
          <p:cNvPr id="6" name="Picture 6" descr="A screenshot of a computer&#10;&#10;Description generated with very high confidence">
            <a:extLst>
              <a:ext uri="{FF2B5EF4-FFF2-40B4-BE49-F238E27FC236}">
                <a16:creationId xmlns:a16="http://schemas.microsoft.com/office/drawing/2014/main" id="{4DCB1754-4CFC-43EE-B6E4-6CB6A4DE0ABF}"/>
              </a:ext>
            </a:extLst>
          </p:cNvPr>
          <p:cNvPicPr>
            <a:picLocks noChangeAspect="1"/>
          </p:cNvPicPr>
          <p:nvPr/>
        </p:nvPicPr>
        <p:blipFill>
          <a:blip r:embed="rId4"/>
          <a:stretch>
            <a:fillRect/>
          </a:stretch>
        </p:blipFill>
        <p:spPr>
          <a:xfrm>
            <a:off x="1261533" y="3305468"/>
            <a:ext cx="3699933" cy="2228263"/>
          </a:xfrm>
          <a:prstGeom prst="rect">
            <a:avLst/>
          </a:prstGeom>
        </p:spPr>
      </p:pic>
      <p:pic>
        <p:nvPicPr>
          <p:cNvPr id="8" name="Picture 8" descr="A screenshot of a cell phone&#10;&#10;Description generated with very high confidence">
            <a:extLst>
              <a:ext uri="{FF2B5EF4-FFF2-40B4-BE49-F238E27FC236}">
                <a16:creationId xmlns:a16="http://schemas.microsoft.com/office/drawing/2014/main" id="{3660099A-4C97-4A44-836E-6829930AD7F2}"/>
              </a:ext>
            </a:extLst>
          </p:cNvPr>
          <p:cNvPicPr>
            <a:picLocks noChangeAspect="1"/>
          </p:cNvPicPr>
          <p:nvPr/>
        </p:nvPicPr>
        <p:blipFill>
          <a:blip r:embed="rId5"/>
          <a:stretch>
            <a:fillRect/>
          </a:stretch>
        </p:blipFill>
        <p:spPr>
          <a:xfrm>
            <a:off x="6358467" y="3426444"/>
            <a:ext cx="3979333" cy="2384245"/>
          </a:xfrm>
          <a:prstGeom prst="rect">
            <a:avLst/>
          </a:prstGeom>
        </p:spPr>
      </p:pic>
    </p:spTree>
    <p:extLst>
      <p:ext uri="{BB962C8B-B14F-4D97-AF65-F5344CB8AC3E}">
        <p14:creationId xmlns:p14="http://schemas.microsoft.com/office/powerpoint/2010/main" val="1239444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BEBD2F-2512-476C-95AE-9F5CB845A79D}"/>
              </a:ext>
            </a:extLst>
          </p:cNvPr>
          <p:cNvSpPr/>
          <p:nvPr/>
        </p:nvSpPr>
        <p:spPr>
          <a:xfrm>
            <a:off x="368818" y="289195"/>
            <a:ext cx="3239028" cy="923330"/>
          </a:xfrm>
          <a:prstGeom prst="rect">
            <a:avLst/>
          </a:prstGeom>
          <a:noFill/>
        </p:spPr>
        <p:txBody>
          <a:bodyPr wrap="none" lIns="91440" tIns="45720" rIns="91440" bIns="45720" anchor="t">
            <a:spAutoFit/>
          </a:bodyPr>
          <a:lstStyle/>
          <a:p>
            <a:pPr algn="ctr"/>
            <a:r>
              <a:rPr lang="en-US" sz="5400" b="1">
                <a:ln w="9525">
                  <a:solidFill>
                    <a:schemeClr val="bg1"/>
                  </a:solidFill>
                  <a:prstDash val="solid"/>
                </a:ln>
                <a:effectLst>
                  <a:outerShdw blurRad="12700" dist="38100" dir="2700000" algn="tl" rotWithShape="0">
                    <a:schemeClr val="bg1">
                      <a:lumMod val="50000"/>
                    </a:schemeClr>
                  </a:outerShdw>
                </a:effectLst>
              </a:rPr>
              <a:t>Interview  </a:t>
            </a:r>
            <a:endPar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2" name="Picture 3" descr="A screenshot of a cell phone&#10;&#10;Description generated with high confidence">
            <a:extLst>
              <a:ext uri="{FF2B5EF4-FFF2-40B4-BE49-F238E27FC236}">
                <a16:creationId xmlns:a16="http://schemas.microsoft.com/office/drawing/2014/main" id="{3D1895BB-953D-43B9-90D6-14AF4DF9D5AD}"/>
              </a:ext>
            </a:extLst>
          </p:cNvPr>
          <p:cNvPicPr>
            <a:picLocks noChangeAspect="1"/>
          </p:cNvPicPr>
          <p:nvPr/>
        </p:nvPicPr>
        <p:blipFill rotWithShape="1">
          <a:blip r:embed="rId2"/>
          <a:srcRect l="34135" t="17379" r="33980" b="3034"/>
          <a:stretch/>
        </p:blipFill>
        <p:spPr>
          <a:xfrm>
            <a:off x="3943972" y="553198"/>
            <a:ext cx="3688526" cy="6121974"/>
          </a:xfrm>
          <a:prstGeom prst="rect">
            <a:avLst/>
          </a:prstGeom>
        </p:spPr>
      </p:pic>
      <p:pic>
        <p:nvPicPr>
          <p:cNvPr id="5" name="Picture 5" descr="A screenshot of a cell phone&#10;&#10;Description generated with very high confidence">
            <a:extLst>
              <a:ext uri="{FF2B5EF4-FFF2-40B4-BE49-F238E27FC236}">
                <a16:creationId xmlns:a16="http://schemas.microsoft.com/office/drawing/2014/main" id="{1177BA38-AC67-4D52-B4D3-7FEE4F6B3333}"/>
              </a:ext>
            </a:extLst>
          </p:cNvPr>
          <p:cNvPicPr>
            <a:picLocks noChangeAspect="1"/>
          </p:cNvPicPr>
          <p:nvPr/>
        </p:nvPicPr>
        <p:blipFill rotWithShape="1">
          <a:blip r:embed="rId3"/>
          <a:srcRect l="31812" t="19676" r="33507" b="3472"/>
          <a:stretch/>
        </p:blipFill>
        <p:spPr>
          <a:xfrm>
            <a:off x="7298268" y="828675"/>
            <a:ext cx="4360342" cy="5430722"/>
          </a:xfrm>
          <a:prstGeom prst="rect">
            <a:avLst/>
          </a:prstGeom>
        </p:spPr>
      </p:pic>
    </p:spTree>
    <p:extLst>
      <p:ext uri="{BB962C8B-B14F-4D97-AF65-F5344CB8AC3E}">
        <p14:creationId xmlns:p14="http://schemas.microsoft.com/office/powerpoint/2010/main" val="3069763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716C30-D550-4A1C-9F01-72140088A9CE}"/>
              </a:ext>
            </a:extLst>
          </p:cNvPr>
          <p:cNvSpPr/>
          <p:nvPr/>
        </p:nvSpPr>
        <p:spPr>
          <a:xfrm>
            <a:off x="748574" y="673768"/>
            <a:ext cx="3759258" cy="923330"/>
          </a:xfrm>
          <a:prstGeom prst="rect">
            <a:avLst/>
          </a:prstGeom>
          <a:noFill/>
        </p:spPr>
        <p:txBody>
          <a:bodyPr wrap="square" lIns="91440" tIns="45720" rIns="91440" bIns="45720">
            <a:spAutoFit/>
          </a:bodyPr>
          <a:lstStyle/>
          <a:p>
            <a:pPr algn="ctr"/>
            <a:r>
              <a:rPr lang="en-US" sz="5400" b="1">
                <a:ln w="9525">
                  <a:solidFill>
                    <a:schemeClr val="bg1"/>
                  </a:solidFill>
                  <a:prstDash val="solid"/>
                </a:ln>
                <a:effectLst>
                  <a:outerShdw blurRad="12700" dist="38100" dir="2700000" algn="tl" rotWithShape="0">
                    <a:schemeClr val="bg1">
                      <a:lumMod val="50000"/>
                    </a:schemeClr>
                  </a:outerShdw>
                </a:effectLst>
              </a:rPr>
              <a:t>Conclusion </a:t>
            </a: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3" name="TextBox 2">
            <a:extLst>
              <a:ext uri="{FF2B5EF4-FFF2-40B4-BE49-F238E27FC236}">
                <a16:creationId xmlns:a16="http://schemas.microsoft.com/office/drawing/2014/main" id="{A909D0A1-4624-4F41-BD6A-BE4ACF47B519}"/>
              </a:ext>
            </a:extLst>
          </p:cNvPr>
          <p:cNvSpPr txBox="1"/>
          <p:nvPr/>
        </p:nvSpPr>
        <p:spPr>
          <a:xfrm>
            <a:off x="694267" y="1811867"/>
            <a:ext cx="10253133"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Overall from our findings people thought that the Death Penalty should be looked into and maybe brought back, but only for desperate measures and situations.</a:t>
            </a:r>
          </a:p>
          <a:p>
            <a:endParaRPr lang="en-GB">
              <a:cs typeface="Calibri"/>
            </a:endParaRPr>
          </a:p>
          <a:p>
            <a:r>
              <a:rPr lang="en-GB" dirty="0">
                <a:cs typeface="Calibri"/>
              </a:rPr>
              <a:t>We think that the Death Penalty should be an option that could be brought back in desperate times. We think that it was very interesting to ask people their thoughts and feelings about the Death Penalty and to hear what they had to say about it.</a:t>
            </a:r>
          </a:p>
          <a:p>
            <a:endParaRPr lang="en-GB" dirty="0">
              <a:cs typeface="Calibri"/>
            </a:endParaRPr>
          </a:p>
          <a:p>
            <a:r>
              <a:rPr lang="en-GB" dirty="0">
                <a:cs typeface="Calibri"/>
              </a:rPr>
              <a:t>We think that people should be allowed to learn more about the death penalty and how it works in order to understand why it is still used today in some countries.</a:t>
            </a:r>
          </a:p>
        </p:txBody>
      </p:sp>
    </p:spTree>
    <p:extLst>
      <p:ext uri="{BB962C8B-B14F-4D97-AF65-F5344CB8AC3E}">
        <p14:creationId xmlns:p14="http://schemas.microsoft.com/office/powerpoint/2010/main" val="156728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74EA75F-9025-4A2A-8D5A-FE2ABEF339BA}"/>
              </a:ext>
            </a:extLst>
          </p:cNvPr>
          <p:cNvSpPr/>
          <p:nvPr/>
        </p:nvSpPr>
        <p:spPr>
          <a:xfrm>
            <a:off x="1141396" y="384557"/>
            <a:ext cx="5866607"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Recommendations  </a:t>
            </a:r>
          </a:p>
        </p:txBody>
      </p:sp>
      <p:sp>
        <p:nvSpPr>
          <p:cNvPr id="2" name="TextBox 1">
            <a:extLst>
              <a:ext uri="{FF2B5EF4-FFF2-40B4-BE49-F238E27FC236}">
                <a16:creationId xmlns:a16="http://schemas.microsoft.com/office/drawing/2014/main" id="{4CE89695-ABE0-48A0-94C8-8C4222207861}"/>
              </a:ext>
            </a:extLst>
          </p:cNvPr>
          <p:cNvSpPr txBox="1"/>
          <p:nvPr/>
        </p:nvSpPr>
        <p:spPr>
          <a:xfrm>
            <a:off x="143933" y="1651000"/>
            <a:ext cx="11311465"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We recommend that you look into it at some point as it is a very interesting topic and has lots of information about it. We think that it has a lot of history to it and seems very strange to us as we have never had to learn about it too much but when we have it has given us more knowledge about it.</a:t>
            </a:r>
          </a:p>
          <a:p>
            <a:endParaRPr lang="en-GB" dirty="0">
              <a:cs typeface="Calibri"/>
            </a:endParaRPr>
          </a:p>
          <a:p>
            <a:r>
              <a:rPr lang="en-GB" dirty="0">
                <a:cs typeface="Calibri"/>
              </a:rPr>
              <a:t>We recommend that if you are going to look into it you use the:</a:t>
            </a:r>
          </a:p>
          <a:p>
            <a:pPr marL="285750" indent="-285750">
              <a:buFont typeface="Arial"/>
              <a:buChar char="•"/>
            </a:pPr>
            <a:r>
              <a:rPr lang="en-GB" dirty="0">
                <a:cs typeface="Calibri"/>
              </a:rPr>
              <a:t>Internet</a:t>
            </a:r>
          </a:p>
          <a:p>
            <a:pPr marL="285750" indent="-285750">
              <a:buFont typeface="Arial"/>
              <a:buChar char="•"/>
            </a:pPr>
            <a:r>
              <a:rPr lang="en-GB" dirty="0">
                <a:cs typeface="Calibri"/>
              </a:rPr>
              <a:t>Books </a:t>
            </a:r>
          </a:p>
          <a:p>
            <a:pPr marL="285750" indent="-285750">
              <a:buFont typeface="Arial"/>
              <a:buChar char="•"/>
            </a:pPr>
            <a:r>
              <a:rPr lang="en-GB" dirty="0">
                <a:cs typeface="Calibri"/>
              </a:rPr>
              <a:t>Articles </a:t>
            </a:r>
          </a:p>
          <a:p>
            <a:pPr marL="285750" indent="-285750">
              <a:buFont typeface="Arial"/>
              <a:buChar char="•"/>
            </a:pPr>
            <a:r>
              <a:rPr lang="en-GB" dirty="0">
                <a:cs typeface="Calibri"/>
              </a:rPr>
              <a:t>And even case studies to find out more about it.</a:t>
            </a:r>
          </a:p>
        </p:txBody>
      </p:sp>
    </p:spTree>
    <p:extLst>
      <p:ext uri="{BB962C8B-B14F-4D97-AF65-F5344CB8AC3E}">
        <p14:creationId xmlns:p14="http://schemas.microsoft.com/office/powerpoint/2010/main" val="3969880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52754D-5C68-45FF-9C5B-3F13F653EDF3}"/>
              </a:ext>
            </a:extLst>
          </p:cNvPr>
          <p:cNvSpPr/>
          <p:nvPr/>
        </p:nvSpPr>
        <p:spPr>
          <a:xfrm>
            <a:off x="3626580" y="782935"/>
            <a:ext cx="4716933"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tx1"/>
                </a:solidFill>
                <a:effectLst>
                  <a:outerShdw blurRad="12700" dist="38100" dir="2700000" algn="tl" rotWithShape="0">
                    <a:schemeClr val="bg1">
                      <a:lumMod val="50000"/>
                    </a:schemeClr>
                  </a:outerShdw>
                </a:effectLst>
              </a:rPr>
              <a:t>Any questions? </a:t>
            </a:r>
          </a:p>
        </p:txBody>
      </p:sp>
      <p:pic>
        <p:nvPicPr>
          <p:cNvPr id="3" name="Picture 3" descr="A picture containing drawing&#10;&#10;Description generated with very high confidence">
            <a:extLst>
              <a:ext uri="{FF2B5EF4-FFF2-40B4-BE49-F238E27FC236}">
                <a16:creationId xmlns:a16="http://schemas.microsoft.com/office/drawing/2014/main" id="{0312C5D5-7BBF-4B81-A880-49233DBD1E14}"/>
              </a:ext>
            </a:extLst>
          </p:cNvPr>
          <p:cNvPicPr>
            <a:picLocks noChangeAspect="1"/>
          </p:cNvPicPr>
          <p:nvPr/>
        </p:nvPicPr>
        <p:blipFill>
          <a:blip r:embed="rId2"/>
          <a:stretch>
            <a:fillRect/>
          </a:stretch>
        </p:blipFill>
        <p:spPr>
          <a:xfrm>
            <a:off x="4222096" y="2090986"/>
            <a:ext cx="3277658" cy="3277658"/>
          </a:xfrm>
          <a:prstGeom prst="rect">
            <a:avLst/>
          </a:prstGeom>
        </p:spPr>
      </p:pic>
    </p:spTree>
    <p:extLst>
      <p:ext uri="{BB962C8B-B14F-4D97-AF65-F5344CB8AC3E}">
        <p14:creationId xmlns:p14="http://schemas.microsoft.com/office/powerpoint/2010/main" val="2520922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A7832FEA9A0CE44993765A974BB2A9B" ma:contentTypeVersion="4" ma:contentTypeDescription="Create a new document." ma:contentTypeScope="" ma:versionID="c06ebf27d4616ef95f01bcaec0efb1e6">
  <xsd:schema xmlns:xsd="http://www.w3.org/2001/XMLSchema" xmlns:xs="http://www.w3.org/2001/XMLSchema" xmlns:p="http://schemas.microsoft.com/office/2006/metadata/properties" xmlns:ns3="2dc8c000-3fb6-4aae-80f6-b33e90f8692e" targetNamespace="http://schemas.microsoft.com/office/2006/metadata/properties" ma:root="true" ma:fieldsID="a70139e43d60bc52172327a768c3ad96" ns3:_="">
    <xsd:import namespace="2dc8c000-3fb6-4aae-80f6-b33e90f8692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c8c000-3fb6-4aae-80f6-b33e90f869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B8BB11-B7DE-4EF4-BA67-7050C4889FD8}">
  <ds:schemaRefs>
    <ds:schemaRef ds:uri="2dc8c000-3fb6-4aae-80f6-b33e90f8692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E8B44BC-31B6-44E0-B43A-9C674194591E}">
  <ds:schemaRefs>
    <ds:schemaRef ds:uri="2dc8c000-3fb6-4aae-80f6-b33e90f8692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FBEFFAF-21AC-47BB-BEC2-490303FEED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670</Words>
  <Application>Microsoft Office PowerPoint</Application>
  <PresentationFormat>Widescreen</PresentationFormat>
  <Paragraphs>47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 Brittan (1902063)</dc:creator>
  <cp:lastModifiedBy>Alison Thomas (1811074)</cp:lastModifiedBy>
  <cp:revision>91</cp:revision>
  <dcterms:created xsi:type="dcterms:W3CDTF">2020-02-27T12:42:16Z</dcterms:created>
  <dcterms:modified xsi:type="dcterms:W3CDTF">2020-03-05T09:11:27Z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0x010100AA7832FEA9A0CE44993765A974BB2A9B</vt:lpwstr>
  </property>
</Properties>
</file>