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ed.com/articles/7-foolproof-interviewing-techniques?utm_source=chatgpt.com" TargetMode="External"/><Relationship Id="rId7" Type="http://schemas.openxmlformats.org/officeDocument/2006/relationships/hyperlink" Target="https://www.fusionrecruiters.com/2025/01/30/structured-interview-techniques/?utm_source=chatgpt.com" TargetMode="External"/><Relationship Id="rId2" Type="http://schemas.openxmlformats.org/officeDocument/2006/relationships/hyperlink" Target="https://openlibrary-repo.ecampusontario.ca/jspui/handle/123456789/2308?utm_source=chatgpt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martrecruiters.com/resources/glossary/recruitment/?utm_source=chatgpt.com" TargetMode="External"/><Relationship Id="rId5" Type="http://schemas.openxmlformats.org/officeDocument/2006/relationships/hyperlink" Target="https://web.hr/contents/end-to-end-recruitment-process-in-hrm-step-by-step-guide?utm_source=chatgpt.com" TargetMode="External"/><Relationship Id="rId4" Type="http://schemas.openxmlformats.org/officeDocument/2006/relationships/hyperlink" Target="https://www.hraddict.com/interview-questioning-techniques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Recruiting the Right Candidate for the Right Job at the Right Time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A Recruitment &amp; Selection Framework for Business Transformation Projects</a:t>
            </a:r>
          </a:p>
          <a:p>
            <a:endParaRPr dirty="0"/>
          </a:p>
          <a:p>
            <a:r>
              <a:rPr dirty="0"/>
              <a:t>London Property Consultancy (London, UK)</a:t>
            </a:r>
          </a:p>
          <a:p>
            <a:r>
              <a:rPr dirty="0"/>
              <a:t>Date: [</a:t>
            </a:r>
            <a:r>
              <a:rPr lang="bg-BG" dirty="0"/>
              <a:t>13</a:t>
            </a:r>
            <a:r>
              <a:rPr lang="en-GB" dirty="0"/>
              <a:t>/11/25</a:t>
            </a:r>
            <a:r>
              <a:rPr dirty="0"/>
              <a:t>]</a:t>
            </a:r>
          </a:p>
          <a:p>
            <a:r>
              <a:rPr dirty="0"/>
              <a:t>Prepared by: [</a:t>
            </a:r>
            <a:r>
              <a:rPr lang="en-GB" dirty="0"/>
              <a:t>Kristian Gadzhev</a:t>
            </a:r>
            <a:r>
              <a:rPr dirty="0"/>
              <a:t>]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Table of 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1. Introduction</a:t>
            </a:r>
          </a:p>
          <a:p>
            <a:r>
              <a:rPr lang="en-GB" dirty="0"/>
              <a:t>2. Company Overview</a:t>
            </a:r>
          </a:p>
          <a:p>
            <a:r>
              <a:rPr lang="en-GB" dirty="0"/>
              <a:t>3. Recruitment Process Steps</a:t>
            </a:r>
          </a:p>
          <a:p>
            <a:r>
              <a:rPr lang="en-GB" dirty="0"/>
              <a:t>4. Job Analysis</a:t>
            </a:r>
          </a:p>
          <a:p>
            <a:r>
              <a:rPr lang="en-GB" dirty="0"/>
              <a:t>5. Job Description</a:t>
            </a:r>
          </a:p>
          <a:p>
            <a:r>
              <a:rPr lang="en-GB" dirty="0"/>
              <a:t>6. Person Specification</a:t>
            </a:r>
          </a:p>
          <a:p>
            <a:r>
              <a:rPr lang="en-GB" dirty="0"/>
              <a:t>7. Interview Types – Structured Interview</a:t>
            </a:r>
          </a:p>
          <a:p>
            <a:r>
              <a:rPr lang="en-GB" dirty="0"/>
              <a:t>8. Interview Types – Behavioural Interview</a:t>
            </a:r>
          </a:p>
          <a:p>
            <a:r>
              <a:rPr lang="en-GB" dirty="0"/>
              <a:t>9. Interview Types – Panel Interview</a:t>
            </a:r>
          </a:p>
          <a:p>
            <a:r>
              <a:rPr lang="en-GB" dirty="0"/>
              <a:t>10. Questioning Techniques</a:t>
            </a:r>
          </a:p>
          <a:p>
            <a:r>
              <a:rPr lang="en-GB" dirty="0"/>
              <a:t>11. Face-to-Face vs Online Interview</a:t>
            </a:r>
          </a:p>
          <a:p>
            <a:r>
              <a:rPr lang="en-GB" dirty="0"/>
              <a:t>12. Conclusion</a:t>
            </a:r>
          </a:p>
          <a:p>
            <a:r>
              <a:rPr lang="en-GB" dirty="0"/>
              <a:t>13. References</a:t>
            </a:r>
            <a:endParaRPr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Recruiting the right candidate is more than matching skills to a job. Simon </a:t>
            </a:r>
            <a:r>
              <a:rPr lang="en-GB" dirty="0" err="1"/>
              <a:t>Sinek</a:t>
            </a:r>
            <a:r>
              <a:rPr lang="en-GB" dirty="0"/>
              <a:t> states: 'If you hire people just because they can do a job, they'll work for your money. But if you hire people who believe what you believe, they'll work for you with blood, sweat, and tears.'</a:t>
            </a:r>
          </a:p>
          <a:p>
            <a:endParaRPr lang="en-GB" dirty="0"/>
          </a:p>
          <a:p>
            <a:r>
              <a:rPr lang="en-GB" dirty="0"/>
              <a:t>In business transformation, recruitment must align with company values, culture, and strategic needs</a:t>
            </a:r>
            <a:endParaRPr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Company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A leading London-based property consultancy delivering major retail projects: flagship stores, mixed-use developments, and large-scale fit-outs.</a:t>
            </a:r>
          </a:p>
          <a:p>
            <a:endParaRPr/>
          </a:p>
          <a:p>
            <a:r>
              <a:t>Focuses on excellence, client relationships, and professional growth. Recruitment for a Project Manager must be timely, strategic, and value-driven.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Recruitment Process Steps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1. Identify hiring need/job requisition.</a:t>
            </a:r>
          </a:p>
          <a:p>
            <a:r>
              <a:t>2. Job analysis – define role tasks, context, competencies.</a:t>
            </a:r>
          </a:p>
          <a:p>
            <a:r>
              <a:t>3. Job description &amp; person specification.</a:t>
            </a:r>
          </a:p>
          <a:p>
            <a:r>
              <a:t>4. Sourcing strategy – internal/external.</a:t>
            </a:r>
          </a:p>
          <a:p>
            <a:r>
              <a:t>5. Screening &amp; shortlisting.</a:t>
            </a:r>
          </a:p>
          <a:p>
            <a:r>
              <a:t>6. Interviewing &amp; selection.</a:t>
            </a:r>
          </a:p>
          <a:p>
            <a:r>
              <a:t>7. Offer, hiring &amp; onboarding.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Job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Purpose: Gather information to enable accurate recruitment.</a:t>
            </a:r>
          </a:p>
          <a:p>
            <a:r>
              <a:rPr lang="en-GB" dirty="0"/>
              <a:t>Example (Project Manager – Retail Transformation):</a:t>
            </a:r>
          </a:p>
          <a:p>
            <a:r>
              <a:rPr lang="en-GB" dirty="0"/>
              <a:t>- Manage designs . </a:t>
            </a:r>
          </a:p>
          <a:p>
            <a:r>
              <a:rPr lang="en-GB" dirty="0"/>
              <a:t>- Coordinate consultant teams and contractors.</a:t>
            </a:r>
          </a:p>
          <a:p>
            <a:r>
              <a:rPr lang="en-GB" dirty="0"/>
              <a:t>- Maintain client relationships, ensure quality, budget, programme.</a:t>
            </a:r>
          </a:p>
          <a:p>
            <a:r>
              <a:rPr lang="en-GB" dirty="0"/>
              <a:t>- Identify risks, provide reports, support business development</a:t>
            </a:r>
            <a:endParaRPr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Job Description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415068" cy="4525963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Job Title: Project Manager – Retail Transformation (London)</a:t>
            </a:r>
          </a:p>
          <a:p>
            <a:r>
              <a:rPr lang="en-GB" dirty="0"/>
              <a:t>Reporting to: Senior Project Director</a:t>
            </a:r>
          </a:p>
          <a:p>
            <a:r>
              <a:rPr lang="en-GB" dirty="0"/>
              <a:t>Location: London, UK</a:t>
            </a:r>
          </a:p>
          <a:p>
            <a:r>
              <a:rPr lang="en-GB" dirty="0"/>
              <a:t>Purpose: Lead retail fit-out projects ensuring quality, budget, and schedule.</a:t>
            </a:r>
          </a:p>
          <a:p>
            <a:endParaRPr lang="en-GB" dirty="0"/>
          </a:p>
          <a:p>
            <a:r>
              <a:rPr lang="en-GB" dirty="0"/>
              <a:t>Duties:</a:t>
            </a:r>
          </a:p>
          <a:p>
            <a:r>
              <a:rPr lang="en-GB" dirty="0"/>
              <a:t>- Manage lifecycle from design to handover.</a:t>
            </a:r>
          </a:p>
          <a:p>
            <a:r>
              <a:rPr lang="en-GB" dirty="0"/>
              <a:t>- Lead teams and contractors.</a:t>
            </a:r>
          </a:p>
          <a:p>
            <a:r>
              <a:rPr lang="en-GB" dirty="0"/>
              <a:t>- Maintain client relationships.</a:t>
            </a:r>
          </a:p>
          <a:p>
            <a:r>
              <a:rPr lang="en-GB" dirty="0"/>
              <a:t>- Ensure compliance with standards.</a:t>
            </a:r>
          </a:p>
          <a:p>
            <a:r>
              <a:rPr lang="en-GB" dirty="0"/>
              <a:t>- Prepare project reports and support business development.</a:t>
            </a:r>
          </a:p>
          <a:p>
            <a:r>
              <a:rPr lang="en-GB" dirty="0"/>
              <a:t>Benefits: Pension, life insurance, cycle to work, sick pay, on-site parking, WFH options.</a:t>
            </a:r>
            <a:endParaRPr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Person Specification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Essential:</a:t>
            </a:r>
          </a:p>
          <a:p>
            <a:r>
              <a:rPr lang="en-GB" dirty="0"/>
              <a:t>- Degree in construction/project management.</a:t>
            </a:r>
          </a:p>
          <a:p>
            <a:r>
              <a:rPr lang="en-GB" dirty="0"/>
              <a:t>- Experience in consultancy delivering retail/commercial projects.</a:t>
            </a:r>
          </a:p>
          <a:p>
            <a:r>
              <a:rPr lang="en-GB" dirty="0"/>
              <a:t>- Strong client-facing and coordination skills.</a:t>
            </a:r>
          </a:p>
          <a:p>
            <a:r>
              <a:rPr lang="en-GB" dirty="0"/>
              <a:t>- Organised, proactive, team-oriented.</a:t>
            </a:r>
          </a:p>
          <a:p>
            <a:endParaRPr lang="en-GB" dirty="0"/>
          </a:p>
          <a:p>
            <a:r>
              <a:rPr lang="en-GB" dirty="0"/>
              <a:t>Desirable:</a:t>
            </a:r>
          </a:p>
          <a:p>
            <a:r>
              <a:rPr lang="en-GB" dirty="0"/>
              <a:t>- Chartered status (MRICS: Qualification for people working in construction and infrastructure/MAPM: </a:t>
            </a:r>
            <a:r>
              <a:rPr lang="en-GB" i="0" u="none" strike="noStrike" dirty="0">
                <a:effectLst/>
                <a:latin typeface="Google Sans"/>
              </a:rPr>
              <a:t>Achieving this status signifies you are a skilled project professional</a:t>
            </a:r>
            <a:r>
              <a:rPr lang="en-GB" dirty="0"/>
              <a:t>).</a:t>
            </a:r>
          </a:p>
          <a:p>
            <a:r>
              <a:rPr lang="en-GB" dirty="0"/>
              <a:t>- Experience in flagship London projects.</a:t>
            </a:r>
          </a:p>
          <a:p>
            <a:r>
              <a:rPr lang="en-GB" dirty="0"/>
              <a:t>- Understanding of sustainability.</a:t>
            </a:r>
          </a:p>
          <a:p>
            <a:endParaRPr lang="en-GB" dirty="0"/>
          </a:p>
          <a:p>
            <a:r>
              <a:rPr lang="en-GB" dirty="0"/>
              <a:t>Attributes:</a:t>
            </a:r>
          </a:p>
          <a:p>
            <a:r>
              <a:rPr lang="en-GB" dirty="0"/>
              <a:t>- Integrity, adaptability, enthusiasm, commercial awareness.</a:t>
            </a:r>
            <a:endParaRPr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Interview Type 1: Structured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Definition: Predetermined set of questions in fixed order to ensure fairness.</a:t>
            </a:r>
          </a:p>
          <a:p>
            <a:endParaRPr lang="en-GB" dirty="0"/>
          </a:p>
          <a:p>
            <a:r>
              <a:rPr lang="en-GB" dirty="0"/>
              <a:t>Why: Consistent assessment vital for high-profile retail projects.</a:t>
            </a:r>
          </a:p>
          <a:p>
            <a:endParaRPr lang="en-GB" dirty="0"/>
          </a:p>
          <a:p>
            <a:r>
              <a:rPr lang="en-GB" dirty="0"/>
              <a:t>Features:</a:t>
            </a:r>
          </a:p>
          <a:p>
            <a:r>
              <a:rPr lang="en-GB" dirty="0"/>
              <a:t>- Fixed questions and scoring.</a:t>
            </a:r>
          </a:p>
          <a:p>
            <a:r>
              <a:rPr lang="en-GB" dirty="0"/>
              <a:t>- Reduces bias and increases reliability.</a:t>
            </a:r>
          </a:p>
          <a:p>
            <a:endParaRPr lang="en-GB" dirty="0"/>
          </a:p>
          <a:p>
            <a:r>
              <a:rPr lang="en-GB" dirty="0"/>
              <a:t>Limitation: Less conversational; may restrict spontaneous insights</a:t>
            </a:r>
            <a:endParaRPr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Interview Type 2: Behavioural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Definition: Explores past behaviour to predict future performance.</a:t>
            </a:r>
          </a:p>
          <a:p>
            <a:endParaRPr lang="en-GB" dirty="0"/>
          </a:p>
          <a:p>
            <a:r>
              <a:rPr lang="en-GB" dirty="0"/>
              <a:t>Example Question: 'Describe a time you led a multidisciplinary team under tight deadlines.'</a:t>
            </a:r>
          </a:p>
          <a:p>
            <a:endParaRPr lang="en-GB" dirty="0"/>
          </a:p>
          <a:p>
            <a:r>
              <a:rPr lang="en-GB" dirty="0"/>
              <a:t>Advantages:</a:t>
            </a:r>
          </a:p>
          <a:p>
            <a:r>
              <a:rPr lang="en-GB" dirty="0"/>
              <a:t>- Provides real examples of competencies.</a:t>
            </a:r>
          </a:p>
          <a:p>
            <a:r>
              <a:rPr lang="en-GB" dirty="0"/>
              <a:t>- Useful for assessing leadership and communication.</a:t>
            </a:r>
          </a:p>
          <a:p>
            <a:endParaRPr lang="en-GB" dirty="0"/>
          </a:p>
          <a:p>
            <a:r>
              <a:rPr lang="en-GB" dirty="0"/>
              <a:t>Limitation: Depends on candidate’s recall of examples</a:t>
            </a:r>
            <a:endParaRPr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Interview Type 3: Panel/Online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endParaRPr lang="en-GB" dirty="0"/>
          </a:p>
          <a:p>
            <a:r>
              <a:rPr lang="en-GB" dirty="0"/>
              <a:t>Definition: Multiple interviewers or virtual format.</a:t>
            </a:r>
          </a:p>
          <a:p>
            <a:endParaRPr lang="en-GB" dirty="0"/>
          </a:p>
          <a:p>
            <a:r>
              <a:rPr lang="en-GB" dirty="0"/>
              <a:t>Use: Combine panel and online for efficiency.</a:t>
            </a:r>
          </a:p>
          <a:p>
            <a:endParaRPr lang="en-GB" dirty="0"/>
          </a:p>
          <a:p>
            <a:r>
              <a:rPr lang="en-GB" dirty="0"/>
              <a:t>Advantages:</a:t>
            </a:r>
          </a:p>
          <a:p>
            <a:r>
              <a:rPr lang="en-GB" dirty="0"/>
              <a:t>- Panel: Reduces bias, multiple perspectives.</a:t>
            </a:r>
          </a:p>
          <a:p>
            <a:r>
              <a:rPr lang="en-GB" dirty="0"/>
              <a:t>- Online: Cost-effective, flexible scheduling.</a:t>
            </a:r>
          </a:p>
          <a:p>
            <a:endParaRPr lang="en-GB" dirty="0"/>
          </a:p>
          <a:p>
            <a:r>
              <a:rPr lang="en-GB" dirty="0"/>
              <a:t>Limitations:</a:t>
            </a:r>
          </a:p>
          <a:p>
            <a:r>
              <a:rPr lang="en-GB" dirty="0"/>
              <a:t>- Panel: Scheduling challenges.</a:t>
            </a:r>
          </a:p>
          <a:p>
            <a:r>
              <a:rPr lang="en-GB" dirty="0"/>
              <a:t>- Online: Technical issues, limited non-verbal cues</a:t>
            </a:r>
            <a:endParaRPr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Questioning Techniques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Techniques:</a:t>
            </a:r>
          </a:p>
          <a:p>
            <a:r>
              <a:t>- Probing: Explore details (e.g., 'Can you expand on that?').</a:t>
            </a:r>
          </a:p>
          <a:p>
            <a:r>
              <a:t>- Leading: Test reasoning cautiously.</a:t>
            </a:r>
          </a:p>
          <a:p>
            <a:r>
              <a:t>- Socratic: Challenge thinking ('Why did you choose that method?').</a:t>
            </a:r>
          </a:p>
          <a:p>
            <a:endParaRPr/>
          </a:p>
          <a:p>
            <a:r>
              <a:t>Justification: Reveals thought process, judgement, and alignment with values.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Face-to-Face vs Online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Face-to-Face:</a:t>
            </a:r>
          </a:p>
          <a:p>
            <a:r>
              <a:rPr lang="en-GB" dirty="0"/>
              <a:t>- Rich non-verbal cues, more personal.</a:t>
            </a:r>
          </a:p>
          <a:p>
            <a:r>
              <a:rPr lang="en-GB" dirty="0"/>
              <a:t>- Higher cost, time-consuming.</a:t>
            </a:r>
          </a:p>
          <a:p>
            <a:endParaRPr lang="en-GB" dirty="0"/>
          </a:p>
          <a:p>
            <a:r>
              <a:rPr lang="en-GB" dirty="0"/>
              <a:t>Online:</a:t>
            </a:r>
          </a:p>
          <a:p>
            <a:r>
              <a:rPr lang="en-GB" dirty="0"/>
              <a:t>- Cost-effective, flexible.</a:t>
            </a:r>
          </a:p>
          <a:p>
            <a:r>
              <a:rPr lang="en-GB" dirty="0"/>
              <a:t>- Less personal, reliant on tech.</a:t>
            </a:r>
          </a:p>
          <a:p>
            <a:endParaRPr lang="en-GB" dirty="0"/>
          </a:p>
          <a:p>
            <a:r>
              <a:rPr lang="en-GB" dirty="0"/>
              <a:t>Conclusion: Use online for screening; face-to-face for final client-facing assessment </a:t>
            </a:r>
            <a:endParaRPr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Recruitment is a strategic process combining analysis, documentation, structured interviews, and effective questioning.</a:t>
            </a:r>
          </a:p>
          <a:p>
            <a:endParaRPr/>
          </a:p>
          <a:p>
            <a:r>
              <a:t>For a London property consultancy, hiring a Project Manager aligned with company values ensures quality, commitment, and transformation success.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dirty="0" err="1"/>
              <a:t>Hapke</a:t>
            </a:r>
            <a:r>
              <a:rPr lang="en-GB" dirty="0"/>
              <a:t>, M. (2024) </a:t>
            </a:r>
            <a:r>
              <a:rPr lang="en-GB" i="1" dirty="0"/>
              <a:t>Recruitment and Selection</a:t>
            </a:r>
            <a:r>
              <a:rPr lang="en-GB" dirty="0"/>
              <a:t>. eCampusOntario. Available at: </a:t>
            </a:r>
            <a:r>
              <a:rPr lang="en-GB" dirty="0">
                <a:hlinkClick r:id="rId2"/>
              </a:rPr>
              <a:t>https://</a:t>
            </a:r>
            <a:r>
              <a:rPr lang="en-GB" dirty="0" err="1">
                <a:hlinkClick r:id="rId2"/>
              </a:rPr>
              <a:t>openlibrary</a:t>
            </a:r>
            <a:r>
              <a:rPr lang="en-GB" dirty="0">
                <a:hlinkClick r:id="rId2"/>
              </a:rPr>
              <a:t>-</a:t>
            </a:r>
            <a:r>
              <a:rPr lang="en-GB" dirty="0" err="1">
                <a:hlinkClick r:id="rId2"/>
              </a:rPr>
              <a:t>repo.ecampusontario.ca</a:t>
            </a:r>
            <a:r>
              <a:rPr lang="en-GB" dirty="0">
                <a:hlinkClick r:id="rId2"/>
              </a:rPr>
              <a:t>/</a:t>
            </a:r>
            <a:r>
              <a:rPr lang="en-GB" dirty="0" err="1">
                <a:hlinkClick r:id="rId2"/>
              </a:rPr>
              <a:t>jspui</a:t>
            </a:r>
            <a:r>
              <a:rPr lang="en-GB" dirty="0">
                <a:hlinkClick r:id="rId2"/>
              </a:rPr>
              <a:t>/handle/123456789/2308</a:t>
            </a:r>
            <a:r>
              <a:rPr lang="en-GB" dirty="0"/>
              <a:t> (Accessed: 7 November 2025).</a:t>
            </a:r>
          </a:p>
          <a:p>
            <a:r>
              <a:rPr lang="en-GB" dirty="0"/>
              <a:t>Reed (2025) ‘15 Foolproof Interviewing Techniques’. Available at: </a:t>
            </a:r>
            <a:r>
              <a:rPr lang="en-GB" dirty="0">
                <a:hlinkClick r:id="rId3"/>
              </a:rPr>
              <a:t>https://www.reed.com/articles/7-foolproof-interviewing-techniques</a:t>
            </a:r>
            <a:r>
              <a:rPr lang="en-GB" dirty="0"/>
              <a:t> (Accessed: 7 November 2025).</a:t>
            </a:r>
          </a:p>
          <a:p>
            <a:r>
              <a:rPr lang="en-GB" dirty="0"/>
              <a:t>HR Addict (2021) ‘7 Effective Interview Questioning Techniques for HR Managers’. Available at: </a:t>
            </a:r>
            <a:r>
              <a:rPr lang="en-GB" dirty="0">
                <a:hlinkClick r:id="rId4"/>
              </a:rPr>
              <a:t>https://</a:t>
            </a:r>
            <a:r>
              <a:rPr lang="en-GB" dirty="0" err="1">
                <a:hlinkClick r:id="rId4"/>
              </a:rPr>
              <a:t>www.hraddict.com</a:t>
            </a:r>
            <a:r>
              <a:rPr lang="en-GB" dirty="0">
                <a:hlinkClick r:id="rId4"/>
              </a:rPr>
              <a:t>/interview-questioning-techniques</a:t>
            </a:r>
            <a:r>
              <a:rPr lang="en-GB" dirty="0"/>
              <a:t> (Accessed: 7 November 2025).</a:t>
            </a:r>
          </a:p>
          <a:p>
            <a:r>
              <a:rPr lang="en-GB" dirty="0"/>
              <a:t>Web.HR (2024) ‘End-to-End Recruitment Process in HRM | Step-by-Step Guide’. Available at: </a:t>
            </a:r>
            <a:r>
              <a:rPr lang="en-GB" dirty="0">
                <a:hlinkClick r:id="rId5"/>
              </a:rPr>
              <a:t>https://web.hr/contents/end-to-end-recruitment-</a:t>
            </a:r>
            <a:r>
              <a:rPr lang="en-GB" dirty="0" err="1">
                <a:hlinkClick r:id="rId5"/>
              </a:rPr>
              <a:t>process-in-hrm-step-by</a:t>
            </a:r>
            <a:r>
              <a:rPr lang="en-GB" dirty="0">
                <a:hlinkClick r:id="rId5"/>
              </a:rPr>
              <a:t>-step-guide</a:t>
            </a:r>
            <a:r>
              <a:rPr lang="en-GB" dirty="0"/>
              <a:t> (Accessed: 7 November 2025).</a:t>
            </a:r>
          </a:p>
          <a:p>
            <a:r>
              <a:rPr lang="en-GB" dirty="0"/>
              <a:t>SmartRecruiters (2025) ‘What is Recruitment? (HRM) Definition, Process, Types’. Available at: </a:t>
            </a:r>
            <a:r>
              <a:rPr lang="en-GB" dirty="0">
                <a:hlinkClick r:id="rId6"/>
              </a:rPr>
              <a:t>https://</a:t>
            </a:r>
            <a:r>
              <a:rPr lang="en-GB" dirty="0" err="1">
                <a:hlinkClick r:id="rId6"/>
              </a:rPr>
              <a:t>www.smartrecruiters.com</a:t>
            </a:r>
            <a:r>
              <a:rPr lang="en-GB" dirty="0">
                <a:hlinkClick r:id="rId6"/>
              </a:rPr>
              <a:t>/resources/glossary/recruitment/</a:t>
            </a:r>
            <a:r>
              <a:rPr lang="en-GB" dirty="0"/>
              <a:t> (Accessed: 7 November 2025).</a:t>
            </a:r>
          </a:p>
          <a:p>
            <a:r>
              <a:rPr lang="en-GB" dirty="0"/>
              <a:t>FusionRecruiters (2025) ‘Structured Interviewing Techniques: A Key to Fair and Effective Hiring for HR Leaders’. Available at: </a:t>
            </a:r>
            <a:r>
              <a:rPr lang="en-GB" dirty="0">
                <a:hlinkClick r:id="rId7"/>
              </a:rPr>
              <a:t>https://</a:t>
            </a:r>
            <a:r>
              <a:rPr lang="en-GB" dirty="0" err="1">
                <a:hlinkClick r:id="rId7"/>
              </a:rPr>
              <a:t>www.fusionrecruiters.com</a:t>
            </a:r>
            <a:r>
              <a:rPr lang="en-GB" dirty="0">
                <a:hlinkClick r:id="rId7"/>
              </a:rPr>
              <a:t>/2025/01/30/structured-interview-techniques/</a:t>
            </a:r>
            <a:r>
              <a:rPr lang="en-GB" dirty="0"/>
              <a:t> (Accessed: 7 November 2025).</a:t>
            </a:r>
          </a:p>
          <a:p>
            <a:endParaRPr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On-screen Show (4:3)</PresentationFormat>
  <Paragraphs>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Recruiting the Right Candidate for the Right Job at the Right Time</vt:lpstr>
      <vt:lpstr>Table of Contents</vt:lpstr>
      <vt:lpstr>Introduction</vt:lpstr>
      <vt:lpstr>Company Overview</vt:lpstr>
      <vt:lpstr>Recruitment Process Steps</vt:lpstr>
      <vt:lpstr>Job Analysis</vt:lpstr>
      <vt:lpstr>Job Description</vt:lpstr>
      <vt:lpstr>Person Specification</vt:lpstr>
      <vt:lpstr>Interview Type 1: Structured Interview</vt:lpstr>
      <vt:lpstr>Interview Type 2: Behavioural Interview</vt:lpstr>
      <vt:lpstr>Interview Type 3: Panel/Online Interview</vt:lpstr>
      <vt:lpstr>Questioning Techniques</vt:lpstr>
      <vt:lpstr>Face-to-Face vs Online Interview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Recruiting the Right Candidate for the Right Job at the Right Time</dc:title>
  <dc:subject/>
  <dc:creator/>
  <cp:keywords/>
  <dc:description>generated using python-pptx</dc:description>
  <cp:lastModifiedBy>Kristian Krasimirov Gadzhev (2414422)</cp:lastModifiedBy>
  <cp:revision>4</cp:revision>
  <dcterms:created xsi:type="dcterms:W3CDTF">2013-01-27T09:14:16Z</dcterms:created>
  <dcterms:modified xsi:type="dcterms:W3CDTF">2025-11-12T09:47:35Z</dcterms:modified>
  <cp:category/>
</cp:coreProperties>
</file>