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71" r:id="rId2"/>
  </p:sldMasterIdLst>
  <p:notesMasterIdLst>
    <p:notesMasterId r:id="rId26"/>
  </p:notesMasterIdLst>
  <p:sldIdLst>
    <p:sldId id="256" r:id="rId3"/>
    <p:sldId id="257" r:id="rId4"/>
    <p:sldId id="259" r:id="rId5"/>
    <p:sldId id="358" r:id="rId6"/>
    <p:sldId id="589" r:id="rId7"/>
    <p:sldId id="592" r:id="rId8"/>
    <p:sldId id="359" r:id="rId9"/>
    <p:sldId id="260" r:id="rId10"/>
    <p:sldId id="593" r:id="rId11"/>
    <p:sldId id="594" r:id="rId12"/>
    <p:sldId id="595" r:id="rId13"/>
    <p:sldId id="596" r:id="rId14"/>
    <p:sldId id="272" r:id="rId15"/>
    <p:sldId id="270" r:id="rId16"/>
    <p:sldId id="360" r:id="rId17"/>
    <p:sldId id="598" r:id="rId18"/>
    <p:sldId id="597" r:id="rId19"/>
    <p:sldId id="276" r:id="rId20"/>
    <p:sldId id="599" r:id="rId21"/>
    <p:sldId id="285" r:id="rId22"/>
    <p:sldId id="286" r:id="rId23"/>
    <p:sldId id="287" r:id="rId24"/>
    <p:sldId id="35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33EB4-F5DF-A149-84E2-1C127D056CEE}" v="44" dt="2025-01-15T12:56:47.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79"/>
  </p:normalViewPr>
  <p:slideViewPr>
    <p:cSldViewPr snapToGrid="0">
      <p:cViewPr varScale="1">
        <p:scale>
          <a:sx n="91" d="100"/>
          <a:sy n="91" d="100"/>
        </p:scale>
        <p:origin x="208" y="464"/>
      </p:cViewPr>
      <p:guideLst/>
    </p:cSldViewPr>
  </p:slideViewPr>
  <p:notesTextViewPr>
    <p:cViewPr>
      <p:scale>
        <a:sx n="3" d="2"/>
        <a:sy n="3" d="2"/>
      </p:scale>
      <p:origin x="0" y="0"/>
    </p:cViewPr>
  </p:notesTextViewPr>
  <p:sorterViewPr>
    <p:cViewPr>
      <p:scale>
        <a:sx n="100" d="100"/>
        <a:sy n="100" d="100"/>
      </p:scale>
      <p:origin x="0" y="-277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AB1A0F-71CA-4AE4-8C1D-DFE1C0440507}"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64DBC-AAC9-4C89-AA68-4C455435CD65}" type="slidenum">
              <a:rPr lang="en-GB" smtClean="0"/>
              <a:t>‹#›</a:t>
            </a:fld>
            <a:endParaRPr lang="en-GB"/>
          </a:p>
        </p:txBody>
      </p:sp>
    </p:spTree>
    <p:extLst>
      <p:ext uri="{BB962C8B-B14F-4D97-AF65-F5344CB8AC3E}">
        <p14:creationId xmlns:p14="http://schemas.microsoft.com/office/powerpoint/2010/main" val="323751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techniques which can be used to aid the implementation of Safety and Environmental Protection (S&amp;EP) within the acquisition environment. Articles that describe these techniques have been produced and grouped together to form the ASEMS Toolkit. HAZOP – Hazard and Operability. Examines the facility item-by-item, procedure-by-procedure, etc. SWIFT - The Structured What-If Checklist Technique, which is a systems engineering-oriented technique which examines complete systems or subsystems. FMECA – Failure Mode Effects and Criticality Analysis - an analytical quantitative technique which ranks failure modes according to their probability and consequences (i.e. the resulting effect of the failure mode on the system, mission and personnel).</a:t>
            </a:r>
          </a:p>
        </p:txBody>
      </p:sp>
      <p:sp>
        <p:nvSpPr>
          <p:cNvPr id="4" name="Slide Number Placeholder 3"/>
          <p:cNvSpPr>
            <a:spLocks noGrp="1"/>
          </p:cNvSpPr>
          <p:nvPr>
            <p:ph type="sldNum" sz="quarter" idx="5"/>
          </p:nvPr>
        </p:nvSpPr>
        <p:spPr/>
        <p:txBody>
          <a:bodyPr/>
          <a:lstStyle/>
          <a:p>
            <a:fld id="{EDE64DBC-AAC9-4C89-AA68-4C455435CD65}" type="slidenum">
              <a:rPr lang="en-GB" smtClean="0"/>
              <a:t>3</a:t>
            </a:fld>
            <a:endParaRPr lang="en-GB"/>
          </a:p>
        </p:txBody>
      </p:sp>
    </p:spTree>
    <p:extLst>
      <p:ext uri="{BB962C8B-B14F-4D97-AF65-F5344CB8AC3E}">
        <p14:creationId xmlns:p14="http://schemas.microsoft.com/office/powerpoint/2010/main" val="2941055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35772F0C-3412-BEEB-4BB3-D0B3CE2B77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12F882B-EC86-8E44-B2E3-F5DE61C51A03}"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AFD354D2-117B-4DDE-3D2E-F7016DE743AF}"/>
              </a:ext>
            </a:extLst>
          </p:cNvPr>
          <p:cNvSpPr>
            <a:spLocks noGrp="1" noRot="1" noChangeAspect="1" noChangeArrowheads="1" noTextEdit="1"/>
          </p:cNvSpPr>
          <p:nvPr>
            <p:ph type="sldImg"/>
          </p:nvPr>
        </p:nvSpPr>
        <p:spPr>
          <a:xfrm>
            <a:off x="77788" y="738188"/>
            <a:ext cx="6570662" cy="3697287"/>
          </a:xfrm>
          <a:ln/>
        </p:spPr>
      </p:sp>
      <p:sp>
        <p:nvSpPr>
          <p:cNvPr id="31748" name="Rectangle 3">
            <a:extLst>
              <a:ext uri="{FF2B5EF4-FFF2-40B4-BE49-F238E27FC236}">
                <a16:creationId xmlns:a16="http://schemas.microsoft.com/office/drawing/2014/main" id="{EEF1D8A8-71DD-FC39-BA98-3B0BA445D916}"/>
              </a:ext>
            </a:extLst>
          </p:cNvPr>
          <p:cNvSpPr>
            <a:spLocks noGrp="1" noChangeArrowheads="1"/>
          </p:cNvSpPr>
          <p:nvPr>
            <p:ph type="body" idx="1"/>
          </p:nvPr>
        </p:nvSpPr>
        <p:spPr>
          <a:xfrm>
            <a:off x="673100" y="4681538"/>
            <a:ext cx="5372100" cy="44354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75" tIns="45837" rIns="91675" bIns="45837"/>
          <a:lstStyle/>
          <a:p>
            <a:pPr marL="228600" indent="-228600" eaLnBrk="1" hangingPunct="1">
              <a:buFontTx/>
              <a:buChar char="•"/>
            </a:pPr>
            <a:r>
              <a:rPr lang="en-GB" altLang="en-US"/>
              <a:t>All about taking risk informed decisions</a:t>
            </a:r>
          </a:p>
          <a:p>
            <a:pPr marL="685800" lvl="1" indent="-228600" eaLnBrk="1" hangingPunct="1">
              <a:buFontTx/>
              <a:buChar char="•"/>
            </a:pPr>
            <a:r>
              <a:rPr lang="en-GB" altLang="en-US"/>
              <a:t>Lack of understanding of risks results in in-decision</a:t>
            </a:r>
          </a:p>
          <a:p>
            <a:pPr marL="685800" lvl="1" indent="-228600" eaLnBrk="1" hangingPunct="1">
              <a:buFontTx/>
              <a:buChar char="•"/>
            </a:pPr>
            <a:r>
              <a:rPr lang="en-GB" altLang="en-US"/>
              <a:t>Lack of decisions increases risk as carry forward too many options</a:t>
            </a:r>
          </a:p>
          <a:p>
            <a:pPr marL="685800" lvl="1" indent="-228600" eaLnBrk="1" hangingPunct="1">
              <a:buFontTx/>
              <a:buChar char="•"/>
            </a:pPr>
            <a:r>
              <a:rPr lang="en-GB" altLang="en-US"/>
              <a:t>Result is unaffordable and undeliverable programme</a:t>
            </a:r>
          </a:p>
          <a:p>
            <a:pPr marL="228600" indent="-228600" eaLnBrk="1" hangingPunct="1">
              <a:buFontTx/>
              <a:buChar char="•"/>
            </a:pPr>
            <a:endParaRPr lang="en-GB" altLang="en-US"/>
          </a:p>
          <a:p>
            <a:pPr marL="228600" indent="-228600" eaLnBrk="1" hangingPunct="1">
              <a:buFontTx/>
              <a:buChar char="•"/>
            </a:pPr>
            <a:r>
              <a:rPr lang="en-GB" altLang="en-US"/>
              <a:t>Schematic representation of how it all fits together</a:t>
            </a:r>
          </a:p>
          <a:p>
            <a:pPr marL="228600" indent="-228600" eaLnBrk="1" hangingPunct="1">
              <a:buFontTx/>
              <a:buChar char="•"/>
            </a:pPr>
            <a:r>
              <a:rPr lang="en-GB" altLang="en-US"/>
              <a:t>Lines and ‘risks’ not drawn to scale and are indicative</a:t>
            </a:r>
          </a:p>
          <a:p>
            <a:pPr marL="228600" indent="-228600" eaLnBrk="1" hangingPunct="1"/>
            <a:endParaRPr lang="en-GB" altLang="en-US"/>
          </a:p>
          <a:p>
            <a:pPr marL="228600" indent="-228600" eaLnBrk="1" hangingPunct="1">
              <a:buFontTx/>
              <a:buChar char="•"/>
            </a:pPr>
            <a:r>
              <a:rPr lang="en-GB" altLang="en-US"/>
              <a:t>Key point is that at all levels priority needs to be set to deliver the most we can against our needs within our resources:</a:t>
            </a:r>
          </a:p>
          <a:p>
            <a:pPr marL="685800" lvl="1" indent="-228600" eaLnBrk="1" hangingPunct="1">
              <a:buFontTx/>
              <a:buChar char="•"/>
            </a:pPr>
            <a:r>
              <a:rPr lang="en-GB" altLang="en-US"/>
              <a:t>Defence Board takes and owns risk when its sets Departmental priorities</a:t>
            </a:r>
          </a:p>
          <a:p>
            <a:pPr marL="685800" lvl="1" indent="-228600" eaLnBrk="1" hangingPunct="1">
              <a:buFontTx/>
              <a:buChar char="•"/>
            </a:pPr>
            <a:r>
              <a:rPr lang="en-GB" altLang="en-US"/>
              <a:t>Capability Planning takes risks when it defines goals and the plan to reach the goals, all limited by available resources</a:t>
            </a:r>
          </a:p>
          <a:p>
            <a:pPr marL="685800" lvl="1" indent="-228600" eaLnBrk="1" hangingPunct="1">
              <a:buFontTx/>
              <a:buChar char="•"/>
            </a:pPr>
            <a:r>
              <a:rPr lang="en-GB" altLang="en-US"/>
              <a:t>Capability Delivery takes risks in implementing the agreed plan</a:t>
            </a:r>
          </a:p>
          <a:p>
            <a:pPr marL="685800" lvl="1" indent="-228600" eaLnBrk="1" hangingPunct="1">
              <a:buFontTx/>
              <a:buChar char="•"/>
            </a:pPr>
            <a:endParaRPr lang="en-GB" altLang="en-US"/>
          </a:p>
          <a:p>
            <a:pPr marL="228600" indent="-228600" eaLnBrk="1" hangingPunct="1">
              <a:buFontTx/>
              <a:buChar char="•"/>
            </a:pPr>
            <a:r>
              <a:rPr lang="en-GB" altLang="en-US"/>
              <a:t>By taking a capability focussed, pan-MUC and DLoD approach we should be able to take better informed decisions and either minimise the risk or at least better recognise and understand the risk we are actually carrying.</a:t>
            </a:r>
          </a:p>
          <a:p>
            <a:pPr marL="228600" indent="-228600"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FFA5324-D5FC-195A-8789-37CA00E4FF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8659D80-16F2-C340-A726-469DE9EA9283}"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D603B136-42BD-63FF-8396-3A7C7243C053}"/>
              </a:ext>
            </a:extLst>
          </p:cNvPr>
          <p:cNvSpPr>
            <a:spLocks noGrp="1" noRot="1" noChangeAspect="1" noChangeArrowheads="1" noTextEdit="1"/>
          </p:cNvSpPr>
          <p:nvPr>
            <p:ph type="sldImg"/>
          </p:nvPr>
        </p:nvSpPr>
        <p:spPr>
          <a:xfrm>
            <a:off x="77788" y="738188"/>
            <a:ext cx="6570662" cy="3697287"/>
          </a:xfrm>
          <a:ln/>
        </p:spPr>
      </p:sp>
      <p:sp>
        <p:nvSpPr>
          <p:cNvPr id="35844" name="Rectangle 3">
            <a:extLst>
              <a:ext uri="{FF2B5EF4-FFF2-40B4-BE49-F238E27FC236}">
                <a16:creationId xmlns:a16="http://schemas.microsoft.com/office/drawing/2014/main" id="{CDB83A27-3FD9-1537-6015-E4A77E15101E}"/>
              </a:ext>
            </a:extLst>
          </p:cNvPr>
          <p:cNvSpPr>
            <a:spLocks noGrp="1" noChangeArrowheads="1"/>
          </p:cNvSpPr>
          <p:nvPr>
            <p:ph type="body" idx="1"/>
          </p:nvPr>
        </p:nvSpPr>
        <p:spPr>
          <a:xfrm>
            <a:off x="673100" y="4681538"/>
            <a:ext cx="5372100" cy="44354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75" tIns="45837" rIns="91675" bIns="45837"/>
          <a:lstStyle/>
          <a:p>
            <a:pPr marL="228600" indent="-228600"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225B70-4BE0-448C-AA36-2AC793A53D7D}" type="slidenum">
              <a:rPr lang="en-GB"/>
              <a:pPr/>
              <a:t>13</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xfrm>
            <a:off x="935038" y="4416425"/>
            <a:ext cx="5140325" cy="4183063"/>
          </a:xfrm>
        </p:spPr>
        <p:txBody>
          <a:bodyPr/>
          <a:lstStyle/>
          <a:p>
            <a:endParaRPr lang="en-US"/>
          </a:p>
        </p:txBody>
      </p:sp>
    </p:spTree>
    <p:extLst>
      <p:ext uri="{BB962C8B-B14F-4D97-AF65-F5344CB8AC3E}">
        <p14:creationId xmlns:p14="http://schemas.microsoft.com/office/powerpoint/2010/main" val="3787040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15">
            <a:extLst>
              <a:ext uri="{FF2B5EF4-FFF2-40B4-BE49-F238E27FC236}">
                <a16:creationId xmlns:a16="http://schemas.microsoft.com/office/drawing/2014/main" id="{F12A9C9C-E3AE-94BC-CF30-9229D4B259C3}"/>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15703515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DD9FEFCE-84C3-0A19-6907-5075BB9955A3}"/>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384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5">
            <a:extLst>
              <a:ext uri="{FF2B5EF4-FFF2-40B4-BE49-F238E27FC236}">
                <a16:creationId xmlns:a16="http://schemas.microsoft.com/office/drawing/2014/main" id="{DF625867-68C0-54DA-44AB-A6057B6E88D2}"/>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1885865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558800" y="1870076"/>
            <a:ext cx="5410200" cy="3952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70076"/>
            <a:ext cx="5410200" cy="3952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
            <a:extLst>
              <a:ext uri="{FF2B5EF4-FFF2-40B4-BE49-F238E27FC236}">
                <a16:creationId xmlns:a16="http://schemas.microsoft.com/office/drawing/2014/main" id="{D5D1FB44-D8BB-1CB0-C82F-0BE87FD069DA}"/>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6439415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
            <a:extLst>
              <a:ext uri="{FF2B5EF4-FFF2-40B4-BE49-F238E27FC236}">
                <a16:creationId xmlns:a16="http://schemas.microsoft.com/office/drawing/2014/main" id="{FF7C44BB-DC18-25FA-A229-3D6C29BD6FD6}"/>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2968631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
            <a:extLst>
              <a:ext uri="{FF2B5EF4-FFF2-40B4-BE49-F238E27FC236}">
                <a16:creationId xmlns:a16="http://schemas.microsoft.com/office/drawing/2014/main" id="{61ADA660-CC9B-FAD0-E517-AABA4E5B84E7}"/>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27419944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DDAECDC1-DA8E-DEEC-D1CE-84C94CC06EB1}"/>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8885371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5">
            <a:extLst>
              <a:ext uri="{FF2B5EF4-FFF2-40B4-BE49-F238E27FC236}">
                <a16:creationId xmlns:a16="http://schemas.microsoft.com/office/drawing/2014/main" id="{81AD264E-C629-31DC-55D6-990DB1A6229F}"/>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6118632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5">
            <a:extLst>
              <a:ext uri="{FF2B5EF4-FFF2-40B4-BE49-F238E27FC236}">
                <a16:creationId xmlns:a16="http://schemas.microsoft.com/office/drawing/2014/main" id="{61828227-97DB-0004-B706-9B23153B609E}"/>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9755998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D112D106-DDAC-83C2-ECF8-04FDECEC258F}"/>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501821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24384" y="347664"/>
            <a:ext cx="2758016" cy="54752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46101" y="347664"/>
            <a:ext cx="8075084" cy="54752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CE133518-9CCE-649B-538F-E27FBD1808A2}"/>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146925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file:///C:\Documents%20and%20Settings\wordenm529\Desktop\British%20Army%20Badge.jpg"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1/15/25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44" name="Line 8">
            <a:extLst>
              <a:ext uri="{FF2B5EF4-FFF2-40B4-BE49-F238E27FC236}">
                <a16:creationId xmlns:a16="http://schemas.microsoft.com/office/drawing/2014/main" id="{9A6AFB59-74EF-6791-9CDD-EA90992F87FF}"/>
              </a:ext>
            </a:extLst>
          </p:cNvPr>
          <p:cNvSpPr>
            <a:spLocks noChangeShapeType="1"/>
          </p:cNvSpPr>
          <p:nvPr userDrawn="1"/>
        </p:nvSpPr>
        <p:spPr bwMode="auto">
          <a:xfrm>
            <a:off x="10585" y="6088063"/>
            <a:ext cx="12219516" cy="0"/>
          </a:xfrm>
          <a:prstGeom prst="line">
            <a:avLst/>
          </a:prstGeom>
          <a:noFill/>
          <a:ln w="38100">
            <a:solidFill>
              <a:schemeClr val="accent2"/>
            </a:solidFill>
            <a:round/>
            <a:headEnd/>
            <a:tailEnd/>
          </a:ln>
          <a:effectLst/>
        </p:spPr>
        <p:txBody>
          <a:bodyPr anchor="ctr"/>
          <a:lstStyle/>
          <a:p>
            <a:pPr>
              <a:defRPr/>
            </a:pPr>
            <a:endParaRPr lang="en-GB" sz="1800"/>
          </a:p>
        </p:txBody>
      </p:sp>
      <p:sp>
        <p:nvSpPr>
          <p:cNvPr id="14351" name="Rectangle 15">
            <a:extLst>
              <a:ext uri="{FF2B5EF4-FFF2-40B4-BE49-F238E27FC236}">
                <a16:creationId xmlns:a16="http://schemas.microsoft.com/office/drawing/2014/main" id="{DADD5BE7-959E-B9E9-2013-06A30738FEFB}"/>
              </a:ext>
            </a:extLst>
          </p:cNvPr>
          <p:cNvSpPr>
            <a:spLocks noGrp="1" noChangeArrowheads="1"/>
          </p:cNvSpPr>
          <p:nvPr>
            <p:ph type="ftr" sz="quarter" idx="3"/>
          </p:nvPr>
        </p:nvSpPr>
        <p:spPr bwMode="auto">
          <a:xfrm>
            <a:off x="124884" y="6107113"/>
            <a:ext cx="11233149" cy="3937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1" i="1">
                <a:solidFill>
                  <a:srgbClr val="000099"/>
                </a:solidFill>
              </a:defRPr>
            </a:lvl1pPr>
          </a:lstStyle>
          <a:p>
            <a:pPr>
              <a:defRPr/>
            </a:pPr>
            <a:r>
              <a:rPr lang="en-US"/>
              <a:t>Defence EOD &amp; Search</a:t>
            </a:r>
          </a:p>
        </p:txBody>
      </p:sp>
      <p:sp>
        <p:nvSpPr>
          <p:cNvPr id="14357" name="Freeform 21">
            <a:extLst>
              <a:ext uri="{FF2B5EF4-FFF2-40B4-BE49-F238E27FC236}">
                <a16:creationId xmlns:a16="http://schemas.microsoft.com/office/drawing/2014/main" id="{5DD9B1E3-C7B6-A12E-37D1-EA91F46C7690}"/>
              </a:ext>
            </a:extLst>
          </p:cNvPr>
          <p:cNvSpPr>
            <a:spLocks/>
          </p:cNvSpPr>
          <p:nvPr userDrawn="1"/>
        </p:nvSpPr>
        <p:spPr bwMode="auto">
          <a:xfrm>
            <a:off x="8467" y="1128713"/>
            <a:ext cx="12202584" cy="4938712"/>
          </a:xfrm>
          <a:custGeom>
            <a:avLst/>
            <a:gdLst/>
            <a:ahLst/>
            <a:cxnLst>
              <a:cxn ang="0">
                <a:pos x="259" y="295"/>
              </a:cxn>
              <a:cxn ang="0">
                <a:pos x="259" y="3111"/>
              </a:cxn>
              <a:cxn ang="0">
                <a:pos x="5765" y="3111"/>
              </a:cxn>
              <a:cxn ang="0">
                <a:pos x="5765" y="0"/>
              </a:cxn>
              <a:cxn ang="0">
                <a:pos x="4472" y="0"/>
              </a:cxn>
              <a:cxn ang="0">
                <a:pos x="4018" y="290"/>
              </a:cxn>
              <a:cxn ang="0">
                <a:pos x="0" y="290"/>
              </a:cxn>
            </a:cxnLst>
            <a:rect l="0" t="0" r="r" b="b"/>
            <a:pathLst>
              <a:path w="5765" h="3111">
                <a:moveTo>
                  <a:pt x="259" y="295"/>
                </a:moveTo>
                <a:lnTo>
                  <a:pt x="259" y="3111"/>
                </a:lnTo>
                <a:lnTo>
                  <a:pt x="5765" y="3111"/>
                </a:lnTo>
                <a:lnTo>
                  <a:pt x="5765" y="0"/>
                </a:lnTo>
                <a:lnTo>
                  <a:pt x="4472" y="0"/>
                </a:lnTo>
                <a:lnTo>
                  <a:pt x="4018" y="290"/>
                </a:lnTo>
                <a:lnTo>
                  <a:pt x="0" y="290"/>
                </a:lnTo>
              </a:path>
            </a:pathLst>
          </a:custGeom>
          <a:noFill/>
          <a:ln w="9525" cap="flat" cmpd="sng">
            <a:noFill/>
            <a:prstDash val="solid"/>
            <a:round/>
            <a:headEnd/>
            <a:tailEnd/>
          </a:ln>
          <a:effectLst/>
        </p:spPr>
        <p:txBody>
          <a:bodyPr anchor="ctr"/>
          <a:lstStyle/>
          <a:p>
            <a:pPr>
              <a:defRPr/>
            </a:pPr>
            <a:endParaRPr lang="en-GB" sz="1800"/>
          </a:p>
        </p:txBody>
      </p:sp>
      <p:sp>
        <p:nvSpPr>
          <p:cNvPr id="14358" name="Freeform 22">
            <a:extLst>
              <a:ext uri="{FF2B5EF4-FFF2-40B4-BE49-F238E27FC236}">
                <a16:creationId xmlns:a16="http://schemas.microsoft.com/office/drawing/2014/main" id="{89094AD1-B0A9-E1A0-A633-54D1BBDB7A36}"/>
              </a:ext>
            </a:extLst>
          </p:cNvPr>
          <p:cNvSpPr>
            <a:spLocks/>
          </p:cNvSpPr>
          <p:nvPr userDrawn="1"/>
        </p:nvSpPr>
        <p:spPr bwMode="auto">
          <a:xfrm>
            <a:off x="2118" y="1136651"/>
            <a:ext cx="12211049" cy="4938713"/>
          </a:xfrm>
          <a:custGeom>
            <a:avLst/>
            <a:gdLst/>
            <a:ahLst/>
            <a:cxnLst>
              <a:cxn ang="0">
                <a:pos x="0" y="290"/>
              </a:cxn>
              <a:cxn ang="0">
                <a:pos x="0" y="3111"/>
              </a:cxn>
              <a:cxn ang="0">
                <a:pos x="5769" y="3111"/>
              </a:cxn>
              <a:cxn ang="0">
                <a:pos x="5769" y="0"/>
              </a:cxn>
              <a:cxn ang="0">
                <a:pos x="4476" y="0"/>
              </a:cxn>
              <a:cxn ang="0">
                <a:pos x="4023" y="295"/>
              </a:cxn>
              <a:cxn ang="0">
                <a:pos x="0" y="290"/>
              </a:cxn>
            </a:cxnLst>
            <a:rect l="0" t="0" r="r" b="b"/>
            <a:pathLst>
              <a:path w="5769" h="3111">
                <a:moveTo>
                  <a:pt x="0" y="290"/>
                </a:moveTo>
                <a:lnTo>
                  <a:pt x="0" y="3111"/>
                </a:lnTo>
                <a:lnTo>
                  <a:pt x="5769" y="3111"/>
                </a:lnTo>
                <a:lnTo>
                  <a:pt x="5769" y="0"/>
                </a:lnTo>
                <a:lnTo>
                  <a:pt x="4476" y="0"/>
                </a:lnTo>
                <a:lnTo>
                  <a:pt x="4023" y="295"/>
                </a:lnTo>
                <a:lnTo>
                  <a:pt x="0" y="290"/>
                </a:lnTo>
                <a:close/>
              </a:path>
            </a:pathLst>
          </a:custGeom>
          <a:solidFill>
            <a:srgbClr val="E7D9AC"/>
          </a:solidFill>
          <a:ln w="9525" cap="flat" cmpd="sng">
            <a:noFill/>
            <a:prstDash val="solid"/>
            <a:round/>
            <a:headEnd/>
            <a:tailEnd/>
          </a:ln>
          <a:effectLst/>
        </p:spPr>
        <p:txBody>
          <a:bodyPr anchor="ctr"/>
          <a:lstStyle/>
          <a:p>
            <a:pPr>
              <a:defRPr/>
            </a:pPr>
            <a:endParaRPr lang="en-GB" sz="1800"/>
          </a:p>
        </p:txBody>
      </p:sp>
      <p:sp>
        <p:nvSpPr>
          <p:cNvPr id="14349" name="AutoShape 13">
            <a:hlinkClick r:id="" action="ppaction://hlinkshowjump?jump=nextslide" highlightClick="1"/>
            <a:extLst>
              <a:ext uri="{FF2B5EF4-FFF2-40B4-BE49-F238E27FC236}">
                <a16:creationId xmlns:a16="http://schemas.microsoft.com/office/drawing/2014/main" id="{B5892165-9E0F-25C2-3E0E-1B920227D975}"/>
              </a:ext>
            </a:extLst>
          </p:cNvPr>
          <p:cNvSpPr>
            <a:spLocks noChangeArrowheads="1"/>
          </p:cNvSpPr>
          <p:nvPr userDrawn="1"/>
        </p:nvSpPr>
        <p:spPr bwMode="auto">
          <a:xfrm>
            <a:off x="11082867" y="5730875"/>
            <a:ext cx="541867" cy="260350"/>
          </a:xfrm>
          <a:prstGeom prst="actionButtonForwardNext">
            <a:avLst/>
          </a:prstGeom>
          <a:solidFill>
            <a:srgbClr val="EFE6C9"/>
          </a:solidFill>
          <a:ln w="9525">
            <a:noFill/>
            <a:miter lim="800000"/>
            <a:headEnd/>
            <a:tailEnd/>
          </a:ln>
          <a:effectLst/>
        </p:spPr>
        <p:txBody>
          <a:bodyPr wrap="none" anchor="ctr"/>
          <a:lstStyle/>
          <a:p>
            <a:pPr>
              <a:defRPr/>
            </a:pPr>
            <a:endParaRPr lang="en-GB" sz="1800"/>
          </a:p>
        </p:txBody>
      </p:sp>
      <p:sp>
        <p:nvSpPr>
          <p:cNvPr id="14350" name="AutoShape 14">
            <a:hlinkClick r:id="" action="ppaction://hlinkshowjump?jump=previousslide" highlightClick="1"/>
            <a:extLst>
              <a:ext uri="{FF2B5EF4-FFF2-40B4-BE49-F238E27FC236}">
                <a16:creationId xmlns:a16="http://schemas.microsoft.com/office/drawing/2014/main" id="{79A92F85-BC76-CEB5-7491-01B1893031B9}"/>
              </a:ext>
            </a:extLst>
          </p:cNvPr>
          <p:cNvSpPr>
            <a:spLocks noChangeArrowheads="1"/>
          </p:cNvSpPr>
          <p:nvPr userDrawn="1"/>
        </p:nvSpPr>
        <p:spPr bwMode="auto">
          <a:xfrm>
            <a:off x="10365318" y="5730875"/>
            <a:ext cx="546100" cy="261938"/>
          </a:xfrm>
          <a:prstGeom prst="actionButtonBackPrevious">
            <a:avLst/>
          </a:prstGeom>
          <a:solidFill>
            <a:srgbClr val="EFE6C9"/>
          </a:solidFill>
          <a:ln w="9525">
            <a:noFill/>
            <a:miter lim="800000"/>
            <a:headEnd/>
            <a:tailEnd/>
          </a:ln>
          <a:effectLst/>
        </p:spPr>
        <p:txBody>
          <a:bodyPr wrap="none" anchor="ctr"/>
          <a:lstStyle/>
          <a:p>
            <a:pPr>
              <a:defRPr/>
            </a:pPr>
            <a:endParaRPr lang="en-GB" sz="1800"/>
          </a:p>
        </p:txBody>
      </p:sp>
      <p:sp>
        <p:nvSpPr>
          <p:cNvPr id="1032" name="Rectangle 25">
            <a:extLst>
              <a:ext uri="{FF2B5EF4-FFF2-40B4-BE49-F238E27FC236}">
                <a16:creationId xmlns:a16="http://schemas.microsoft.com/office/drawing/2014/main" id="{0FCE93F3-FBC1-34EF-E545-E30FBD3B25C6}"/>
              </a:ext>
            </a:extLst>
          </p:cNvPr>
          <p:cNvSpPr>
            <a:spLocks noGrp="1" noChangeArrowheads="1"/>
          </p:cNvSpPr>
          <p:nvPr>
            <p:ph type="title"/>
          </p:nvPr>
        </p:nvSpPr>
        <p:spPr bwMode="auto">
          <a:xfrm>
            <a:off x="546100" y="347663"/>
            <a:ext cx="8921751" cy="113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33" name="Rectangle 12">
            <a:extLst>
              <a:ext uri="{FF2B5EF4-FFF2-40B4-BE49-F238E27FC236}">
                <a16:creationId xmlns:a16="http://schemas.microsoft.com/office/drawing/2014/main" id="{E3CA03DF-5BD5-FA06-B150-F97081318B6C}"/>
              </a:ext>
            </a:extLst>
          </p:cNvPr>
          <p:cNvSpPr>
            <a:spLocks noGrp="1" noChangeArrowheads="1"/>
          </p:cNvSpPr>
          <p:nvPr>
            <p:ph type="body" idx="1"/>
          </p:nvPr>
        </p:nvSpPr>
        <p:spPr bwMode="auto">
          <a:xfrm>
            <a:off x="558800" y="1870076"/>
            <a:ext cx="11023600"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p:txBody>
      </p:sp>
      <p:pic>
        <p:nvPicPr>
          <p:cNvPr id="1034" name="Picture 33" descr="C:\Documents and Settings\wordenm529\Desktop\British Army Badge.jpg">
            <a:extLst>
              <a:ext uri="{FF2B5EF4-FFF2-40B4-BE49-F238E27FC236}">
                <a16:creationId xmlns:a16="http://schemas.microsoft.com/office/drawing/2014/main" id="{1C12E3FB-A23D-1DD5-4077-55F2E742D6E8}"/>
              </a:ext>
            </a:extLst>
          </p:cNvPr>
          <p:cNvPicPr>
            <a:picLocks noChangeAspect="1" noChangeArrowheads="1"/>
          </p:cNvPicPr>
          <p:nvPr userDrawn="1"/>
        </p:nvPicPr>
        <p:blipFill>
          <a:blip r:embed="rId13" r:link="rId14">
            <a:extLst>
              <a:ext uri="{28A0092B-C50C-407E-A947-70E740481C1C}">
                <a14:useLocalDpi xmlns:a14="http://schemas.microsoft.com/office/drawing/2010/main" val="0"/>
              </a:ext>
            </a:extLst>
          </a:blip>
          <a:srcRect/>
          <a:stretch>
            <a:fillRect/>
          </a:stretch>
        </p:blipFill>
        <p:spPr bwMode="auto">
          <a:xfrm>
            <a:off x="10411884" y="166688"/>
            <a:ext cx="1352549"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6368198"/>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dt="0"/>
  <p:txStyles>
    <p:titleStyle>
      <a:lvl1pPr algn="l" rtl="0" eaLnBrk="0" fontAlgn="base" hangingPunct="0">
        <a:lnSpc>
          <a:spcPct val="80000"/>
        </a:lnSpc>
        <a:spcBef>
          <a:spcPct val="0"/>
        </a:spcBef>
        <a:spcAft>
          <a:spcPct val="0"/>
        </a:spcAft>
        <a:defRPr sz="4000">
          <a:solidFill>
            <a:schemeClr val="tx2"/>
          </a:solidFill>
          <a:latin typeface="+mj-lt"/>
          <a:ea typeface="+mj-ea"/>
          <a:cs typeface="+mj-cs"/>
        </a:defRPr>
      </a:lvl1pPr>
      <a:lvl2pPr algn="l" rtl="0" eaLnBrk="0" fontAlgn="base" hangingPunct="0">
        <a:lnSpc>
          <a:spcPct val="80000"/>
        </a:lnSpc>
        <a:spcBef>
          <a:spcPct val="0"/>
        </a:spcBef>
        <a:spcAft>
          <a:spcPct val="0"/>
        </a:spcAft>
        <a:defRPr sz="4000">
          <a:solidFill>
            <a:schemeClr val="tx2"/>
          </a:solidFill>
          <a:latin typeface="Arial" pitchFamily="34" charset="0"/>
        </a:defRPr>
      </a:lvl2pPr>
      <a:lvl3pPr algn="l" rtl="0" eaLnBrk="0" fontAlgn="base" hangingPunct="0">
        <a:lnSpc>
          <a:spcPct val="80000"/>
        </a:lnSpc>
        <a:spcBef>
          <a:spcPct val="0"/>
        </a:spcBef>
        <a:spcAft>
          <a:spcPct val="0"/>
        </a:spcAft>
        <a:defRPr sz="4000">
          <a:solidFill>
            <a:schemeClr val="tx2"/>
          </a:solidFill>
          <a:latin typeface="Arial" pitchFamily="34" charset="0"/>
        </a:defRPr>
      </a:lvl3pPr>
      <a:lvl4pPr algn="l" rtl="0" eaLnBrk="0" fontAlgn="base" hangingPunct="0">
        <a:lnSpc>
          <a:spcPct val="80000"/>
        </a:lnSpc>
        <a:spcBef>
          <a:spcPct val="0"/>
        </a:spcBef>
        <a:spcAft>
          <a:spcPct val="0"/>
        </a:spcAft>
        <a:defRPr sz="4000">
          <a:solidFill>
            <a:schemeClr val="tx2"/>
          </a:solidFill>
          <a:latin typeface="Arial" pitchFamily="34" charset="0"/>
        </a:defRPr>
      </a:lvl4pPr>
      <a:lvl5pPr algn="l" rtl="0" eaLnBrk="0" fontAlgn="base" hangingPunct="0">
        <a:lnSpc>
          <a:spcPct val="80000"/>
        </a:lnSpc>
        <a:spcBef>
          <a:spcPct val="0"/>
        </a:spcBef>
        <a:spcAft>
          <a:spcPct val="0"/>
        </a:spcAft>
        <a:defRPr sz="4000">
          <a:solidFill>
            <a:schemeClr val="tx2"/>
          </a:solidFill>
          <a:latin typeface="Arial" pitchFamily="34" charset="0"/>
        </a:defRPr>
      </a:lvl5pPr>
      <a:lvl6pPr marL="457200" algn="l" rtl="0" fontAlgn="base">
        <a:lnSpc>
          <a:spcPct val="80000"/>
        </a:lnSpc>
        <a:spcBef>
          <a:spcPct val="0"/>
        </a:spcBef>
        <a:spcAft>
          <a:spcPct val="0"/>
        </a:spcAft>
        <a:defRPr sz="4000">
          <a:solidFill>
            <a:schemeClr val="tx2"/>
          </a:solidFill>
          <a:latin typeface="Arial" pitchFamily="34" charset="0"/>
        </a:defRPr>
      </a:lvl6pPr>
      <a:lvl7pPr marL="914400" algn="l" rtl="0" fontAlgn="base">
        <a:lnSpc>
          <a:spcPct val="80000"/>
        </a:lnSpc>
        <a:spcBef>
          <a:spcPct val="0"/>
        </a:spcBef>
        <a:spcAft>
          <a:spcPct val="0"/>
        </a:spcAft>
        <a:defRPr sz="4000">
          <a:solidFill>
            <a:schemeClr val="tx2"/>
          </a:solidFill>
          <a:latin typeface="Arial" pitchFamily="34" charset="0"/>
        </a:defRPr>
      </a:lvl7pPr>
      <a:lvl8pPr marL="1371600" algn="l" rtl="0" fontAlgn="base">
        <a:lnSpc>
          <a:spcPct val="80000"/>
        </a:lnSpc>
        <a:spcBef>
          <a:spcPct val="0"/>
        </a:spcBef>
        <a:spcAft>
          <a:spcPct val="0"/>
        </a:spcAft>
        <a:defRPr sz="4000">
          <a:solidFill>
            <a:schemeClr val="tx2"/>
          </a:solidFill>
          <a:latin typeface="Arial" pitchFamily="34" charset="0"/>
        </a:defRPr>
      </a:lvl8pPr>
      <a:lvl9pPr marL="1828800" algn="l" rtl="0" fontAlgn="base">
        <a:lnSpc>
          <a:spcPct val="80000"/>
        </a:lnSpc>
        <a:spcBef>
          <a:spcPct val="0"/>
        </a:spcBef>
        <a:spcAft>
          <a:spcPct val="0"/>
        </a:spcAft>
        <a:defRPr sz="4000">
          <a:solidFill>
            <a:schemeClr val="tx2"/>
          </a:solidFill>
          <a:latin typeface="Arial" pitchFamily="34" charset="0"/>
        </a:defRPr>
      </a:lvl9pPr>
    </p:titleStyle>
    <p:bodyStyle>
      <a:lvl1pPr marL="342900" indent="-342900" algn="l" rtl="0" eaLnBrk="0" fontAlgn="base" hangingPunct="0">
        <a:lnSpc>
          <a:spcPct val="90000"/>
        </a:lnSpc>
        <a:spcBef>
          <a:spcPct val="25000"/>
        </a:spcBef>
        <a:spcAft>
          <a:spcPct val="0"/>
        </a:spcAft>
        <a:buClr>
          <a:srgbClr val="C4281A"/>
        </a:buClr>
        <a:buFont typeface="Arial" panose="020B0604020202020204" pitchFamily="34" charset="0"/>
        <a:buChar char="●"/>
        <a:defRPr sz="3200">
          <a:solidFill>
            <a:schemeClr val="tx1"/>
          </a:solidFill>
          <a:latin typeface="+mn-lt"/>
          <a:ea typeface="+mn-ea"/>
          <a:cs typeface="+mn-cs"/>
        </a:defRPr>
      </a:lvl1pPr>
      <a:lvl2pPr marL="742950" indent="-285750" algn="l" rtl="0" eaLnBrk="0" fontAlgn="base" hangingPunct="0">
        <a:lnSpc>
          <a:spcPct val="90000"/>
        </a:lnSpc>
        <a:spcBef>
          <a:spcPct val="25000"/>
        </a:spcBef>
        <a:spcAft>
          <a:spcPct val="0"/>
        </a:spcAft>
        <a:buClr>
          <a:srgbClr val="C4281A"/>
        </a:buClr>
        <a:buFont typeface="Arial" panose="020B0604020202020204" pitchFamily="34" charset="0"/>
        <a:buChar char="●"/>
        <a:defRPr sz="2800">
          <a:solidFill>
            <a:schemeClr val="tx1"/>
          </a:solidFill>
          <a:latin typeface="+mn-lt"/>
        </a:defRPr>
      </a:lvl2pPr>
      <a:lvl3pPr marL="1143000" indent="-228600" algn="l" rtl="0" eaLnBrk="0" fontAlgn="base" hangingPunct="0">
        <a:lnSpc>
          <a:spcPct val="90000"/>
        </a:lnSpc>
        <a:spcBef>
          <a:spcPct val="25000"/>
        </a:spcBef>
        <a:spcAft>
          <a:spcPct val="0"/>
        </a:spcAft>
        <a:buClr>
          <a:srgbClr val="C4281A"/>
        </a:buClr>
        <a:buFont typeface="Arial" panose="020B0604020202020204" pitchFamily="34" charset="0"/>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sems.mod.uk/sites/default/files/documents" TargetMode="External"/><Relationship Id="rId2" Type="http://schemas.openxmlformats.org/officeDocument/2006/relationships/hyperlink" Target="https://www.asems.mod.uk/toolki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5.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5.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4" y="1447800"/>
            <a:ext cx="9623881" cy="3329581"/>
          </a:xfrm>
        </p:spPr>
        <p:txBody>
          <a:bodyPr/>
          <a:lstStyle/>
          <a:p>
            <a:r>
              <a:rPr lang="en-GB" dirty="0"/>
              <a:t>Safety &amp; Environmental Cases </a:t>
            </a:r>
          </a:p>
        </p:txBody>
      </p:sp>
      <p:sp>
        <p:nvSpPr>
          <p:cNvPr id="3" name="Subtitle 2"/>
          <p:cNvSpPr>
            <a:spLocks noGrp="1"/>
          </p:cNvSpPr>
          <p:nvPr>
            <p:ph type="subTitle" idx="1"/>
          </p:nvPr>
        </p:nvSpPr>
        <p:spPr/>
        <p:txBody>
          <a:bodyPr/>
          <a:lstStyle/>
          <a:p>
            <a:r>
              <a:rPr lang="en-GB" dirty="0"/>
              <a:t>ACDA 5024 – Technical Authoring</a:t>
            </a:r>
          </a:p>
        </p:txBody>
      </p:sp>
    </p:spTree>
    <p:extLst>
      <p:ext uri="{BB962C8B-B14F-4D97-AF65-F5344CB8AC3E}">
        <p14:creationId xmlns:p14="http://schemas.microsoft.com/office/powerpoint/2010/main" val="1966766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Material</a:t>
            </a:r>
          </a:p>
        </p:txBody>
      </p:sp>
      <p:sp>
        <p:nvSpPr>
          <p:cNvPr id="3" name="Content Placeholder 2"/>
          <p:cNvSpPr>
            <a:spLocks noGrp="1"/>
          </p:cNvSpPr>
          <p:nvPr>
            <p:ph idx="1"/>
          </p:nvPr>
        </p:nvSpPr>
        <p:spPr>
          <a:xfrm>
            <a:off x="354228" y="1322363"/>
            <a:ext cx="11191661" cy="5247250"/>
          </a:xfrm>
        </p:spPr>
        <p:txBody>
          <a:bodyPr>
            <a:normAutofit fontScale="92500"/>
          </a:bodyPr>
          <a:lstStyle/>
          <a:p>
            <a:r>
              <a:rPr lang="en-GB" sz="2400" dirty="0"/>
              <a:t>ASEMS - </a:t>
            </a:r>
            <a:r>
              <a:rPr lang="en-GB" sz="2400" dirty="0">
                <a:hlinkClick r:id="rId2"/>
              </a:rPr>
              <a:t>https://www.asems.mod.uk/toolkit</a:t>
            </a:r>
            <a:r>
              <a:rPr lang="en-GB" sz="2400" dirty="0"/>
              <a:t> </a:t>
            </a:r>
          </a:p>
          <a:p>
            <a:r>
              <a:rPr lang="en-GB" sz="2400" dirty="0"/>
              <a:t>An Introduction to Environmental Management in the MOD Acquisition Process - The Green Book</a:t>
            </a:r>
          </a:p>
          <a:p>
            <a:r>
              <a:rPr lang="en-GB" sz="2400" dirty="0"/>
              <a:t>An Introduction to System Safety Management in the MOD Acquisition Process - The White Book</a:t>
            </a:r>
          </a:p>
          <a:p>
            <a:r>
              <a:rPr lang="en-GB" sz="2400" dirty="0"/>
              <a:t>Safety Leadership Guide: How Listening and Learning are our Best Defence</a:t>
            </a:r>
          </a:p>
          <a:p>
            <a:r>
              <a:rPr lang="en-GB" sz="2400" dirty="0"/>
              <a:t>An Introduction to Sustainable Procurement in DE&amp;S Acquisition Processes</a:t>
            </a:r>
          </a:p>
          <a:p>
            <a:r>
              <a:rPr lang="en-GB" sz="2400" dirty="0"/>
              <a:t>Safety &amp; Environment Bulletins (SEB) and Methodologies (ALARP)</a:t>
            </a:r>
          </a:p>
          <a:p>
            <a:r>
              <a:rPr lang="en-GB" sz="2400" dirty="0"/>
              <a:t>CASSANDRA Hazard Logs  - </a:t>
            </a:r>
            <a:r>
              <a:rPr lang="en-GB" sz="2400" dirty="0">
                <a:hlinkClick r:id="rId3"/>
              </a:rPr>
              <a:t>https://www.asems.mod.uk/sites/default/files/documents</a:t>
            </a:r>
            <a:endParaRPr lang="en-GB" sz="2400" dirty="0"/>
          </a:p>
          <a:p>
            <a:r>
              <a:rPr lang="en-GB" sz="2400" dirty="0"/>
              <a:t>ADVANCED THROUGH LIFE CAPABILITY MANAGER – GPC (EOD Protected Mobility, T45, HMS ELIZABETH, TRIDENT)</a:t>
            </a:r>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41613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5" name="Picture 3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7" name="Rectangle 36">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Rectangle 37">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279" y="1325880"/>
            <a:ext cx="3344020" cy="3066507"/>
          </a:xfrm>
        </p:spPr>
        <p:txBody>
          <a:bodyPr vert="horz" lIns="91440" tIns="45720" rIns="91440" bIns="45720" rtlCol="0" anchor="b">
            <a:normAutofit/>
          </a:bodyPr>
          <a:lstStyle/>
          <a:p>
            <a:r>
              <a:rPr lang="en-US" sz="5400" b="0" i="0" kern="1200">
                <a:solidFill>
                  <a:srgbClr val="EBEBEB"/>
                </a:solidFill>
                <a:latin typeface="+mj-lt"/>
                <a:ea typeface="+mj-ea"/>
                <a:cs typeface="+mj-cs"/>
              </a:rPr>
              <a:t>The ASEMS Toolkit</a:t>
            </a:r>
          </a:p>
        </p:txBody>
      </p:sp>
      <p:sp useBgFill="1">
        <p:nvSpPr>
          <p:cNvPr id="39" name="Rectangle 38">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Content Placeholder 6" descr="A group of orange rectangular boxes with white text&#10;&#10;AI-generated content may be incorrect.">
            <a:extLst>
              <a:ext uri="{FF2B5EF4-FFF2-40B4-BE49-F238E27FC236}">
                <a16:creationId xmlns:a16="http://schemas.microsoft.com/office/drawing/2014/main" id="{00A40BA1-0D62-6F9B-81BC-A656D2FC8823}"/>
              </a:ext>
            </a:extLst>
          </p:cNvPr>
          <p:cNvPicPr>
            <a:picLocks noGrp="1" noChangeAspect="1"/>
          </p:cNvPicPr>
          <p:nvPr>
            <p:ph idx="1"/>
          </p:nvPr>
        </p:nvPicPr>
        <p:blipFill>
          <a:blip r:embed="rId7"/>
          <a:stretch>
            <a:fillRect/>
          </a:stretch>
        </p:blipFill>
        <p:spPr>
          <a:xfrm>
            <a:off x="315311" y="1108206"/>
            <a:ext cx="7713751" cy="4743954"/>
          </a:xfrm>
          <a:prstGeom prst="rect">
            <a:avLst/>
          </a:prstGeom>
          <a:effectLst/>
        </p:spPr>
      </p:pic>
    </p:spTree>
    <p:extLst>
      <p:ext uri="{BB962C8B-B14F-4D97-AF65-F5344CB8AC3E}">
        <p14:creationId xmlns:p14="http://schemas.microsoft.com/office/powerpoint/2010/main" val="52180745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757238" y="262282"/>
            <a:ext cx="9004600" cy="777875"/>
          </a:xfrm>
        </p:spPr>
        <p:txBody>
          <a:bodyPr/>
          <a:lstStyle/>
          <a:p>
            <a:pPr eaLnBrk="1" hangingPunct="1"/>
            <a:r>
              <a:rPr lang="en-GB" altLang="en-US" sz="3600" dirty="0"/>
              <a:t>Technical Documentation and the CADMID/T Cycle</a:t>
            </a:r>
          </a:p>
        </p:txBody>
      </p:sp>
      <p:pic>
        <p:nvPicPr>
          <p:cNvPr id="3" name="Picture 2" descr="A diagram of a process&#10;&#10;AI-generated content may be incorrect.">
            <a:extLst>
              <a:ext uri="{FF2B5EF4-FFF2-40B4-BE49-F238E27FC236}">
                <a16:creationId xmlns:a16="http://schemas.microsoft.com/office/drawing/2014/main" id="{4305EA05-F9AE-D006-8BAE-EF1D3FFE02C0}"/>
              </a:ext>
            </a:extLst>
          </p:cNvPr>
          <p:cNvPicPr>
            <a:picLocks noChangeAspect="1"/>
          </p:cNvPicPr>
          <p:nvPr/>
        </p:nvPicPr>
        <p:blipFill>
          <a:blip r:embed="rId2"/>
          <a:srcRect l="3798" r="1172"/>
          <a:stretch/>
        </p:blipFill>
        <p:spPr>
          <a:xfrm>
            <a:off x="1069144" y="1539218"/>
            <a:ext cx="10269416" cy="5056500"/>
          </a:xfrm>
          <a:prstGeom prst="rect">
            <a:avLst/>
          </a:prstGeom>
        </p:spPr>
      </p:pic>
    </p:spTree>
    <p:extLst>
      <p:ext uri="{BB962C8B-B14F-4D97-AF65-F5344CB8AC3E}">
        <p14:creationId xmlns:p14="http://schemas.microsoft.com/office/powerpoint/2010/main" val="2375709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5" name="Line 3">
            <a:extLst>
              <a:ext uri="{FF2B5EF4-FFF2-40B4-BE49-F238E27FC236}">
                <a16:creationId xmlns:a16="http://schemas.microsoft.com/office/drawing/2014/main" id="{96A65E19-CB5E-E9BB-1202-A0D6CC5BFB83}"/>
              </a:ext>
            </a:extLst>
          </p:cNvPr>
          <p:cNvSpPr>
            <a:spLocks noChangeShapeType="1"/>
          </p:cNvSpPr>
          <p:nvPr/>
        </p:nvSpPr>
        <p:spPr bwMode="auto">
          <a:xfrm>
            <a:off x="2019300" y="1233488"/>
            <a:ext cx="0" cy="4197350"/>
          </a:xfrm>
          <a:prstGeom prst="line">
            <a:avLst/>
          </a:prstGeom>
          <a:noFill/>
          <a:ln w="95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8196" name="Text Box 4">
            <a:extLst>
              <a:ext uri="{FF2B5EF4-FFF2-40B4-BE49-F238E27FC236}">
                <a16:creationId xmlns:a16="http://schemas.microsoft.com/office/drawing/2014/main" id="{45F81B2B-BF99-AEB2-59F6-E8BFF772FFF9}"/>
              </a:ext>
            </a:extLst>
          </p:cNvPr>
          <p:cNvSpPr txBox="1">
            <a:spLocks noChangeArrowheads="1"/>
          </p:cNvSpPr>
          <p:nvPr/>
        </p:nvSpPr>
        <p:spPr bwMode="auto">
          <a:xfrm>
            <a:off x="2006601" y="5487988"/>
            <a:ext cx="4532313" cy="309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b="1">
                <a:solidFill>
                  <a:srgbClr val="000000"/>
                </a:solidFill>
                <a:ea typeface="ＭＳ Ｐゴシック" panose="020B0600070205080204" pitchFamily="34" charset="-128"/>
                <a:cs typeface="Arial" panose="020B0604020202020204" pitchFamily="34" charset="0"/>
              </a:rPr>
              <a:t>Time</a:t>
            </a:r>
          </a:p>
        </p:txBody>
      </p:sp>
      <p:sp>
        <p:nvSpPr>
          <p:cNvPr id="8197" name="Text Box 5">
            <a:extLst>
              <a:ext uri="{FF2B5EF4-FFF2-40B4-BE49-F238E27FC236}">
                <a16:creationId xmlns:a16="http://schemas.microsoft.com/office/drawing/2014/main" id="{6883A9BC-B00F-07A5-2C7E-8F56F12DCDAE}"/>
              </a:ext>
            </a:extLst>
          </p:cNvPr>
          <p:cNvSpPr txBox="1">
            <a:spLocks noChangeArrowheads="1"/>
          </p:cNvSpPr>
          <p:nvPr/>
        </p:nvSpPr>
        <p:spPr bwMode="auto">
          <a:xfrm rot="16200000">
            <a:off x="-264318" y="3188296"/>
            <a:ext cx="4197350" cy="309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b="1">
                <a:solidFill>
                  <a:srgbClr val="000000"/>
                </a:solidFill>
                <a:ea typeface="ＭＳ Ｐゴシック" panose="020B0600070205080204" pitchFamily="34" charset="-128"/>
                <a:cs typeface="Arial" panose="020B0604020202020204" pitchFamily="34" charset="0"/>
              </a:rPr>
              <a:t>Military Capability</a:t>
            </a:r>
          </a:p>
        </p:txBody>
      </p:sp>
      <p:grpSp>
        <p:nvGrpSpPr>
          <p:cNvPr id="8198" name="Group 7">
            <a:extLst>
              <a:ext uri="{FF2B5EF4-FFF2-40B4-BE49-F238E27FC236}">
                <a16:creationId xmlns:a16="http://schemas.microsoft.com/office/drawing/2014/main" id="{4EB1904E-E452-D9A9-07EE-7CB479E235BF}"/>
              </a:ext>
            </a:extLst>
          </p:cNvPr>
          <p:cNvGrpSpPr>
            <a:grpSpLocks/>
          </p:cNvGrpSpPr>
          <p:nvPr/>
        </p:nvGrpSpPr>
        <p:grpSpPr bwMode="auto">
          <a:xfrm>
            <a:off x="2028826" y="892176"/>
            <a:ext cx="4538663" cy="606425"/>
            <a:chOff x="345" y="562"/>
            <a:chExt cx="3097" cy="382"/>
          </a:xfrm>
        </p:grpSpPr>
        <p:grpSp>
          <p:nvGrpSpPr>
            <p:cNvPr id="8237" name="Group 8">
              <a:extLst>
                <a:ext uri="{FF2B5EF4-FFF2-40B4-BE49-F238E27FC236}">
                  <a16:creationId xmlns:a16="http://schemas.microsoft.com/office/drawing/2014/main" id="{28C97CE5-445E-4DCF-7A16-B66911560F78}"/>
                </a:ext>
              </a:extLst>
            </p:cNvPr>
            <p:cNvGrpSpPr>
              <a:grpSpLocks/>
            </p:cNvGrpSpPr>
            <p:nvPr/>
          </p:nvGrpSpPr>
          <p:grpSpPr bwMode="auto">
            <a:xfrm>
              <a:off x="345" y="680"/>
              <a:ext cx="2935" cy="264"/>
              <a:chOff x="583" y="680"/>
              <a:chExt cx="2935" cy="264"/>
            </a:xfrm>
          </p:grpSpPr>
          <p:sp>
            <p:nvSpPr>
              <p:cNvPr id="417801" name="Line 9">
                <a:extLst>
                  <a:ext uri="{FF2B5EF4-FFF2-40B4-BE49-F238E27FC236}">
                    <a16:creationId xmlns:a16="http://schemas.microsoft.com/office/drawing/2014/main" id="{8F6406AC-DF43-271D-64B2-E26953B688E2}"/>
                  </a:ext>
                </a:extLst>
              </p:cNvPr>
              <p:cNvSpPr>
                <a:spLocks noChangeShapeType="1"/>
              </p:cNvSpPr>
              <p:nvPr/>
            </p:nvSpPr>
            <p:spPr bwMode="auto">
              <a:xfrm flipV="1">
                <a:off x="583" y="881"/>
                <a:ext cx="1187" cy="63"/>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02" name="Line 10">
                <a:extLst>
                  <a:ext uri="{FF2B5EF4-FFF2-40B4-BE49-F238E27FC236}">
                    <a16:creationId xmlns:a16="http://schemas.microsoft.com/office/drawing/2014/main" id="{71D1821A-8A4B-3810-500C-6CD310F3F8BC}"/>
                  </a:ext>
                </a:extLst>
              </p:cNvPr>
              <p:cNvSpPr>
                <a:spLocks noChangeShapeType="1"/>
              </p:cNvSpPr>
              <p:nvPr/>
            </p:nvSpPr>
            <p:spPr bwMode="auto">
              <a:xfrm flipV="1">
                <a:off x="1777" y="770"/>
                <a:ext cx="187" cy="111"/>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03" name="Line 11">
                <a:extLst>
                  <a:ext uri="{FF2B5EF4-FFF2-40B4-BE49-F238E27FC236}">
                    <a16:creationId xmlns:a16="http://schemas.microsoft.com/office/drawing/2014/main" id="{C435827C-C010-A7F2-5874-105767436FCF}"/>
                  </a:ext>
                </a:extLst>
              </p:cNvPr>
              <p:cNvSpPr>
                <a:spLocks noChangeShapeType="1"/>
              </p:cNvSpPr>
              <p:nvPr/>
            </p:nvSpPr>
            <p:spPr bwMode="auto">
              <a:xfrm flipV="1">
                <a:off x="1957" y="680"/>
                <a:ext cx="1561" cy="90"/>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sp>
          <p:nvSpPr>
            <p:cNvPr id="8238" name="Oval 12">
              <a:extLst>
                <a:ext uri="{FF2B5EF4-FFF2-40B4-BE49-F238E27FC236}">
                  <a16:creationId xmlns:a16="http://schemas.microsoft.com/office/drawing/2014/main" id="{97410A57-4D98-3AA5-1742-8007BA232D02}"/>
                </a:ext>
              </a:extLst>
            </p:cNvPr>
            <p:cNvSpPr>
              <a:spLocks noChangeArrowheads="1"/>
            </p:cNvSpPr>
            <p:nvPr/>
          </p:nvSpPr>
          <p:spPr bwMode="auto">
            <a:xfrm>
              <a:off x="3261" y="562"/>
              <a:ext cx="181" cy="181"/>
            </a:xfrm>
            <a:prstGeom prst="ellipse">
              <a:avLst/>
            </a:prstGeom>
            <a:solidFill>
              <a:schemeClr val="bg1"/>
            </a:solidFill>
            <a:ln w="222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1</a:t>
              </a:r>
            </a:p>
          </p:txBody>
        </p:sp>
      </p:grpSp>
      <p:grpSp>
        <p:nvGrpSpPr>
          <p:cNvPr id="8199" name="Group 13">
            <a:extLst>
              <a:ext uri="{FF2B5EF4-FFF2-40B4-BE49-F238E27FC236}">
                <a16:creationId xmlns:a16="http://schemas.microsoft.com/office/drawing/2014/main" id="{C1221EA0-F4D3-2E55-03C8-36D935DC7114}"/>
              </a:ext>
            </a:extLst>
          </p:cNvPr>
          <p:cNvGrpSpPr>
            <a:grpSpLocks/>
          </p:cNvGrpSpPr>
          <p:nvPr/>
        </p:nvGrpSpPr>
        <p:grpSpPr bwMode="auto">
          <a:xfrm>
            <a:off x="2039939" y="1203326"/>
            <a:ext cx="4530725" cy="373063"/>
            <a:chOff x="352" y="758"/>
            <a:chExt cx="3092" cy="235"/>
          </a:xfrm>
        </p:grpSpPr>
        <p:sp>
          <p:nvSpPr>
            <p:cNvPr id="417806" name="Line 14">
              <a:extLst>
                <a:ext uri="{FF2B5EF4-FFF2-40B4-BE49-F238E27FC236}">
                  <a16:creationId xmlns:a16="http://schemas.microsoft.com/office/drawing/2014/main" id="{862EEEFC-933C-54AD-F1FB-EF56A2078FEA}"/>
                </a:ext>
              </a:extLst>
            </p:cNvPr>
            <p:cNvSpPr>
              <a:spLocks noChangeShapeType="1"/>
            </p:cNvSpPr>
            <p:nvPr/>
          </p:nvSpPr>
          <p:spPr bwMode="auto">
            <a:xfrm flipV="1">
              <a:off x="352" y="833"/>
              <a:ext cx="2901" cy="160"/>
            </a:xfrm>
            <a:prstGeom prst="line">
              <a:avLst/>
            </a:prstGeom>
            <a:noFill/>
            <a:ln w="19050">
              <a:solidFill>
                <a:srgbClr val="FF0000"/>
              </a:solidFill>
              <a:prstDash val="dash"/>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8236" name="Oval 15">
              <a:extLst>
                <a:ext uri="{FF2B5EF4-FFF2-40B4-BE49-F238E27FC236}">
                  <a16:creationId xmlns:a16="http://schemas.microsoft.com/office/drawing/2014/main" id="{1869BB64-D42C-1868-5BB2-64CC694CDFEF}"/>
                </a:ext>
              </a:extLst>
            </p:cNvPr>
            <p:cNvSpPr>
              <a:spLocks noChangeArrowheads="1"/>
            </p:cNvSpPr>
            <p:nvPr/>
          </p:nvSpPr>
          <p:spPr bwMode="auto">
            <a:xfrm>
              <a:off x="3263" y="758"/>
              <a:ext cx="181" cy="181"/>
            </a:xfrm>
            <a:prstGeom prst="ellipse">
              <a:avLst/>
            </a:prstGeom>
            <a:solidFill>
              <a:schemeClr val="bg1"/>
            </a:solidFill>
            <a:ln w="95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2</a:t>
              </a:r>
            </a:p>
          </p:txBody>
        </p:sp>
      </p:grpSp>
      <p:grpSp>
        <p:nvGrpSpPr>
          <p:cNvPr id="8200" name="Group 16">
            <a:extLst>
              <a:ext uri="{FF2B5EF4-FFF2-40B4-BE49-F238E27FC236}">
                <a16:creationId xmlns:a16="http://schemas.microsoft.com/office/drawing/2014/main" id="{3E4FF76F-08A9-6C1E-EE6B-D4708EBFAD35}"/>
              </a:ext>
            </a:extLst>
          </p:cNvPr>
          <p:cNvGrpSpPr>
            <a:grpSpLocks/>
          </p:cNvGrpSpPr>
          <p:nvPr/>
        </p:nvGrpSpPr>
        <p:grpSpPr bwMode="auto">
          <a:xfrm>
            <a:off x="4848225" y="1100139"/>
            <a:ext cx="387350" cy="287337"/>
            <a:chOff x="2269" y="693"/>
            <a:chExt cx="264" cy="181"/>
          </a:xfrm>
        </p:grpSpPr>
        <p:sp>
          <p:nvSpPr>
            <p:cNvPr id="8233" name="Oval 17">
              <a:extLst>
                <a:ext uri="{FF2B5EF4-FFF2-40B4-BE49-F238E27FC236}">
                  <a16:creationId xmlns:a16="http://schemas.microsoft.com/office/drawing/2014/main" id="{356F65AC-AE33-786E-4F3E-45CB70FBD007}"/>
                </a:ext>
              </a:extLst>
            </p:cNvPr>
            <p:cNvSpPr>
              <a:spLocks noChangeArrowheads="1"/>
            </p:cNvSpPr>
            <p:nvPr/>
          </p:nvSpPr>
          <p:spPr bwMode="auto">
            <a:xfrm>
              <a:off x="2352" y="693"/>
              <a:ext cx="181" cy="181"/>
            </a:xfrm>
            <a:prstGeom prst="ellipse">
              <a:avLst/>
            </a:prstGeom>
            <a:solidFill>
              <a:schemeClr val="bg1"/>
            </a:solidFill>
            <a:ln w="95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3</a:t>
              </a:r>
            </a:p>
          </p:txBody>
        </p:sp>
        <p:sp>
          <p:nvSpPr>
            <p:cNvPr id="417810" name="AutoShape 18">
              <a:extLst>
                <a:ext uri="{FF2B5EF4-FFF2-40B4-BE49-F238E27FC236}">
                  <a16:creationId xmlns:a16="http://schemas.microsoft.com/office/drawing/2014/main" id="{D1F640C5-E2C7-2EF4-B119-913D292EA98B}"/>
                </a:ext>
              </a:extLst>
            </p:cNvPr>
            <p:cNvSpPr>
              <a:spLocks noChangeArrowheads="1"/>
            </p:cNvSpPr>
            <p:nvPr/>
          </p:nvSpPr>
          <p:spPr bwMode="auto">
            <a:xfrm>
              <a:off x="2269" y="743"/>
              <a:ext cx="70" cy="124"/>
            </a:xfrm>
            <a:prstGeom prst="upDownArrow">
              <a:avLst>
                <a:gd name="adj1" fmla="val 50000"/>
                <a:gd name="adj2" fmla="val 35429"/>
              </a:avLst>
            </a:prstGeom>
            <a:solidFill>
              <a:schemeClr val="bg1"/>
            </a:solidFill>
            <a:ln w="9525" algn="ctr">
              <a:solidFill>
                <a:srgbClr val="000000"/>
              </a:solidFill>
              <a:miter lim="800000"/>
              <a:headEnd/>
              <a:tailEnd/>
            </a:ln>
            <a:effectLst/>
          </p:spPr>
          <p:txBody>
            <a:bodyPr wrap="none" lIns="90000" tIns="46800" rIns="90000" bIns="46800" anchor="ctr"/>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grpSp>
        <p:nvGrpSpPr>
          <p:cNvPr id="8201" name="Group 19">
            <a:extLst>
              <a:ext uri="{FF2B5EF4-FFF2-40B4-BE49-F238E27FC236}">
                <a16:creationId xmlns:a16="http://schemas.microsoft.com/office/drawing/2014/main" id="{61E053FD-BFE3-601C-6005-953CA559CC2A}"/>
              </a:ext>
            </a:extLst>
          </p:cNvPr>
          <p:cNvGrpSpPr>
            <a:grpSpLocks/>
          </p:cNvGrpSpPr>
          <p:nvPr/>
        </p:nvGrpSpPr>
        <p:grpSpPr bwMode="auto">
          <a:xfrm>
            <a:off x="2019301" y="2032001"/>
            <a:ext cx="4562475" cy="758825"/>
            <a:chOff x="338" y="1280"/>
            <a:chExt cx="3113" cy="478"/>
          </a:xfrm>
        </p:grpSpPr>
        <p:grpSp>
          <p:nvGrpSpPr>
            <p:cNvPr id="8228" name="Group 20">
              <a:extLst>
                <a:ext uri="{FF2B5EF4-FFF2-40B4-BE49-F238E27FC236}">
                  <a16:creationId xmlns:a16="http://schemas.microsoft.com/office/drawing/2014/main" id="{3711776E-7A53-44EF-2845-BE9BDFE709E9}"/>
                </a:ext>
              </a:extLst>
            </p:cNvPr>
            <p:cNvGrpSpPr>
              <a:grpSpLocks/>
            </p:cNvGrpSpPr>
            <p:nvPr/>
          </p:nvGrpSpPr>
          <p:grpSpPr bwMode="auto">
            <a:xfrm>
              <a:off x="338" y="1404"/>
              <a:ext cx="2936" cy="354"/>
              <a:chOff x="576" y="1117"/>
              <a:chExt cx="2894" cy="354"/>
            </a:xfrm>
          </p:grpSpPr>
          <p:sp>
            <p:nvSpPr>
              <p:cNvPr id="417813" name="Line 21">
                <a:extLst>
                  <a:ext uri="{FF2B5EF4-FFF2-40B4-BE49-F238E27FC236}">
                    <a16:creationId xmlns:a16="http://schemas.microsoft.com/office/drawing/2014/main" id="{B74F4D95-FDA2-FD1A-F235-81B30EBA40A2}"/>
                  </a:ext>
                </a:extLst>
              </p:cNvPr>
              <p:cNvSpPr>
                <a:spLocks noChangeShapeType="1"/>
              </p:cNvSpPr>
              <p:nvPr/>
            </p:nvSpPr>
            <p:spPr bwMode="auto">
              <a:xfrm flipV="1">
                <a:off x="576" y="1416"/>
                <a:ext cx="1437" cy="55"/>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14" name="Line 22">
                <a:extLst>
                  <a:ext uri="{FF2B5EF4-FFF2-40B4-BE49-F238E27FC236}">
                    <a16:creationId xmlns:a16="http://schemas.microsoft.com/office/drawing/2014/main" id="{8E24F5DB-01D1-C46B-76E2-C8828A5D9A0E}"/>
                  </a:ext>
                </a:extLst>
              </p:cNvPr>
              <p:cNvSpPr>
                <a:spLocks noChangeShapeType="1"/>
              </p:cNvSpPr>
              <p:nvPr/>
            </p:nvSpPr>
            <p:spPr bwMode="auto">
              <a:xfrm flipV="1">
                <a:off x="2008" y="1235"/>
                <a:ext cx="95" cy="181"/>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15" name="Line 23">
                <a:extLst>
                  <a:ext uri="{FF2B5EF4-FFF2-40B4-BE49-F238E27FC236}">
                    <a16:creationId xmlns:a16="http://schemas.microsoft.com/office/drawing/2014/main" id="{D2A13B7C-AED6-90BB-E364-909DBAEDDA6C}"/>
                  </a:ext>
                </a:extLst>
              </p:cNvPr>
              <p:cNvSpPr>
                <a:spLocks noChangeShapeType="1"/>
              </p:cNvSpPr>
              <p:nvPr/>
            </p:nvSpPr>
            <p:spPr bwMode="auto">
              <a:xfrm flipV="1">
                <a:off x="2103" y="1117"/>
                <a:ext cx="1375" cy="118"/>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sp>
          <p:nvSpPr>
            <p:cNvPr id="8229" name="Oval 24">
              <a:extLst>
                <a:ext uri="{FF2B5EF4-FFF2-40B4-BE49-F238E27FC236}">
                  <a16:creationId xmlns:a16="http://schemas.microsoft.com/office/drawing/2014/main" id="{5AA4E229-6AAA-F47B-440C-C9FDA0CE9FF7}"/>
                </a:ext>
              </a:extLst>
            </p:cNvPr>
            <p:cNvSpPr>
              <a:spLocks noChangeArrowheads="1"/>
            </p:cNvSpPr>
            <p:nvPr/>
          </p:nvSpPr>
          <p:spPr bwMode="auto">
            <a:xfrm>
              <a:off x="3270" y="1280"/>
              <a:ext cx="181" cy="181"/>
            </a:xfrm>
            <a:prstGeom prst="ellipse">
              <a:avLst/>
            </a:prstGeom>
            <a:solidFill>
              <a:schemeClr val="bg1"/>
            </a:solidFill>
            <a:ln w="222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4</a:t>
              </a:r>
            </a:p>
          </p:txBody>
        </p:sp>
      </p:grpSp>
      <p:grpSp>
        <p:nvGrpSpPr>
          <p:cNvPr id="8202" name="Group 25">
            <a:extLst>
              <a:ext uri="{FF2B5EF4-FFF2-40B4-BE49-F238E27FC236}">
                <a16:creationId xmlns:a16="http://schemas.microsoft.com/office/drawing/2014/main" id="{9F843302-2817-7952-8DCA-D9CE857AE7B5}"/>
              </a:ext>
            </a:extLst>
          </p:cNvPr>
          <p:cNvGrpSpPr>
            <a:grpSpLocks/>
          </p:cNvGrpSpPr>
          <p:nvPr/>
        </p:nvGrpSpPr>
        <p:grpSpPr bwMode="auto">
          <a:xfrm>
            <a:off x="3559175" y="1463675"/>
            <a:ext cx="357188" cy="1220788"/>
            <a:chOff x="1389" y="922"/>
            <a:chExt cx="244" cy="769"/>
          </a:xfrm>
        </p:grpSpPr>
        <p:sp>
          <p:nvSpPr>
            <p:cNvPr id="8226" name="Oval 26">
              <a:extLst>
                <a:ext uri="{FF2B5EF4-FFF2-40B4-BE49-F238E27FC236}">
                  <a16:creationId xmlns:a16="http://schemas.microsoft.com/office/drawing/2014/main" id="{B0540737-8844-C301-2E9A-58B78E68710A}"/>
                </a:ext>
              </a:extLst>
            </p:cNvPr>
            <p:cNvSpPr>
              <a:spLocks noChangeArrowheads="1"/>
            </p:cNvSpPr>
            <p:nvPr/>
          </p:nvSpPr>
          <p:spPr bwMode="auto">
            <a:xfrm>
              <a:off x="1389" y="1183"/>
              <a:ext cx="181" cy="181"/>
            </a:xfrm>
            <a:prstGeom prst="ellipse">
              <a:avLst/>
            </a:prstGeom>
            <a:solidFill>
              <a:schemeClr val="bg1"/>
            </a:solidFill>
            <a:ln w="95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5</a:t>
              </a:r>
            </a:p>
          </p:txBody>
        </p:sp>
        <p:sp>
          <p:nvSpPr>
            <p:cNvPr id="417819" name="AutoShape 27">
              <a:extLst>
                <a:ext uri="{FF2B5EF4-FFF2-40B4-BE49-F238E27FC236}">
                  <a16:creationId xmlns:a16="http://schemas.microsoft.com/office/drawing/2014/main" id="{D2FC2263-8F8E-E8E6-E306-92D92C622BC9}"/>
                </a:ext>
              </a:extLst>
            </p:cNvPr>
            <p:cNvSpPr>
              <a:spLocks noChangeArrowheads="1"/>
            </p:cNvSpPr>
            <p:nvPr/>
          </p:nvSpPr>
          <p:spPr bwMode="auto">
            <a:xfrm>
              <a:off x="1570" y="922"/>
              <a:ext cx="63" cy="769"/>
            </a:xfrm>
            <a:prstGeom prst="upDownArrow">
              <a:avLst>
                <a:gd name="adj1" fmla="val 50000"/>
                <a:gd name="adj2" fmla="val 244127"/>
              </a:avLst>
            </a:prstGeom>
            <a:solidFill>
              <a:schemeClr val="bg1"/>
            </a:solidFill>
            <a:ln w="9525" algn="ctr">
              <a:solidFill>
                <a:srgbClr val="000000"/>
              </a:solidFill>
              <a:miter lim="800000"/>
              <a:headEnd/>
              <a:tailEnd/>
            </a:ln>
            <a:effectLst/>
          </p:spPr>
          <p:txBody>
            <a:bodyPr wrap="none" lIns="90000" tIns="46800" rIns="90000" bIns="46800" anchor="ctr"/>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grpSp>
        <p:nvGrpSpPr>
          <p:cNvPr id="8203" name="Group 28">
            <a:extLst>
              <a:ext uri="{FF2B5EF4-FFF2-40B4-BE49-F238E27FC236}">
                <a16:creationId xmlns:a16="http://schemas.microsoft.com/office/drawing/2014/main" id="{BE0DAC09-B0E6-BB04-2F22-9E93797949D8}"/>
              </a:ext>
            </a:extLst>
          </p:cNvPr>
          <p:cNvGrpSpPr>
            <a:grpSpLocks/>
          </p:cNvGrpSpPr>
          <p:nvPr/>
        </p:nvGrpSpPr>
        <p:grpSpPr bwMode="auto">
          <a:xfrm>
            <a:off x="2019300" y="3236914"/>
            <a:ext cx="4584700" cy="415925"/>
            <a:chOff x="338" y="2039"/>
            <a:chExt cx="3129" cy="262"/>
          </a:xfrm>
        </p:grpSpPr>
        <p:sp>
          <p:nvSpPr>
            <p:cNvPr id="417821" name="Line 29">
              <a:extLst>
                <a:ext uri="{FF2B5EF4-FFF2-40B4-BE49-F238E27FC236}">
                  <a16:creationId xmlns:a16="http://schemas.microsoft.com/office/drawing/2014/main" id="{9DAEC3B1-ED04-5024-8006-9DCAAD16BCC6}"/>
                </a:ext>
              </a:extLst>
            </p:cNvPr>
            <p:cNvSpPr>
              <a:spLocks noChangeShapeType="1"/>
            </p:cNvSpPr>
            <p:nvPr/>
          </p:nvSpPr>
          <p:spPr bwMode="auto">
            <a:xfrm flipV="1">
              <a:off x="338" y="2162"/>
              <a:ext cx="2901" cy="139"/>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8225" name="Oval 30">
              <a:extLst>
                <a:ext uri="{FF2B5EF4-FFF2-40B4-BE49-F238E27FC236}">
                  <a16:creationId xmlns:a16="http://schemas.microsoft.com/office/drawing/2014/main" id="{919AB0AC-A372-38BE-93F2-AA7290C0E9AE}"/>
                </a:ext>
              </a:extLst>
            </p:cNvPr>
            <p:cNvSpPr>
              <a:spLocks noChangeArrowheads="1"/>
            </p:cNvSpPr>
            <p:nvPr/>
          </p:nvSpPr>
          <p:spPr bwMode="auto">
            <a:xfrm>
              <a:off x="3286" y="2039"/>
              <a:ext cx="181" cy="181"/>
            </a:xfrm>
            <a:prstGeom prst="ellipse">
              <a:avLst/>
            </a:prstGeom>
            <a:solidFill>
              <a:schemeClr val="bg1"/>
            </a:solidFill>
            <a:ln w="222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6</a:t>
              </a:r>
            </a:p>
          </p:txBody>
        </p:sp>
      </p:grpSp>
      <p:grpSp>
        <p:nvGrpSpPr>
          <p:cNvPr id="8204" name="Group 48">
            <a:extLst>
              <a:ext uri="{FF2B5EF4-FFF2-40B4-BE49-F238E27FC236}">
                <a16:creationId xmlns:a16="http://schemas.microsoft.com/office/drawing/2014/main" id="{72B03337-CB9B-DF47-A181-0371E705DC54}"/>
              </a:ext>
            </a:extLst>
          </p:cNvPr>
          <p:cNvGrpSpPr>
            <a:grpSpLocks/>
          </p:cNvGrpSpPr>
          <p:nvPr/>
        </p:nvGrpSpPr>
        <p:grpSpPr bwMode="auto">
          <a:xfrm>
            <a:off x="2449513" y="2765426"/>
            <a:ext cx="373062" cy="823913"/>
            <a:chOff x="632" y="1742"/>
            <a:chExt cx="254" cy="519"/>
          </a:xfrm>
        </p:grpSpPr>
        <p:sp>
          <p:nvSpPr>
            <p:cNvPr id="8222" name="Oval 49">
              <a:extLst>
                <a:ext uri="{FF2B5EF4-FFF2-40B4-BE49-F238E27FC236}">
                  <a16:creationId xmlns:a16="http://schemas.microsoft.com/office/drawing/2014/main" id="{A253E805-F846-46B9-44C9-54DCD3888F16}"/>
                </a:ext>
              </a:extLst>
            </p:cNvPr>
            <p:cNvSpPr>
              <a:spLocks noChangeArrowheads="1"/>
            </p:cNvSpPr>
            <p:nvPr/>
          </p:nvSpPr>
          <p:spPr bwMode="auto">
            <a:xfrm>
              <a:off x="632" y="1896"/>
              <a:ext cx="197" cy="177"/>
            </a:xfrm>
            <a:prstGeom prst="ellipse">
              <a:avLst/>
            </a:prstGeom>
            <a:solidFill>
              <a:schemeClr val="bg1"/>
            </a:solidFill>
            <a:ln w="9525" algn="ctr">
              <a:solidFill>
                <a:srgbClr val="000000"/>
              </a:solidFill>
              <a:round/>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a:solidFill>
                    <a:srgbClr val="000000"/>
                  </a:solidFill>
                  <a:ea typeface="ＭＳ Ｐゴシック" panose="020B0600070205080204" pitchFamily="34" charset="-128"/>
                  <a:cs typeface="Arial" panose="020B0604020202020204" pitchFamily="34" charset="0"/>
                </a:rPr>
                <a:t>7</a:t>
              </a:r>
            </a:p>
          </p:txBody>
        </p:sp>
        <p:sp>
          <p:nvSpPr>
            <p:cNvPr id="417842" name="AutoShape 50">
              <a:extLst>
                <a:ext uri="{FF2B5EF4-FFF2-40B4-BE49-F238E27FC236}">
                  <a16:creationId xmlns:a16="http://schemas.microsoft.com/office/drawing/2014/main" id="{C9FA35E8-8FA1-4186-A028-04ACF20D40EA}"/>
                </a:ext>
              </a:extLst>
            </p:cNvPr>
            <p:cNvSpPr>
              <a:spLocks noChangeArrowheads="1"/>
            </p:cNvSpPr>
            <p:nvPr/>
          </p:nvSpPr>
          <p:spPr bwMode="auto">
            <a:xfrm>
              <a:off x="802" y="1742"/>
              <a:ext cx="84" cy="519"/>
            </a:xfrm>
            <a:prstGeom prst="upDownArrow">
              <a:avLst>
                <a:gd name="adj1" fmla="val 50000"/>
                <a:gd name="adj2" fmla="val 123571"/>
              </a:avLst>
            </a:prstGeom>
            <a:solidFill>
              <a:srgbClr val="FF0000"/>
            </a:solidFill>
            <a:ln w="9525" algn="ctr">
              <a:solidFill>
                <a:srgbClr val="000000"/>
              </a:solidFill>
              <a:miter lim="800000"/>
              <a:headEnd/>
              <a:tailEnd/>
            </a:ln>
            <a:effectLst/>
          </p:spPr>
          <p:txBody>
            <a:bodyPr wrap="none" lIns="90000" tIns="46800" rIns="90000" bIns="46800" anchor="ctr"/>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grpSp>
        <p:nvGrpSpPr>
          <p:cNvPr id="8205" name="Group 51">
            <a:extLst>
              <a:ext uri="{FF2B5EF4-FFF2-40B4-BE49-F238E27FC236}">
                <a16:creationId xmlns:a16="http://schemas.microsoft.com/office/drawing/2014/main" id="{60F52B2D-992E-B691-D88F-C86B6CB8B1DB}"/>
              </a:ext>
            </a:extLst>
          </p:cNvPr>
          <p:cNvGrpSpPr>
            <a:grpSpLocks/>
          </p:cNvGrpSpPr>
          <p:nvPr/>
        </p:nvGrpSpPr>
        <p:grpSpPr bwMode="auto">
          <a:xfrm>
            <a:off x="2411414" y="3824288"/>
            <a:ext cx="3856037" cy="1593850"/>
            <a:chOff x="338" y="2424"/>
            <a:chExt cx="3081" cy="1004"/>
          </a:xfrm>
        </p:grpSpPr>
        <p:sp>
          <p:nvSpPr>
            <p:cNvPr id="417844" name="Line 52">
              <a:extLst>
                <a:ext uri="{FF2B5EF4-FFF2-40B4-BE49-F238E27FC236}">
                  <a16:creationId xmlns:a16="http://schemas.microsoft.com/office/drawing/2014/main" id="{BA1C834C-4C7F-CC9C-07E6-B199F630C327}"/>
                </a:ext>
              </a:extLst>
            </p:cNvPr>
            <p:cNvSpPr>
              <a:spLocks noChangeShapeType="1"/>
            </p:cNvSpPr>
            <p:nvPr/>
          </p:nvSpPr>
          <p:spPr bwMode="auto">
            <a:xfrm>
              <a:off x="338" y="3428"/>
              <a:ext cx="3081" cy="0"/>
            </a:xfrm>
            <a:prstGeom prst="line">
              <a:avLst/>
            </a:prstGeom>
            <a:noFill/>
            <a:ln w="95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8214" name="Rectangle 53">
              <a:extLst>
                <a:ext uri="{FF2B5EF4-FFF2-40B4-BE49-F238E27FC236}">
                  <a16:creationId xmlns:a16="http://schemas.microsoft.com/office/drawing/2014/main" id="{75DA162C-3BE7-44DE-C4C1-76D2CBCAE096}"/>
                </a:ext>
              </a:extLst>
            </p:cNvPr>
            <p:cNvSpPr>
              <a:spLocks noChangeArrowheads="1"/>
            </p:cNvSpPr>
            <p:nvPr/>
          </p:nvSpPr>
          <p:spPr bwMode="auto">
            <a:xfrm>
              <a:off x="338" y="3303"/>
              <a:ext cx="3067" cy="118"/>
            </a:xfrm>
            <a:prstGeom prst="rect">
              <a:avLst/>
            </a:prstGeom>
            <a:solidFill>
              <a:srgbClr val="FF99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Training</a:t>
              </a:r>
            </a:p>
          </p:txBody>
        </p:sp>
        <p:sp>
          <p:nvSpPr>
            <p:cNvPr id="8215" name="Rectangle 54">
              <a:extLst>
                <a:ext uri="{FF2B5EF4-FFF2-40B4-BE49-F238E27FC236}">
                  <a16:creationId xmlns:a16="http://schemas.microsoft.com/office/drawing/2014/main" id="{DB57CBEE-24E2-EF1F-6206-C12BA319CD1B}"/>
                </a:ext>
              </a:extLst>
            </p:cNvPr>
            <p:cNvSpPr>
              <a:spLocks noChangeArrowheads="1"/>
            </p:cNvSpPr>
            <p:nvPr/>
          </p:nvSpPr>
          <p:spPr bwMode="auto">
            <a:xfrm>
              <a:off x="338" y="3174"/>
              <a:ext cx="3067" cy="118"/>
            </a:xfrm>
            <a:prstGeom prst="rect">
              <a:avLst/>
            </a:prstGeom>
            <a:solidFill>
              <a:srgbClr val="FFCC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Equipment</a:t>
              </a:r>
            </a:p>
          </p:txBody>
        </p:sp>
        <p:sp>
          <p:nvSpPr>
            <p:cNvPr id="8216" name="Rectangle 55">
              <a:extLst>
                <a:ext uri="{FF2B5EF4-FFF2-40B4-BE49-F238E27FC236}">
                  <a16:creationId xmlns:a16="http://schemas.microsoft.com/office/drawing/2014/main" id="{D33B1A28-5BFF-73BE-43DB-4D1B518084A7}"/>
                </a:ext>
              </a:extLst>
            </p:cNvPr>
            <p:cNvSpPr>
              <a:spLocks noChangeArrowheads="1"/>
            </p:cNvSpPr>
            <p:nvPr/>
          </p:nvSpPr>
          <p:spPr bwMode="auto">
            <a:xfrm>
              <a:off x="338" y="3049"/>
              <a:ext cx="3067" cy="118"/>
            </a:xfrm>
            <a:prstGeom prst="rect">
              <a:avLst/>
            </a:prstGeom>
            <a:solidFill>
              <a:srgbClr val="FFFF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Personnel</a:t>
              </a:r>
            </a:p>
          </p:txBody>
        </p:sp>
        <p:sp>
          <p:nvSpPr>
            <p:cNvPr id="8217" name="Rectangle 56">
              <a:extLst>
                <a:ext uri="{FF2B5EF4-FFF2-40B4-BE49-F238E27FC236}">
                  <a16:creationId xmlns:a16="http://schemas.microsoft.com/office/drawing/2014/main" id="{77F67F01-0EA5-68BC-5209-917512349495}"/>
                </a:ext>
              </a:extLst>
            </p:cNvPr>
            <p:cNvSpPr>
              <a:spLocks noChangeArrowheads="1"/>
            </p:cNvSpPr>
            <p:nvPr/>
          </p:nvSpPr>
          <p:spPr bwMode="auto">
            <a:xfrm>
              <a:off x="338" y="2926"/>
              <a:ext cx="3067" cy="118"/>
            </a:xfrm>
            <a:prstGeom prst="rect">
              <a:avLst/>
            </a:prstGeom>
            <a:solidFill>
              <a:srgbClr val="CCFF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Information</a:t>
              </a:r>
            </a:p>
          </p:txBody>
        </p:sp>
        <p:sp>
          <p:nvSpPr>
            <p:cNvPr id="8218" name="Rectangle 57">
              <a:extLst>
                <a:ext uri="{FF2B5EF4-FFF2-40B4-BE49-F238E27FC236}">
                  <a16:creationId xmlns:a16="http://schemas.microsoft.com/office/drawing/2014/main" id="{FFF69829-8A3D-6DA4-CCDD-C44A9B715F64}"/>
                </a:ext>
              </a:extLst>
            </p:cNvPr>
            <p:cNvSpPr>
              <a:spLocks noChangeArrowheads="1"/>
            </p:cNvSpPr>
            <p:nvPr/>
          </p:nvSpPr>
          <p:spPr bwMode="auto">
            <a:xfrm>
              <a:off x="338" y="2797"/>
              <a:ext cx="3067" cy="118"/>
            </a:xfrm>
            <a:prstGeom prst="rect">
              <a:avLst/>
            </a:prstGeom>
            <a:solidFill>
              <a:srgbClr val="CCFF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Doctrine &amp; Policy</a:t>
              </a:r>
            </a:p>
          </p:txBody>
        </p:sp>
        <p:sp>
          <p:nvSpPr>
            <p:cNvPr id="8219" name="Rectangle 58">
              <a:extLst>
                <a:ext uri="{FF2B5EF4-FFF2-40B4-BE49-F238E27FC236}">
                  <a16:creationId xmlns:a16="http://schemas.microsoft.com/office/drawing/2014/main" id="{431CA877-22D9-582F-5DB4-ACE7B839E26D}"/>
                </a:ext>
              </a:extLst>
            </p:cNvPr>
            <p:cNvSpPr>
              <a:spLocks noChangeArrowheads="1"/>
            </p:cNvSpPr>
            <p:nvPr/>
          </p:nvSpPr>
          <p:spPr bwMode="auto">
            <a:xfrm>
              <a:off x="338" y="2672"/>
              <a:ext cx="3067" cy="118"/>
            </a:xfrm>
            <a:prstGeom prst="rect">
              <a:avLst/>
            </a:prstGeom>
            <a:solidFill>
              <a:srgbClr val="99CC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Organisation</a:t>
              </a:r>
            </a:p>
          </p:txBody>
        </p:sp>
        <p:sp>
          <p:nvSpPr>
            <p:cNvPr id="8220" name="Rectangle 59">
              <a:extLst>
                <a:ext uri="{FF2B5EF4-FFF2-40B4-BE49-F238E27FC236}">
                  <a16:creationId xmlns:a16="http://schemas.microsoft.com/office/drawing/2014/main" id="{749ED84B-5A1F-3B0F-8CD6-8196285C867C}"/>
                </a:ext>
              </a:extLst>
            </p:cNvPr>
            <p:cNvSpPr>
              <a:spLocks noChangeArrowheads="1"/>
            </p:cNvSpPr>
            <p:nvPr/>
          </p:nvSpPr>
          <p:spPr bwMode="auto">
            <a:xfrm>
              <a:off x="338" y="2424"/>
              <a:ext cx="3067" cy="118"/>
            </a:xfrm>
            <a:prstGeom prst="rect">
              <a:avLst/>
            </a:prstGeom>
            <a:solidFill>
              <a:srgbClr val="993366"/>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Logistics</a:t>
              </a:r>
            </a:p>
          </p:txBody>
        </p:sp>
        <p:sp>
          <p:nvSpPr>
            <p:cNvPr id="8221" name="Rectangle 60">
              <a:extLst>
                <a:ext uri="{FF2B5EF4-FFF2-40B4-BE49-F238E27FC236}">
                  <a16:creationId xmlns:a16="http://schemas.microsoft.com/office/drawing/2014/main" id="{A0275593-42B0-4634-8FE9-BE81D2F5E9A3}"/>
                </a:ext>
              </a:extLst>
            </p:cNvPr>
            <p:cNvSpPr>
              <a:spLocks noChangeArrowheads="1"/>
            </p:cNvSpPr>
            <p:nvPr/>
          </p:nvSpPr>
          <p:spPr bwMode="auto">
            <a:xfrm>
              <a:off x="338" y="2551"/>
              <a:ext cx="3067" cy="118"/>
            </a:xfrm>
            <a:prstGeom prst="rect">
              <a:avLst/>
            </a:prstGeom>
            <a:solidFill>
              <a:srgbClr val="CC99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Infrastructure</a:t>
              </a:r>
            </a:p>
          </p:txBody>
        </p:sp>
      </p:grpSp>
      <p:sp>
        <p:nvSpPr>
          <p:cNvPr id="417853" name="Line 61">
            <a:extLst>
              <a:ext uri="{FF2B5EF4-FFF2-40B4-BE49-F238E27FC236}">
                <a16:creationId xmlns:a16="http://schemas.microsoft.com/office/drawing/2014/main" id="{19A8025D-8F8B-83BC-46EB-83A852A7D9F3}"/>
              </a:ext>
            </a:extLst>
          </p:cNvPr>
          <p:cNvSpPr>
            <a:spLocks noChangeShapeType="1"/>
          </p:cNvSpPr>
          <p:nvPr/>
        </p:nvSpPr>
        <p:spPr bwMode="auto">
          <a:xfrm flipV="1">
            <a:off x="2009775" y="5411788"/>
            <a:ext cx="4451350" cy="12700"/>
          </a:xfrm>
          <a:prstGeom prst="line">
            <a:avLst/>
          </a:prstGeom>
          <a:noFill/>
          <a:ln w="95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8207" name="Rectangle 2">
            <a:extLst>
              <a:ext uri="{FF2B5EF4-FFF2-40B4-BE49-F238E27FC236}">
                <a16:creationId xmlns:a16="http://schemas.microsoft.com/office/drawing/2014/main" id="{50B251B2-7595-5A71-7F2D-A298BAAB5A45}"/>
              </a:ext>
            </a:extLst>
          </p:cNvPr>
          <p:cNvSpPr>
            <a:spLocks noChangeArrowheads="1"/>
          </p:cNvSpPr>
          <p:nvPr/>
        </p:nvSpPr>
        <p:spPr bwMode="auto">
          <a:xfrm>
            <a:off x="1789113" y="212725"/>
            <a:ext cx="9180512"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3200">
                <a:solidFill>
                  <a:srgbClr val="000000"/>
                </a:solidFill>
                <a:ea typeface="ＭＳ Ｐゴシック" panose="020B0600070205080204" pitchFamily="34" charset="-128"/>
                <a:cs typeface="Arial" panose="020B0604020202020204" pitchFamily="34" charset="0"/>
              </a:rPr>
              <a:t>Capability Planning Cycle</a:t>
            </a:r>
          </a:p>
        </p:txBody>
      </p:sp>
      <p:sp>
        <p:nvSpPr>
          <p:cNvPr id="8208" name="Rectangle 65">
            <a:extLst>
              <a:ext uri="{FF2B5EF4-FFF2-40B4-BE49-F238E27FC236}">
                <a16:creationId xmlns:a16="http://schemas.microsoft.com/office/drawing/2014/main" id="{B71EFB7A-E0B3-690B-1288-33FF73210A36}"/>
              </a:ext>
            </a:extLst>
          </p:cNvPr>
          <p:cNvSpPr>
            <a:spLocks noGrp="1" noChangeArrowheads="1"/>
          </p:cNvSpPr>
          <p:nvPr>
            <p:ph type="body" idx="4294967295"/>
          </p:nvPr>
        </p:nvSpPr>
        <p:spPr>
          <a:xfrm>
            <a:off x="6892925" y="1822450"/>
            <a:ext cx="3600450" cy="4114800"/>
          </a:xfrm>
        </p:spPr>
        <p:txBody>
          <a:bodyPr/>
          <a:lstStyle/>
          <a:p>
            <a:pPr marL="571500" indent="-571500" eaLnBrk="1" hangingPunct="1">
              <a:buClr>
                <a:schemeClr val="tx1"/>
              </a:buClr>
              <a:buFont typeface="Times"/>
              <a:buAutoNum type="arabicPeriod"/>
            </a:pPr>
            <a:r>
              <a:rPr lang="en-GB" altLang="en-US" sz="1600"/>
              <a:t>Capability needed to delivery Defence Mission now and in the future</a:t>
            </a:r>
          </a:p>
          <a:p>
            <a:pPr marL="571500" indent="-571500" eaLnBrk="1" hangingPunct="1">
              <a:buClr>
                <a:schemeClr val="tx1"/>
              </a:buClr>
              <a:buFont typeface="Times"/>
              <a:buAutoNum type="arabicPeriod"/>
            </a:pPr>
            <a:r>
              <a:rPr lang="en-GB" altLang="en-US" sz="1600"/>
              <a:t>Defence priorities as articulated in Defence Policy and Strategic Guidance</a:t>
            </a:r>
          </a:p>
          <a:p>
            <a:pPr marL="571500" indent="-571500" eaLnBrk="1" hangingPunct="1">
              <a:buClr>
                <a:schemeClr val="tx1"/>
              </a:buClr>
              <a:buFont typeface="Times"/>
              <a:buAutoNum type="arabicPeriod"/>
            </a:pPr>
            <a:r>
              <a:rPr lang="en-GB" altLang="en-US" sz="1600"/>
              <a:t>Level of ‘risk’ held at Departmental Level</a:t>
            </a:r>
          </a:p>
          <a:p>
            <a:pPr marL="571500" indent="-571500" eaLnBrk="1" hangingPunct="1">
              <a:buClr>
                <a:schemeClr val="tx1"/>
              </a:buClr>
              <a:buFont typeface="Times"/>
              <a:buAutoNum type="arabicPeriod"/>
            </a:pPr>
            <a:r>
              <a:rPr lang="en-GB" altLang="en-US" sz="1600"/>
              <a:t>Capability Goals</a:t>
            </a:r>
          </a:p>
          <a:p>
            <a:pPr marL="571500" indent="-571500" eaLnBrk="1" hangingPunct="1">
              <a:buClr>
                <a:schemeClr val="tx1"/>
              </a:buClr>
              <a:buFont typeface="Times"/>
              <a:buAutoNum type="arabicPeriod"/>
            </a:pPr>
            <a:r>
              <a:rPr lang="en-GB" altLang="en-US" sz="1600"/>
              <a:t>Notional Level of ‘risk’ held in Capability Planning area by HoC</a:t>
            </a:r>
          </a:p>
          <a:p>
            <a:pPr marL="571500" indent="-571500" eaLnBrk="1" hangingPunct="1">
              <a:buClr>
                <a:schemeClr val="tx1"/>
              </a:buClr>
              <a:buFont typeface="Times"/>
              <a:buAutoNum type="arabicPeriod"/>
            </a:pPr>
            <a:r>
              <a:rPr lang="en-GB" altLang="en-US" sz="1600"/>
              <a:t>Current planned baseline across all DLoDs</a:t>
            </a:r>
          </a:p>
          <a:p>
            <a:pPr marL="571500" indent="-571500" eaLnBrk="1" hangingPunct="1">
              <a:buClr>
                <a:schemeClr val="tx1"/>
              </a:buClr>
              <a:buFont typeface="Times"/>
              <a:buAutoNum type="arabicPeriod"/>
            </a:pPr>
            <a:r>
              <a:rPr lang="en-GB" altLang="en-US" sz="1600">
                <a:solidFill>
                  <a:srgbClr val="FF0000"/>
                </a:solidFill>
              </a:rPr>
              <a:t>Capability shortfall </a:t>
            </a:r>
            <a:r>
              <a:rPr lang="en-GB" altLang="en-US" sz="1600" b="1">
                <a:solidFill>
                  <a:srgbClr val="FF0000"/>
                </a:solidFill>
              </a:rPr>
              <a:t>(UORs)</a:t>
            </a:r>
          </a:p>
        </p:txBody>
      </p:sp>
      <p:sp>
        <p:nvSpPr>
          <p:cNvPr id="8209" name="Text Box 63">
            <a:extLst>
              <a:ext uri="{FF2B5EF4-FFF2-40B4-BE49-F238E27FC236}">
                <a16:creationId xmlns:a16="http://schemas.microsoft.com/office/drawing/2014/main" id="{EB324EC5-788E-1018-AB96-FD280490B0ED}"/>
              </a:ext>
            </a:extLst>
          </p:cNvPr>
          <p:cNvSpPr txBox="1">
            <a:spLocks noChangeArrowheads="1"/>
          </p:cNvSpPr>
          <p:nvPr/>
        </p:nvSpPr>
        <p:spPr bwMode="auto">
          <a:xfrm>
            <a:off x="5006975" y="2690813"/>
            <a:ext cx="108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000000"/>
                </a:solidFill>
              </a:rPr>
              <a:t>The War</a:t>
            </a:r>
          </a:p>
        </p:txBody>
      </p:sp>
      <p:sp>
        <p:nvSpPr>
          <p:cNvPr id="8210" name="Text Box 64">
            <a:extLst>
              <a:ext uri="{FF2B5EF4-FFF2-40B4-BE49-F238E27FC236}">
                <a16:creationId xmlns:a16="http://schemas.microsoft.com/office/drawing/2014/main" id="{C9DF048F-6D14-A4C7-DB4A-99B53D81B81C}"/>
              </a:ext>
            </a:extLst>
          </p:cNvPr>
          <p:cNvSpPr txBox="1">
            <a:spLocks noChangeArrowheads="1"/>
          </p:cNvSpPr>
          <p:nvPr/>
        </p:nvSpPr>
        <p:spPr bwMode="auto">
          <a:xfrm>
            <a:off x="6696075" y="1171576"/>
            <a:ext cx="844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000000"/>
                </a:solidFill>
              </a:rPr>
              <a:t>A War</a:t>
            </a:r>
          </a:p>
        </p:txBody>
      </p:sp>
      <p:sp>
        <p:nvSpPr>
          <p:cNvPr id="8211" name="Text Box 65">
            <a:extLst>
              <a:ext uri="{FF2B5EF4-FFF2-40B4-BE49-F238E27FC236}">
                <a16:creationId xmlns:a16="http://schemas.microsoft.com/office/drawing/2014/main" id="{34506043-A28B-3F87-8898-C67AD5FF97C1}"/>
              </a:ext>
            </a:extLst>
          </p:cNvPr>
          <p:cNvSpPr txBox="1">
            <a:spLocks noChangeArrowheads="1"/>
          </p:cNvSpPr>
          <p:nvPr/>
        </p:nvSpPr>
        <p:spPr bwMode="auto">
          <a:xfrm>
            <a:off x="2714625" y="2960688"/>
            <a:ext cx="692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FF0000"/>
                </a:solidFill>
              </a:rPr>
              <a:t>UOR</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1">
            <a:extLst>
              <a:ext uri="{FF2B5EF4-FFF2-40B4-BE49-F238E27FC236}">
                <a16:creationId xmlns:a16="http://schemas.microsoft.com/office/drawing/2014/main" id="{EB9EEB47-654A-5F97-0B87-92B70A190D10}"/>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US" altLang="en-US" sz="1400">
                <a:solidFill>
                  <a:srgbClr val="000099"/>
                </a:solidFill>
              </a:rPr>
              <a:t>Defence EOD &amp; Search</a:t>
            </a:r>
          </a:p>
        </p:txBody>
      </p:sp>
      <p:sp>
        <p:nvSpPr>
          <p:cNvPr id="17411" name="Rectangle 45">
            <a:extLst>
              <a:ext uri="{FF2B5EF4-FFF2-40B4-BE49-F238E27FC236}">
                <a16:creationId xmlns:a16="http://schemas.microsoft.com/office/drawing/2014/main" id="{391300B7-4FA1-D9B5-F8A4-F47101F59381}"/>
              </a:ext>
            </a:extLst>
          </p:cNvPr>
          <p:cNvSpPr>
            <a:spLocks noChangeArrowheads="1"/>
          </p:cNvSpPr>
          <p:nvPr/>
        </p:nvSpPr>
        <p:spPr bwMode="auto">
          <a:xfrm>
            <a:off x="581820" y="346077"/>
            <a:ext cx="6691312"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lnSpc>
                <a:spcPct val="80000"/>
              </a:lnSpc>
              <a:spcBef>
                <a:spcPct val="0"/>
              </a:spcBef>
              <a:spcAft>
                <a:spcPct val="0"/>
              </a:spcAft>
            </a:pPr>
            <a:r>
              <a:rPr lang="en-GB" altLang="en-US" dirty="0">
                <a:solidFill>
                  <a:srgbClr val="000000"/>
                </a:solidFill>
              </a:rPr>
              <a:t>Foresight – Plans in Place</a:t>
            </a:r>
          </a:p>
        </p:txBody>
      </p:sp>
      <p:sp>
        <p:nvSpPr>
          <p:cNvPr id="417795" name="Line 3">
            <a:extLst>
              <a:ext uri="{FF2B5EF4-FFF2-40B4-BE49-F238E27FC236}">
                <a16:creationId xmlns:a16="http://schemas.microsoft.com/office/drawing/2014/main" id="{7214247C-5585-0357-8A1F-B56EECFDD6FF}"/>
              </a:ext>
            </a:extLst>
          </p:cNvPr>
          <p:cNvSpPr>
            <a:spLocks noChangeShapeType="1"/>
          </p:cNvSpPr>
          <p:nvPr/>
        </p:nvSpPr>
        <p:spPr bwMode="auto">
          <a:xfrm>
            <a:off x="3340100" y="1098550"/>
            <a:ext cx="0" cy="4649788"/>
          </a:xfrm>
          <a:prstGeom prst="line">
            <a:avLst/>
          </a:prstGeom>
          <a:noFill/>
          <a:ln w="95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17413" name="Text Box 4">
            <a:extLst>
              <a:ext uri="{FF2B5EF4-FFF2-40B4-BE49-F238E27FC236}">
                <a16:creationId xmlns:a16="http://schemas.microsoft.com/office/drawing/2014/main" id="{EA9A473B-EC3F-CADB-C4B2-C7B55BEC22B0}"/>
              </a:ext>
            </a:extLst>
          </p:cNvPr>
          <p:cNvSpPr txBox="1">
            <a:spLocks noChangeArrowheads="1"/>
          </p:cNvSpPr>
          <p:nvPr/>
        </p:nvSpPr>
        <p:spPr bwMode="auto">
          <a:xfrm>
            <a:off x="3325814" y="5811838"/>
            <a:ext cx="5259387" cy="309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b="1">
                <a:solidFill>
                  <a:srgbClr val="000000"/>
                </a:solidFill>
                <a:ea typeface="ＭＳ Ｐゴシック" panose="020B0600070205080204" pitchFamily="34" charset="-128"/>
                <a:cs typeface="Arial" panose="020B0604020202020204" pitchFamily="34" charset="0"/>
              </a:rPr>
              <a:t>time</a:t>
            </a:r>
          </a:p>
        </p:txBody>
      </p:sp>
      <p:sp>
        <p:nvSpPr>
          <p:cNvPr id="17414" name="Text Box 5">
            <a:extLst>
              <a:ext uri="{FF2B5EF4-FFF2-40B4-BE49-F238E27FC236}">
                <a16:creationId xmlns:a16="http://schemas.microsoft.com/office/drawing/2014/main" id="{E890C2C3-A2EA-762B-12AE-A6F79539FA27}"/>
              </a:ext>
            </a:extLst>
          </p:cNvPr>
          <p:cNvSpPr txBox="1">
            <a:spLocks noChangeArrowheads="1"/>
          </p:cNvSpPr>
          <p:nvPr/>
        </p:nvSpPr>
        <p:spPr bwMode="auto">
          <a:xfrm rot="16200000">
            <a:off x="810419" y="3281165"/>
            <a:ext cx="4649788" cy="309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b="1">
                <a:solidFill>
                  <a:srgbClr val="000000"/>
                </a:solidFill>
                <a:ea typeface="ＭＳ Ｐゴシック" panose="020B0600070205080204" pitchFamily="34" charset="-128"/>
                <a:cs typeface="Arial" panose="020B0604020202020204" pitchFamily="34" charset="0"/>
              </a:rPr>
              <a:t>Military Capability</a:t>
            </a:r>
          </a:p>
        </p:txBody>
      </p:sp>
      <p:grpSp>
        <p:nvGrpSpPr>
          <p:cNvPr id="17415" name="Group 8">
            <a:extLst>
              <a:ext uri="{FF2B5EF4-FFF2-40B4-BE49-F238E27FC236}">
                <a16:creationId xmlns:a16="http://schemas.microsoft.com/office/drawing/2014/main" id="{8058275E-A6DE-8F46-6998-E730C7B8EF35}"/>
              </a:ext>
            </a:extLst>
          </p:cNvPr>
          <p:cNvGrpSpPr>
            <a:grpSpLocks/>
          </p:cNvGrpSpPr>
          <p:nvPr/>
        </p:nvGrpSpPr>
        <p:grpSpPr bwMode="auto">
          <a:xfrm>
            <a:off x="3351213" y="928688"/>
            <a:ext cx="4991100" cy="463550"/>
            <a:chOff x="583" y="680"/>
            <a:chExt cx="2935" cy="264"/>
          </a:xfrm>
        </p:grpSpPr>
        <p:sp>
          <p:nvSpPr>
            <p:cNvPr id="417801" name="Line 9">
              <a:extLst>
                <a:ext uri="{FF2B5EF4-FFF2-40B4-BE49-F238E27FC236}">
                  <a16:creationId xmlns:a16="http://schemas.microsoft.com/office/drawing/2014/main" id="{7219D5BB-558E-ECE6-AF56-0E8E57A4D3E8}"/>
                </a:ext>
              </a:extLst>
            </p:cNvPr>
            <p:cNvSpPr>
              <a:spLocks noChangeShapeType="1"/>
            </p:cNvSpPr>
            <p:nvPr/>
          </p:nvSpPr>
          <p:spPr bwMode="auto">
            <a:xfrm flipV="1">
              <a:off x="583" y="881"/>
              <a:ext cx="1187" cy="63"/>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02" name="Line 10">
              <a:extLst>
                <a:ext uri="{FF2B5EF4-FFF2-40B4-BE49-F238E27FC236}">
                  <a16:creationId xmlns:a16="http://schemas.microsoft.com/office/drawing/2014/main" id="{D8B367A9-C100-D333-8725-689E67B0559F}"/>
                </a:ext>
              </a:extLst>
            </p:cNvPr>
            <p:cNvSpPr>
              <a:spLocks noChangeShapeType="1"/>
            </p:cNvSpPr>
            <p:nvPr/>
          </p:nvSpPr>
          <p:spPr bwMode="auto">
            <a:xfrm flipV="1">
              <a:off x="1777" y="770"/>
              <a:ext cx="187" cy="108"/>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03" name="Line 11">
              <a:extLst>
                <a:ext uri="{FF2B5EF4-FFF2-40B4-BE49-F238E27FC236}">
                  <a16:creationId xmlns:a16="http://schemas.microsoft.com/office/drawing/2014/main" id="{CDEB709C-A1F1-C991-53CF-1FF0531606D2}"/>
                </a:ext>
              </a:extLst>
            </p:cNvPr>
            <p:cNvSpPr>
              <a:spLocks noChangeShapeType="1"/>
            </p:cNvSpPr>
            <p:nvPr/>
          </p:nvSpPr>
          <p:spPr bwMode="auto">
            <a:xfrm flipV="1">
              <a:off x="1957" y="680"/>
              <a:ext cx="1561" cy="90"/>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grpSp>
        <p:nvGrpSpPr>
          <p:cNvPr id="17416" name="Group 20">
            <a:extLst>
              <a:ext uri="{FF2B5EF4-FFF2-40B4-BE49-F238E27FC236}">
                <a16:creationId xmlns:a16="http://schemas.microsoft.com/office/drawing/2014/main" id="{550B6F48-28FA-9B79-9441-BE21D3A3AE95}"/>
              </a:ext>
            </a:extLst>
          </p:cNvPr>
          <p:cNvGrpSpPr>
            <a:grpSpLocks/>
          </p:cNvGrpSpPr>
          <p:nvPr/>
        </p:nvGrpSpPr>
        <p:grpSpPr bwMode="auto">
          <a:xfrm>
            <a:off x="3340101" y="2200275"/>
            <a:ext cx="4994275" cy="623888"/>
            <a:chOff x="576" y="1117"/>
            <a:chExt cx="2894" cy="354"/>
          </a:xfrm>
        </p:grpSpPr>
        <p:sp>
          <p:nvSpPr>
            <p:cNvPr id="417813" name="Line 21">
              <a:extLst>
                <a:ext uri="{FF2B5EF4-FFF2-40B4-BE49-F238E27FC236}">
                  <a16:creationId xmlns:a16="http://schemas.microsoft.com/office/drawing/2014/main" id="{D4410C4F-AA1B-C2CD-8AE1-EA6EA6D47410}"/>
                </a:ext>
              </a:extLst>
            </p:cNvPr>
            <p:cNvSpPr>
              <a:spLocks noChangeShapeType="1"/>
            </p:cNvSpPr>
            <p:nvPr/>
          </p:nvSpPr>
          <p:spPr bwMode="auto">
            <a:xfrm flipV="1">
              <a:off x="576" y="1416"/>
              <a:ext cx="1437" cy="55"/>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14" name="Line 22">
              <a:extLst>
                <a:ext uri="{FF2B5EF4-FFF2-40B4-BE49-F238E27FC236}">
                  <a16:creationId xmlns:a16="http://schemas.microsoft.com/office/drawing/2014/main" id="{62E593D2-16BF-CD4C-AA41-AC52EC8D9C19}"/>
                </a:ext>
              </a:extLst>
            </p:cNvPr>
            <p:cNvSpPr>
              <a:spLocks noChangeShapeType="1"/>
            </p:cNvSpPr>
            <p:nvPr/>
          </p:nvSpPr>
          <p:spPr bwMode="auto">
            <a:xfrm flipV="1">
              <a:off x="2008" y="1235"/>
              <a:ext cx="95" cy="181"/>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15" name="Line 23">
              <a:extLst>
                <a:ext uri="{FF2B5EF4-FFF2-40B4-BE49-F238E27FC236}">
                  <a16:creationId xmlns:a16="http://schemas.microsoft.com/office/drawing/2014/main" id="{B059764D-8664-2826-9669-1431BB38AE4F}"/>
                </a:ext>
              </a:extLst>
            </p:cNvPr>
            <p:cNvSpPr>
              <a:spLocks noChangeShapeType="1"/>
            </p:cNvSpPr>
            <p:nvPr/>
          </p:nvSpPr>
          <p:spPr bwMode="auto">
            <a:xfrm flipV="1">
              <a:off x="2103" y="1117"/>
              <a:ext cx="1374" cy="118"/>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sp>
        <p:nvSpPr>
          <p:cNvPr id="417821" name="Line 29">
            <a:extLst>
              <a:ext uri="{FF2B5EF4-FFF2-40B4-BE49-F238E27FC236}">
                <a16:creationId xmlns:a16="http://schemas.microsoft.com/office/drawing/2014/main" id="{93C61CFC-FAC6-738E-C354-79BC1AF7003C}"/>
              </a:ext>
            </a:extLst>
          </p:cNvPr>
          <p:cNvSpPr>
            <a:spLocks noChangeShapeType="1"/>
          </p:cNvSpPr>
          <p:nvPr/>
        </p:nvSpPr>
        <p:spPr bwMode="auto">
          <a:xfrm flipV="1">
            <a:off x="3340100" y="3535364"/>
            <a:ext cx="4933950" cy="244475"/>
          </a:xfrm>
          <a:prstGeom prst="line">
            <a:avLst/>
          </a:prstGeom>
          <a:noFill/>
          <a:ln w="222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53" name="Line 61">
            <a:extLst>
              <a:ext uri="{FF2B5EF4-FFF2-40B4-BE49-F238E27FC236}">
                <a16:creationId xmlns:a16="http://schemas.microsoft.com/office/drawing/2014/main" id="{44FC9077-78B2-26E6-9EDE-E0CEDCB6C93D}"/>
              </a:ext>
            </a:extLst>
          </p:cNvPr>
          <p:cNvSpPr>
            <a:spLocks noChangeShapeType="1"/>
          </p:cNvSpPr>
          <p:nvPr/>
        </p:nvSpPr>
        <p:spPr bwMode="auto">
          <a:xfrm flipV="1">
            <a:off x="3328988" y="5727700"/>
            <a:ext cx="5167312" cy="14288"/>
          </a:xfrm>
          <a:prstGeom prst="line">
            <a:avLst/>
          </a:prstGeom>
          <a:noFill/>
          <a:ln w="9525">
            <a:solidFill>
              <a:srgbClr val="000000"/>
            </a:solidFill>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17419" name="Text Box 4">
            <a:extLst>
              <a:ext uri="{FF2B5EF4-FFF2-40B4-BE49-F238E27FC236}">
                <a16:creationId xmlns:a16="http://schemas.microsoft.com/office/drawing/2014/main" id="{6A194BEC-590C-9518-8D1F-26EFFB82F0C8}"/>
              </a:ext>
            </a:extLst>
          </p:cNvPr>
          <p:cNvSpPr txBox="1">
            <a:spLocks noChangeArrowheads="1"/>
          </p:cNvSpPr>
          <p:nvPr/>
        </p:nvSpPr>
        <p:spPr bwMode="auto">
          <a:xfrm>
            <a:off x="3325814" y="5811838"/>
            <a:ext cx="5259387" cy="309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1400" b="1">
                <a:solidFill>
                  <a:srgbClr val="000000"/>
                </a:solidFill>
                <a:ea typeface="ＭＳ Ｐゴシック" panose="020B0600070205080204" pitchFamily="34" charset="-128"/>
                <a:cs typeface="Arial" panose="020B0604020202020204" pitchFamily="34" charset="0"/>
              </a:rPr>
              <a:t>time</a:t>
            </a:r>
          </a:p>
        </p:txBody>
      </p:sp>
      <p:sp>
        <p:nvSpPr>
          <p:cNvPr id="417806" name="Line 14">
            <a:extLst>
              <a:ext uri="{FF2B5EF4-FFF2-40B4-BE49-F238E27FC236}">
                <a16:creationId xmlns:a16="http://schemas.microsoft.com/office/drawing/2014/main" id="{BA0CD972-F4D8-F86F-023D-39D490DB9893}"/>
              </a:ext>
            </a:extLst>
          </p:cNvPr>
          <p:cNvSpPr>
            <a:spLocks noChangeShapeType="1"/>
          </p:cNvSpPr>
          <p:nvPr/>
        </p:nvSpPr>
        <p:spPr bwMode="auto">
          <a:xfrm flipV="1">
            <a:off x="3363913" y="1311275"/>
            <a:ext cx="4933950" cy="280988"/>
          </a:xfrm>
          <a:prstGeom prst="line">
            <a:avLst/>
          </a:prstGeom>
          <a:noFill/>
          <a:ln w="19050">
            <a:solidFill>
              <a:srgbClr val="FF0000"/>
            </a:solidFill>
            <a:prstDash val="dash"/>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nvGrpSpPr>
          <p:cNvPr id="17421" name="Group 32">
            <a:extLst>
              <a:ext uri="{FF2B5EF4-FFF2-40B4-BE49-F238E27FC236}">
                <a16:creationId xmlns:a16="http://schemas.microsoft.com/office/drawing/2014/main" id="{FB077349-F404-B44E-7D3A-B24D610163E7}"/>
              </a:ext>
            </a:extLst>
          </p:cNvPr>
          <p:cNvGrpSpPr>
            <a:grpSpLocks/>
          </p:cNvGrpSpPr>
          <p:nvPr/>
        </p:nvGrpSpPr>
        <p:grpSpPr bwMode="auto">
          <a:xfrm>
            <a:off x="3340101" y="2470151"/>
            <a:ext cx="5064125" cy="536575"/>
            <a:chOff x="576" y="1201"/>
            <a:chExt cx="2901" cy="312"/>
          </a:xfrm>
        </p:grpSpPr>
        <p:sp>
          <p:nvSpPr>
            <p:cNvPr id="417825" name="Line 33">
              <a:extLst>
                <a:ext uri="{FF2B5EF4-FFF2-40B4-BE49-F238E27FC236}">
                  <a16:creationId xmlns:a16="http://schemas.microsoft.com/office/drawing/2014/main" id="{B8C66126-A1A4-71AD-26B6-A99D6832BF83}"/>
                </a:ext>
              </a:extLst>
            </p:cNvPr>
            <p:cNvSpPr>
              <a:spLocks noChangeShapeType="1"/>
            </p:cNvSpPr>
            <p:nvPr/>
          </p:nvSpPr>
          <p:spPr bwMode="auto">
            <a:xfrm flipV="1">
              <a:off x="576" y="1437"/>
              <a:ext cx="1652" cy="76"/>
            </a:xfrm>
            <a:prstGeom prst="line">
              <a:avLst/>
            </a:prstGeom>
            <a:noFill/>
            <a:ln w="19050">
              <a:solidFill>
                <a:srgbClr val="FF99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26" name="Line 34">
              <a:extLst>
                <a:ext uri="{FF2B5EF4-FFF2-40B4-BE49-F238E27FC236}">
                  <a16:creationId xmlns:a16="http://schemas.microsoft.com/office/drawing/2014/main" id="{EF737BA7-40AC-9FB2-4639-A979919F7DD5}"/>
                </a:ext>
              </a:extLst>
            </p:cNvPr>
            <p:cNvSpPr>
              <a:spLocks noChangeShapeType="1"/>
            </p:cNvSpPr>
            <p:nvPr/>
          </p:nvSpPr>
          <p:spPr bwMode="auto">
            <a:xfrm flipV="1">
              <a:off x="2248" y="1291"/>
              <a:ext cx="70" cy="146"/>
            </a:xfrm>
            <a:prstGeom prst="line">
              <a:avLst/>
            </a:prstGeom>
            <a:noFill/>
            <a:ln w="19050">
              <a:solidFill>
                <a:srgbClr val="FF99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27" name="Line 35">
              <a:extLst>
                <a:ext uri="{FF2B5EF4-FFF2-40B4-BE49-F238E27FC236}">
                  <a16:creationId xmlns:a16="http://schemas.microsoft.com/office/drawing/2014/main" id="{AF1B709D-9CA7-7EDB-C1FC-A1C458717756}"/>
                </a:ext>
              </a:extLst>
            </p:cNvPr>
            <p:cNvSpPr>
              <a:spLocks noChangeShapeType="1"/>
            </p:cNvSpPr>
            <p:nvPr/>
          </p:nvSpPr>
          <p:spPr bwMode="auto">
            <a:xfrm flipV="1">
              <a:off x="2329" y="1201"/>
              <a:ext cx="1139" cy="90"/>
            </a:xfrm>
            <a:prstGeom prst="line">
              <a:avLst/>
            </a:prstGeom>
            <a:noFill/>
            <a:ln w="19050">
              <a:solidFill>
                <a:srgbClr val="FF99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grpSp>
      <p:sp>
        <p:nvSpPr>
          <p:cNvPr id="417833" name="Line 41">
            <a:extLst>
              <a:ext uri="{FF2B5EF4-FFF2-40B4-BE49-F238E27FC236}">
                <a16:creationId xmlns:a16="http://schemas.microsoft.com/office/drawing/2014/main" id="{CC9CE10F-C513-19A5-12BA-7C9F4352E39F}"/>
              </a:ext>
            </a:extLst>
          </p:cNvPr>
          <p:cNvSpPr>
            <a:spLocks noChangeShapeType="1"/>
          </p:cNvSpPr>
          <p:nvPr/>
        </p:nvSpPr>
        <p:spPr bwMode="auto">
          <a:xfrm flipV="1">
            <a:off x="3330576" y="3171826"/>
            <a:ext cx="3319463" cy="155575"/>
          </a:xfrm>
          <a:prstGeom prst="line">
            <a:avLst/>
          </a:prstGeom>
          <a:noFill/>
          <a:ln w="19050">
            <a:solidFill>
              <a:srgbClr val="00FF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34" name="Line 42">
            <a:extLst>
              <a:ext uri="{FF2B5EF4-FFF2-40B4-BE49-F238E27FC236}">
                <a16:creationId xmlns:a16="http://schemas.microsoft.com/office/drawing/2014/main" id="{D9400519-116A-EE13-7818-C27B89ABC983}"/>
              </a:ext>
            </a:extLst>
          </p:cNvPr>
          <p:cNvSpPr>
            <a:spLocks noChangeShapeType="1"/>
          </p:cNvSpPr>
          <p:nvPr/>
        </p:nvSpPr>
        <p:spPr bwMode="auto">
          <a:xfrm flipV="1">
            <a:off x="6650038" y="2908301"/>
            <a:ext cx="119062" cy="252413"/>
          </a:xfrm>
          <a:prstGeom prst="line">
            <a:avLst/>
          </a:prstGeom>
          <a:noFill/>
          <a:ln w="19050">
            <a:solidFill>
              <a:srgbClr val="00FF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35" name="Line 43">
            <a:extLst>
              <a:ext uri="{FF2B5EF4-FFF2-40B4-BE49-F238E27FC236}">
                <a16:creationId xmlns:a16="http://schemas.microsoft.com/office/drawing/2014/main" id="{B52DF68C-8EC4-83C2-D54E-022A15529493}"/>
              </a:ext>
            </a:extLst>
          </p:cNvPr>
          <p:cNvSpPr>
            <a:spLocks noChangeShapeType="1"/>
          </p:cNvSpPr>
          <p:nvPr/>
        </p:nvSpPr>
        <p:spPr bwMode="auto">
          <a:xfrm flipV="1">
            <a:off x="6784976" y="2790826"/>
            <a:ext cx="1609725" cy="117475"/>
          </a:xfrm>
          <a:prstGeom prst="line">
            <a:avLst/>
          </a:prstGeom>
          <a:noFill/>
          <a:ln w="19050">
            <a:solidFill>
              <a:srgbClr val="00FF00"/>
            </a:solidFill>
            <a:prstDash val="sysDot"/>
            <a:round/>
            <a:headEnd/>
            <a:tailEnd/>
          </a:ln>
          <a:effectLst/>
        </p:spPr>
        <p:txBody>
          <a:bodyPr lIns="90000" tIns="46800" rIns="90000" bIns="46800"/>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417842" name="AutoShape 50">
            <a:extLst>
              <a:ext uri="{FF2B5EF4-FFF2-40B4-BE49-F238E27FC236}">
                <a16:creationId xmlns:a16="http://schemas.microsoft.com/office/drawing/2014/main" id="{739925DB-226F-433F-1876-16D1B403DDF1}"/>
              </a:ext>
            </a:extLst>
          </p:cNvPr>
          <p:cNvSpPr>
            <a:spLocks noChangeArrowheads="1"/>
          </p:cNvSpPr>
          <p:nvPr/>
        </p:nvSpPr>
        <p:spPr bwMode="auto">
          <a:xfrm>
            <a:off x="4129089" y="2763838"/>
            <a:ext cx="117475" cy="957262"/>
          </a:xfrm>
          <a:prstGeom prst="upDownArrow">
            <a:avLst>
              <a:gd name="adj1" fmla="val 50000"/>
              <a:gd name="adj2" fmla="val 123571"/>
            </a:avLst>
          </a:prstGeom>
          <a:solidFill>
            <a:srgbClr val="FF0000"/>
          </a:solidFill>
          <a:ln w="9525" algn="ctr">
            <a:solidFill>
              <a:srgbClr val="000000"/>
            </a:solidFill>
            <a:miter lim="800000"/>
            <a:headEnd/>
            <a:tailEnd/>
          </a:ln>
          <a:effectLst/>
        </p:spPr>
        <p:txBody>
          <a:bodyPr wrap="none" lIns="90000" tIns="46800" rIns="90000" bIns="46800" anchor="ctr"/>
          <a:lstStyle/>
          <a:p>
            <a:pPr defTabSz="914400" fontAlgn="base">
              <a:spcBef>
                <a:spcPct val="0"/>
              </a:spcBef>
              <a:spcAft>
                <a:spcPct val="0"/>
              </a:spcAft>
              <a:defRPr/>
            </a:pPr>
            <a:endParaRPr lang="en-US" sz="3200">
              <a:solidFill>
                <a:srgbClr val="000000"/>
              </a:solidFill>
              <a:effectLst>
                <a:outerShdw blurRad="38100" dist="38100" dir="2700000" algn="tl">
                  <a:srgbClr val="000000">
                    <a:alpha val="43137"/>
                  </a:srgbClr>
                </a:outerShdw>
              </a:effectLst>
              <a:latin typeface="Arial" charset="0"/>
              <a:ea typeface="ＭＳ Ｐゴシック" pitchFamily="96" charset="-128"/>
              <a:cs typeface="Arial" charset="0"/>
            </a:endParaRPr>
          </a:p>
        </p:txBody>
      </p:sp>
      <p:sp>
        <p:nvSpPr>
          <p:cNvPr id="17426" name="Rectangle 53">
            <a:extLst>
              <a:ext uri="{FF2B5EF4-FFF2-40B4-BE49-F238E27FC236}">
                <a16:creationId xmlns:a16="http://schemas.microsoft.com/office/drawing/2014/main" id="{553AAC6D-E2AA-3DCE-C636-51D2146941B2}"/>
              </a:ext>
            </a:extLst>
          </p:cNvPr>
          <p:cNvSpPr>
            <a:spLocks noChangeArrowheads="1"/>
          </p:cNvSpPr>
          <p:nvPr/>
        </p:nvSpPr>
        <p:spPr bwMode="auto">
          <a:xfrm rot="5400000">
            <a:off x="2198688" y="3994151"/>
            <a:ext cx="2894013" cy="563563"/>
          </a:xfrm>
          <a:prstGeom prst="rect">
            <a:avLst/>
          </a:prstGeom>
          <a:solidFill>
            <a:srgbClr val="FF99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Training</a:t>
            </a:r>
          </a:p>
        </p:txBody>
      </p:sp>
      <p:sp>
        <p:nvSpPr>
          <p:cNvPr id="17427" name="Rectangle 54">
            <a:extLst>
              <a:ext uri="{FF2B5EF4-FFF2-40B4-BE49-F238E27FC236}">
                <a16:creationId xmlns:a16="http://schemas.microsoft.com/office/drawing/2014/main" id="{2FC677B0-DEB3-5C79-9F3C-8FBEAF81F0D0}"/>
              </a:ext>
            </a:extLst>
          </p:cNvPr>
          <p:cNvSpPr>
            <a:spLocks noChangeArrowheads="1"/>
          </p:cNvSpPr>
          <p:nvPr/>
        </p:nvSpPr>
        <p:spPr bwMode="auto">
          <a:xfrm rot="5400000">
            <a:off x="2967812" y="4260057"/>
            <a:ext cx="2471738" cy="477837"/>
          </a:xfrm>
          <a:prstGeom prst="rect">
            <a:avLst/>
          </a:prstGeom>
          <a:solidFill>
            <a:srgbClr val="FFCC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Equipment</a:t>
            </a:r>
          </a:p>
        </p:txBody>
      </p:sp>
      <p:sp>
        <p:nvSpPr>
          <p:cNvPr id="17428" name="Rectangle 55">
            <a:extLst>
              <a:ext uri="{FF2B5EF4-FFF2-40B4-BE49-F238E27FC236}">
                <a16:creationId xmlns:a16="http://schemas.microsoft.com/office/drawing/2014/main" id="{22A689ED-B67F-6AFC-DA05-2DBAF43D101B}"/>
              </a:ext>
            </a:extLst>
          </p:cNvPr>
          <p:cNvSpPr>
            <a:spLocks noChangeArrowheads="1"/>
          </p:cNvSpPr>
          <p:nvPr/>
        </p:nvSpPr>
        <p:spPr bwMode="auto">
          <a:xfrm rot="5400000">
            <a:off x="3530602" y="4299953"/>
            <a:ext cx="2400300" cy="477839"/>
          </a:xfrm>
          <a:prstGeom prst="rect">
            <a:avLst/>
          </a:prstGeom>
          <a:solidFill>
            <a:srgbClr val="FFFF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Personnel</a:t>
            </a:r>
          </a:p>
        </p:txBody>
      </p:sp>
      <p:sp>
        <p:nvSpPr>
          <p:cNvPr id="17429" name="Rectangle 56">
            <a:extLst>
              <a:ext uri="{FF2B5EF4-FFF2-40B4-BE49-F238E27FC236}">
                <a16:creationId xmlns:a16="http://schemas.microsoft.com/office/drawing/2014/main" id="{E8BF28D3-295B-A356-C822-68F3C8B0CCC7}"/>
              </a:ext>
            </a:extLst>
          </p:cNvPr>
          <p:cNvSpPr>
            <a:spLocks noChangeArrowheads="1"/>
          </p:cNvSpPr>
          <p:nvPr/>
        </p:nvSpPr>
        <p:spPr bwMode="auto">
          <a:xfrm rot="5400000">
            <a:off x="3864778" y="4100074"/>
            <a:ext cx="2795588" cy="477839"/>
          </a:xfrm>
          <a:prstGeom prst="rect">
            <a:avLst/>
          </a:prstGeom>
          <a:solidFill>
            <a:srgbClr val="CCFF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Information</a:t>
            </a:r>
          </a:p>
        </p:txBody>
      </p:sp>
      <p:sp>
        <p:nvSpPr>
          <p:cNvPr id="17430" name="Rectangle 57">
            <a:extLst>
              <a:ext uri="{FF2B5EF4-FFF2-40B4-BE49-F238E27FC236}">
                <a16:creationId xmlns:a16="http://schemas.microsoft.com/office/drawing/2014/main" id="{18C51136-EB04-46BE-5D3E-E322262E0AB6}"/>
              </a:ext>
            </a:extLst>
          </p:cNvPr>
          <p:cNvSpPr>
            <a:spLocks noChangeArrowheads="1"/>
          </p:cNvSpPr>
          <p:nvPr/>
        </p:nvSpPr>
        <p:spPr bwMode="auto">
          <a:xfrm rot="5400000">
            <a:off x="4718549" y="4414116"/>
            <a:ext cx="2163763" cy="477839"/>
          </a:xfrm>
          <a:prstGeom prst="rect">
            <a:avLst/>
          </a:prstGeom>
          <a:solidFill>
            <a:srgbClr val="CCFF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Doctrine &amp; Policy</a:t>
            </a:r>
          </a:p>
        </p:txBody>
      </p:sp>
      <p:sp>
        <p:nvSpPr>
          <p:cNvPr id="17431" name="Rectangle 58">
            <a:extLst>
              <a:ext uri="{FF2B5EF4-FFF2-40B4-BE49-F238E27FC236}">
                <a16:creationId xmlns:a16="http://schemas.microsoft.com/office/drawing/2014/main" id="{4F2236A3-3D6B-A20F-FCF9-10C548F12B11}"/>
              </a:ext>
            </a:extLst>
          </p:cNvPr>
          <p:cNvSpPr>
            <a:spLocks noChangeArrowheads="1"/>
          </p:cNvSpPr>
          <p:nvPr/>
        </p:nvSpPr>
        <p:spPr bwMode="auto">
          <a:xfrm rot="5400000">
            <a:off x="5025441" y="4144168"/>
            <a:ext cx="2703512" cy="477839"/>
          </a:xfrm>
          <a:prstGeom prst="rect">
            <a:avLst/>
          </a:prstGeom>
          <a:solidFill>
            <a:srgbClr val="99CC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Organisation</a:t>
            </a:r>
          </a:p>
        </p:txBody>
      </p:sp>
      <p:sp>
        <p:nvSpPr>
          <p:cNvPr id="17432" name="Rectangle 59">
            <a:extLst>
              <a:ext uri="{FF2B5EF4-FFF2-40B4-BE49-F238E27FC236}">
                <a16:creationId xmlns:a16="http://schemas.microsoft.com/office/drawing/2014/main" id="{1E45E1D8-30F9-0120-61D9-D2A0A5B93B59}"/>
              </a:ext>
            </a:extLst>
          </p:cNvPr>
          <p:cNvSpPr>
            <a:spLocks noChangeArrowheads="1"/>
          </p:cNvSpPr>
          <p:nvPr/>
        </p:nvSpPr>
        <p:spPr bwMode="auto">
          <a:xfrm rot="5400000">
            <a:off x="5754995" y="3769936"/>
            <a:ext cx="3457575" cy="477837"/>
          </a:xfrm>
          <a:prstGeom prst="rect">
            <a:avLst/>
          </a:prstGeom>
          <a:solidFill>
            <a:srgbClr val="993366"/>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Logistics</a:t>
            </a:r>
          </a:p>
        </p:txBody>
      </p:sp>
      <p:sp>
        <p:nvSpPr>
          <p:cNvPr id="17433" name="Rectangle 60">
            <a:extLst>
              <a:ext uri="{FF2B5EF4-FFF2-40B4-BE49-F238E27FC236}">
                <a16:creationId xmlns:a16="http://schemas.microsoft.com/office/drawing/2014/main" id="{91D293AE-3F87-31A7-AA1C-2C330F14E1F5}"/>
              </a:ext>
            </a:extLst>
          </p:cNvPr>
          <p:cNvSpPr>
            <a:spLocks noChangeArrowheads="1"/>
          </p:cNvSpPr>
          <p:nvPr/>
        </p:nvSpPr>
        <p:spPr bwMode="auto">
          <a:xfrm rot="5400000">
            <a:off x="5235068" y="3788595"/>
            <a:ext cx="3419475" cy="477838"/>
          </a:xfrm>
          <a:prstGeom prst="rect">
            <a:avLst/>
          </a:prstGeom>
          <a:solidFill>
            <a:srgbClr val="CC99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algn="ctr" defTabSz="914400" eaLnBrk="1" fontAlgn="base" hangingPunct="1">
              <a:spcBef>
                <a:spcPct val="0"/>
              </a:spcBef>
              <a:spcAft>
                <a:spcPct val="0"/>
              </a:spcAft>
            </a:pPr>
            <a:r>
              <a:rPr lang="en-GB" altLang="en-US" sz="900">
                <a:solidFill>
                  <a:srgbClr val="000000"/>
                </a:solidFill>
                <a:ea typeface="ＭＳ Ｐゴシック" panose="020B0600070205080204" pitchFamily="34" charset="-128"/>
                <a:cs typeface="Arial" panose="020B0604020202020204" pitchFamily="34" charset="0"/>
              </a:rPr>
              <a:t>Infrastructure</a:t>
            </a:r>
          </a:p>
        </p:txBody>
      </p:sp>
      <p:sp>
        <p:nvSpPr>
          <p:cNvPr id="17434" name="Text Box 106">
            <a:extLst>
              <a:ext uri="{FF2B5EF4-FFF2-40B4-BE49-F238E27FC236}">
                <a16:creationId xmlns:a16="http://schemas.microsoft.com/office/drawing/2014/main" id="{A98D854E-939F-5687-2712-0EA079D62738}"/>
              </a:ext>
            </a:extLst>
          </p:cNvPr>
          <p:cNvSpPr txBox="1">
            <a:spLocks noChangeArrowheads="1"/>
          </p:cNvSpPr>
          <p:nvPr/>
        </p:nvSpPr>
        <p:spPr bwMode="auto">
          <a:xfrm>
            <a:off x="8499475" y="906463"/>
            <a:ext cx="844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000000"/>
                </a:solidFill>
              </a:rPr>
              <a:t>A War</a:t>
            </a:r>
          </a:p>
        </p:txBody>
      </p:sp>
      <p:sp>
        <p:nvSpPr>
          <p:cNvPr id="17435" name="Text Box 107">
            <a:extLst>
              <a:ext uri="{FF2B5EF4-FFF2-40B4-BE49-F238E27FC236}">
                <a16:creationId xmlns:a16="http://schemas.microsoft.com/office/drawing/2014/main" id="{2FACE636-55FA-8890-D358-7ED605C7BA81}"/>
              </a:ext>
            </a:extLst>
          </p:cNvPr>
          <p:cNvSpPr txBox="1">
            <a:spLocks noChangeArrowheads="1"/>
          </p:cNvSpPr>
          <p:nvPr/>
        </p:nvSpPr>
        <p:spPr bwMode="auto">
          <a:xfrm>
            <a:off x="8335963" y="3059113"/>
            <a:ext cx="108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000000"/>
                </a:solidFill>
              </a:rPr>
              <a:t>The War</a:t>
            </a:r>
          </a:p>
        </p:txBody>
      </p:sp>
      <p:sp>
        <p:nvSpPr>
          <p:cNvPr id="17436" name="Text Box 108">
            <a:extLst>
              <a:ext uri="{FF2B5EF4-FFF2-40B4-BE49-F238E27FC236}">
                <a16:creationId xmlns:a16="http://schemas.microsoft.com/office/drawing/2014/main" id="{A4D415AF-5DD2-C82E-C2C9-88FFD4A87F01}"/>
              </a:ext>
            </a:extLst>
          </p:cNvPr>
          <p:cNvSpPr txBox="1">
            <a:spLocks noChangeArrowheads="1"/>
          </p:cNvSpPr>
          <p:nvPr/>
        </p:nvSpPr>
        <p:spPr bwMode="auto">
          <a:xfrm>
            <a:off x="4149725" y="2921001"/>
            <a:ext cx="692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800" b="1">
                <a:solidFill>
                  <a:srgbClr val="FF0000"/>
                </a:solidFill>
              </a:rPr>
              <a:t>UOR</a:t>
            </a:r>
          </a:p>
        </p:txBody>
      </p:sp>
      <p:sp>
        <p:nvSpPr>
          <p:cNvPr id="17437" name="Text Box 109">
            <a:extLst>
              <a:ext uri="{FF2B5EF4-FFF2-40B4-BE49-F238E27FC236}">
                <a16:creationId xmlns:a16="http://schemas.microsoft.com/office/drawing/2014/main" id="{61AACA9C-A47D-8867-6089-59AF016B6648}"/>
              </a:ext>
            </a:extLst>
          </p:cNvPr>
          <p:cNvSpPr txBox="1">
            <a:spLocks noChangeArrowheads="1"/>
          </p:cNvSpPr>
          <p:nvPr/>
        </p:nvSpPr>
        <p:spPr bwMode="auto">
          <a:xfrm>
            <a:off x="8601076" y="2276475"/>
            <a:ext cx="135731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400">
                <a:solidFill>
                  <a:srgbClr val="000000"/>
                </a:solidFill>
              </a:rPr>
              <a:t>Prioritised plan</a:t>
            </a:r>
          </a:p>
        </p:txBody>
      </p:sp>
      <p:sp>
        <p:nvSpPr>
          <p:cNvPr id="17438" name="Text Box 110">
            <a:extLst>
              <a:ext uri="{FF2B5EF4-FFF2-40B4-BE49-F238E27FC236}">
                <a16:creationId xmlns:a16="http://schemas.microsoft.com/office/drawing/2014/main" id="{046BBF00-9670-B2CD-113B-A1C53661E673}"/>
              </a:ext>
            </a:extLst>
          </p:cNvPr>
          <p:cNvSpPr txBox="1">
            <a:spLocks noChangeArrowheads="1"/>
          </p:cNvSpPr>
          <p:nvPr/>
        </p:nvSpPr>
        <p:spPr bwMode="auto">
          <a:xfrm>
            <a:off x="8602663" y="2633663"/>
            <a:ext cx="15049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defTabSz="914400" eaLnBrk="1" fontAlgn="base" hangingPunct="1">
              <a:spcBef>
                <a:spcPct val="0"/>
              </a:spcBef>
              <a:spcAft>
                <a:spcPct val="0"/>
              </a:spcAft>
            </a:pPr>
            <a:r>
              <a:rPr lang="en-GB" altLang="en-US" sz="1400">
                <a:solidFill>
                  <a:srgbClr val="000000"/>
                </a:solidFill>
              </a:rPr>
              <a:t>Delivery forecast</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584886" y="185402"/>
            <a:ext cx="8229600" cy="706437"/>
          </a:xfrm>
        </p:spPr>
        <p:txBody>
          <a:bodyPr/>
          <a:lstStyle/>
          <a:p>
            <a:pPr eaLnBrk="1" hangingPunct="1"/>
            <a:r>
              <a:rPr lang="en-GB" altLang="en-US" sz="3600" dirty="0"/>
              <a:t>The DLODs – TEPIDOILI Improvement</a:t>
            </a:r>
          </a:p>
        </p:txBody>
      </p:sp>
      <p:pic>
        <p:nvPicPr>
          <p:cNvPr id="3" name="Picture 2" descr="A pie chart with different colored sections&#10;&#10;AI-generated content may be incorrect.">
            <a:extLst>
              <a:ext uri="{FF2B5EF4-FFF2-40B4-BE49-F238E27FC236}">
                <a16:creationId xmlns:a16="http://schemas.microsoft.com/office/drawing/2014/main" id="{8DCB9CDF-D20C-38A3-B33A-C9D5FE694058}"/>
              </a:ext>
            </a:extLst>
          </p:cNvPr>
          <p:cNvPicPr>
            <a:picLocks noChangeAspect="1"/>
          </p:cNvPicPr>
          <p:nvPr/>
        </p:nvPicPr>
        <p:blipFill>
          <a:blip r:embed="rId2"/>
          <a:srcRect l="3309" t="2519" r="11724"/>
          <a:stretch/>
        </p:blipFill>
        <p:spPr>
          <a:xfrm>
            <a:off x="379336" y="891839"/>
            <a:ext cx="7566059" cy="5880778"/>
          </a:xfrm>
          <a:prstGeom prst="rect">
            <a:avLst/>
          </a:prstGeom>
        </p:spPr>
      </p:pic>
      <p:pic>
        <p:nvPicPr>
          <p:cNvPr id="7" name="Picture 6" descr="A drone flying in the sky&#10;&#10;AI-generated content may be incorrect.">
            <a:extLst>
              <a:ext uri="{FF2B5EF4-FFF2-40B4-BE49-F238E27FC236}">
                <a16:creationId xmlns:a16="http://schemas.microsoft.com/office/drawing/2014/main" id="{0ECCE901-079C-18FC-9192-D949E9585AE9}"/>
              </a:ext>
            </a:extLst>
          </p:cNvPr>
          <p:cNvPicPr>
            <a:picLocks noChangeAspect="1"/>
          </p:cNvPicPr>
          <p:nvPr/>
        </p:nvPicPr>
        <p:blipFill>
          <a:blip r:embed="rId3"/>
          <a:srcRect l="10212" r="7822"/>
          <a:stretch/>
        </p:blipFill>
        <p:spPr>
          <a:xfrm>
            <a:off x="8266670" y="2053009"/>
            <a:ext cx="3435178" cy="2273300"/>
          </a:xfrm>
          <a:prstGeom prst="rect">
            <a:avLst/>
          </a:prstGeom>
        </p:spPr>
      </p:pic>
    </p:spTree>
    <p:extLst>
      <p:ext uri="{BB962C8B-B14F-4D97-AF65-F5344CB8AC3E}">
        <p14:creationId xmlns:p14="http://schemas.microsoft.com/office/powerpoint/2010/main" val="3848567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24" name="Rectangle 23">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7" name="Content Placeholder 6" descr="A yellow rectangular sign with white text&#10;&#10;AI-generated content may be incorrect.">
            <a:extLst>
              <a:ext uri="{FF2B5EF4-FFF2-40B4-BE49-F238E27FC236}">
                <a16:creationId xmlns:a16="http://schemas.microsoft.com/office/drawing/2014/main" id="{546D1FD8-39F8-16E9-7B54-BCE379AAF7AF}"/>
              </a:ext>
            </a:extLst>
          </p:cNvPr>
          <p:cNvPicPr>
            <a:picLocks noGrp="1" noChangeAspect="1"/>
          </p:cNvPicPr>
          <p:nvPr>
            <p:ph idx="1"/>
          </p:nvPr>
        </p:nvPicPr>
        <p:blipFill>
          <a:blip r:embed="rId6"/>
          <a:stretch>
            <a:fillRect/>
          </a:stretch>
        </p:blipFill>
        <p:spPr>
          <a:xfrm>
            <a:off x="635458" y="928469"/>
            <a:ext cx="10823273" cy="3003456"/>
          </a:xfrm>
          <a:prstGeom prst="rect">
            <a:avLst/>
          </a:prstGeom>
          <a:effectLst/>
        </p:spPr>
      </p:pic>
      <p:sp>
        <p:nvSpPr>
          <p:cNvPr id="30" name="Freeform: Shape 29">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916" y="4854346"/>
            <a:ext cx="9149350" cy="868026"/>
          </a:xfrm>
        </p:spPr>
        <p:txBody>
          <a:bodyPr vert="horz" lIns="91440" tIns="45720" rIns="91440" bIns="45720" rtlCol="0" anchor="b">
            <a:normAutofit/>
          </a:bodyPr>
          <a:lstStyle/>
          <a:p>
            <a:r>
              <a:rPr lang="en-US" sz="4400" b="0" i="0" kern="1200">
                <a:solidFill>
                  <a:srgbClr val="EBEBEB"/>
                </a:solidFill>
                <a:latin typeface="+mj-lt"/>
                <a:ea typeface="+mj-ea"/>
                <a:cs typeface="+mj-cs"/>
              </a:rPr>
              <a:t>The Concept Phase and Safety</a:t>
            </a:r>
          </a:p>
        </p:txBody>
      </p:sp>
    </p:spTree>
    <p:extLst>
      <p:ext uri="{BB962C8B-B14F-4D97-AF65-F5344CB8AC3E}">
        <p14:creationId xmlns:p14="http://schemas.microsoft.com/office/powerpoint/2010/main" val="2581261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descr="A diagram of a safety company&#10;&#10;AI-generated content may be incorrect.">
            <a:extLst>
              <a:ext uri="{FF2B5EF4-FFF2-40B4-BE49-F238E27FC236}">
                <a16:creationId xmlns:a16="http://schemas.microsoft.com/office/drawing/2014/main" id="{EA24EB2C-3F2B-4DD8-384F-40DD113E77A4}"/>
              </a:ext>
            </a:extLst>
          </p:cNvPr>
          <p:cNvPicPr>
            <a:picLocks noGrp="1" noChangeAspect="1"/>
          </p:cNvPicPr>
          <p:nvPr>
            <p:ph idx="1"/>
          </p:nvPr>
        </p:nvPicPr>
        <p:blipFill>
          <a:blip r:embed="rId7"/>
          <a:srcRect t="8907"/>
          <a:stretch/>
        </p:blipFill>
        <p:spPr>
          <a:xfrm>
            <a:off x="20" y="10"/>
            <a:ext cx="12191980" cy="6857990"/>
          </a:xfrm>
          <a:prstGeom prst="rect">
            <a:avLst/>
          </a:prstGeom>
        </p:spPr>
      </p:pic>
      <p:sp>
        <p:nvSpPr>
          <p:cNvPr id="6" name="Rounded Rectangle 5">
            <a:extLst>
              <a:ext uri="{FF2B5EF4-FFF2-40B4-BE49-F238E27FC236}">
                <a16:creationId xmlns:a16="http://schemas.microsoft.com/office/drawing/2014/main" id="{855CE162-DE16-F87C-1390-36530AAF54F4}"/>
              </a:ext>
            </a:extLst>
          </p:cNvPr>
          <p:cNvSpPr/>
          <p:nvPr/>
        </p:nvSpPr>
        <p:spPr>
          <a:xfrm>
            <a:off x="8173329" y="0"/>
            <a:ext cx="1674056" cy="2892347"/>
          </a:xfrm>
          <a:prstGeom prst="roundRect">
            <a:avLst/>
          </a:prstGeom>
          <a:noFill/>
          <a:ln w="5715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3105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descr="A diagram of a project&#10;&#10;AI-generated content may be incorrect.">
            <a:extLst>
              <a:ext uri="{FF2B5EF4-FFF2-40B4-BE49-F238E27FC236}">
                <a16:creationId xmlns:a16="http://schemas.microsoft.com/office/drawing/2014/main" id="{0221E78D-1F9A-42EA-CBB0-3BCDAFF4E79E}"/>
              </a:ext>
            </a:extLst>
          </p:cNvPr>
          <p:cNvPicPr>
            <a:picLocks noGrp="1" noChangeAspect="1"/>
          </p:cNvPicPr>
          <p:nvPr>
            <p:ph idx="1"/>
          </p:nvPr>
        </p:nvPicPr>
        <p:blipFill>
          <a:blip r:embed="rId7"/>
          <a:srcRect t="442"/>
          <a:stretch/>
        </p:blipFill>
        <p:spPr>
          <a:xfrm>
            <a:off x="20" y="10"/>
            <a:ext cx="12191980" cy="6857990"/>
          </a:xfrm>
          <a:prstGeom prst="rect">
            <a:avLst/>
          </a:prstGeom>
        </p:spPr>
      </p:pic>
    </p:spTree>
    <p:extLst>
      <p:ext uri="{BB962C8B-B14F-4D97-AF65-F5344CB8AC3E}">
        <p14:creationId xmlns:p14="http://schemas.microsoft.com/office/powerpoint/2010/main" val="4276726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descr="A diagram of a project&#10;&#10;AI-generated content may be incorrect.">
            <a:extLst>
              <a:ext uri="{FF2B5EF4-FFF2-40B4-BE49-F238E27FC236}">
                <a16:creationId xmlns:a16="http://schemas.microsoft.com/office/drawing/2014/main" id="{B70CBBEC-ABDA-98BD-7CC6-3BD03505A7C1}"/>
              </a:ext>
            </a:extLst>
          </p:cNvPr>
          <p:cNvPicPr>
            <a:picLocks noGrp="1" noChangeAspect="1"/>
          </p:cNvPicPr>
          <p:nvPr>
            <p:ph idx="1"/>
          </p:nvPr>
        </p:nvPicPr>
        <p:blipFill>
          <a:blip r:embed="rId7"/>
          <a:srcRect b="443"/>
          <a:stretch/>
        </p:blipFill>
        <p:spPr>
          <a:xfrm>
            <a:off x="20" y="10"/>
            <a:ext cx="12191980" cy="6857990"/>
          </a:xfrm>
          <a:prstGeom prst="rect">
            <a:avLst/>
          </a:prstGeom>
        </p:spPr>
      </p:pic>
    </p:spTree>
    <p:extLst>
      <p:ext uri="{BB962C8B-B14F-4D97-AF65-F5344CB8AC3E}">
        <p14:creationId xmlns:p14="http://schemas.microsoft.com/office/powerpoint/2010/main" val="308587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diagram of a project&#10;&#10;AI-generated content may be incorrect.">
            <a:extLst>
              <a:ext uri="{FF2B5EF4-FFF2-40B4-BE49-F238E27FC236}">
                <a16:creationId xmlns:a16="http://schemas.microsoft.com/office/drawing/2014/main" id="{48A16989-5548-A932-1533-48CE5C2A19B7}"/>
              </a:ext>
            </a:extLst>
          </p:cNvPr>
          <p:cNvPicPr>
            <a:picLocks noGrp="1" noChangeAspect="1"/>
          </p:cNvPicPr>
          <p:nvPr>
            <p:ph idx="1"/>
          </p:nvPr>
        </p:nvPicPr>
        <p:blipFill>
          <a:blip r:embed="rId7"/>
          <a:stretch>
            <a:fillRect/>
          </a:stretch>
        </p:blipFill>
        <p:spPr>
          <a:xfrm>
            <a:off x="2760032" y="643467"/>
            <a:ext cx="6671936" cy="5571066"/>
          </a:xfrm>
          <a:prstGeom prst="rect">
            <a:avLst/>
          </a:prstGeom>
        </p:spPr>
      </p:pic>
      <p:sp>
        <p:nvSpPr>
          <p:cNvPr id="24" name="Rectangle 23">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983371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76807" name="Picture 7680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6809" name="Picture 76808">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811" name="Oval 76810">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6813" name="Picture 76812">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6815" name="Picture 76814">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6817" name="Rectangle 76816">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76819" name="Rectangle 76818">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21" name="Rectangle 76820">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68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Content Placeholder 4" descr="A group of orange rectangular boxes with white text&#10;&#10;AI-generated content may be incorrect.">
            <a:extLst>
              <a:ext uri="{FF2B5EF4-FFF2-40B4-BE49-F238E27FC236}">
                <a16:creationId xmlns:a16="http://schemas.microsoft.com/office/drawing/2014/main" id="{A1D28AFF-4945-FF0C-4626-F8633C2DB5DF}"/>
              </a:ext>
            </a:extLst>
          </p:cNvPr>
          <p:cNvPicPr>
            <a:picLocks noGrp="1" noChangeAspect="1"/>
          </p:cNvPicPr>
          <p:nvPr>
            <p:ph idx="1"/>
          </p:nvPr>
        </p:nvPicPr>
        <p:blipFill>
          <a:blip r:embed="rId7"/>
          <a:stretch>
            <a:fillRect/>
          </a:stretch>
        </p:blipFill>
        <p:spPr>
          <a:xfrm>
            <a:off x="635457" y="190150"/>
            <a:ext cx="9802050" cy="3945326"/>
          </a:xfrm>
          <a:prstGeom prst="rect">
            <a:avLst/>
          </a:prstGeom>
          <a:effectLst/>
        </p:spPr>
      </p:pic>
      <p:sp>
        <p:nvSpPr>
          <p:cNvPr id="76825" name="Freeform: Shape 768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6802" name="Rectangle 2"/>
          <p:cNvSpPr>
            <a:spLocks noGrp="1" noChangeArrowheads="1"/>
          </p:cNvSpPr>
          <p:nvPr>
            <p:ph type="title"/>
          </p:nvPr>
        </p:nvSpPr>
        <p:spPr>
          <a:xfrm>
            <a:off x="636916" y="4854346"/>
            <a:ext cx="9149350" cy="868026"/>
          </a:xfrm>
        </p:spPr>
        <p:txBody>
          <a:bodyPr vert="horz" lIns="91440" tIns="45720" rIns="91440" bIns="45720" rtlCol="0" anchor="b">
            <a:normAutofit/>
          </a:bodyPr>
          <a:lstStyle/>
          <a:p>
            <a:pPr>
              <a:lnSpc>
                <a:spcPct val="90000"/>
              </a:lnSpc>
            </a:pPr>
            <a:r>
              <a:rPr lang="en-US" sz="4100" b="0" i="0" kern="1200">
                <a:solidFill>
                  <a:srgbClr val="EBEBEB"/>
                </a:solidFill>
                <a:latin typeface="+mj-lt"/>
                <a:ea typeface="+mj-ea"/>
                <a:cs typeface="+mj-cs"/>
              </a:rPr>
              <a:t>The Assessment Phase and Safety</a:t>
            </a:r>
          </a:p>
        </p:txBody>
      </p:sp>
    </p:spTree>
    <p:extLst>
      <p:ext uri="{BB962C8B-B14F-4D97-AF65-F5344CB8AC3E}">
        <p14:creationId xmlns:p14="http://schemas.microsoft.com/office/powerpoint/2010/main" val="906418847"/>
      </p:ext>
    </p:extLst>
  </p:cSld>
  <p:clrMapOvr>
    <a:overrideClrMapping bg1="lt1" tx1="dk1" bg2="lt2" tx2="dk2" accent1="accent1" accent2="accent2" accent3="accent3" accent4="accent4" accent5="accent5" accent6="accent6" hlink="hlink" folHlink="folHlink"/>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3200" b="0" i="0" kern="1200" dirty="0">
                <a:solidFill>
                  <a:srgbClr val="EBEBEB"/>
                </a:solidFill>
                <a:latin typeface="+mj-lt"/>
                <a:ea typeface="+mj-ea"/>
                <a:cs typeface="+mj-cs"/>
              </a:rPr>
              <a:t>Demonstration/Manufacturing Phase and Safety</a:t>
            </a:r>
          </a:p>
        </p:txBody>
      </p:sp>
      <p:sp>
        <p:nvSpPr>
          <p:cNvPr id="2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8" name="Freeform: Shape 27">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Content Placeholder 6" descr="A group of orange rectangular labels with white text&#10;&#10;AI-generated content may be incorrect.">
            <a:extLst>
              <a:ext uri="{FF2B5EF4-FFF2-40B4-BE49-F238E27FC236}">
                <a16:creationId xmlns:a16="http://schemas.microsoft.com/office/drawing/2014/main" id="{C000CE39-F6B5-6F4A-27BF-F711092EF484}"/>
              </a:ext>
            </a:extLst>
          </p:cNvPr>
          <p:cNvPicPr>
            <a:picLocks noGrp="1" noChangeAspect="1"/>
          </p:cNvPicPr>
          <p:nvPr>
            <p:ph idx="1"/>
          </p:nvPr>
        </p:nvPicPr>
        <p:blipFill>
          <a:blip r:embed="rId6"/>
          <a:stretch>
            <a:fillRect/>
          </a:stretch>
        </p:blipFill>
        <p:spPr>
          <a:xfrm>
            <a:off x="47783" y="591705"/>
            <a:ext cx="7415897" cy="5710241"/>
          </a:xfrm>
          <a:prstGeom prst="rect">
            <a:avLst/>
          </a:prstGeom>
          <a:effectLst/>
        </p:spPr>
      </p:pic>
    </p:spTree>
    <p:extLst>
      <p:ext uri="{BB962C8B-B14F-4D97-AF65-F5344CB8AC3E}">
        <p14:creationId xmlns:p14="http://schemas.microsoft.com/office/powerpoint/2010/main" val="349476237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5" descr="A screenshot of a computer&#10;&#10;AI-generated content may be incorrect.">
            <a:extLst>
              <a:ext uri="{FF2B5EF4-FFF2-40B4-BE49-F238E27FC236}">
                <a16:creationId xmlns:a16="http://schemas.microsoft.com/office/drawing/2014/main" id="{FB68D56D-C816-C84F-4425-BE6428D5AA34}"/>
              </a:ext>
            </a:extLst>
          </p:cNvPr>
          <p:cNvPicPr>
            <a:picLocks noChangeAspect="1"/>
          </p:cNvPicPr>
          <p:nvPr/>
        </p:nvPicPr>
        <p:blipFill>
          <a:blip r:embed="rId7"/>
          <a:srcRect r="-1" b="2547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916" y="4854346"/>
            <a:ext cx="10407602" cy="868026"/>
          </a:xfrm>
        </p:spPr>
        <p:txBody>
          <a:bodyPr vert="horz" lIns="91440" tIns="45720" rIns="91440" bIns="45720" rtlCol="0" anchor="b">
            <a:normAutofit/>
          </a:bodyPr>
          <a:lstStyle/>
          <a:p>
            <a:pPr>
              <a:lnSpc>
                <a:spcPct val="90000"/>
              </a:lnSpc>
            </a:pPr>
            <a:r>
              <a:rPr lang="en-US" sz="3700">
                <a:solidFill>
                  <a:srgbClr val="EBEBEB"/>
                </a:solidFill>
              </a:rPr>
              <a:t>In-Service and Disposal Phase and Safety</a:t>
            </a:r>
          </a:p>
        </p:txBody>
      </p:sp>
    </p:spTree>
    <p:extLst>
      <p:ext uri="{BB962C8B-B14F-4D97-AF65-F5344CB8AC3E}">
        <p14:creationId xmlns:p14="http://schemas.microsoft.com/office/powerpoint/2010/main" val="290939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process&#10;&#10;AI-generated content may be incorrect.">
            <a:extLst>
              <a:ext uri="{FF2B5EF4-FFF2-40B4-BE49-F238E27FC236}">
                <a16:creationId xmlns:a16="http://schemas.microsoft.com/office/drawing/2014/main" id="{DD8904D4-68C7-5E3F-315A-31AF4A534C7D}"/>
              </a:ext>
            </a:extLst>
          </p:cNvPr>
          <p:cNvPicPr>
            <a:picLocks noChangeAspect="1"/>
          </p:cNvPicPr>
          <p:nvPr/>
        </p:nvPicPr>
        <p:blipFill>
          <a:blip r:embed="rId2"/>
          <a:stretch>
            <a:fillRect/>
          </a:stretch>
        </p:blipFill>
        <p:spPr>
          <a:xfrm>
            <a:off x="353130" y="37916"/>
            <a:ext cx="11485739" cy="6782168"/>
          </a:xfrm>
          <a:prstGeom prst="rect">
            <a:avLst/>
          </a:prstGeom>
        </p:spPr>
      </p:pic>
      <p:sp>
        <p:nvSpPr>
          <p:cNvPr id="5" name="TextBox 4">
            <a:extLst>
              <a:ext uri="{FF2B5EF4-FFF2-40B4-BE49-F238E27FC236}">
                <a16:creationId xmlns:a16="http://schemas.microsoft.com/office/drawing/2014/main" id="{D41B89EE-B838-7ACA-C3D0-223900C1F844}"/>
              </a:ext>
            </a:extLst>
          </p:cNvPr>
          <p:cNvSpPr txBox="1"/>
          <p:nvPr/>
        </p:nvSpPr>
        <p:spPr>
          <a:xfrm>
            <a:off x="4232474" y="1269134"/>
            <a:ext cx="2853666" cy="1446550"/>
          </a:xfrm>
          <a:prstGeom prst="rect">
            <a:avLst/>
          </a:prstGeom>
          <a:noFill/>
        </p:spPr>
        <p:txBody>
          <a:bodyPr wrap="none" rtlCol="0">
            <a:spAutoFit/>
          </a:bodyPr>
          <a:lstStyle/>
          <a:p>
            <a:pPr algn="ctr"/>
            <a:r>
              <a:rPr lang="en-US" sz="4400" b="1" dirty="0">
                <a:solidFill>
                  <a:srgbClr val="FF0000"/>
                </a:solidFill>
              </a:rPr>
              <a:t>INCIDENT </a:t>
            </a:r>
          </a:p>
          <a:p>
            <a:pPr algn="ctr"/>
            <a:r>
              <a:rPr lang="en-US" sz="4400" b="1" dirty="0">
                <a:solidFill>
                  <a:srgbClr val="FF0000"/>
                </a:solidFill>
              </a:rPr>
              <a:t>ALERT</a:t>
            </a:r>
          </a:p>
        </p:txBody>
      </p:sp>
    </p:spTree>
    <p:extLst>
      <p:ext uri="{BB962C8B-B14F-4D97-AF65-F5344CB8AC3E}">
        <p14:creationId xmlns:p14="http://schemas.microsoft.com/office/powerpoint/2010/main" val="17562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 name="Oval 7">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 name="Picture 11">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descr="A diagram of a safety plan&#10;&#10;AI-generated content may be incorrect.">
            <a:extLst>
              <a:ext uri="{FF2B5EF4-FFF2-40B4-BE49-F238E27FC236}">
                <a16:creationId xmlns:a16="http://schemas.microsoft.com/office/drawing/2014/main" id="{2634F886-0CE0-F535-9F99-AA4B4FEFD044}"/>
              </a:ext>
            </a:extLst>
          </p:cNvPr>
          <p:cNvPicPr>
            <a:picLocks noChangeAspect="1"/>
          </p:cNvPicPr>
          <p:nvPr/>
        </p:nvPicPr>
        <p:blipFill>
          <a:blip r:embed="rId7"/>
          <a:srcRect t="2597"/>
          <a:stretch/>
        </p:blipFill>
        <p:spPr>
          <a:xfrm>
            <a:off x="20" y="10"/>
            <a:ext cx="12191980" cy="6857990"/>
          </a:xfrm>
          <a:prstGeom prst="rect">
            <a:avLst/>
          </a:prstGeom>
        </p:spPr>
      </p:pic>
    </p:spTree>
    <p:extLst>
      <p:ext uri="{BB962C8B-B14F-4D97-AF65-F5344CB8AC3E}">
        <p14:creationId xmlns:p14="http://schemas.microsoft.com/office/powerpoint/2010/main" val="4055085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what about assurance?</a:t>
            </a:r>
          </a:p>
        </p:txBody>
      </p:sp>
      <p:sp>
        <p:nvSpPr>
          <p:cNvPr id="3" name="Content Placeholder 2"/>
          <p:cNvSpPr>
            <a:spLocks noGrp="1"/>
          </p:cNvSpPr>
          <p:nvPr>
            <p:ph idx="1"/>
          </p:nvPr>
        </p:nvSpPr>
        <p:spPr>
          <a:xfrm>
            <a:off x="646111" y="2907012"/>
            <a:ext cx="10363758" cy="4195481"/>
          </a:xfrm>
        </p:spPr>
        <p:txBody>
          <a:bodyPr/>
          <a:lstStyle/>
          <a:p>
            <a:r>
              <a:rPr lang="en-GB" dirty="0"/>
              <a:t>General Requirements – Safety Culture, Duty Holders, Document Control System, Bad Practice and Fault Reporting, Learning from Experience, DLOD checks.</a:t>
            </a:r>
          </a:p>
          <a:p>
            <a:r>
              <a:rPr lang="en-GB" dirty="0"/>
              <a:t>Management Responsibilities</a:t>
            </a:r>
          </a:p>
          <a:p>
            <a:r>
              <a:rPr lang="en-GB" dirty="0"/>
              <a:t>Safety &amp; Environment Management System*</a:t>
            </a:r>
          </a:p>
          <a:p>
            <a:r>
              <a:rPr lang="en-GB" dirty="0"/>
              <a:t>Safety &amp; Environment Case Assessments*</a:t>
            </a:r>
          </a:p>
          <a:p>
            <a:r>
              <a:rPr lang="en-GB" dirty="0"/>
              <a:t>Risk Management – Risk and Impact Assessment, Risk Reduction, Risk Acceptance</a:t>
            </a:r>
          </a:p>
          <a:p>
            <a:r>
              <a:rPr lang="en-GB" dirty="0"/>
              <a:t>Competence – R2, SQEP, regular assessment </a:t>
            </a:r>
          </a:p>
          <a:p>
            <a:endParaRPr lang="en-GB" dirty="0"/>
          </a:p>
          <a:p>
            <a:endParaRPr lang="en-GB" dirty="0"/>
          </a:p>
        </p:txBody>
      </p:sp>
      <p:sp>
        <p:nvSpPr>
          <p:cNvPr id="4" name="TextBox 3">
            <a:extLst>
              <a:ext uri="{FF2B5EF4-FFF2-40B4-BE49-F238E27FC236}">
                <a16:creationId xmlns:a16="http://schemas.microsoft.com/office/drawing/2014/main" id="{FA22CEC0-49B6-C9B4-7572-D337ABD2A48C}"/>
              </a:ext>
            </a:extLst>
          </p:cNvPr>
          <p:cNvSpPr txBox="1"/>
          <p:nvPr/>
        </p:nvSpPr>
        <p:spPr>
          <a:xfrm>
            <a:off x="444305" y="1338037"/>
            <a:ext cx="11303389" cy="1323439"/>
          </a:xfrm>
          <a:prstGeom prst="rect">
            <a:avLst/>
          </a:prstGeom>
          <a:solidFill>
            <a:schemeClr val="accent1"/>
          </a:solidFill>
        </p:spPr>
        <p:txBody>
          <a:bodyPr wrap="square" rtlCol="0">
            <a:spAutoFit/>
          </a:bodyPr>
          <a:lstStyle/>
          <a:p>
            <a:pPr algn="just"/>
            <a:r>
              <a:rPr lang="en-US" sz="1600" dirty="0"/>
              <a:t>Delivery Teams (DTs) or equivalents shall establish and maintain through-life safety cases that provide a compelling, comprehensible, and valid argument that a Product, System, or Service is safe for a given application in a given operating environment. For Platforms and Large Complex Systems, DTs shall </a:t>
            </a:r>
            <a:r>
              <a:rPr lang="en-US" sz="1600" dirty="0" err="1"/>
              <a:t>utilise</a:t>
            </a:r>
            <a:r>
              <a:rPr lang="en-US" sz="1600" dirty="0"/>
              <a:t> the Safety Case Maturity Tool to assess the breadth and appropriate coverage of the produced safety case report and submit findings to QSEP for inclusion in the Safety Case Maturity Dashboard.</a:t>
            </a:r>
          </a:p>
        </p:txBody>
      </p:sp>
    </p:spTree>
    <p:extLst>
      <p:ext uri="{BB962C8B-B14F-4D97-AF65-F5344CB8AC3E}">
        <p14:creationId xmlns:p14="http://schemas.microsoft.com/office/powerpoint/2010/main" val="4016573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6674C-CD93-4639-ED81-CA4AFCB78AF8}"/>
            </a:ext>
          </a:extLst>
        </p:cNvPr>
        <p:cNvGrpSpPr/>
        <p:nvPr/>
      </p:nvGrpSpPr>
      <p:grpSpPr>
        <a:xfrm>
          <a:off x="0" y="0"/>
          <a:ext cx="0" cy="0"/>
          <a:chOff x="0" y="0"/>
          <a:chExt cx="0" cy="0"/>
        </a:xfrm>
      </p:grpSpPr>
      <p:sp>
        <p:nvSpPr>
          <p:cNvPr id="16386" name="Title 1">
            <a:extLst>
              <a:ext uri="{FF2B5EF4-FFF2-40B4-BE49-F238E27FC236}">
                <a16:creationId xmlns:a16="http://schemas.microsoft.com/office/drawing/2014/main" id="{7F93C8FF-1407-AB87-7FA0-1CB68060B9E0}"/>
              </a:ext>
            </a:extLst>
          </p:cNvPr>
          <p:cNvSpPr>
            <a:spLocks noGrp="1"/>
          </p:cNvSpPr>
          <p:nvPr>
            <p:ph type="title"/>
          </p:nvPr>
        </p:nvSpPr>
        <p:spPr>
          <a:xfrm>
            <a:off x="9581721" y="985029"/>
            <a:ext cx="3344020" cy="3066507"/>
          </a:xfrm>
        </p:spPr>
        <p:txBody>
          <a:bodyPr vert="horz" lIns="91440" tIns="45720" rIns="91440" bIns="45720" rtlCol="0" anchor="b">
            <a:normAutofit/>
          </a:bodyPr>
          <a:lstStyle/>
          <a:p>
            <a:pPr>
              <a:lnSpc>
                <a:spcPct val="90000"/>
              </a:lnSpc>
            </a:pPr>
            <a:r>
              <a:rPr lang="en-US" altLang="en-US" sz="2600" b="0" i="0" kern="1200" dirty="0">
                <a:solidFill>
                  <a:srgbClr val="EBEBEB"/>
                </a:solidFill>
                <a:latin typeface="+mj-lt"/>
                <a:ea typeface="+mj-ea"/>
                <a:cs typeface="+mj-cs"/>
              </a:rPr>
              <a:t>Safety &amp; Environment </a:t>
            </a:r>
            <a:r>
              <a:rPr lang="en-US" altLang="en-US" sz="2600" dirty="0">
                <a:solidFill>
                  <a:srgbClr val="EBEBEB"/>
                </a:solidFill>
              </a:rPr>
              <a:t>Management System</a:t>
            </a:r>
            <a:endParaRPr lang="en-US" altLang="en-US" sz="2600" b="0" i="0" kern="1200" dirty="0">
              <a:solidFill>
                <a:srgbClr val="EBEBEB"/>
              </a:solidFill>
              <a:latin typeface="+mj-lt"/>
              <a:ea typeface="+mj-ea"/>
              <a:cs typeface="+mj-cs"/>
            </a:endParaRPr>
          </a:p>
        </p:txBody>
      </p:sp>
      <p:pic>
        <p:nvPicPr>
          <p:cNvPr id="4" name="Picture 3" descr="A screenshot of a green box&#10;&#10;AI-generated content may be incorrect.">
            <a:extLst>
              <a:ext uri="{FF2B5EF4-FFF2-40B4-BE49-F238E27FC236}">
                <a16:creationId xmlns:a16="http://schemas.microsoft.com/office/drawing/2014/main" id="{F2028A91-D62A-95E9-E2BC-9255A8533BAF}"/>
              </a:ext>
            </a:extLst>
          </p:cNvPr>
          <p:cNvPicPr>
            <a:picLocks noChangeAspect="1"/>
          </p:cNvPicPr>
          <p:nvPr/>
        </p:nvPicPr>
        <p:blipFill>
          <a:blip r:embed="rId2"/>
          <a:stretch>
            <a:fillRect/>
          </a:stretch>
        </p:blipFill>
        <p:spPr>
          <a:xfrm>
            <a:off x="220757" y="566224"/>
            <a:ext cx="8870572" cy="5725551"/>
          </a:xfrm>
          <a:prstGeom prst="rect">
            <a:avLst/>
          </a:prstGeom>
        </p:spPr>
      </p:pic>
      <p:sp>
        <p:nvSpPr>
          <p:cNvPr id="5" name="TextBox 4">
            <a:extLst>
              <a:ext uri="{FF2B5EF4-FFF2-40B4-BE49-F238E27FC236}">
                <a16:creationId xmlns:a16="http://schemas.microsoft.com/office/drawing/2014/main" id="{5912ED37-01D0-5AB5-8002-CEB30C100E8C}"/>
              </a:ext>
            </a:extLst>
          </p:cNvPr>
          <p:cNvSpPr txBox="1"/>
          <p:nvPr/>
        </p:nvSpPr>
        <p:spPr>
          <a:xfrm>
            <a:off x="5008099" y="4431323"/>
            <a:ext cx="3699802" cy="1754326"/>
          </a:xfrm>
          <a:prstGeom prst="rect">
            <a:avLst/>
          </a:prstGeom>
          <a:noFill/>
        </p:spPr>
        <p:txBody>
          <a:bodyPr wrap="square" rtlCol="0">
            <a:spAutoFit/>
          </a:bodyPr>
          <a:lstStyle/>
          <a:p>
            <a:pPr algn="ctr"/>
            <a:r>
              <a:rPr lang="en-US" b="1" dirty="0">
                <a:solidFill>
                  <a:srgbClr val="FF0000"/>
                </a:solidFill>
              </a:rPr>
              <a:t>Operating </a:t>
            </a:r>
            <a:r>
              <a:rPr lang="en-US" b="1" dirty="0" err="1">
                <a:solidFill>
                  <a:srgbClr val="FF0000"/>
                </a:solidFill>
              </a:rPr>
              <a:t>Centres</a:t>
            </a:r>
            <a:r>
              <a:rPr lang="en-US" b="1" dirty="0">
                <a:solidFill>
                  <a:srgbClr val="FF0000"/>
                </a:solidFill>
              </a:rPr>
              <a:t>, Delivery Teams or equivalents shall operate in compliance with established Safety and Environmental Management Systems.</a:t>
            </a:r>
          </a:p>
        </p:txBody>
      </p:sp>
    </p:spTree>
    <p:extLst>
      <p:ext uri="{BB962C8B-B14F-4D97-AF65-F5344CB8AC3E}">
        <p14:creationId xmlns:p14="http://schemas.microsoft.com/office/powerpoint/2010/main" val="345876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393" name="Picture 1639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395" name="Oval 1639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6397" name="Picture 1639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399" name="Picture 1639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6401" name="Rectangle 1640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403" name="Rectangle 16402">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386" name="Title 1"/>
          <p:cNvSpPr>
            <a:spLocks noGrp="1"/>
          </p:cNvSpPr>
          <p:nvPr>
            <p:ph type="title"/>
          </p:nvPr>
        </p:nvSpPr>
        <p:spPr>
          <a:xfrm>
            <a:off x="9201894" y="408254"/>
            <a:ext cx="3344020" cy="3066507"/>
          </a:xfrm>
        </p:spPr>
        <p:txBody>
          <a:bodyPr vert="horz" lIns="91440" tIns="45720" rIns="91440" bIns="45720" rtlCol="0" anchor="b">
            <a:normAutofit/>
          </a:bodyPr>
          <a:lstStyle/>
          <a:p>
            <a:pPr>
              <a:lnSpc>
                <a:spcPct val="90000"/>
              </a:lnSpc>
            </a:pPr>
            <a:r>
              <a:rPr lang="en-US" altLang="en-US" sz="2600" b="0" i="0" kern="1200" dirty="0">
                <a:solidFill>
                  <a:srgbClr val="EBEBEB"/>
                </a:solidFill>
                <a:latin typeface="+mj-lt"/>
                <a:ea typeface="+mj-ea"/>
                <a:cs typeface="+mj-cs"/>
              </a:rPr>
              <a:t>Safety &amp; Environment Case/Assessment</a:t>
            </a:r>
          </a:p>
        </p:txBody>
      </p:sp>
      <p:sp useBgFill="1">
        <p:nvSpPr>
          <p:cNvPr id="16405" name="Rectangle 16404">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7" name="Rectangle 16406">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 name="Picture 2" descr="A chart of safety hazard identification&#10;&#10;AI-generated content may be incorrect.">
            <a:extLst>
              <a:ext uri="{FF2B5EF4-FFF2-40B4-BE49-F238E27FC236}">
                <a16:creationId xmlns:a16="http://schemas.microsoft.com/office/drawing/2014/main" id="{63E9A0E1-5D5C-E630-B2E7-DFD4B0FEEC4A}"/>
              </a:ext>
            </a:extLst>
          </p:cNvPr>
          <p:cNvPicPr>
            <a:picLocks noChangeAspect="1"/>
          </p:cNvPicPr>
          <p:nvPr/>
        </p:nvPicPr>
        <p:blipFill>
          <a:blip r:embed="rId6"/>
          <a:stretch>
            <a:fillRect/>
          </a:stretch>
        </p:blipFill>
        <p:spPr>
          <a:xfrm>
            <a:off x="167531" y="570703"/>
            <a:ext cx="9034363" cy="5827162"/>
          </a:xfrm>
          <a:prstGeom prst="rect">
            <a:avLst/>
          </a:prstGeom>
          <a:effectLst/>
        </p:spPr>
      </p:pic>
    </p:spTree>
    <p:extLst>
      <p:ext uri="{BB962C8B-B14F-4D97-AF65-F5344CB8AC3E}">
        <p14:creationId xmlns:p14="http://schemas.microsoft.com/office/powerpoint/2010/main" val="3311487978"/>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47821" y="347661"/>
            <a:ext cx="8229600" cy="777875"/>
          </a:xfrm>
        </p:spPr>
        <p:txBody>
          <a:bodyPr/>
          <a:lstStyle/>
          <a:p>
            <a:r>
              <a:rPr lang="en-GB" altLang="en-US" sz="3600" dirty="0"/>
              <a:t>POSMS – Project Orientated Safety Management System</a:t>
            </a:r>
          </a:p>
        </p:txBody>
      </p:sp>
      <p:sp>
        <p:nvSpPr>
          <p:cNvPr id="6" name="Rectangle 9"/>
          <p:cNvSpPr txBox="1">
            <a:spLocks noChangeArrowheads="1"/>
          </p:cNvSpPr>
          <p:nvPr/>
        </p:nvSpPr>
        <p:spPr>
          <a:xfrm>
            <a:off x="1733550" y="2744570"/>
            <a:ext cx="8724900" cy="1785228"/>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1200"/>
              </a:spcBef>
              <a:buNone/>
              <a:defRPr/>
            </a:pPr>
            <a:r>
              <a:rPr lang="en-US" altLang="en-US" sz="2400" dirty="0">
                <a:latin typeface="Times New Roman" panose="02020603050405020304" pitchFamily="18" charset="0"/>
                <a:cs typeface="Times New Roman" panose="02020603050405020304" pitchFamily="18" charset="0"/>
              </a:rPr>
              <a:t>POSMS consists of 13 Safety management Procedures (SMPs) that can be used in isolation for a specific activity, or combined as a process. </a:t>
            </a:r>
            <a:endParaRPr lang="en-GB"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18622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439" name="Picture 1843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441" name="Picture 1844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443" name="Oval 1844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8445" name="Picture 1844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447" name="Picture 1844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449" name="Rectangle 1844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451" name="Rectangle 1845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434" name="Title 1"/>
          <p:cNvSpPr>
            <a:spLocks noGrp="1"/>
          </p:cNvSpPr>
          <p:nvPr>
            <p:ph type="title"/>
          </p:nvPr>
        </p:nvSpPr>
        <p:spPr>
          <a:xfrm>
            <a:off x="9295636" y="1359093"/>
            <a:ext cx="3352375" cy="3066507"/>
          </a:xfrm>
        </p:spPr>
        <p:txBody>
          <a:bodyPr vert="horz" lIns="91440" tIns="45720" rIns="91440" bIns="45720" rtlCol="0" anchor="b">
            <a:normAutofit/>
          </a:bodyPr>
          <a:lstStyle/>
          <a:p>
            <a:r>
              <a:rPr lang="en-US" altLang="en-US" sz="4400" b="0" i="0" kern="1200" dirty="0">
                <a:solidFill>
                  <a:srgbClr val="EBEBEB"/>
                </a:solidFill>
                <a:latin typeface="+mj-lt"/>
                <a:ea typeface="+mj-ea"/>
                <a:cs typeface="+mj-cs"/>
              </a:rPr>
              <a:t>POSMS Baker’s Dozen</a:t>
            </a:r>
          </a:p>
        </p:txBody>
      </p:sp>
      <p:sp>
        <p:nvSpPr>
          <p:cNvPr id="1845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8455" name="Freeform: Shape 1845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57" name="Rectangle 1845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 name="Picture 2" descr="A diagram of a safety management system&#10;&#10;AI-generated content may be incorrect.">
            <a:extLst>
              <a:ext uri="{FF2B5EF4-FFF2-40B4-BE49-F238E27FC236}">
                <a16:creationId xmlns:a16="http://schemas.microsoft.com/office/drawing/2014/main" id="{164D1879-E8FA-E565-B714-E5DCAC63FB82}"/>
              </a:ext>
            </a:extLst>
          </p:cNvPr>
          <p:cNvPicPr>
            <a:picLocks noChangeAspect="1"/>
          </p:cNvPicPr>
          <p:nvPr/>
        </p:nvPicPr>
        <p:blipFill>
          <a:blip r:embed="rId6"/>
          <a:stretch>
            <a:fillRect/>
          </a:stretch>
        </p:blipFill>
        <p:spPr>
          <a:xfrm>
            <a:off x="182258" y="236041"/>
            <a:ext cx="8777897" cy="6385918"/>
          </a:xfrm>
          <a:prstGeom prst="rect">
            <a:avLst/>
          </a:prstGeom>
          <a:effectLst/>
        </p:spPr>
      </p:pic>
    </p:spTree>
    <p:extLst>
      <p:ext uri="{BB962C8B-B14F-4D97-AF65-F5344CB8AC3E}">
        <p14:creationId xmlns:p14="http://schemas.microsoft.com/office/powerpoint/2010/main" val="102343811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Picture 6" descr="A grey room full of question marks with an opening going out">
            <a:extLst>
              <a:ext uri="{FF2B5EF4-FFF2-40B4-BE49-F238E27FC236}">
                <a16:creationId xmlns:a16="http://schemas.microsoft.com/office/drawing/2014/main" id="{C79A1638-08B8-408B-710B-E74069F35CF9}"/>
              </a:ext>
            </a:extLst>
          </p:cNvPr>
          <p:cNvPicPr>
            <a:picLocks noChangeAspect="1"/>
          </p:cNvPicPr>
          <p:nvPr/>
        </p:nvPicPr>
        <p:blipFill>
          <a:blip r:embed="rId7"/>
          <a:srcRect t="7126" r="-1" b="31185"/>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Questions on Safety Cases?</a:t>
            </a:r>
          </a:p>
        </p:txBody>
      </p:sp>
    </p:spTree>
    <p:extLst>
      <p:ext uri="{BB962C8B-B14F-4D97-AF65-F5344CB8AC3E}">
        <p14:creationId xmlns:p14="http://schemas.microsoft.com/office/powerpoint/2010/main" val="14131062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2"/>
            </a:solidFill>
            <a:effectLst/>
            <a:latin typeface="Arial"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2"/>
            </a:solidFill>
            <a:effectLst/>
            <a:latin typeface="Arial" pitchFamily="34"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1820</TotalTime>
  <Words>792</Words>
  <Application>Microsoft Macintosh PowerPoint</Application>
  <PresentationFormat>Widescreen</PresentationFormat>
  <Paragraphs>102</Paragraphs>
  <Slides>23</Slides>
  <Notes>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ＭＳ Ｐゴシック</vt:lpstr>
      <vt:lpstr>Arial</vt:lpstr>
      <vt:lpstr>Calibri</vt:lpstr>
      <vt:lpstr>Century Gothic</vt:lpstr>
      <vt:lpstr>Times</vt:lpstr>
      <vt:lpstr>Times New Roman</vt:lpstr>
      <vt:lpstr>Wingdings 3</vt:lpstr>
      <vt:lpstr>Ion</vt:lpstr>
      <vt:lpstr>Custom Design</vt:lpstr>
      <vt:lpstr>Safety &amp; Environmental Cases </vt:lpstr>
      <vt:lpstr>Reference Material</vt:lpstr>
      <vt:lpstr>The ASEMS Toolkit</vt:lpstr>
      <vt:lpstr>Technical Documentation and the CADMID/T Cycle</vt:lpstr>
      <vt:lpstr>PowerPoint Presentation</vt:lpstr>
      <vt:lpstr>PowerPoint Presentation</vt:lpstr>
      <vt:lpstr>The DLODs – TEPIDOILI Improvement</vt:lpstr>
      <vt:lpstr>The Concept Phase and Safety</vt:lpstr>
      <vt:lpstr>PowerPoint Presentation</vt:lpstr>
      <vt:lpstr>PowerPoint Presentation</vt:lpstr>
      <vt:lpstr>PowerPoint Presentation</vt:lpstr>
      <vt:lpstr>PowerPoint Presentation</vt:lpstr>
      <vt:lpstr>The Assessment Phase and Safety</vt:lpstr>
      <vt:lpstr>Demonstration/Manufacturing Phase and Safety</vt:lpstr>
      <vt:lpstr>In-Service and Disposal Phase and Safety</vt:lpstr>
      <vt:lpstr>PowerPoint Presentation</vt:lpstr>
      <vt:lpstr>PowerPoint Presentation</vt:lpstr>
      <vt:lpstr>But what about assurance?</vt:lpstr>
      <vt:lpstr>Safety &amp; Environment Management System</vt:lpstr>
      <vt:lpstr>Safety &amp; Environment Case/Assessment</vt:lpstr>
      <vt:lpstr>POSMS – Project Orientated Safety Management System</vt:lpstr>
      <vt:lpstr>POSMS Baker’s Dozen</vt:lpstr>
      <vt:lpstr>Questions on Safety Cases?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Chemistry </dc:title>
  <dc:creator>David Holley</dc:creator>
  <cp:lastModifiedBy>Gareth Collett</cp:lastModifiedBy>
  <cp:revision>19</cp:revision>
  <dcterms:created xsi:type="dcterms:W3CDTF">2021-02-03T09:10:14Z</dcterms:created>
  <dcterms:modified xsi:type="dcterms:W3CDTF">2025-01-15T12:58:50Z</dcterms:modified>
</cp:coreProperties>
</file>