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2"/>
  </p:notesMasterIdLst>
  <p:sldIdLst>
    <p:sldId id="304" r:id="rId5"/>
    <p:sldId id="314" r:id="rId6"/>
    <p:sldId id="308" r:id="rId7"/>
    <p:sldId id="327" r:id="rId8"/>
    <p:sldId id="288" r:id="rId9"/>
    <p:sldId id="258" r:id="rId10"/>
    <p:sldId id="299" r:id="rId11"/>
    <p:sldId id="310" r:id="rId12"/>
    <p:sldId id="301" r:id="rId13"/>
    <p:sldId id="303" r:id="rId14"/>
    <p:sldId id="268" r:id="rId15"/>
    <p:sldId id="311" r:id="rId16"/>
    <p:sldId id="313" r:id="rId17"/>
    <p:sldId id="271" r:id="rId18"/>
    <p:sldId id="275" r:id="rId19"/>
    <p:sldId id="319" r:id="rId20"/>
    <p:sldId id="296" r:id="rId21"/>
    <p:sldId id="316" r:id="rId22"/>
    <p:sldId id="320" r:id="rId23"/>
    <p:sldId id="321" r:id="rId24"/>
    <p:sldId id="322" r:id="rId25"/>
    <p:sldId id="324" r:id="rId26"/>
    <p:sldId id="325" r:id="rId27"/>
    <p:sldId id="323" r:id="rId28"/>
    <p:sldId id="318" r:id="rId29"/>
    <p:sldId id="326" r:id="rId30"/>
    <p:sldId id="30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D8BF5B-3C7A-43CA-A066-F04FDF78EEBF}" v="274" dt="2022-03-01T21:48:45.6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50" autoAdjust="0"/>
  </p:normalViewPr>
  <p:slideViewPr>
    <p:cSldViewPr snapToGrid="0">
      <p:cViewPr varScale="1">
        <p:scale>
          <a:sx n="63" d="100"/>
          <a:sy n="63" d="100"/>
        </p:scale>
        <p:origin x="804" y="56"/>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8/10/relationships/authors" Target="authors.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3/16/2022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dirty="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5</a:t>
            </a:fld>
            <a:endParaRPr lang="en-US" dirty="0"/>
          </a:p>
        </p:txBody>
      </p:sp>
    </p:spTree>
    <p:extLst>
      <p:ext uri="{BB962C8B-B14F-4D97-AF65-F5344CB8AC3E}">
        <p14:creationId xmlns:p14="http://schemas.microsoft.com/office/powerpoint/2010/main" val="2085011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6</a:t>
            </a:fld>
            <a:endParaRPr lang="en-US" dirty="0"/>
          </a:p>
        </p:txBody>
      </p:sp>
    </p:spTree>
    <p:extLst>
      <p:ext uri="{BB962C8B-B14F-4D97-AF65-F5344CB8AC3E}">
        <p14:creationId xmlns:p14="http://schemas.microsoft.com/office/powerpoint/2010/main" val="3278755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7</a:t>
            </a:fld>
            <a:endParaRPr lang="en-US" dirty="0"/>
          </a:p>
        </p:txBody>
      </p:sp>
    </p:spTree>
    <p:extLst>
      <p:ext uri="{BB962C8B-B14F-4D97-AF65-F5344CB8AC3E}">
        <p14:creationId xmlns:p14="http://schemas.microsoft.com/office/powerpoint/2010/main" val="2781560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13</a:t>
            </a:fld>
            <a:endParaRPr lang="en-US" dirty="0"/>
          </a:p>
        </p:txBody>
      </p:sp>
    </p:spTree>
    <p:extLst>
      <p:ext uri="{BB962C8B-B14F-4D97-AF65-F5344CB8AC3E}">
        <p14:creationId xmlns:p14="http://schemas.microsoft.com/office/powerpoint/2010/main" val="2183219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14</a:t>
            </a:fld>
            <a:endParaRPr lang="en-US" dirty="0"/>
          </a:p>
        </p:txBody>
      </p:sp>
    </p:spTree>
    <p:extLst>
      <p:ext uri="{BB962C8B-B14F-4D97-AF65-F5344CB8AC3E}">
        <p14:creationId xmlns:p14="http://schemas.microsoft.com/office/powerpoint/2010/main" val="2028795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17</a:t>
            </a:fld>
            <a:endParaRPr lang="en-US" dirty="0"/>
          </a:p>
        </p:txBody>
      </p:sp>
    </p:spTree>
    <p:extLst>
      <p:ext uri="{BB962C8B-B14F-4D97-AF65-F5344CB8AC3E}">
        <p14:creationId xmlns:p14="http://schemas.microsoft.com/office/powerpoint/2010/main" val="4203309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19</a:t>
            </a:fld>
            <a:endParaRPr lang="en-US" dirty="0"/>
          </a:p>
        </p:txBody>
      </p:sp>
    </p:spTree>
    <p:extLst>
      <p:ext uri="{BB962C8B-B14F-4D97-AF65-F5344CB8AC3E}">
        <p14:creationId xmlns:p14="http://schemas.microsoft.com/office/powerpoint/2010/main" val="2558399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20</a:t>
            </a:fld>
            <a:endParaRPr lang="en-US" dirty="0"/>
          </a:p>
        </p:txBody>
      </p:sp>
    </p:spTree>
    <p:extLst>
      <p:ext uri="{BB962C8B-B14F-4D97-AF65-F5344CB8AC3E}">
        <p14:creationId xmlns:p14="http://schemas.microsoft.com/office/powerpoint/2010/main" val="33873718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21</a:t>
            </a:fld>
            <a:endParaRPr lang="en-US" dirty="0"/>
          </a:p>
        </p:txBody>
      </p:sp>
    </p:spTree>
    <p:extLst>
      <p:ext uri="{BB962C8B-B14F-4D97-AF65-F5344CB8AC3E}">
        <p14:creationId xmlns:p14="http://schemas.microsoft.com/office/powerpoint/2010/main" val="185334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22</a:t>
            </a:fld>
            <a:endParaRPr lang="en-US" dirty="0"/>
          </a:p>
        </p:txBody>
      </p:sp>
    </p:spTree>
    <p:extLst>
      <p:ext uri="{BB962C8B-B14F-4D97-AF65-F5344CB8AC3E}">
        <p14:creationId xmlns:p14="http://schemas.microsoft.com/office/powerpoint/2010/main" val="5026294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90660-4B7D-4C11-96DB-B19FFA8CA93C}" type="slidenum">
              <a:rPr lang="en-US" smtClean="0"/>
              <a:t>23</a:t>
            </a:fld>
            <a:endParaRPr lang="en-US" dirty="0"/>
          </a:p>
        </p:txBody>
      </p:sp>
    </p:spTree>
    <p:extLst>
      <p:ext uri="{BB962C8B-B14F-4D97-AF65-F5344CB8AC3E}">
        <p14:creationId xmlns:p14="http://schemas.microsoft.com/office/powerpoint/2010/main" val="529054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6.53</a:t>
            </a:r>
          </a:p>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anchor="b">
            <a:normAutofit/>
          </a:bodyPr>
          <a:lstStyle>
            <a:lvl1pPr algn="l">
              <a:defRPr sz="3800" b="1" baseline="0"/>
            </a:lvl1pPr>
          </a:lstStyle>
          <a:p>
            <a:r>
              <a:rPr lang="en-US" dirty="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10" name="Picture Placeholder 16" descr="abstract colo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endParaRPr lang="en-US" dirty="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a:lstStyle>
            <a:lvl1pP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a:lstStyle>
            <a:lvl1pPr algn="r">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971" name="Picture Placeholder 986" descr="abstract colo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endParaRPr lang="en-US" dirty="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endParaRPr lang="en-US" dirty="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endParaRPr lang="en-US" dirty="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endParaRPr lang="en-US" dirty="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endParaRPr lang="en-US" dirty="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endParaRPr lang="en-US" dirty="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endParaRPr lang="en-US" dirty="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endParaRPr lang="en-US" dirty="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endParaRPr lang="en-US" dirty="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endParaRPr lang="en-US" dirty="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endParaRPr lang="en-US" dirty="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endParaRPr lang="en-US" dirty="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endParaRPr lang="en-US" dirty="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endParaRPr lang="en-US" dirty="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endParaRPr lang="en-US" dirty="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endParaRPr lang="en-US" dirty="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endParaRPr lang="en-US" dirty="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endParaRPr lang="en-US" dirty="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endParaRPr lang="en-US" dirty="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endParaRPr lang="en-US" dirty="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endParaRPr lang="en-US" dirty="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endParaRPr lang="en-US" dirty="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endParaRPr lang="en-US" dirty="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endParaRPr lang="en-US" dirty="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endParaRPr lang="en-US" dirty="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endParaRPr lang="en-US" dirty="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endParaRPr lang="en-US" dirty="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endParaRPr lang="en-US" dirty="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endParaRPr lang="en-US" dirty="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endParaRPr lang="en-US" dirty="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endParaRPr lang="en-US" dirty="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endParaRPr lang="en-US" dirty="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endParaRPr lang="en-US" dirty="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endParaRPr lang="en-US" dirty="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endParaRPr lang="en-US" dirty="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endParaRPr lang="en-US" dirty="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endParaRPr lang="en-US" dirty="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endParaRPr lang="en-US" dirty="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endParaRPr lang="en-US" dirty="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endParaRPr lang="en-US" dirty="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endParaRPr lang="en-US" dirty="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endParaRPr lang="en-US" dirty="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endParaRPr lang="en-US" dirty="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endParaRPr lang="en-US" dirty="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endParaRPr lang="en-US" dirty="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endParaRPr lang="en-US" dirty="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endParaRPr lang="en-US" dirty="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endParaRPr lang="en-US" dirty="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endParaRPr lang="en-US" dirty="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endParaRPr lang="en-US" dirty="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endParaRPr lang="en-US" dirty="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endParaRPr lang="en-US" dirty="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endParaRPr lang="en-US" dirty="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endParaRPr lang="en-US" dirty="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endParaRPr lang="en-US" dirty="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endParaRPr lang="en-US" dirty="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endParaRPr lang="en-US" dirty="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endParaRPr lang="en-US" dirty="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endParaRPr lang="en-US" dirty="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endParaRPr lang="en-US" dirty="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endParaRPr lang="en-US" dirty="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endParaRPr lang="en-US" dirty="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endParaRPr lang="en-US" dirty="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endParaRPr lang="en-US" dirty="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endParaRPr lang="en-US" dirty="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endParaRPr lang="en-US" dirty="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endParaRPr lang="en-US" dirty="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endParaRPr lang="en-US" dirty="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endParaRPr lang="en-US" dirty="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endParaRPr lang="en-US" dirty="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endParaRPr lang="en-US" dirty="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endParaRPr lang="en-US" dirty="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endParaRPr lang="en-US" dirty="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endParaRPr lang="en-US" dirty="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endParaRPr lang="en-US" dirty="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endParaRPr lang="en-US" dirty="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endParaRPr lang="en-US" dirty="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endParaRPr lang="en-US" dirty="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endParaRPr lang="en-US" dirty="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endParaRPr lang="en-US" dirty="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endParaRPr lang="en-US" dirty="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endParaRPr lang="en-US" dirty="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endParaRPr lang="en-US" dirty="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endParaRPr lang="en-US" dirty="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endParaRPr lang="en-US" dirty="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endParaRPr lang="en-US" dirty="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endParaRPr lang="en-US" dirty="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endParaRPr lang="en-US" dirty="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endParaRPr lang="en-US" dirty="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endParaRPr lang="en-US" dirty="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endParaRPr lang="en-US" dirty="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endParaRPr lang="en-US" dirty="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endParaRPr lang="en-US" dirty="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endParaRPr lang="en-US" dirty="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endParaRPr lang="en-US" dirty="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endParaRPr lang="en-US" dirty="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endParaRPr lang="en-US" dirty="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endParaRPr lang="en-US" dirty="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endParaRPr lang="en-US" dirty="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endParaRPr lang="en-US" dirty="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endParaRPr lang="en-US" dirty="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endParaRPr lang="en-US" dirty="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endParaRPr lang="en-US" dirty="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endParaRPr lang="en-US" dirty="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endParaRPr lang="en-US" dirty="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endParaRPr lang="en-US" dirty="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endParaRPr lang="en-US" dirty="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endParaRPr lang="en-US" dirty="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endParaRPr lang="en-US" dirty="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endParaRPr lang="en-US" dirty="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endParaRPr lang="en-US" dirty="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endParaRPr lang="en-US" dirty="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endParaRPr lang="en-US" dirty="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endParaRPr lang="en-US" dirty="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endParaRPr lang="en-US" dirty="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endParaRPr lang="en-US" dirty="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endParaRPr lang="en-US" dirty="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endParaRPr lang="en-US" dirty="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endParaRPr lang="en-US" dirty="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endParaRPr lang="en-US" dirty="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endParaRPr lang="en-US" dirty="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endParaRPr lang="en-US" dirty="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endParaRPr lang="en-US" dirty="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endParaRPr lang="en-US" dirty="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endParaRPr lang="en-US" dirty="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endParaRPr lang="en-US" dirty="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endParaRPr lang="en-US" dirty="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endParaRPr lang="en-US" dirty="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endParaRPr lang="en-US" dirty="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endParaRPr lang="en-US" dirty="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endParaRPr lang="en-US" dirty="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endParaRPr lang="en-US" dirty="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endParaRPr lang="en-US" dirty="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endParaRPr lang="en-US" dirty="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endParaRPr lang="en-US" dirty="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endParaRPr lang="en-US" dirty="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endParaRPr lang="en-US" dirty="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endParaRPr lang="en-US" dirty="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endParaRPr lang="en-US" dirty="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endParaRPr lang="en-US" dirty="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endParaRPr lang="en-US" dirty="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endParaRPr lang="en-US" dirty="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endParaRPr lang="en-US" dirty="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endParaRPr lang="en-US" dirty="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endParaRPr lang="en-US" dirty="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endParaRPr lang="en-US" dirty="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endParaRPr lang="en-US" dirty="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endParaRPr lang="en-US" dirty="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endParaRPr lang="en-US" dirty="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endParaRPr lang="en-US" dirty="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endParaRPr lang="en-US" dirty="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endParaRPr lang="en-US" dirty="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endParaRPr lang="en-US" dirty="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endParaRPr lang="en-US" dirty="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endParaRPr lang="en-US" dirty="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endParaRPr lang="en-US" dirty="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endParaRPr lang="en-US" dirty="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endParaRPr lang="en-US" dirty="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endParaRPr lang="en-US" dirty="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endParaRPr lang="en-US" dirty="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endParaRPr lang="en-US" dirty="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endParaRPr lang="en-US" dirty="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endParaRPr lang="en-US" dirty="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endParaRPr lang="en-US" dirty="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endParaRPr lang="en-US" dirty="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endParaRPr lang="en-US" dirty="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endParaRPr lang="en-US" dirty="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endParaRPr lang="en-US" dirty="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endParaRPr lang="en-US" dirty="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endParaRPr lang="en-US" dirty="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endParaRPr lang="en-US" dirty="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endParaRPr lang="en-US" dirty="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endParaRPr lang="en-US" dirty="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endParaRPr lang="en-US" dirty="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endParaRPr lang="en-US" dirty="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endParaRPr lang="en-US" dirty="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endParaRPr lang="en-US" dirty="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endParaRPr lang="en-US" dirty="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endParaRPr lang="en-US" dirty="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endParaRPr lang="en-US" dirty="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endParaRPr lang="en-US" dirty="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endParaRPr lang="en-US" dirty="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endParaRPr lang="en-US" dirty="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endParaRPr lang="en-US" dirty="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endParaRPr lang="en-US" dirty="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endParaRPr lang="en-US" dirty="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endParaRPr lang="en-US" dirty="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endParaRPr lang="en-US" dirty="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endParaRPr lang="en-US" dirty="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endParaRPr lang="en-US" dirty="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endParaRPr lang="en-US" dirty="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endParaRPr lang="en-US" dirty="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endParaRPr lang="en-US" dirty="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endParaRPr lang="en-US" dirty="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endParaRPr lang="en-US" dirty="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endParaRPr lang="en-US" dirty="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endParaRPr lang="en-US" dirty="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endParaRPr lang="en-US" dirty="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endParaRPr lang="en-US" dirty="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endParaRPr lang="en-US" dirty="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endParaRPr lang="en-US" dirty="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endParaRPr lang="en-US" dirty="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endParaRPr lang="en-US" dirty="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endParaRPr lang="en-US" dirty="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endParaRPr lang="en-US" dirty="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endParaRPr lang="en-US" dirty="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endParaRPr lang="en-US" dirty="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endParaRPr lang="en-US" dirty="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endParaRPr lang="en-US" dirty="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endParaRPr lang="en-US" dirty="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endParaRPr lang="en-US" dirty="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endParaRPr lang="en-US" dirty="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endParaRPr lang="en-US" dirty="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endParaRPr lang="en-US" dirty="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endParaRPr lang="en-US" dirty="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endParaRPr lang="en-US" dirty="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endParaRPr lang="en-US" dirty="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endParaRPr lang="en-US" dirty="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endParaRPr lang="en-US" dirty="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endParaRPr lang="en-US" dirty="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endParaRPr lang="en-US" dirty="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endParaRPr lang="en-US" dirty="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endParaRPr lang="en-US" dirty="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endParaRPr lang="en-US" dirty="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endParaRPr lang="en-US" dirty="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endParaRPr lang="en-US" dirty="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endParaRPr lang="en-US" dirty="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endParaRPr lang="en-US" dirty="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endParaRPr lang="en-US" dirty="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endParaRPr lang="en-US" dirty="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endParaRPr lang="en-US" dirty="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endParaRPr lang="en-US" dirty="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endParaRPr lang="en-US" dirty="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endParaRPr lang="en-US" dirty="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endParaRPr lang="en-US" dirty="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endParaRPr lang="en-US" dirty="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endParaRPr lang="en-US" dirty="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endParaRPr lang="en-US" dirty="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endParaRPr lang="en-US" dirty="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endParaRPr lang="en-US" dirty="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endParaRPr lang="en-US" dirty="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endParaRPr lang="en-US" dirty="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endParaRPr lang="en-US" dirty="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endParaRPr lang="en-US" dirty="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endParaRPr lang="en-US" dirty="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endParaRPr lang="en-US" dirty="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endParaRPr lang="en-US" dirty="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endParaRPr lang="en-US" dirty="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endParaRPr lang="en-US" dirty="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endParaRPr lang="en-US" dirty="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endParaRPr lang="en-US" dirty="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endParaRPr lang="en-US" dirty="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endParaRPr lang="en-US" dirty="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endParaRPr lang="en-US" dirty="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endParaRPr lang="en-US" dirty="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endParaRPr lang="en-US" dirty="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endParaRPr lang="en-US" dirty="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endParaRPr lang="en-US" dirty="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endParaRPr lang="en-US" dirty="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endParaRPr lang="en-US" dirty="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endParaRPr lang="en-US" dirty="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endParaRPr lang="en-US" dirty="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endParaRPr lang="en-US" dirty="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endParaRPr lang="en-US" dirty="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endParaRPr lang="en-US" dirty="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endParaRPr lang="en-US" dirty="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endParaRPr lang="en-US" dirty="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endParaRPr lang="en-US" dirty="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endParaRPr lang="en-US" dirty="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endParaRPr lang="en-US" dirty="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endParaRPr lang="en-US" dirty="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endParaRPr lang="en-US" dirty="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endParaRPr lang="en-US" dirty="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endParaRPr lang="en-US" dirty="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endParaRPr lang="en-US" dirty="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endParaRPr lang="en-US" dirty="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endParaRPr lang="en-US" dirty="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endParaRPr lang="en-US" dirty="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endParaRPr lang="en-US" dirty="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endParaRPr lang="en-US" dirty="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endParaRPr lang="en-US" dirty="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endParaRPr lang="en-US" dirty="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endParaRPr lang="en-US" dirty="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endParaRPr lang="en-US" dirty="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endParaRPr lang="en-US" dirty="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endParaRPr lang="en-US" dirty="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endParaRPr lang="en-US" dirty="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endParaRPr lang="en-US" dirty="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endParaRPr lang="en-US" dirty="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endParaRPr lang="en-US" dirty="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endParaRPr lang="en-US" dirty="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endParaRPr lang="en-US" dirty="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endParaRPr lang="en-US" dirty="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endParaRPr lang="en-US" dirty="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endParaRPr lang="en-US" dirty="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endParaRPr lang="en-US" dirty="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endParaRPr lang="en-US" dirty="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endParaRPr lang="en-US" dirty="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endParaRPr lang="en-US" dirty="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endParaRPr lang="en-US" dirty="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endParaRPr lang="en-US" dirty="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endParaRPr lang="en-US" dirty="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endParaRPr lang="en-US" dirty="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endParaRPr lang="en-US" dirty="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endParaRPr lang="en-US" dirty="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endParaRPr lang="en-US" dirty="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endParaRPr lang="en-US" dirty="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endParaRPr lang="en-US" dirty="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endParaRPr lang="en-US" dirty="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endParaRPr lang="en-US" dirty="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endParaRPr lang="en-US" dirty="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endParaRPr lang="en-US" dirty="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endParaRPr lang="en-US" dirty="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endParaRPr lang="en-US" dirty="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endParaRPr lang="en-US" dirty="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endParaRPr lang="en-US" dirty="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endParaRPr lang="en-US" dirty="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endParaRPr lang="en-US" dirty="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endParaRPr lang="en-US" dirty="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endParaRPr lang="en-US" dirty="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endParaRPr lang="en-US" dirty="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endParaRPr lang="en-US" dirty="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endParaRPr lang="en-US" dirty="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endParaRPr lang="en-US" dirty="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endParaRPr lang="en-US" dirty="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endParaRPr lang="en-US" dirty="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endParaRPr lang="en-US" dirty="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endParaRPr lang="en-US" dirty="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endParaRPr lang="en-US" dirty="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endParaRPr lang="en-US" dirty="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endParaRPr lang="en-US" dirty="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endParaRPr lang="en-US" dirty="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endParaRPr lang="en-US" dirty="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endParaRPr lang="en-US" dirty="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endParaRPr lang="en-US" dirty="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endParaRPr lang="en-US" dirty="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endParaRPr lang="en-US" dirty="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endParaRPr lang="en-US" dirty="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endParaRPr lang="en-US" dirty="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endParaRPr lang="en-US" dirty="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endParaRPr lang="en-US" dirty="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endParaRPr lang="en-US" dirty="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endParaRPr lang="en-US" dirty="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endParaRPr lang="en-US" dirty="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endParaRPr lang="en-US" dirty="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endParaRPr lang="en-US" dirty="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endParaRPr lang="en-US" dirty="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endParaRPr lang="en-US" dirty="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endParaRPr lang="en-US" dirty="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endParaRPr lang="en-US" dirty="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endParaRPr lang="en-US" dirty="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endParaRPr lang="en-US" dirty="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endParaRPr lang="en-US" dirty="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endParaRPr lang="en-US" dirty="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endParaRPr lang="en-US" dirty="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endParaRPr lang="en-US" dirty="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endParaRPr lang="en-US" dirty="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endParaRPr lang="en-US" dirty="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endParaRPr lang="en-US" dirty="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endParaRPr lang="en-US" dirty="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endParaRPr lang="en-US" dirty="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endParaRPr lang="en-US" dirty="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endParaRPr lang="en-US" dirty="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endParaRPr lang="en-US" dirty="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endParaRPr lang="en-US" dirty="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endParaRPr lang="en-US" dirty="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endParaRPr lang="en-US" dirty="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endParaRPr lang="en-US" dirty="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endParaRPr lang="en-US" dirty="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endParaRPr lang="en-US" dirty="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endParaRPr lang="en-US" dirty="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endParaRPr lang="en-US" dirty="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endParaRPr lang="en-US" dirty="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endParaRPr lang="en-US" dirty="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endParaRPr lang="en-US" dirty="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endParaRPr lang="en-US" dirty="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endParaRPr lang="en-US" dirty="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endParaRPr lang="en-US" dirty="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endParaRPr lang="en-US" dirty="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endParaRPr lang="en-US" dirty="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endParaRPr lang="en-US" dirty="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endParaRPr lang="en-US" dirty="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endParaRPr lang="en-US" dirty="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endParaRPr lang="en-US" dirty="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endParaRPr lang="en-US" dirty="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endParaRPr lang="en-US" dirty="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endParaRPr lang="en-US" dirty="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endParaRPr lang="en-US" dirty="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endParaRPr lang="en-US" dirty="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endParaRPr lang="en-US" dirty="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endParaRPr lang="en-US" dirty="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endParaRPr lang="en-US" dirty="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endParaRPr lang="en-US" dirty="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endParaRPr lang="en-US" dirty="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endParaRPr lang="en-US" dirty="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endParaRPr lang="en-US" dirty="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endParaRPr lang="en-US" dirty="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endParaRPr lang="en-US" dirty="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endParaRPr lang="en-US" dirty="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endParaRPr lang="en-US" dirty="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endParaRPr lang="en-US" dirty="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endParaRPr lang="en-US" dirty="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endParaRPr lang="en-US" dirty="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endParaRPr lang="en-US" dirty="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endParaRPr lang="en-US" dirty="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endParaRPr lang="en-US" dirty="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endParaRPr lang="en-US" dirty="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endParaRPr lang="en-US" dirty="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endParaRPr lang="en-US" dirty="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endParaRPr lang="en-US" dirty="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endParaRPr lang="en-US" dirty="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endParaRPr lang="en-US" dirty="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endParaRPr lang="en-US" dirty="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endParaRPr lang="en-US" dirty="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endParaRPr lang="en-US" dirty="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endParaRPr lang="en-US" dirty="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endParaRPr lang="en-US" dirty="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endParaRPr lang="en-US" dirty="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endParaRPr lang="en-US" dirty="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endParaRPr lang="en-US" dirty="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endParaRPr lang="en-US" dirty="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endParaRPr lang="en-US" dirty="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endParaRPr lang="en-US" dirty="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endParaRPr lang="en-US" dirty="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endParaRPr lang="en-US" dirty="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endParaRPr lang="en-US" dirty="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endParaRPr lang="en-US" dirty="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endParaRPr lang="en-US" dirty="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endParaRPr lang="en-US" dirty="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endParaRPr lang="en-US" dirty="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endParaRPr lang="en-US" dirty="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endParaRPr lang="en-US" dirty="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endParaRPr lang="en-US" dirty="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endParaRPr lang="en-US" dirty="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endParaRPr lang="en-US" dirty="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endParaRPr lang="en-US" dirty="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endParaRPr lang="en-US" dirty="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endParaRPr lang="en-US" dirty="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endParaRPr lang="en-US" dirty="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endParaRPr lang="en-US" dirty="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endParaRPr lang="en-US" dirty="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endParaRPr lang="en-US" dirty="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endParaRPr lang="en-US" dirty="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endParaRPr lang="en-US" dirty="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endParaRPr lang="en-US" dirty="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endParaRPr lang="en-US" dirty="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endParaRPr lang="en-US" dirty="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endParaRPr lang="en-US" dirty="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endParaRPr lang="en-US" dirty="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endParaRPr lang="en-US" dirty="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endParaRPr lang="en-US" dirty="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endParaRPr lang="en-US" dirty="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endParaRPr lang="en-US" dirty="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endParaRPr lang="en-US" dirty="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endParaRPr lang="en-US" dirty="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endParaRPr lang="en-US" dirty="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endParaRPr lang="en-US" dirty="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endParaRPr lang="en-US" dirty="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endParaRPr lang="en-US" dirty="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endParaRPr lang="en-US" dirty="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endParaRPr lang="en-US" dirty="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endParaRPr lang="en-US" dirty="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endParaRPr lang="en-US" dirty="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endParaRPr lang="en-US" dirty="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endParaRPr lang="en-US" dirty="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endParaRPr lang="en-US" dirty="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endParaRPr lang="en-US" dirty="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endParaRPr lang="en-US" dirty="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endParaRPr lang="en-US" dirty="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endParaRPr lang="en-US" dirty="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endParaRPr lang="en-US" dirty="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endParaRPr lang="en-US" dirty="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endParaRPr lang="en-US" dirty="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endParaRPr lang="en-US" dirty="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endParaRPr lang="en-US" dirty="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endParaRPr lang="en-US" dirty="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endParaRPr lang="en-US" dirty="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endParaRPr lang="en-US" dirty="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endParaRPr lang="en-US" dirty="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endParaRPr lang="en-US" dirty="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endParaRPr lang="en-US" dirty="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endParaRPr lang="en-US" dirty="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endParaRPr lang="en-US" dirty="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endParaRPr lang="en-US" dirty="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endParaRPr lang="en-US" dirty="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endParaRPr lang="en-US" dirty="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endParaRPr lang="en-US" dirty="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endParaRPr lang="en-US" dirty="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endParaRPr lang="en-US" dirty="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endParaRPr lang="en-US" dirty="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endParaRPr lang="en-US" dirty="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endParaRPr lang="en-US" dirty="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endParaRPr lang="en-US" dirty="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endParaRPr lang="en-US" dirty="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endParaRPr lang="en-US" dirty="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endParaRPr lang="en-US" dirty="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endParaRPr lang="en-US" dirty="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endParaRPr lang="en-US" dirty="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endParaRPr lang="en-US" dirty="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endParaRPr lang="en-US" dirty="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endParaRPr lang="en-US" dirty="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endParaRPr lang="en-US" dirty="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endParaRPr lang="en-US" dirty="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endParaRPr lang="en-US" dirty="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endParaRPr lang="en-US" dirty="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endParaRPr lang="en-US" dirty="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endParaRPr lang="en-US" dirty="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endParaRPr lang="en-US" dirty="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endParaRPr lang="en-US" dirty="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endParaRPr lang="en-US" dirty="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endParaRPr lang="en-US" dirty="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endParaRPr lang="en-US" dirty="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endParaRPr lang="en-US" dirty="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endParaRPr lang="en-US" dirty="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endParaRPr lang="en-US" dirty="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endParaRPr lang="en-US" dirty="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endParaRPr lang="en-US" dirty="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endParaRPr lang="en-US" dirty="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endParaRPr lang="en-US" dirty="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endParaRPr lang="en-US" dirty="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endParaRPr lang="en-US" dirty="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endParaRPr lang="en-US" dirty="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endParaRPr lang="en-US" dirty="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endParaRPr lang="en-US" dirty="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endParaRPr lang="en-US" dirty="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endParaRPr lang="en-US" dirty="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endParaRPr lang="en-US" dirty="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endParaRPr lang="en-US" dirty="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endParaRPr lang="en-US" dirty="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endParaRPr lang="en-US" dirty="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endParaRPr lang="en-US" dirty="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endParaRPr lang="en-US" dirty="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endParaRPr lang="en-US" dirty="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endParaRPr lang="en-US" dirty="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endParaRPr lang="en-US" dirty="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endParaRPr lang="en-US" dirty="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endParaRPr lang="en-US" dirty="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endParaRPr lang="en-US" dirty="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endParaRPr lang="en-US" dirty="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endParaRPr lang="en-US" dirty="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endParaRPr lang="en-US" dirty="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endParaRPr lang="en-US" dirty="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endParaRPr lang="en-US" dirty="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endParaRPr lang="en-US" dirty="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endParaRPr lang="en-US" dirty="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endParaRPr lang="en-US" dirty="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endParaRPr lang="en-US" dirty="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endParaRPr lang="en-US" dirty="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endParaRPr lang="en-US" dirty="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endParaRPr lang="en-US" dirty="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endParaRPr lang="en-US" dirty="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endParaRPr lang="en-US" dirty="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endParaRPr lang="en-US" dirty="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endParaRPr lang="en-US" dirty="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endParaRPr lang="en-US" dirty="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endParaRPr lang="en-US" dirty="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endParaRPr lang="en-US" dirty="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endParaRPr lang="en-US" dirty="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endParaRPr lang="en-US" dirty="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endParaRPr lang="en-US" dirty="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endParaRPr lang="en-US" dirty="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endParaRPr lang="en-US" dirty="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endParaRPr lang="en-US" dirty="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endParaRPr lang="en-US" dirty="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endParaRPr lang="en-US" dirty="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endParaRPr lang="en-US" dirty="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endParaRPr lang="en-US" dirty="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endParaRPr lang="en-US" dirty="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endParaRPr lang="en-US" dirty="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endParaRPr lang="en-US" dirty="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endParaRPr lang="en-US" dirty="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endParaRPr lang="en-US" dirty="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endParaRPr lang="en-US" dirty="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endParaRPr lang="en-US" dirty="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endParaRPr lang="en-US" dirty="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endParaRPr lang="en-US" dirty="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endParaRPr lang="en-US" dirty="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endParaRPr lang="en-US" dirty="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endParaRPr lang="en-US" dirty="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endParaRPr lang="en-US" dirty="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endParaRPr lang="en-US" dirty="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endParaRPr lang="en-US" dirty="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endParaRPr lang="en-US" dirty="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endParaRPr lang="en-US" dirty="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endParaRPr lang="en-US" dirty="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endParaRPr lang="en-US" dirty="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endParaRPr lang="en-US" dirty="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endParaRPr lang="en-US" dirty="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endParaRPr lang="en-US" dirty="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endParaRPr lang="en-US" dirty="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endParaRPr lang="en-US" dirty="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endParaRPr lang="en-US" dirty="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endParaRPr lang="en-US" dirty="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endParaRPr lang="en-US" dirty="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endParaRPr lang="en-US" dirty="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endParaRPr lang="en-US" dirty="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endParaRPr lang="en-US" dirty="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endParaRPr lang="en-US" dirty="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endParaRPr lang="en-US" dirty="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endParaRPr lang="en-US" dirty="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endParaRPr lang="en-US" dirty="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endParaRPr lang="en-US" dirty="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endParaRPr lang="en-US" dirty="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endParaRPr lang="en-US" dirty="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endParaRPr lang="en-US" dirty="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endParaRPr lang="en-US" dirty="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endParaRPr lang="en-US" dirty="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endParaRPr lang="en-US" dirty="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endParaRPr lang="en-US" dirty="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endParaRPr lang="en-US" dirty="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endParaRPr lang="en-US" dirty="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endParaRPr lang="en-US" dirty="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endParaRPr lang="en-US" dirty="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endParaRPr lang="en-US" dirty="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endParaRPr lang="en-US" dirty="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endParaRPr lang="en-US" dirty="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endParaRPr lang="en-US" dirty="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endParaRPr lang="en-US" dirty="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endParaRPr lang="en-US" dirty="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endParaRPr lang="en-US" dirty="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endParaRPr lang="en-US" dirty="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endParaRPr lang="en-US" dirty="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endParaRPr lang="en-US" dirty="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endParaRPr lang="en-US" dirty="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endParaRPr lang="en-US" dirty="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endParaRPr lang="en-US" dirty="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endParaRPr lang="en-US" dirty="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endParaRPr lang="en-US" dirty="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endParaRPr lang="en-US" dirty="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endParaRPr lang="en-US" dirty="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endParaRPr lang="en-US" dirty="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endParaRPr lang="en-US" dirty="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endParaRPr lang="en-US" dirty="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endParaRPr lang="en-US" dirty="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endParaRPr lang="en-US" dirty="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endParaRPr lang="en-US" dirty="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endParaRPr lang="en-US" dirty="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endParaRPr lang="en-US" dirty="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endParaRPr lang="en-US" dirty="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endParaRPr lang="en-US" dirty="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endParaRPr lang="en-US" dirty="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endParaRPr lang="en-US" dirty="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endParaRPr lang="en-US" dirty="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endParaRPr lang="en-US" dirty="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endParaRPr lang="en-US" dirty="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endParaRPr lang="en-US" dirty="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endParaRPr lang="en-US" dirty="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endParaRPr lang="en-US" dirty="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endParaRPr lang="en-US" dirty="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endParaRPr lang="en-US" dirty="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endParaRPr lang="en-US" dirty="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endParaRPr lang="en-US" dirty="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endParaRPr lang="en-US" dirty="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endParaRPr lang="en-US" dirty="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endParaRPr lang="en-US" dirty="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endParaRPr lang="en-US" dirty="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endParaRPr lang="en-US" dirty="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endParaRPr lang="en-US" dirty="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endParaRPr lang="en-US" dirty="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endParaRPr lang="en-US" dirty="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endParaRPr lang="en-US" dirty="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endParaRPr lang="en-US" dirty="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endParaRPr lang="en-US" dirty="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endParaRPr lang="en-US" dirty="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endParaRPr lang="en-US" dirty="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endParaRPr lang="en-US" dirty="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endParaRPr lang="en-US" dirty="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endParaRPr lang="en-US" dirty="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endParaRPr lang="en-US" dirty="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endParaRPr lang="en-US" dirty="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endParaRPr lang="en-US" dirty="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endParaRPr lang="en-US" dirty="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endParaRPr lang="en-US" dirty="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endParaRPr lang="en-US" dirty="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endParaRPr lang="en-US" dirty="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endParaRPr lang="en-US" dirty="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endParaRPr lang="en-US" dirty="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endParaRPr lang="en-US" dirty="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endParaRPr lang="en-US" dirty="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endParaRPr lang="en-US" dirty="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endParaRPr lang="en-US" dirty="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endParaRPr lang="en-US" dirty="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endParaRPr lang="en-US" dirty="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endParaRPr lang="en-US" dirty="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endParaRPr lang="en-US" dirty="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endParaRPr lang="en-US" dirty="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endParaRPr lang="en-US" dirty="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endParaRPr lang="en-US" dirty="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endParaRPr lang="en-US" dirty="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endParaRPr lang="en-US" dirty="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endParaRPr lang="en-US" dirty="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endParaRPr lang="en-US" dirty="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endParaRPr lang="en-US" dirty="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endParaRPr lang="en-US" dirty="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endParaRPr lang="en-US" dirty="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endParaRPr lang="en-US" dirty="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endParaRPr lang="en-US" dirty="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endParaRPr lang="en-US" dirty="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endParaRPr lang="en-US" dirty="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endParaRPr lang="en-US" dirty="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endParaRPr lang="en-US" dirty="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endParaRPr lang="en-US" dirty="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endParaRPr lang="en-US" dirty="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endParaRPr lang="en-US" dirty="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endParaRPr lang="en-US" dirty="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endParaRPr lang="en-US" dirty="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endParaRPr lang="en-US" dirty="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endParaRPr lang="en-US" dirty="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endParaRPr lang="en-US" dirty="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endParaRPr lang="en-US" dirty="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endParaRPr lang="en-US" dirty="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endParaRPr lang="en-US" dirty="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endParaRPr lang="en-US" dirty="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endParaRPr lang="en-US" dirty="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endParaRPr lang="en-US" dirty="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endParaRPr lang="en-US" dirty="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endParaRPr lang="en-US" dirty="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endParaRPr lang="en-US" dirty="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endParaRPr lang="en-US" dirty="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endParaRPr lang="en-US" dirty="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endParaRPr lang="en-US" dirty="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endParaRPr lang="en-US" dirty="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endParaRPr lang="en-US" dirty="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endParaRPr lang="en-US" dirty="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endParaRPr lang="en-US" dirty="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endParaRPr lang="en-US" dirty="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endParaRPr lang="en-US" dirty="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endParaRPr lang="en-US" dirty="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endParaRPr lang="en-US" dirty="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endParaRPr lang="en-US" dirty="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endParaRPr lang="en-US" dirty="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endParaRPr lang="en-US" dirty="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endParaRPr lang="en-US" dirty="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endParaRPr lang="en-US" dirty="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endParaRPr lang="en-US" dirty="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endParaRPr lang="en-US" dirty="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endParaRPr lang="en-US" dirty="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endParaRPr lang="en-US" dirty="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endParaRPr lang="en-US" dirty="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endParaRPr lang="en-US" dirty="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endParaRPr lang="en-US" dirty="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endParaRPr lang="en-US" dirty="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endParaRPr lang="en-US" dirty="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endParaRPr lang="en-US" dirty="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endParaRPr lang="en-US" dirty="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endParaRPr lang="en-US" dirty="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endParaRPr lang="en-US" dirty="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endParaRPr lang="en-US" dirty="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endParaRPr lang="en-US" dirty="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endParaRPr lang="en-US" dirty="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endParaRPr lang="en-US" dirty="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endParaRPr lang="en-US" dirty="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endParaRPr lang="en-US" dirty="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endParaRPr lang="en-US" dirty="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endParaRPr lang="en-US" dirty="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endParaRPr lang="en-US" dirty="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endParaRPr lang="en-US" dirty="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endParaRPr lang="en-US" dirty="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endParaRPr lang="en-US" dirty="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endParaRPr lang="en-US" dirty="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endParaRPr lang="en-US" dirty="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endParaRPr lang="en-US" dirty="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endParaRPr lang="en-US" dirty="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endParaRPr lang="en-US" dirty="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endParaRPr lang="en-US" dirty="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endParaRPr lang="en-US" dirty="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endParaRPr lang="en-US" dirty="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endParaRPr lang="en-US" dirty="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endParaRPr lang="en-US" dirty="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endParaRPr lang="en-US" dirty="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endParaRPr lang="en-US" dirty="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endParaRPr lang="en-US" dirty="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endParaRPr lang="en-US" dirty="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endParaRPr lang="en-US" dirty="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endParaRPr lang="en-US" dirty="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endParaRPr lang="en-US" dirty="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endParaRPr lang="en-US" dirty="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endParaRPr lang="en-US" dirty="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endParaRPr lang="en-US" dirty="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endParaRPr lang="en-US" dirty="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endParaRPr lang="en-US" dirty="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endParaRPr lang="en-US" dirty="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endParaRPr lang="en-US" dirty="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endParaRPr lang="en-US" dirty="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endParaRPr lang="en-US" dirty="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endParaRPr lang="en-US" dirty="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endParaRPr lang="en-US" dirty="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endParaRPr lang="en-US" dirty="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endParaRPr lang="en-US" dirty="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endParaRPr lang="en-US" dirty="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endParaRPr lang="en-US" dirty="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endParaRPr lang="en-US" dirty="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endParaRPr lang="en-US" dirty="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endParaRPr lang="en-US" dirty="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endParaRPr lang="en-US" dirty="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endParaRPr lang="en-US" dirty="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endParaRPr lang="en-US" dirty="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endParaRPr lang="en-US" dirty="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endParaRPr lang="en-US" dirty="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endParaRPr lang="en-US" dirty="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endParaRPr lang="en-US" dirty="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endParaRPr lang="en-US" dirty="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endParaRPr lang="en-US" dirty="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endParaRPr lang="en-US" dirty="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endParaRPr lang="en-US" dirty="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endParaRPr lang="en-US" dirty="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endParaRPr lang="en-US" dirty="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endParaRPr lang="en-US" dirty="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a:lstStyle>
            <a:lvl1pP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a:lstStyle>
            <a:lvl1pPr algn="l">
              <a:defRPr/>
            </a:lvl1pPr>
          </a:lstStyle>
          <a:p>
            <a:r>
              <a:rPr lang="en-US" dirty="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endParaRPr lang="en-US" dirty="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endParaRPr lang="en-US" dirty="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endParaRPr lang="en-US" dirty="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endParaRPr lang="en-US" dirty="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endParaRPr lang="en-US" dirty="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endParaRPr lang="en-US" dirty="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endParaRPr lang="en-US" dirty="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endParaRPr lang="en-US" dirty="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endParaRPr lang="en-US" dirty="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endParaRPr lang="en-US" dirty="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endParaRPr lang="en-US" dirty="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endParaRPr lang="en-US" dirty="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endParaRPr lang="en-US" dirty="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endParaRPr lang="en-US" dirty="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endParaRPr lang="en-US" dirty="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endParaRPr lang="en-US" dirty="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endParaRPr lang="en-US" dirty="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endParaRPr lang="en-US" dirty="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endParaRPr lang="en-US" dirty="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endParaRPr lang="en-US" dirty="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endParaRPr lang="en-US" dirty="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endParaRPr lang="en-US" dirty="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endParaRPr lang="en-US" dirty="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endParaRPr lang="en-US" dirty="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endParaRPr lang="en-US" dirty="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endParaRPr lang="en-US" dirty="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endParaRPr lang="en-US" dirty="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endParaRPr lang="en-US" dirty="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endParaRPr lang="en-US" dirty="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endParaRPr lang="en-US" dirty="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endParaRPr lang="en-US" dirty="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endParaRPr lang="en-US" dirty="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endParaRPr lang="en-US" dirty="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endParaRPr lang="en-US" dirty="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endParaRPr lang="en-US" dirty="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endParaRPr lang="en-US" dirty="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endParaRPr lang="en-US" dirty="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endParaRPr lang="en-US" dirty="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endParaRPr lang="en-US" dirty="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endParaRPr lang="en-US" dirty="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endParaRPr lang="en-US" dirty="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endParaRPr lang="en-US" dirty="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endParaRPr lang="en-US" dirty="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endParaRPr lang="en-US" dirty="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endParaRPr lang="en-US" dirty="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endParaRPr lang="en-US" dirty="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endParaRPr lang="en-US" dirty="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endParaRPr lang="en-US" dirty="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endParaRPr lang="en-US" dirty="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endParaRPr lang="en-US" dirty="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endParaRPr lang="en-US" dirty="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endParaRPr lang="en-US" dirty="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endParaRPr lang="en-US" dirty="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endParaRPr lang="en-US" dirty="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endParaRPr lang="en-US" dirty="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endParaRPr lang="en-US" dirty="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endParaRPr lang="en-US" dirty="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endParaRPr lang="en-US" dirty="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endParaRPr lang="en-US" dirty="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endParaRPr lang="en-US" dirty="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endParaRPr lang="en-US" dirty="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endParaRPr lang="en-US" dirty="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endParaRPr lang="en-US" dirty="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endParaRPr lang="en-US" dirty="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endParaRPr lang="en-US" dirty="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endParaRPr lang="en-US" dirty="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endParaRPr lang="en-US" dirty="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endParaRPr lang="en-US" dirty="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endParaRPr lang="en-US" dirty="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endParaRPr lang="en-US" dirty="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endParaRPr lang="en-US" dirty="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endParaRPr lang="en-US" dirty="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endParaRPr lang="en-US" dirty="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endParaRPr lang="en-US" dirty="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endParaRPr lang="en-US" dirty="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endParaRPr lang="en-US" dirty="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endParaRPr lang="en-US" dirty="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endParaRPr lang="en-US" dirty="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endParaRPr lang="en-US" dirty="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endParaRPr lang="en-US" dirty="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endParaRPr lang="en-US" dirty="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endParaRPr lang="en-US" dirty="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endParaRPr lang="en-US" dirty="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endParaRPr lang="en-US" dirty="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endParaRPr lang="en-US" dirty="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endParaRPr lang="en-US" dirty="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endParaRPr lang="en-US" dirty="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endParaRPr lang="en-US" dirty="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endParaRPr lang="en-US" dirty="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endParaRPr lang="en-US" dirty="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endParaRPr lang="en-US" dirty="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endParaRPr lang="en-US" dirty="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endParaRPr lang="en-US" dirty="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endParaRPr lang="en-US" dirty="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endParaRPr lang="en-US" dirty="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endParaRPr lang="en-US" dirty="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endParaRPr lang="en-US" dirty="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endParaRPr lang="en-US" dirty="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endParaRPr lang="en-US" dirty="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endParaRPr lang="en-US" dirty="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endParaRPr lang="en-US" dirty="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endParaRPr lang="en-US" dirty="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endParaRPr lang="en-US" dirty="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endParaRPr lang="en-US" dirty="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endParaRPr lang="en-US" dirty="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endParaRPr lang="en-US" dirty="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endParaRPr lang="en-US" dirty="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endParaRPr lang="en-US" dirty="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endParaRPr lang="en-US" dirty="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endParaRPr lang="en-US" dirty="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endParaRPr lang="en-US" dirty="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endParaRPr lang="en-US" dirty="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endParaRPr lang="en-US" dirty="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endParaRPr lang="en-US" dirty="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endParaRPr lang="en-US" dirty="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endParaRPr lang="en-US" dirty="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endParaRPr lang="en-US" dirty="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endParaRPr lang="en-US" dirty="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endParaRPr lang="en-US" dirty="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endParaRPr lang="en-US" dirty="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endParaRPr lang="en-US" dirty="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endParaRPr lang="en-US" dirty="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endParaRPr lang="en-US" dirty="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endParaRPr lang="en-US" dirty="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endParaRPr lang="en-US" dirty="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endParaRPr lang="en-US" dirty="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endParaRPr lang="en-US" dirty="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endParaRPr lang="en-US" dirty="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endParaRPr lang="en-US" dirty="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endParaRPr lang="en-US" dirty="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endParaRPr lang="en-US" dirty="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endParaRPr lang="en-US" dirty="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endParaRPr lang="en-US" dirty="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endParaRPr lang="en-US" dirty="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endParaRPr lang="en-US" dirty="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endParaRPr lang="en-US" dirty="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endParaRPr lang="en-US" dirty="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endParaRPr lang="en-US" dirty="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endParaRPr lang="en-US" dirty="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endParaRPr lang="en-US" dirty="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endParaRPr lang="en-US" dirty="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endParaRPr lang="en-US" dirty="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endParaRPr lang="en-US" dirty="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endParaRPr lang="en-US" dirty="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endParaRPr lang="en-US" dirty="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endParaRPr lang="en-US" dirty="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endParaRPr lang="en-US" dirty="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endParaRPr lang="en-US" dirty="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endParaRPr lang="en-US" dirty="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endParaRPr lang="en-US" dirty="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endParaRPr lang="en-US" dirty="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endParaRPr lang="en-US" dirty="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endParaRPr lang="en-US" dirty="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endParaRPr lang="en-US" dirty="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endParaRPr lang="en-US" dirty="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endParaRPr lang="en-US" dirty="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endParaRPr lang="en-US" dirty="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endParaRPr lang="en-US" dirty="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endParaRPr lang="en-US" dirty="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endParaRPr lang="en-US" dirty="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endParaRPr lang="en-US" dirty="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endParaRPr lang="en-US" dirty="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endParaRPr lang="en-US" dirty="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endParaRPr lang="en-US" dirty="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endParaRPr lang="en-US" dirty="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endParaRPr lang="en-US" dirty="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endParaRPr lang="en-US" dirty="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endParaRPr lang="en-US" dirty="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endParaRPr lang="en-US" dirty="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endParaRPr lang="en-US" dirty="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endParaRPr lang="en-US" dirty="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endParaRPr lang="en-US" dirty="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endParaRPr lang="en-US" dirty="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endParaRPr lang="en-US" dirty="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endParaRPr lang="en-US" dirty="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endParaRPr lang="en-US" dirty="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endParaRPr lang="en-US" dirty="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endParaRPr lang="en-US" dirty="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endParaRPr lang="en-US" dirty="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endParaRPr lang="en-US" dirty="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endParaRPr lang="en-US" dirty="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endParaRPr lang="en-US" dirty="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endParaRPr lang="en-US" dirty="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a:lstStyle>
            <a:lvl1pPr algn="ct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b="0">
                <a:solidFill>
                  <a:schemeClr val="bg1"/>
                </a:solidFill>
              </a:defRPr>
            </a:lvl1pPr>
          </a:lstStyle>
          <a:p>
            <a:r>
              <a:rPr lang="en-US" dirty="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lgn="ct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dirty="0"/>
              <a:t>CLICK TO EDIT TITLE</a:t>
            </a:r>
          </a:p>
        </p:txBody>
      </p:sp>
      <p:grpSp>
        <p:nvGrpSpPr>
          <p:cNvPr id="7" name="Picture Placeholder 795" descr="abstract colo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endParaRPr lang="en-US" dirty="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endParaRPr lang="en-US" dirty="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dirty="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endParaRPr lang="en-US" dirty="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endParaRPr lang="en-US" dirty="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endParaRPr lang="en-US" dirty="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endParaRPr lang="en-US" dirty="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endParaRPr lang="en-US" dirty="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endParaRPr lang="en-US" dirty="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endParaRPr lang="en-US" dirty="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endParaRPr lang="en-US" dirty="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endParaRPr lang="en-US" dirty="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endParaRPr lang="en-US" dirty="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endParaRPr lang="en-US" dirty="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endParaRPr lang="en-US" dirty="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dirty="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endParaRPr lang="en-US" dirty="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endParaRPr lang="en-US" dirty="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endParaRPr lang="en-US" dirty="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endParaRPr lang="en-US" dirty="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endParaRPr lang="en-US" dirty="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dirty="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endParaRPr lang="en-US" dirty="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endParaRPr lang="en-US" dirty="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dirty="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endParaRPr lang="en-US" dirty="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dirty="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endParaRPr lang="en-US" dirty="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endParaRPr lang="en-US" dirty="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endParaRPr lang="en-US" dirty="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endParaRPr lang="en-US" dirty="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endParaRPr lang="en-US" dirty="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endParaRPr lang="en-US" dirty="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endParaRPr lang="en-US" dirty="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endParaRPr lang="en-US" dirty="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endParaRPr lang="en-US" dirty="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endParaRPr lang="en-US" dirty="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endParaRPr lang="en-US" dirty="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endParaRPr lang="en-US" dirty="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endParaRPr lang="en-US" dirty="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endParaRPr lang="en-US" dirty="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dirty="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endParaRPr lang="en-US" dirty="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endParaRPr lang="en-US" dirty="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endParaRPr lang="en-US" dirty="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endParaRPr lang="en-US" dirty="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endParaRPr lang="en-US" dirty="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endParaRPr lang="en-US" dirty="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endParaRPr lang="en-US" dirty="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endParaRPr lang="en-US" dirty="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dirty="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endParaRPr lang="en-US" dirty="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lstStyle>
            <a:lvl1pPr algn="ctr">
              <a:defRPr baseline="0"/>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a:r>
              <a:rPr lang="en-US" dirty="0"/>
              <a:t>BULLET 2</a:t>
            </a:r>
            <a:endParaRPr lang="en-ZA" dirty="0"/>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a:r>
              <a:rPr lang="en-US" dirty="0"/>
              <a:t>BULLET 3</a:t>
            </a:r>
            <a:endParaRPr lang="en-ZA" dirty="0"/>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a:r>
              <a:rPr lang="en-US" dirty="0"/>
              <a:t>BULLET 4</a:t>
            </a:r>
            <a:endParaRPr lang="en-ZA" dirty="0"/>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baseline="0">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a:r>
              <a:rPr lang="en-US" dirty="0"/>
              <a:t>3</a:t>
            </a:r>
            <a:endParaRPr lang="en-ZA" dirty="0"/>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dirty="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a:normAutofit/>
          </a:bodyPr>
          <a:lstStyle>
            <a:lvl1pPr marL="0" indent="0" algn="ctr">
              <a:lnSpc>
                <a:spcPts val="2400"/>
              </a:lnSpc>
              <a:buFont typeface="Arial" panose="020B0604020202020204" pitchFamily="34" charset="0"/>
              <a:buNone/>
              <a:defRPr sz="1400">
                <a:solidFill>
                  <a:schemeClr val="tx1"/>
                </a:solidFill>
              </a:defRPr>
            </a:lvl1pPr>
          </a:lstStyle>
          <a:p>
            <a:pPr lvl="0"/>
            <a:r>
              <a:rPr lang="en-US" dirty="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baseline="0">
                <a:solidFill>
                  <a:schemeClr val="tx1"/>
                </a:solidFill>
              </a:defRPr>
            </a:lvl1pPr>
          </a:lstStyle>
          <a:p>
            <a:r>
              <a:rPr lang="en-US" dirty="0"/>
              <a:t>CLICK TO EDIT TITLE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a:r>
              <a:rPr lang="en-US" dirty="0"/>
              <a:t>3</a:t>
            </a:r>
            <a:endParaRPr lang="en-ZA" dirty="0"/>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dirty="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a:r>
              <a:rPr lang="en-US" dirty="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a:lstStyle>
            <a:lvl1pPr>
              <a:defRPr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4114800" cy="3081971"/>
          </a:xfrm>
        </p:spPr>
        <p:txBody>
          <a:bodyPr>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baseline="0">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a:r>
              <a:rPr lang="en-US" dirty="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a:lstStyle>
            <a:lvl1pPr algn="ctr">
              <a:defRPr baseline="0"/>
            </a:lvl1pPr>
          </a:lstStyle>
          <a:p>
            <a:r>
              <a:rPr lang="en-US" dirty="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grpSp>
        <p:nvGrpSpPr>
          <p:cNvPr id="956" name="Picture Placeholder 1925" descr="abstract colo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endParaRPr lang="en-US" dirty="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endParaRPr lang="en-US" dirty="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endParaRPr lang="en-US" dirty="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endParaRPr lang="en-US" dirty="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endParaRPr lang="en-US" dirty="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endParaRPr lang="en-US" dirty="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endParaRPr lang="en-US" dirty="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endParaRPr lang="en-US" dirty="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endParaRPr lang="en-US" dirty="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endParaRPr lang="en-US" dirty="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endParaRPr lang="en-US" dirty="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endParaRPr lang="en-US" dirty="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endParaRPr lang="en-US" dirty="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endParaRPr lang="en-US" dirty="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endParaRPr lang="en-US" dirty="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endParaRPr lang="en-US" dirty="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endParaRPr lang="en-US" dirty="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endParaRPr lang="en-US" dirty="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endParaRPr lang="en-US" dirty="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endParaRPr lang="en-US" dirty="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endParaRPr lang="en-US" dirty="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endParaRPr lang="en-US" dirty="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endParaRPr lang="en-US" dirty="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endParaRPr lang="en-US" dirty="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endParaRPr lang="en-US" dirty="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endParaRPr lang="en-US" dirty="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endParaRPr lang="en-US" dirty="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endParaRPr lang="en-US" dirty="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endParaRPr lang="en-US" dirty="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endParaRPr lang="en-US" dirty="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endParaRPr lang="en-US" dirty="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endParaRPr lang="en-US" dirty="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endParaRPr lang="en-US" dirty="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endParaRPr lang="en-US" dirty="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endParaRPr lang="en-US" dirty="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endParaRPr lang="en-US" dirty="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endParaRPr lang="en-US" dirty="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endParaRPr lang="en-US" dirty="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endParaRPr lang="en-US" dirty="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endParaRPr lang="en-US" dirty="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endParaRPr lang="en-US" dirty="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endParaRPr lang="en-US" dirty="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endParaRPr lang="en-US" dirty="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endParaRPr lang="en-US" dirty="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endParaRPr lang="en-US" dirty="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endParaRPr lang="en-US" dirty="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endParaRPr lang="en-US" dirty="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endParaRPr lang="en-US" dirty="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endParaRPr lang="en-US" dirty="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endParaRPr lang="en-US" dirty="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endParaRPr lang="en-US" dirty="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endParaRPr lang="en-US" dirty="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endParaRPr lang="en-US" dirty="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endParaRPr lang="en-US" dirty="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endParaRPr lang="en-US" dirty="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endParaRPr lang="en-US" dirty="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endParaRPr lang="en-US" dirty="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endParaRPr lang="en-US" dirty="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endParaRPr lang="en-US" dirty="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endParaRPr lang="en-US" dirty="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endParaRPr lang="en-US" dirty="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endParaRPr lang="en-US" dirty="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endParaRPr lang="en-US" dirty="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endParaRPr lang="en-US" dirty="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endParaRPr lang="en-US" dirty="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endParaRPr lang="en-US" dirty="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endParaRPr lang="en-US" dirty="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endParaRPr lang="en-US" dirty="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endParaRPr lang="en-US" dirty="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endParaRPr lang="en-US" dirty="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endParaRPr lang="en-US" dirty="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endParaRPr lang="en-US" dirty="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endParaRPr lang="en-US" dirty="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endParaRPr lang="en-US" dirty="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endParaRPr lang="en-US" dirty="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endParaRPr lang="en-US" dirty="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endParaRPr lang="en-US" dirty="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endParaRPr lang="en-US" dirty="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endParaRPr lang="en-US" dirty="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endParaRPr lang="en-US" dirty="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endParaRPr lang="en-US" dirty="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endParaRPr lang="en-US" dirty="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endParaRPr lang="en-US" dirty="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endParaRPr lang="en-US" dirty="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endParaRPr lang="en-US" dirty="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endParaRPr lang="en-US" dirty="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endParaRPr lang="en-US" dirty="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endParaRPr lang="en-US" dirty="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endParaRPr lang="en-US" dirty="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endParaRPr lang="en-US" dirty="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endParaRPr lang="en-US" dirty="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endParaRPr lang="en-US" dirty="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endParaRPr lang="en-US" dirty="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endParaRPr lang="en-US" dirty="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endParaRPr lang="en-US" dirty="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endParaRPr lang="en-US" dirty="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endParaRPr lang="en-US" dirty="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endParaRPr lang="en-US" dirty="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endParaRPr lang="en-US" dirty="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endParaRPr lang="en-US" dirty="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endParaRPr lang="en-US" dirty="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endParaRPr lang="en-US" dirty="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endParaRPr lang="en-US" dirty="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endParaRPr lang="en-US" dirty="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endParaRPr lang="en-US" dirty="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endParaRPr lang="en-US" dirty="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endParaRPr lang="en-US" dirty="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endParaRPr lang="en-US" dirty="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endParaRPr lang="en-US" dirty="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endParaRPr lang="en-US" dirty="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endParaRPr lang="en-US" dirty="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endParaRPr lang="en-US" dirty="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endParaRPr lang="en-US" dirty="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endParaRPr lang="en-US" dirty="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endParaRPr lang="en-US" dirty="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endParaRPr lang="en-US" dirty="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endParaRPr lang="en-US" dirty="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endParaRPr lang="en-US" dirty="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endParaRPr lang="en-US" dirty="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endParaRPr lang="en-US" dirty="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endParaRPr lang="en-US" dirty="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endParaRPr lang="en-US" dirty="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endParaRPr lang="en-US" dirty="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endParaRPr lang="en-US" dirty="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endParaRPr lang="en-US" dirty="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endParaRPr lang="en-US" dirty="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endParaRPr lang="en-US" dirty="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endParaRPr lang="en-US" dirty="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endParaRPr lang="en-US" dirty="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endParaRPr lang="en-US" dirty="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endParaRPr lang="en-US" dirty="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endParaRPr lang="en-US" dirty="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endParaRPr lang="en-US" dirty="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endParaRPr lang="en-US" dirty="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endParaRPr lang="en-US" dirty="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endParaRPr lang="en-US" dirty="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endParaRPr lang="en-US" dirty="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endParaRPr lang="en-US" dirty="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endParaRPr lang="en-US" dirty="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endParaRPr lang="en-US" dirty="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endParaRPr lang="en-US" dirty="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endParaRPr lang="en-US" dirty="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endParaRPr lang="en-US" dirty="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endParaRPr lang="en-US" dirty="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endParaRPr lang="en-US" dirty="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endParaRPr lang="en-US" dirty="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endParaRPr lang="en-US" dirty="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endParaRPr lang="en-US" dirty="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endParaRPr lang="en-US" dirty="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endParaRPr lang="en-US" dirty="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endParaRPr lang="en-US" dirty="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endParaRPr lang="en-US" dirty="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endParaRPr lang="en-US" dirty="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endParaRPr lang="en-US" dirty="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endParaRPr lang="en-US" dirty="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endParaRPr lang="en-US" dirty="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endParaRPr lang="en-US" dirty="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endParaRPr lang="en-US" dirty="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endParaRPr lang="en-US" dirty="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endParaRPr lang="en-US" dirty="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endParaRPr lang="en-US" dirty="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endParaRPr lang="en-US" dirty="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endParaRPr lang="en-US" dirty="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endParaRPr lang="en-US" dirty="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endParaRPr lang="en-US" dirty="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endParaRPr lang="en-US" dirty="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endParaRPr lang="en-US" dirty="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endParaRPr lang="en-US" dirty="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endParaRPr lang="en-US" dirty="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endParaRPr lang="en-US" dirty="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endParaRPr lang="en-US" dirty="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endParaRPr lang="en-US" dirty="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endParaRPr lang="en-US" dirty="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endParaRPr lang="en-US" dirty="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endParaRPr lang="en-US" dirty="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endParaRPr lang="en-US" dirty="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endParaRPr lang="en-US" dirty="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endParaRPr lang="en-US" dirty="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endParaRPr lang="en-US" dirty="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endParaRPr lang="en-US" dirty="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endParaRPr lang="en-US" dirty="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endParaRPr lang="en-US" dirty="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endParaRPr lang="en-US" dirty="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endParaRPr lang="en-US" dirty="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endParaRPr lang="en-US" dirty="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endParaRPr lang="en-US" dirty="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endParaRPr lang="en-US" dirty="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endParaRPr lang="en-US" dirty="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endParaRPr lang="en-US" dirty="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endParaRPr lang="en-US" dirty="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endParaRPr lang="en-US" dirty="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endParaRPr lang="en-US" dirty="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endParaRPr lang="en-US" dirty="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endParaRPr lang="en-US" dirty="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endParaRPr lang="en-US" dirty="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endParaRPr lang="en-US" dirty="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endParaRPr lang="en-US" dirty="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endParaRPr lang="en-US" dirty="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endParaRPr lang="en-US" dirty="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endParaRPr lang="en-US" dirty="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endParaRPr lang="en-US" dirty="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endParaRPr lang="en-US" dirty="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endParaRPr lang="en-US" dirty="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endParaRPr lang="en-US" dirty="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endParaRPr lang="en-US" dirty="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endParaRPr lang="en-US" dirty="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endParaRPr lang="en-US" dirty="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endParaRPr lang="en-US" dirty="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endParaRPr lang="en-US" dirty="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endParaRPr lang="en-US" dirty="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endParaRPr lang="en-US" dirty="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endParaRPr lang="en-US" dirty="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endParaRPr lang="en-US" dirty="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endParaRPr lang="en-US" dirty="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endParaRPr lang="en-US" dirty="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endParaRPr lang="en-US" dirty="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endParaRPr lang="en-US" dirty="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endParaRPr lang="en-US" dirty="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endParaRPr lang="en-US" dirty="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endParaRPr lang="en-US" dirty="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endParaRPr lang="en-US" dirty="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endParaRPr lang="en-US" dirty="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endParaRPr lang="en-US" dirty="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endParaRPr lang="en-US" dirty="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endParaRPr lang="en-US" dirty="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endParaRPr lang="en-US" dirty="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endParaRPr lang="en-US" dirty="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endParaRPr lang="en-US" dirty="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endParaRPr lang="en-US" dirty="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endParaRPr lang="en-US" dirty="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endParaRPr lang="en-US" dirty="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endParaRPr lang="en-US" dirty="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endParaRPr lang="en-US" dirty="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endParaRPr lang="en-US" dirty="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endParaRPr lang="en-US" dirty="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endParaRPr lang="en-US" dirty="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endParaRPr lang="en-US" dirty="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endParaRPr lang="en-US" dirty="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endParaRPr lang="en-US" dirty="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endParaRPr lang="en-US" dirty="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endParaRPr lang="en-US" dirty="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endParaRPr lang="en-US" dirty="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endParaRPr lang="en-US" dirty="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endParaRPr lang="en-US" dirty="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endParaRPr lang="en-US" dirty="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endParaRPr lang="en-US" dirty="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endParaRPr lang="en-US" dirty="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endParaRPr lang="en-US" dirty="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endParaRPr lang="en-US" dirty="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endParaRPr lang="en-US" dirty="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endParaRPr lang="en-US" dirty="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endParaRPr lang="en-US" dirty="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endParaRPr lang="en-US" dirty="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endParaRPr lang="en-US" dirty="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endParaRPr lang="en-US" dirty="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endParaRPr lang="en-US" dirty="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endParaRPr lang="en-US" dirty="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endParaRPr lang="en-US" dirty="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endParaRPr lang="en-US" dirty="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endParaRPr lang="en-US" dirty="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endParaRPr lang="en-US" dirty="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endParaRPr lang="en-US" dirty="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endParaRPr lang="en-US" dirty="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endParaRPr lang="en-US" dirty="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endParaRPr lang="en-US" dirty="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endParaRPr lang="en-US" dirty="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endParaRPr lang="en-US" dirty="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endParaRPr lang="en-US" dirty="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endParaRPr lang="en-US" dirty="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endParaRPr lang="en-US" dirty="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endParaRPr lang="en-US" dirty="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endParaRPr lang="en-US" dirty="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endParaRPr lang="en-US" dirty="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endParaRPr lang="en-US" dirty="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endParaRPr lang="en-US" dirty="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endParaRPr lang="en-US" dirty="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endParaRPr lang="en-US" dirty="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endParaRPr lang="en-US" dirty="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endParaRPr lang="en-US" dirty="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endParaRPr lang="en-US" dirty="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endParaRPr lang="en-US" dirty="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endParaRPr lang="en-US" dirty="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endParaRPr lang="en-US" dirty="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endParaRPr lang="en-US" dirty="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endParaRPr lang="en-US" dirty="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endParaRPr lang="en-US" dirty="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endParaRPr lang="en-US" dirty="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endParaRPr lang="en-US" dirty="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endParaRPr lang="en-US" dirty="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endParaRPr lang="en-US" dirty="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endParaRPr lang="en-US" dirty="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endParaRPr lang="en-US" dirty="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endParaRPr lang="en-US" dirty="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endParaRPr lang="en-US" dirty="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endParaRPr lang="en-US" dirty="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endParaRPr lang="en-US" dirty="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endParaRPr lang="en-US" dirty="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endParaRPr lang="en-US" dirty="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endParaRPr lang="en-US" dirty="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endParaRPr lang="en-US" dirty="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endParaRPr lang="en-US" dirty="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endParaRPr lang="en-US" dirty="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endParaRPr lang="en-US" dirty="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endParaRPr lang="en-US" dirty="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endParaRPr lang="en-US" dirty="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endParaRPr lang="en-US" dirty="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endParaRPr lang="en-US" dirty="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endParaRPr lang="en-US" dirty="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endParaRPr lang="en-US" dirty="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endParaRPr lang="en-US" dirty="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endParaRPr lang="en-US" dirty="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endParaRPr lang="en-US" dirty="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endParaRPr lang="en-US" dirty="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endParaRPr lang="en-US" dirty="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endParaRPr lang="en-US" dirty="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endParaRPr lang="en-US" dirty="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endParaRPr lang="en-US" dirty="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endParaRPr lang="en-US" dirty="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endParaRPr lang="en-US" dirty="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endParaRPr lang="en-US" dirty="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endParaRPr lang="en-US" dirty="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endParaRPr lang="en-US" dirty="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endParaRPr lang="en-US" dirty="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endParaRPr lang="en-US" dirty="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endParaRPr lang="en-US" dirty="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endParaRPr lang="en-US" dirty="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endParaRPr lang="en-US" dirty="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endParaRPr lang="en-US" dirty="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endParaRPr lang="en-US" dirty="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endParaRPr lang="en-US" dirty="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endParaRPr lang="en-US" dirty="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endParaRPr lang="en-US" dirty="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endParaRPr lang="en-US" dirty="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endParaRPr lang="en-US" dirty="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endParaRPr lang="en-US" dirty="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endParaRPr lang="en-US" dirty="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endParaRPr lang="en-US" dirty="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endParaRPr lang="en-US" dirty="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endParaRPr lang="en-US" dirty="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endParaRPr lang="en-US" dirty="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endParaRPr lang="en-US" dirty="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endParaRPr lang="en-US" dirty="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endParaRPr lang="en-US" dirty="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endParaRPr lang="en-US" dirty="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endParaRPr lang="en-US" dirty="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endParaRPr lang="en-US" dirty="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endParaRPr lang="en-US" dirty="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endParaRPr lang="en-US" dirty="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endParaRPr lang="en-US" dirty="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endParaRPr lang="en-US" dirty="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endParaRPr lang="en-US" dirty="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endParaRPr lang="en-US" dirty="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endParaRPr lang="en-US" dirty="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endParaRPr lang="en-US" dirty="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endParaRPr lang="en-US" dirty="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endParaRPr lang="en-US" dirty="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endParaRPr lang="en-US" dirty="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endParaRPr lang="en-US" dirty="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endParaRPr lang="en-US" dirty="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endParaRPr lang="en-US" dirty="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endParaRPr lang="en-US" dirty="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endParaRPr lang="en-US" dirty="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endParaRPr lang="en-US" dirty="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endParaRPr lang="en-US" dirty="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endParaRPr lang="en-US" dirty="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endParaRPr lang="en-US" dirty="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endParaRPr lang="en-US" dirty="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endParaRPr lang="en-US" dirty="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endParaRPr lang="en-US" dirty="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endParaRPr lang="en-US" dirty="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endParaRPr lang="en-US" dirty="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endParaRPr lang="en-US" dirty="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endParaRPr lang="en-US" dirty="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endParaRPr lang="en-US" dirty="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endParaRPr lang="en-US" dirty="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endParaRPr lang="en-US" dirty="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endParaRPr lang="en-US" dirty="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endParaRPr lang="en-US" dirty="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endParaRPr lang="en-US" dirty="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endParaRPr lang="en-US" dirty="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endParaRPr lang="en-US" dirty="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endParaRPr lang="en-US" dirty="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endParaRPr lang="en-US" dirty="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endParaRPr lang="en-US" dirty="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endParaRPr lang="en-US" dirty="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endParaRPr lang="en-US" dirty="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endParaRPr lang="en-US" dirty="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endParaRPr lang="en-US" dirty="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endParaRPr lang="en-US" dirty="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endParaRPr lang="en-US" dirty="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endParaRPr lang="en-US" dirty="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endParaRPr lang="en-US" dirty="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endParaRPr lang="en-US" dirty="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endParaRPr lang="en-US" dirty="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endParaRPr lang="en-US" dirty="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endParaRPr lang="en-US" dirty="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endParaRPr lang="en-US" dirty="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endParaRPr lang="en-US" dirty="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endParaRPr lang="en-US" dirty="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endParaRPr lang="en-US" dirty="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endParaRPr lang="en-US" dirty="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endParaRPr lang="en-US" dirty="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endParaRPr lang="en-US" dirty="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endParaRPr lang="en-US" dirty="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endParaRPr lang="en-US" dirty="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endParaRPr lang="en-US" dirty="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endParaRPr lang="en-US" dirty="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endParaRPr lang="en-US" dirty="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endParaRPr lang="en-US" dirty="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endParaRPr lang="en-US" dirty="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endParaRPr lang="en-US" dirty="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endParaRPr lang="en-US" dirty="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endParaRPr lang="en-US" dirty="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endParaRPr lang="en-US" dirty="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endParaRPr lang="en-US" dirty="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endParaRPr lang="en-US" dirty="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endParaRPr lang="en-US" dirty="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endParaRPr lang="en-US" dirty="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endParaRPr lang="en-US" dirty="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endParaRPr lang="en-US" dirty="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endParaRPr lang="en-US" dirty="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endParaRPr lang="en-US" dirty="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endParaRPr lang="en-US" dirty="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endParaRPr lang="en-US" dirty="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endParaRPr lang="en-US" dirty="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endParaRPr lang="en-US" dirty="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endParaRPr lang="en-US" dirty="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endParaRPr lang="en-US" dirty="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endParaRPr lang="en-US" dirty="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endParaRPr lang="en-US" dirty="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endParaRPr lang="en-US" dirty="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endParaRPr lang="en-US" dirty="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endParaRPr lang="en-US" dirty="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endParaRPr lang="en-US" dirty="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endParaRPr lang="en-US" dirty="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endParaRPr lang="en-US" dirty="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endParaRPr lang="en-US" dirty="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endParaRPr lang="en-US" dirty="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endParaRPr lang="en-US" dirty="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endParaRPr lang="en-US" dirty="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endParaRPr lang="en-US" dirty="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endParaRPr lang="en-US" dirty="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endParaRPr lang="en-US" dirty="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endParaRPr lang="en-US" dirty="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endParaRPr lang="en-US" dirty="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endParaRPr lang="en-US" dirty="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endParaRPr lang="en-US" dirty="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endParaRPr lang="en-US" dirty="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endParaRPr lang="en-US" dirty="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endParaRPr lang="en-US" dirty="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endParaRPr lang="en-US" dirty="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endParaRPr lang="en-US" dirty="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endParaRPr lang="en-US" dirty="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endParaRPr lang="en-US" dirty="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endParaRPr lang="en-US" dirty="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endParaRPr lang="en-US" dirty="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endParaRPr lang="en-US" dirty="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endParaRPr lang="en-US" dirty="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endParaRPr lang="en-US" dirty="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endParaRPr lang="en-US" dirty="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endParaRPr lang="en-US" dirty="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endParaRPr lang="en-US" dirty="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endParaRPr lang="en-US" dirty="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endParaRPr lang="en-US" dirty="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endParaRPr lang="en-US" dirty="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endParaRPr lang="en-US" dirty="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endParaRPr lang="en-US" dirty="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endParaRPr lang="en-US" dirty="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endParaRPr lang="en-US" dirty="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endParaRPr lang="en-US" dirty="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endParaRPr lang="en-US" dirty="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endParaRPr lang="en-US" dirty="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endParaRPr lang="en-US" dirty="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endParaRPr lang="en-US" dirty="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endParaRPr lang="en-US" dirty="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endParaRPr lang="en-US" dirty="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endParaRPr lang="en-US" dirty="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endParaRPr lang="en-US" dirty="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endParaRPr lang="en-US" dirty="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endParaRPr lang="en-US" dirty="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endParaRPr lang="en-US" dirty="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endParaRPr lang="en-US" dirty="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endParaRPr lang="en-US" dirty="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endParaRPr lang="en-US" dirty="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endParaRPr lang="en-US" dirty="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endParaRPr lang="en-US" dirty="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endParaRPr lang="en-US" dirty="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endParaRPr lang="en-US" dirty="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endParaRPr lang="en-US" dirty="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endParaRPr lang="en-US" dirty="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endParaRPr lang="en-US" dirty="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endParaRPr lang="en-US" dirty="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endParaRPr lang="en-US" dirty="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endParaRPr lang="en-US" dirty="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endParaRPr lang="en-US" dirty="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endParaRPr lang="en-US" dirty="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endParaRPr lang="en-US" dirty="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endParaRPr lang="en-US" dirty="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endParaRPr lang="en-US" dirty="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endParaRPr lang="en-US" dirty="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endParaRPr lang="en-US" dirty="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endParaRPr lang="en-US" dirty="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endParaRPr lang="en-US" dirty="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endParaRPr lang="en-US" dirty="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endParaRPr lang="en-US" dirty="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endParaRPr lang="en-US" dirty="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endParaRPr lang="en-US" dirty="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endParaRPr lang="en-US" dirty="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endParaRPr lang="en-US" dirty="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endParaRPr lang="en-US" dirty="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endParaRPr lang="en-US" dirty="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endParaRPr lang="en-US" dirty="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endParaRPr lang="en-US" dirty="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endParaRPr lang="en-US" dirty="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endParaRPr lang="en-US" dirty="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endParaRPr lang="en-US" dirty="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endParaRPr lang="en-US" dirty="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endParaRPr lang="en-US" dirty="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endParaRPr lang="en-US" dirty="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endParaRPr lang="en-US" dirty="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endParaRPr lang="en-US" dirty="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endParaRPr lang="en-US" dirty="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endParaRPr lang="en-US" dirty="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endParaRPr lang="en-US" dirty="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endParaRPr lang="en-US" dirty="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endParaRPr lang="en-US" dirty="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endParaRPr lang="en-US" dirty="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endParaRPr lang="en-US" dirty="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endParaRPr lang="en-US" dirty="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endParaRPr lang="en-US" dirty="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endParaRPr lang="en-US" dirty="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endParaRPr lang="en-US" dirty="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endParaRPr lang="en-US" dirty="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endParaRPr lang="en-US" dirty="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endParaRPr lang="en-US" dirty="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endParaRPr lang="en-US" dirty="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endParaRPr lang="en-US" dirty="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endParaRPr lang="en-US" dirty="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endParaRPr lang="en-US" dirty="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endParaRPr lang="en-US" dirty="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endParaRPr lang="en-US" dirty="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endParaRPr lang="en-US" dirty="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endParaRPr lang="en-US" dirty="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endParaRPr lang="en-US" dirty="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endParaRPr lang="en-US" dirty="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endParaRPr lang="en-US" dirty="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endParaRPr lang="en-US" dirty="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endParaRPr lang="en-US" dirty="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endParaRPr lang="en-US" dirty="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endParaRPr lang="en-US" dirty="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endParaRPr lang="en-US" dirty="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endParaRPr lang="en-US" dirty="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endParaRPr lang="en-US" dirty="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endParaRPr lang="en-US" dirty="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endParaRPr lang="en-US" dirty="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endParaRPr lang="en-US" dirty="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endParaRPr lang="en-US" dirty="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endParaRPr lang="en-US" dirty="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endParaRPr lang="en-US" dirty="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endParaRPr lang="en-US" dirty="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endParaRPr lang="en-US" dirty="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endParaRPr lang="en-US" dirty="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endParaRPr lang="en-US" dirty="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endParaRPr lang="en-US" dirty="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endParaRPr lang="en-US" dirty="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endParaRPr lang="en-US" dirty="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endParaRPr lang="en-US" dirty="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endParaRPr lang="en-US" dirty="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endParaRPr lang="en-US" dirty="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endParaRPr lang="en-US" dirty="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endParaRPr lang="en-US" dirty="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endParaRPr lang="en-US" dirty="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endParaRPr lang="en-US" dirty="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endParaRPr lang="en-US" dirty="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endParaRPr lang="en-US" dirty="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endParaRPr lang="en-US" dirty="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endParaRPr lang="en-US" dirty="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endParaRPr lang="en-US" dirty="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endParaRPr lang="en-US" dirty="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endParaRPr lang="en-US" dirty="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endParaRPr lang="en-US" dirty="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endParaRPr lang="en-US" dirty="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endParaRPr lang="en-US" dirty="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endParaRPr lang="en-US" dirty="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endParaRPr lang="en-US" dirty="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endParaRPr lang="en-US" dirty="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endParaRPr lang="en-US" dirty="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endParaRPr lang="en-US" dirty="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endParaRPr lang="en-US" dirty="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endParaRPr lang="en-US" dirty="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endParaRPr lang="en-US" dirty="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endParaRPr lang="en-US" dirty="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endParaRPr lang="en-US" dirty="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endParaRPr lang="en-US" dirty="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endParaRPr lang="en-US" dirty="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endParaRPr lang="en-US" dirty="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endParaRPr lang="en-US" dirty="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endParaRPr lang="en-US" dirty="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endParaRPr lang="en-US" dirty="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endParaRPr lang="en-US" dirty="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endParaRPr lang="en-US" dirty="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endParaRPr lang="en-US" dirty="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endParaRPr lang="en-US" dirty="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endParaRPr lang="en-US" dirty="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endParaRPr lang="en-US" dirty="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endParaRPr lang="en-US" dirty="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endParaRPr lang="en-US" dirty="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endParaRPr lang="en-US" dirty="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endParaRPr lang="en-US" dirty="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endParaRPr lang="en-US" dirty="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endParaRPr lang="en-US" dirty="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endParaRPr lang="en-US" dirty="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endParaRPr lang="en-US" dirty="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endParaRPr lang="en-US" dirty="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endParaRPr lang="en-US" dirty="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endParaRPr lang="en-US" dirty="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endParaRPr lang="en-US" dirty="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endParaRPr lang="en-US" dirty="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endParaRPr lang="en-US" dirty="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endParaRPr lang="en-US" dirty="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endParaRPr lang="en-US" dirty="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endParaRPr lang="en-US" dirty="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endParaRPr lang="en-US" dirty="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endParaRPr lang="en-US" dirty="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endParaRPr lang="en-US" dirty="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endParaRPr lang="en-US" dirty="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endParaRPr lang="en-US" dirty="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endParaRPr lang="en-US" dirty="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endParaRPr lang="en-US" dirty="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endParaRPr lang="en-US" dirty="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endParaRPr lang="en-US" dirty="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endParaRPr lang="en-US" dirty="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endParaRPr lang="en-US" dirty="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endParaRPr lang="en-US" dirty="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endParaRPr lang="en-US" dirty="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endParaRPr lang="en-US" dirty="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endParaRPr lang="en-US" dirty="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endParaRPr lang="en-US" dirty="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endParaRPr lang="en-US" dirty="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endParaRPr lang="en-US" dirty="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endParaRPr lang="en-US" dirty="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endParaRPr lang="en-US" dirty="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endParaRPr lang="en-US" dirty="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endParaRPr lang="en-US" dirty="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endParaRPr lang="en-US" dirty="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endParaRPr lang="en-US" dirty="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endParaRPr lang="en-US" dirty="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endParaRPr lang="en-US" dirty="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endParaRPr lang="en-US" dirty="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endParaRPr lang="en-US" dirty="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endParaRPr lang="en-US" dirty="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endParaRPr lang="en-US" dirty="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endParaRPr lang="en-US" dirty="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endParaRPr lang="en-US" dirty="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endParaRPr lang="en-US" dirty="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endParaRPr lang="en-US" dirty="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endParaRPr lang="en-US" dirty="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endParaRPr lang="en-US" dirty="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endParaRPr lang="en-US" dirty="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endParaRPr lang="en-US" dirty="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endParaRPr lang="en-US" dirty="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endParaRPr lang="en-US" dirty="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endParaRPr lang="en-US" dirty="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endParaRPr lang="en-US" dirty="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endParaRPr lang="en-US" dirty="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endParaRPr lang="en-US" dirty="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endParaRPr lang="en-US" dirty="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endParaRPr lang="en-US" dirty="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endParaRPr lang="en-US" dirty="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endParaRPr lang="en-US" dirty="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endParaRPr lang="en-US" dirty="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endParaRPr lang="en-US" dirty="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endParaRPr lang="en-US" dirty="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endParaRPr lang="en-US" dirty="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endParaRPr lang="en-US" dirty="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endParaRPr lang="en-US" dirty="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endParaRPr lang="en-US" dirty="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endParaRPr lang="en-US" dirty="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endParaRPr lang="en-US" dirty="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endParaRPr lang="en-US" dirty="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endParaRPr lang="en-US" dirty="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endParaRPr lang="en-US" dirty="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endParaRPr lang="en-US" dirty="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endParaRPr lang="en-US" dirty="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endParaRPr lang="en-US" dirty="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endParaRPr lang="en-US" dirty="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endParaRPr lang="en-US" dirty="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endParaRPr lang="en-US" dirty="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endParaRPr lang="en-US" dirty="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endParaRPr lang="en-US" dirty="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endParaRPr lang="en-US" dirty="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endParaRPr lang="en-US" dirty="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endParaRPr lang="en-US" dirty="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endParaRPr lang="en-US" dirty="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endParaRPr lang="en-US" dirty="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endParaRPr lang="en-US" dirty="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endParaRPr lang="en-US" dirty="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endParaRPr lang="en-US" dirty="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endParaRPr lang="en-US" dirty="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endParaRPr lang="en-US" dirty="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endParaRPr lang="en-US" dirty="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endParaRPr lang="en-US" dirty="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endParaRPr lang="en-US" dirty="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endParaRPr lang="en-US" dirty="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endParaRPr lang="en-US" dirty="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endParaRPr lang="en-US" dirty="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endParaRPr lang="en-US" dirty="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endParaRPr lang="en-US" dirty="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endParaRPr lang="en-US" dirty="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endParaRPr lang="en-US" dirty="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endParaRPr lang="en-US" dirty="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endParaRPr lang="en-US" dirty="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endParaRPr lang="en-US" dirty="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endParaRPr lang="en-US" dirty="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endParaRPr lang="en-US" dirty="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endParaRPr lang="en-US" dirty="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endParaRPr lang="en-US" dirty="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endParaRPr lang="en-US" dirty="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endParaRPr lang="en-US" dirty="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endParaRPr lang="en-US" dirty="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endParaRPr lang="en-US" dirty="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endParaRPr lang="en-US" dirty="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endParaRPr lang="en-US" dirty="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endParaRPr lang="en-US" dirty="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endParaRPr lang="en-US" dirty="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endParaRPr lang="en-US" dirty="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endParaRPr lang="en-US" dirty="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endParaRPr lang="en-US" dirty="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endParaRPr lang="en-US" dirty="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endParaRPr lang="en-US" dirty="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endParaRPr lang="en-US" dirty="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endParaRPr lang="en-US" dirty="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endParaRPr lang="en-US" dirty="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endParaRPr lang="en-US" dirty="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endParaRPr lang="en-US" dirty="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endParaRPr lang="en-US" dirty="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endParaRPr lang="en-US" dirty="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endParaRPr lang="en-US" dirty="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endParaRPr lang="en-US" dirty="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endParaRPr lang="en-US" dirty="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endParaRPr lang="en-US" dirty="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endParaRPr lang="en-US" dirty="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endParaRPr lang="en-US" dirty="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endParaRPr lang="en-US" dirty="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endParaRPr lang="en-US" dirty="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endParaRPr lang="en-US" dirty="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endParaRPr lang="en-US" dirty="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endParaRPr lang="en-US" dirty="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endParaRPr lang="en-US" dirty="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endParaRPr lang="en-US" dirty="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endParaRPr lang="en-US" dirty="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endParaRPr lang="en-US" dirty="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endParaRPr lang="en-US" dirty="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endParaRPr lang="en-US" dirty="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endParaRPr lang="en-US" dirty="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endParaRPr lang="en-US" dirty="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endParaRPr lang="en-US" dirty="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endParaRPr lang="en-US" dirty="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a:lstStyle>
            <a:lvl1pPr>
              <a:defRPr>
                <a:solidFill>
                  <a:schemeClr val="bg1"/>
                </a:solidFill>
              </a:defRPr>
            </a:lvl1pPr>
          </a:lstStyle>
          <a:p>
            <a:r>
              <a:rPr lang="en-US" dirty="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a:lstStyle>
            <a:lvl1pPr algn="ctr">
              <a:defRPr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a:r>
              <a:rPr lang="en-US" dirty="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800" cap="all" baseline="0">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solidFill>
              </a:defRPr>
            </a:lvl1pPr>
          </a:lstStyle>
          <a:p>
            <a:fld id="{19B51A1E-902D-48AF-9020-955120F399B6}" type="slidenum">
              <a:rPr lang="en-ZA" smtClean="0"/>
              <a:pPr/>
              <a:t>‹#›</a:t>
            </a:fld>
            <a:endParaRPr lang="en-ZA" dirty="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anchor="ctr"/>
          <a:lstStyle>
            <a:lvl1pPr marL="0" indent="0" algn="ctr">
              <a:buNone/>
              <a:defRPr sz="1400" b="1">
                <a:solidFill>
                  <a:schemeClr val="tx1"/>
                </a:solidFill>
                <a:latin typeface="+mj-lt"/>
              </a:defRPr>
            </a:lvl1pPr>
          </a:lstStyle>
          <a:p>
            <a:pPr lvl="0"/>
            <a:r>
              <a:rPr lang="en-US" dirty="0"/>
              <a:t>Year</a:t>
            </a:r>
            <a:endParaRPr lang="en-ZA" dirty="0"/>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anchor="ctr"/>
          <a:lstStyle>
            <a:lvl1pPr marL="0" indent="0" algn="ctr">
              <a:buNone/>
              <a:defRPr sz="1400" b="1">
                <a:solidFill>
                  <a:schemeClr val="tx1"/>
                </a:solidFill>
                <a:latin typeface="+mj-lt"/>
              </a:defRPr>
            </a:lvl1pPr>
          </a:lstStyle>
          <a:p>
            <a:pPr lvl="0"/>
            <a:r>
              <a:rPr lang="en-US" dirty="0"/>
              <a:t>Year</a:t>
            </a:r>
            <a:endParaRPr lang="en-ZA" dirty="0"/>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a:noAutofit/>
          </a:bodyPr>
          <a:lstStyle>
            <a:lvl1pPr marL="0" indent="0" algn="ctr">
              <a:buNone/>
              <a:defRPr sz="1000">
                <a:solidFill>
                  <a:schemeClr val="tx1"/>
                </a:solidFill>
              </a:defRPr>
            </a:lvl1pPr>
          </a:lstStyle>
          <a:p>
            <a:pPr lvl="0"/>
            <a:r>
              <a:rPr lang="en-US" dirty="0"/>
              <a:t>MM</a:t>
            </a:r>
            <a:endParaRPr lang="en-ZA" dirty="0"/>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a:noAutofit/>
          </a:bodyPr>
          <a:lstStyle>
            <a:lvl1pPr marL="0" indent="0" algn="ctr">
              <a:buNone/>
              <a:defRPr sz="1100">
                <a:solidFill>
                  <a:schemeClr val="tx1">
                    <a:lumMod val="75000"/>
                    <a:lumOff val="25000"/>
                  </a:schemeClr>
                </a:solidFill>
              </a:defRPr>
            </a:lvl1pPr>
          </a:lstStyle>
          <a:p>
            <a:pPr lvl="0"/>
            <a:r>
              <a:rPr lang="en-US" dirty="0"/>
              <a:t>Month, Year</a:t>
            </a:r>
            <a:endParaRPr lang="en-ZA" dirty="0"/>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a:lstStyle>
            <a:lvl1pPr>
              <a:defRPr>
                <a:solidFill>
                  <a:schemeClr val="tx1"/>
                </a:solidFill>
              </a:defRPr>
            </a:lvl1pPr>
          </a:lstStyle>
          <a:p>
            <a:r>
              <a:rPr lang="en-US" dirty="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915924" y="1825625"/>
            <a:ext cx="10360152"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a:normAutofit/>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a:r>
              <a:rPr lang="en-US" dirty="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a:normAutofit/>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endParaRPr lang="en-US" dirty="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endParaRPr lang="en-US" dirty="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endParaRPr lang="en-US" dirty="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endParaRPr lang="en-US" dirty="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endParaRPr lang="en-US" dirty="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endParaRPr lang="en-US" dirty="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endParaRPr lang="en-US" dirty="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endParaRPr lang="en-US" dirty="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endParaRPr lang="en-US" dirty="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endParaRPr lang="en-US" dirty="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endParaRPr lang="en-US" dirty="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endParaRPr lang="en-US" dirty="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endParaRPr lang="en-US" dirty="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endParaRPr lang="en-US" dirty="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endParaRPr lang="en-US" dirty="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endParaRPr lang="en-US" dirty="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endParaRPr lang="en-US" dirty="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endParaRPr lang="en-US" dirty="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anchor="b" anchorCtr="0"/>
          <a:lstStyle/>
          <a:p>
            <a:r>
              <a:rPr lang="en-US" dirty="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dirty="0"/>
              <a:t>Click to edit text</a:t>
            </a:r>
          </a:p>
        </p:txBody>
      </p:sp>
      <p:grpSp>
        <p:nvGrpSpPr>
          <p:cNvPr id="10" name="Picture Placeholder 44" descr="abstract colo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endParaRPr lang="en-US" dirty="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endParaRPr lang="en-US" dirty="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endParaRPr lang="en-US" dirty="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endParaRPr lang="en-US" dirty="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endParaRPr lang="en-US" dirty="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endParaRPr lang="en-US" dirty="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endParaRPr lang="en-US" dirty="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endParaRPr lang="en-US" dirty="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endParaRPr lang="en-US" dirty="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endParaRPr lang="en-US" dirty="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endParaRPr lang="en-US" dirty="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endParaRPr lang="en-US" dirty="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endParaRPr lang="en-US" dirty="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endParaRPr lang="en-US" dirty="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endParaRPr lang="en-US" dirty="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endParaRPr lang="en-US" dirty="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endParaRPr lang="en-US" dirty="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endParaRPr lang="en-US" dirty="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endParaRPr lang="en-US" dirty="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endParaRPr lang="en-US" dirty="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endParaRPr lang="en-US" dirty="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endParaRPr lang="en-US" dirty="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endParaRPr lang="en-US" dirty="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endParaRPr lang="en-US" dirty="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endParaRPr lang="en-US" dirty="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endParaRPr lang="en-US" dirty="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endParaRPr lang="en-US" dirty="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endParaRPr lang="en-US" dirty="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endParaRPr lang="en-US" dirty="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endParaRPr lang="en-US" dirty="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endParaRPr lang="en-US" dirty="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endParaRPr lang="en-US" dirty="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endParaRPr lang="en-US" dirty="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endParaRPr lang="en-US" dirty="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endParaRPr lang="en-US" dirty="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endParaRPr lang="en-US" dirty="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endParaRPr lang="en-US" dirty="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endParaRPr lang="en-US" dirty="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endParaRPr lang="en-US" dirty="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endParaRPr lang="en-US" dirty="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endParaRPr lang="en-US" dirty="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endParaRPr lang="en-US" dirty="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endParaRPr lang="en-US" dirty="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endParaRPr lang="en-US" dirty="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endParaRPr lang="en-US" dirty="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endParaRPr lang="en-US" dirty="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endParaRPr lang="en-US" dirty="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endParaRPr lang="en-US" dirty="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endParaRPr lang="en-US" dirty="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endParaRPr lang="en-US" dirty="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endParaRPr lang="en-US" dirty="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endParaRPr lang="en-US" dirty="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endParaRPr lang="en-US" dirty="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endParaRPr lang="en-US" dirty="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endParaRPr lang="en-US" dirty="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endParaRPr lang="en-US" dirty="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endParaRPr lang="en-US" dirty="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endParaRPr lang="en-US" dirty="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endParaRPr lang="en-US" dirty="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endParaRPr lang="en-US" dirty="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endParaRPr lang="en-US" dirty="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endParaRPr lang="en-US" dirty="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endParaRPr lang="en-US" dirty="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endParaRPr lang="en-US" dirty="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endParaRPr lang="en-US" dirty="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endParaRPr lang="en-US" dirty="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endParaRPr lang="en-US" dirty="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endParaRPr lang="en-US" dirty="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endParaRPr lang="en-US" dirty="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endParaRPr lang="en-US" dirty="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endParaRPr lang="en-US" dirty="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endParaRPr lang="en-US" dirty="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endParaRPr lang="en-US" dirty="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endParaRPr lang="en-US" dirty="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endParaRPr lang="en-US" dirty="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endParaRPr lang="en-US" dirty="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endParaRPr lang="en-US" dirty="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endParaRPr lang="en-US" dirty="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endParaRPr lang="en-US" dirty="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endParaRPr lang="en-US" dirty="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endParaRPr lang="en-US" dirty="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endParaRPr lang="en-US" dirty="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endParaRPr lang="en-US" dirty="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endParaRPr lang="en-US" dirty="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endParaRPr lang="en-US" dirty="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endParaRPr lang="en-US" dirty="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endParaRPr lang="en-US" dirty="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endParaRPr lang="en-US" dirty="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endParaRPr lang="en-US" dirty="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endParaRPr lang="en-US" dirty="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endParaRPr lang="en-US" dirty="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endParaRPr lang="en-US" dirty="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endParaRPr lang="en-US" dirty="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endParaRPr lang="en-US" dirty="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endParaRPr lang="en-US" dirty="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endParaRPr lang="en-US" dirty="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endParaRPr lang="en-US" dirty="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endParaRPr lang="en-US" dirty="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endParaRPr lang="en-US" dirty="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endParaRPr lang="en-US" dirty="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endParaRPr lang="en-US" dirty="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endParaRPr lang="en-US" dirty="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endParaRPr lang="en-US" dirty="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endParaRPr lang="en-US" dirty="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endParaRPr lang="en-US" dirty="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endParaRPr lang="en-US" dirty="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endParaRPr lang="en-US" dirty="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endParaRPr lang="en-US" dirty="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endParaRPr lang="en-US" dirty="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endParaRPr lang="en-US" dirty="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endParaRPr lang="en-US" dirty="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endParaRPr lang="en-US" dirty="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endParaRPr lang="en-US" dirty="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endParaRPr lang="en-US" dirty="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endParaRPr lang="en-US" dirty="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endParaRPr lang="en-US" dirty="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endParaRPr lang="en-US" dirty="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endParaRPr lang="en-US" dirty="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endParaRPr lang="en-US" dirty="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endParaRPr lang="en-US" dirty="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endParaRPr lang="en-US" dirty="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endParaRPr lang="en-US" dirty="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endParaRPr lang="en-US" dirty="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endParaRPr lang="en-US" dirty="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endParaRPr lang="en-US" dirty="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endParaRPr lang="en-US" dirty="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endParaRPr lang="en-US" dirty="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endParaRPr lang="en-US" dirty="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endParaRPr lang="en-US" dirty="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endParaRPr lang="en-US" dirty="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endParaRPr lang="en-US" dirty="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endParaRPr lang="en-US" dirty="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endParaRPr lang="en-US" dirty="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endParaRPr lang="en-US" dirty="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endParaRPr lang="en-US" dirty="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endParaRPr lang="en-US" dirty="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endParaRPr lang="en-US" dirty="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endParaRPr lang="en-US" dirty="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endParaRPr lang="en-US" dirty="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endParaRPr lang="en-US" dirty="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endParaRPr lang="en-US" dirty="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endParaRPr lang="en-US" dirty="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endParaRPr lang="en-US" dirty="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endParaRPr lang="en-US" dirty="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endParaRPr lang="en-US" dirty="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endParaRPr lang="en-US" dirty="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endParaRPr lang="en-US" dirty="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endParaRPr lang="en-US" dirty="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endParaRPr lang="en-US" dirty="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endParaRPr lang="en-US" dirty="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endParaRPr lang="en-US" dirty="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endParaRPr lang="en-US" dirty="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endParaRPr lang="en-US" dirty="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endParaRPr lang="en-US" dirty="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endParaRPr lang="en-US" dirty="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endParaRPr lang="en-US" dirty="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endParaRPr lang="en-US" dirty="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endParaRPr lang="en-US" dirty="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endParaRPr lang="en-US" dirty="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endParaRPr lang="en-US" dirty="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endParaRPr lang="en-US" dirty="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endParaRPr lang="en-US" dirty="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endParaRPr lang="en-US" dirty="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endParaRPr lang="en-US" dirty="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endParaRPr lang="en-US" dirty="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endParaRPr lang="en-US" dirty="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endParaRPr lang="en-US" dirty="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endParaRPr lang="en-US" dirty="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endParaRPr lang="en-US" dirty="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endParaRPr lang="en-US" dirty="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endParaRPr lang="en-US" dirty="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endParaRPr lang="en-US" dirty="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endParaRPr lang="en-US" dirty="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endParaRPr lang="en-US" dirty="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endParaRPr lang="en-US" dirty="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endParaRPr lang="en-US" dirty="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endParaRPr lang="en-US" dirty="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endParaRPr lang="en-US" dirty="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endParaRPr lang="en-US" dirty="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endParaRPr lang="en-US" dirty="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endParaRPr lang="en-US" dirty="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endParaRPr lang="en-US" dirty="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endParaRPr lang="en-US" dirty="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endParaRPr lang="en-US" dirty="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endParaRPr lang="en-US" dirty="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endParaRPr lang="en-US" dirty="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endParaRPr lang="en-US" dirty="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endParaRPr lang="en-US" dirty="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endParaRPr lang="en-US" dirty="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endParaRPr lang="en-US" dirty="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endParaRPr lang="en-US" dirty="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endParaRPr lang="en-US" dirty="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endParaRPr lang="en-US" dirty="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endParaRPr lang="en-US" dirty="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endParaRPr lang="en-US" dirty="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endParaRPr lang="en-US" dirty="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endParaRPr lang="en-US" dirty="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endParaRPr lang="en-US" dirty="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endParaRPr lang="en-US" dirty="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endParaRPr lang="en-US" dirty="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endParaRPr lang="en-US" dirty="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a:lstStyle/>
          <a:p>
            <a:r>
              <a:rPr lang="en-US" dirty="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r>
              <a:rPr lang="en-US" dirty="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dirty="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81"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government/organisations/ministry-of-housing-communities-and-local-government" TargetMode="External"/><Relationship Id="rId2" Type="http://schemas.openxmlformats.org/officeDocument/2006/relationships/hyperlink" Target="https://www.gov.uk/government/organisations/department-for-levelling-up-housing-and-communities" TargetMode="Externa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6077204" y="2027712"/>
            <a:ext cx="5100320" cy="1547583"/>
          </a:xfrm>
        </p:spPr>
        <p:txBody>
          <a:bodyPr>
            <a:normAutofit fontScale="90000"/>
          </a:bodyPr>
          <a:lstStyle/>
          <a:p>
            <a:r>
              <a:rPr lang="en-US" dirty="0"/>
              <a:t>MSc Sustainable Construction</a:t>
            </a:r>
            <a:br>
              <a:rPr lang="en-US" dirty="0"/>
            </a:br>
            <a:r>
              <a:rPr lang="en-US" dirty="0"/>
              <a:t>Research proposal</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6437376" y="3920744"/>
            <a:ext cx="4379976" cy="613370"/>
          </a:xfrm>
        </p:spPr>
        <p:txBody>
          <a:bodyPr>
            <a:normAutofit/>
          </a:bodyPr>
          <a:lstStyle/>
          <a:p>
            <a:r>
              <a:rPr lang="en-US" sz="2400" dirty="0"/>
              <a:t>R H Thomas</a:t>
            </a:r>
          </a:p>
        </p:txBody>
      </p:sp>
    </p:spTree>
    <p:extLst>
      <p:ext uri="{BB962C8B-B14F-4D97-AF65-F5344CB8AC3E}">
        <p14:creationId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375920" y="91439"/>
            <a:ext cx="7335520" cy="3190241"/>
          </a:xfrm>
        </p:spPr>
        <p:txBody>
          <a:bodyPr>
            <a:normAutofit/>
          </a:bodyPr>
          <a:lstStyle/>
          <a:p>
            <a:r>
              <a:rPr lang="en-GB" sz="2000" dirty="0">
                <a:effectLst/>
                <a:latin typeface="Arial" panose="020B0604020202020204" pitchFamily="34" charset="0"/>
                <a:ea typeface="Times New Roman" panose="02020603050405020304" pitchFamily="18" charset="0"/>
              </a:rPr>
              <a:t>An evaluation of methods used to improve the thermal performance of </a:t>
            </a:r>
            <a:r>
              <a:rPr lang="en-GB" sz="2000">
                <a:effectLst/>
                <a:latin typeface="Arial" panose="020B0604020202020204" pitchFamily="34" charset="0"/>
                <a:ea typeface="Times New Roman" panose="02020603050405020304" pitchFamily="18" charset="0"/>
              </a:rPr>
              <a:t>existing private </a:t>
            </a:r>
            <a:r>
              <a:rPr lang="en-GB" sz="2000" dirty="0">
                <a:effectLst/>
                <a:latin typeface="Arial" panose="020B0604020202020204" pitchFamily="34" charset="0"/>
                <a:ea typeface="Times New Roman" panose="02020603050405020304" pitchFamily="18" charset="0"/>
              </a:rPr>
              <a:t>housing stock in the UK </a:t>
            </a:r>
            <a:br>
              <a:rPr lang="en-GB" sz="2000" dirty="0">
                <a:effectLst/>
                <a:latin typeface="Arial" panose="020B0604020202020204" pitchFamily="34" charset="0"/>
                <a:ea typeface="Times New Roman" panose="02020603050405020304" pitchFamily="18" charset="0"/>
              </a:rPr>
            </a:br>
            <a:br>
              <a:rPr lang="en-GB" sz="2000" dirty="0">
                <a:effectLst/>
                <a:latin typeface="Arial" panose="020B0604020202020204" pitchFamily="34" charset="0"/>
                <a:ea typeface="Times New Roman" panose="02020603050405020304" pitchFamily="18" charset="0"/>
              </a:rPr>
            </a:br>
            <a:r>
              <a:rPr lang="en-GB" sz="2000" dirty="0">
                <a:effectLst/>
                <a:latin typeface="Arial" panose="020B0604020202020204" pitchFamily="34" charset="0"/>
                <a:ea typeface="Times New Roman" panose="02020603050405020304" pitchFamily="18" charset="0"/>
              </a:rPr>
              <a:t>with particular focus on the different financial strategies and incentives used by t</a:t>
            </a:r>
            <a:r>
              <a:rPr lang="en-GB" sz="2000" dirty="0">
                <a:latin typeface="Arial" panose="020B0604020202020204" pitchFamily="34" charset="0"/>
                <a:ea typeface="Times New Roman" panose="02020603050405020304" pitchFamily="18" charset="0"/>
              </a:rPr>
              <a:t>he four nations</a:t>
            </a:r>
            <a:r>
              <a:rPr lang="en-GB" sz="2000" dirty="0">
                <a:effectLst/>
                <a:latin typeface="Arial" panose="020B0604020202020204" pitchFamily="34" charset="0"/>
                <a:ea typeface="Times New Roman" panose="02020603050405020304" pitchFamily="18" charset="0"/>
              </a:rPr>
              <a:t> to establish best practice.</a:t>
            </a:r>
            <a:br>
              <a:rPr lang="en-GB" sz="1800" dirty="0">
                <a:effectLst/>
                <a:latin typeface="Times New Roman" panose="02020603050405020304" pitchFamily="18" charset="0"/>
                <a:ea typeface="Times New Roman" panose="02020603050405020304" pitchFamily="18" charset="0"/>
              </a:rPr>
            </a:br>
            <a:endParaRPr lang="en-ZA" dirty="0"/>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365125"/>
            <a:ext cx="10515600" cy="1325563"/>
          </a:xfrm>
        </p:spPr>
        <p:txBody>
          <a:bodyPr>
            <a:normAutofit/>
          </a:bodyPr>
          <a:lstStyle/>
          <a:p>
            <a:r>
              <a:rPr lang="en-US" dirty="0"/>
              <a:t>PROBLEM</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841248" y="1615440"/>
            <a:ext cx="8069072" cy="4145280"/>
          </a:xfrm>
        </p:spPr>
        <p:txBody>
          <a:bodyPr vert="horz" lIns="91440" tIns="45720" rIns="91440" bIns="45720" rtlCol="0" anchor="t">
            <a:normAutofit/>
          </a:bodyPr>
          <a:lstStyle/>
          <a:p>
            <a:r>
              <a:rPr lang="en-GB" sz="2400" dirty="0">
                <a:effectLst/>
                <a:latin typeface="Arial" panose="020B0604020202020204" pitchFamily="34" charset="0"/>
                <a:ea typeface="Times New Roman" panose="02020603050405020304" pitchFamily="18" charset="0"/>
              </a:rPr>
              <a:t>The UK has a net zero carbon target by 2050. To achieve this, it must cut carbon emissions by 80%. </a:t>
            </a:r>
          </a:p>
          <a:p>
            <a:endParaRPr lang="en-GB" sz="24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It is claimed up to a third of those emissions come from heating poorly insulated homes.</a:t>
            </a:r>
            <a:r>
              <a:rPr lang="en-GB" sz="2400" dirty="0">
                <a:effectLst/>
                <a:latin typeface="Times New Roman" panose="02020603050405020304" pitchFamily="18" charset="0"/>
                <a:ea typeface="Times New Roman" panose="02020603050405020304" pitchFamily="18" charset="0"/>
              </a:rPr>
              <a:t> </a:t>
            </a:r>
            <a:r>
              <a:rPr lang="en-GB" sz="2400" u="sng" dirty="0">
                <a:solidFill>
                  <a:srgbClr val="0000FF"/>
                </a:solidFill>
                <a:latin typeface="Arial" panose="020B0604020202020204" pitchFamily="34" charset="0"/>
                <a:ea typeface="Times New Roman" panose="02020603050405020304" pitchFamily="18" charset="0"/>
              </a:rPr>
              <a:t>BBC</a:t>
            </a:r>
            <a:endParaRPr lang="en-GB" sz="2400" u="sng" dirty="0">
              <a:solidFill>
                <a:srgbClr val="0000FF"/>
              </a:solidFill>
              <a:effectLst/>
              <a:latin typeface="Arial" panose="020B0604020202020204" pitchFamily="34" charset="0"/>
              <a:ea typeface="Times New Roman" panose="02020603050405020304" pitchFamily="18" charset="0"/>
            </a:endParaRPr>
          </a:p>
          <a:p>
            <a:endParaRPr lang="en-GB" sz="24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In Wales it is claimed that residential emissions make up 10% of the countries carbon emissions</a:t>
            </a:r>
            <a:r>
              <a:rPr lang="en-GB" sz="2400" dirty="0">
                <a:latin typeface="Arial" panose="020B0604020202020204" pitchFamily="34" charset="0"/>
                <a:ea typeface="Times New Roman" panose="02020603050405020304" pitchFamily="18" charset="0"/>
              </a:rPr>
              <a:t>.</a:t>
            </a:r>
          </a:p>
          <a:p>
            <a:r>
              <a:rPr lang="en-GB" sz="2400" u="sng" dirty="0">
                <a:solidFill>
                  <a:srgbClr val="0000FF"/>
                </a:solidFill>
                <a:latin typeface="Arial" panose="020B0604020202020204" pitchFamily="34" charset="0"/>
                <a:ea typeface="Times New Roman" panose="02020603050405020304" pitchFamily="18" charset="0"/>
              </a:rPr>
              <a:t>Welsh Government</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3</a:t>
            </a:fld>
            <a:endParaRPr lang="en-US" dirty="0"/>
          </a:p>
        </p:txBody>
      </p:sp>
    </p:spTree>
    <p:extLst>
      <p:ext uri="{BB962C8B-B14F-4D97-AF65-F5344CB8AC3E}">
        <p14:creationId xmlns:p14="http://schemas.microsoft.com/office/powerpoint/2010/main" val="731641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365125"/>
            <a:ext cx="10515600" cy="1325563"/>
          </a:xfrm>
        </p:spPr>
        <p:txBody>
          <a:bodyPr>
            <a:normAutofit/>
          </a:bodyPr>
          <a:lstStyle/>
          <a:p>
            <a:r>
              <a:rPr lang="en-US" dirty="0"/>
              <a:t>Research Objectives</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838200" y="2211070"/>
            <a:ext cx="8069072" cy="4145280"/>
          </a:xfrm>
        </p:spPr>
        <p:txBody>
          <a:bodyPr vert="horz" lIns="91440" tIns="45720" rIns="91440" bIns="45720" rtlCol="0" anchor="t">
            <a:normAutofit/>
          </a:bodyPr>
          <a:lstStyle/>
          <a:p>
            <a:r>
              <a:rPr lang="en-GB" sz="2400" u="sng" dirty="0">
                <a:solidFill>
                  <a:srgbClr val="0000FF"/>
                </a:solidFill>
                <a:latin typeface="Arial" panose="020B0604020202020204" pitchFamily="34" charset="0"/>
                <a:ea typeface="Times New Roman" panose="02020603050405020304" pitchFamily="18" charset="0"/>
              </a:rPr>
              <a:t>Identify construction methods used in older houses in UK</a:t>
            </a:r>
          </a:p>
          <a:p>
            <a:endParaRPr lang="en-GB" sz="2400" u="sng" dirty="0">
              <a:solidFill>
                <a:srgbClr val="0000FF"/>
              </a:solidFill>
              <a:latin typeface="Arial" panose="020B0604020202020204" pitchFamily="34" charset="0"/>
              <a:ea typeface="Times New Roman" panose="02020603050405020304" pitchFamily="18" charset="0"/>
            </a:endParaRPr>
          </a:p>
          <a:p>
            <a:endParaRPr lang="en-GB" sz="2400" u="sng" dirty="0">
              <a:solidFill>
                <a:srgbClr val="0000FF"/>
              </a:solidFill>
              <a:latin typeface="Arial" panose="020B0604020202020204" pitchFamily="34" charset="0"/>
              <a:ea typeface="Times New Roman" panose="02020603050405020304" pitchFamily="18" charset="0"/>
            </a:endParaRPr>
          </a:p>
          <a:p>
            <a:r>
              <a:rPr lang="en-GB" sz="2400" u="sng" dirty="0">
                <a:solidFill>
                  <a:srgbClr val="0000FF"/>
                </a:solidFill>
                <a:latin typeface="Arial" panose="020B0604020202020204" pitchFamily="34" charset="0"/>
                <a:ea typeface="Times New Roman" panose="02020603050405020304" pitchFamily="18" charset="0"/>
              </a:rPr>
              <a:t>Identify methods used to improve thermal performance</a:t>
            </a:r>
          </a:p>
          <a:p>
            <a:endParaRPr lang="en-GB" sz="2400" u="sng" dirty="0">
              <a:solidFill>
                <a:srgbClr val="0000FF"/>
              </a:solidFill>
              <a:latin typeface="Arial" panose="020B0604020202020204" pitchFamily="34" charset="0"/>
              <a:ea typeface="Times New Roman" panose="02020603050405020304" pitchFamily="18" charset="0"/>
            </a:endParaRPr>
          </a:p>
          <a:p>
            <a:endParaRPr lang="en-GB" sz="2400" u="sng" dirty="0">
              <a:solidFill>
                <a:srgbClr val="0000FF"/>
              </a:solidFill>
              <a:latin typeface="Arial" panose="020B0604020202020204" pitchFamily="34" charset="0"/>
              <a:ea typeface="Times New Roman" panose="02020603050405020304" pitchFamily="18" charset="0"/>
            </a:endParaRPr>
          </a:p>
          <a:p>
            <a:r>
              <a:rPr lang="en-GB" sz="2400" u="sng" dirty="0">
                <a:solidFill>
                  <a:srgbClr val="0000FF"/>
                </a:solidFill>
                <a:latin typeface="Arial" panose="020B0604020202020204" pitchFamily="34" charset="0"/>
                <a:ea typeface="Times New Roman" panose="02020603050405020304" pitchFamily="18" charset="0"/>
              </a:rPr>
              <a:t>Investigate historic and current incentives / schemes used by Governments </a:t>
            </a:r>
          </a:p>
          <a:p>
            <a:endParaRPr lang="en-GB" sz="2400" u="sng" dirty="0">
              <a:solidFill>
                <a:srgbClr val="0000FF"/>
              </a:solidFill>
              <a:latin typeface="Arial" panose="020B0604020202020204" pitchFamily="34" charset="0"/>
              <a:ea typeface="Times New Roman" panose="02020603050405020304" pitchFamily="18" charset="0"/>
            </a:endParaRPr>
          </a:p>
          <a:p>
            <a:endParaRPr lang="en-GB" sz="2400" u="sng" dirty="0">
              <a:solidFill>
                <a:srgbClr val="0000FF"/>
              </a:solidFill>
              <a:latin typeface="Arial" panose="020B0604020202020204" pitchFamily="34" charset="0"/>
              <a:ea typeface="Times New Roman" panose="02020603050405020304" pitchFamily="18" charset="0"/>
            </a:endParaRPr>
          </a:p>
          <a:p>
            <a:r>
              <a:rPr lang="en-GB" sz="2400" u="sng" dirty="0">
                <a:solidFill>
                  <a:srgbClr val="0000FF"/>
                </a:solidFill>
                <a:latin typeface="Arial" panose="020B0604020202020204" pitchFamily="34" charset="0"/>
                <a:ea typeface="Times New Roman" panose="02020603050405020304" pitchFamily="18" charset="0"/>
              </a:rPr>
              <a:t>Establish best methods for incentivising uptake of thermal improvements for houses</a:t>
            </a:r>
          </a:p>
          <a:p>
            <a:endParaRPr lang="en-GB" sz="2400" u="sng" dirty="0">
              <a:solidFill>
                <a:srgbClr val="0000FF"/>
              </a:solidFill>
              <a:latin typeface="Arial" panose="020B0604020202020204" pitchFamily="34" charset="0"/>
              <a:ea typeface="Times New Roman" panose="02020603050405020304" pitchFamily="18" charset="0"/>
            </a:endParaRPr>
          </a:p>
          <a:p>
            <a:endParaRPr lang="en-GB" sz="2400" u="sng" dirty="0">
              <a:solidFill>
                <a:srgbClr val="0000FF"/>
              </a:solidFill>
              <a:latin typeface="Arial" panose="020B0604020202020204" pitchFamily="34" charset="0"/>
              <a:ea typeface="Times New Roman" panose="02020603050405020304" pitchFamily="18" charset="0"/>
            </a:endParaRP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dirty="0"/>
          </a:p>
        </p:txBody>
      </p:sp>
    </p:spTree>
    <p:extLst>
      <p:ext uri="{BB962C8B-B14F-4D97-AF65-F5344CB8AC3E}">
        <p14:creationId xmlns:p14="http://schemas.microsoft.com/office/powerpoint/2010/main" val="352737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016893" y="365125"/>
            <a:ext cx="5669280" cy="1325563"/>
          </a:xfrm>
        </p:spPr>
        <p:txBody>
          <a:bodyPr>
            <a:normAutofit/>
          </a:bodyPr>
          <a:lstStyle/>
          <a:p>
            <a:r>
              <a:rPr lang="en-US" dirty="0"/>
              <a:t>SOLUTION</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5183335" y="2515553"/>
            <a:ext cx="6502838" cy="4023359"/>
          </a:xfrm>
        </p:spPr>
        <p:txBody>
          <a:bodyPr vert="horz" lIns="91440" tIns="45720" rIns="91440" bIns="45720" rtlCol="0" anchor="t">
            <a:normAutofit/>
          </a:bodyPr>
          <a:lstStyle/>
          <a:p>
            <a:r>
              <a:rPr lang="en-GB" sz="2400" dirty="0">
                <a:effectLst/>
                <a:latin typeface="Arial" panose="020B0604020202020204" pitchFamily="34" charset="0"/>
                <a:ea typeface="Times New Roman" panose="02020603050405020304" pitchFamily="18" charset="0"/>
              </a:rPr>
              <a:t>To achieve this the Government would require a robust scheme for insulating existing poorly insulated homes. It is claimed that the UK will have to insulate 25 million homes and refurbish more than one home every minute</a:t>
            </a:r>
          </a:p>
          <a:p>
            <a:r>
              <a:rPr lang="en-US" sz="2400" u="sng" dirty="0">
                <a:solidFill>
                  <a:srgbClr val="0000FF"/>
                </a:solidFill>
              </a:rPr>
              <a:t>Committee on Climate Change</a:t>
            </a:r>
            <a:endParaRPr lang="en-GB" sz="4400" u="sng" dirty="0">
              <a:solidFill>
                <a:srgbClr val="0000FF"/>
              </a:solidFill>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1775124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2D53CD2-5B7F-407C-9DCE-2249418932C1}"/>
              </a:ext>
            </a:extLst>
          </p:cNvPr>
          <p:cNvSpPr txBox="1"/>
          <p:nvPr/>
        </p:nvSpPr>
        <p:spPr>
          <a:xfrm>
            <a:off x="429260" y="3983335"/>
            <a:ext cx="6101080" cy="1938992"/>
          </a:xfrm>
          <a:prstGeom prst="rect">
            <a:avLst/>
          </a:prstGeom>
          <a:noFill/>
        </p:spPr>
        <p:txBody>
          <a:bodyPr wrap="square">
            <a:spAutoFit/>
          </a:bodyPr>
          <a:lstStyle/>
          <a:p>
            <a:pPr algn="just">
              <a:spcAft>
                <a:spcPts val="0"/>
              </a:spcAft>
            </a:pPr>
            <a:r>
              <a:rPr lang="en-GB" sz="2400" dirty="0">
                <a:effectLst/>
                <a:latin typeface="Arial" panose="020B0604020202020204" pitchFamily="34" charset="0"/>
                <a:ea typeface="Times New Roman" panose="02020603050405020304" pitchFamily="18" charset="0"/>
              </a:rPr>
              <a:t>In 2017 there were 28.5 million homes in the UK. The great majority of these were in England 84%, Scotland 9%, Wales 5% and Northern Ireland 3%.</a:t>
            </a:r>
          </a:p>
          <a:p>
            <a:pPr algn="just">
              <a:spcAft>
                <a:spcPts val="0"/>
              </a:spcAft>
            </a:pPr>
            <a:r>
              <a:rPr lang="en-GB" sz="2400" u="sng" dirty="0">
                <a:solidFill>
                  <a:srgbClr val="0000FF"/>
                </a:solidFill>
                <a:latin typeface="Arial" panose="020B0604020202020204" pitchFamily="34" charset="0"/>
                <a:ea typeface="Times New Roman" panose="02020603050405020304" pitchFamily="18" charset="0"/>
              </a:rPr>
              <a:t>BRE Trust</a:t>
            </a:r>
            <a:r>
              <a:rPr lang="en-GB" sz="2400" u="sng" dirty="0">
                <a:solidFill>
                  <a:srgbClr val="0000FF"/>
                </a:solidFill>
                <a:effectLst/>
                <a:latin typeface="Arial" panose="020B0604020202020204" pitchFamily="34" charset="0"/>
                <a:ea typeface="Times New Roman" panose="02020603050405020304" pitchFamily="18" charset="0"/>
              </a:rPr>
              <a:t> </a:t>
            </a:r>
            <a:endParaRPr lang="en-GB" u="sng" dirty="0">
              <a:solidFill>
                <a:srgbClr val="0000FF"/>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07789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F5CAEF-2A13-4560-AAF3-0F8CD9FE1CF7}"/>
              </a:ext>
            </a:extLst>
          </p:cNvPr>
          <p:cNvSpPr>
            <a:spLocks noGrp="1"/>
          </p:cNvSpPr>
          <p:nvPr>
            <p:ph type="dt" sz="half" idx="10"/>
          </p:nvPr>
        </p:nvSpPr>
        <p:spPr>
          <a:xfrm>
            <a:off x="838200" y="6356350"/>
            <a:ext cx="2743200" cy="365125"/>
          </a:xfrm>
        </p:spPr>
        <p:txBody>
          <a:bodyPr/>
          <a:lstStyle/>
          <a:p>
            <a:r>
              <a:rPr lang="en-US" dirty="0"/>
              <a:t>7/1/20XX</a:t>
            </a:r>
          </a:p>
        </p:txBody>
      </p:sp>
      <p:sp>
        <p:nvSpPr>
          <p:cNvPr id="4" name="Footer Placeholder 3">
            <a:extLst>
              <a:ext uri="{FF2B5EF4-FFF2-40B4-BE49-F238E27FC236}">
                <a16:creationId xmlns:a16="http://schemas.microsoft.com/office/drawing/2014/main" id="{57E114A7-DC0A-4A72-830D-FAA9026E9DDC}"/>
              </a:ext>
            </a:extLst>
          </p:cNvPr>
          <p:cNvSpPr>
            <a:spLocks noGrp="1"/>
          </p:cNvSpPr>
          <p:nvPr>
            <p:ph type="ftr" sz="quarter" idx="11"/>
          </p:nvPr>
        </p:nvSpPr>
        <p:spPr>
          <a:xfrm>
            <a:off x="4038600" y="6356350"/>
            <a:ext cx="4114800" cy="365125"/>
          </a:xfrm>
        </p:spPr>
        <p:txBody>
          <a:bodyPr/>
          <a:lstStyle/>
          <a:p>
            <a:r>
              <a:rPr lang="en-US" dirty="0"/>
              <a:t>Pitch deck title</a:t>
            </a:r>
          </a:p>
        </p:txBody>
      </p:sp>
      <p:sp>
        <p:nvSpPr>
          <p:cNvPr id="13" name="Slide Number Placeholder 12">
            <a:extLst>
              <a:ext uri="{FF2B5EF4-FFF2-40B4-BE49-F238E27FC236}">
                <a16:creationId xmlns:a16="http://schemas.microsoft.com/office/drawing/2014/main" id="{3C6E5E06-8936-476F-A154-802EC60B090E}"/>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7</a:t>
            </a:fld>
            <a:endParaRPr lang="en-US" dirty="0"/>
          </a:p>
        </p:txBody>
      </p:sp>
      <p:pic>
        <p:nvPicPr>
          <p:cNvPr id="28" name="Picture 27" descr="Chart&#10;&#10;Description automatically generated">
            <a:extLst>
              <a:ext uri="{FF2B5EF4-FFF2-40B4-BE49-F238E27FC236}">
                <a16:creationId xmlns:a16="http://schemas.microsoft.com/office/drawing/2014/main" id="{AA6B8FFE-1204-4B49-86EF-ED2E4467A768}"/>
              </a:ext>
            </a:extLst>
          </p:cNvPr>
          <p:cNvPicPr>
            <a:picLocks noChangeAspect="1"/>
          </p:cNvPicPr>
          <p:nvPr/>
        </p:nvPicPr>
        <p:blipFill rotWithShape="1">
          <a:blip r:embed="rId3"/>
          <a:srcRect l="2947" t="22512" r="34311" b="7698"/>
          <a:stretch/>
        </p:blipFill>
        <p:spPr bwMode="auto">
          <a:xfrm>
            <a:off x="447357" y="319275"/>
            <a:ext cx="7182486" cy="4493708"/>
          </a:xfrm>
          <a:prstGeom prst="rect">
            <a:avLst/>
          </a:prstGeom>
          <a:ln>
            <a:noFill/>
          </a:ln>
          <a:extLst>
            <a:ext uri="{53640926-AAD7-44D8-BBD7-CCE9431645EC}">
              <a14:shadowObscured xmlns:a14="http://schemas.microsoft.com/office/drawing/2010/main"/>
            </a:ext>
          </a:extLst>
        </p:spPr>
      </p:pic>
      <p:sp>
        <p:nvSpPr>
          <p:cNvPr id="34" name="TextBox 33">
            <a:extLst>
              <a:ext uri="{FF2B5EF4-FFF2-40B4-BE49-F238E27FC236}">
                <a16:creationId xmlns:a16="http://schemas.microsoft.com/office/drawing/2014/main" id="{84FA33FD-30CE-454C-9B30-6A7C34BAE5F7}"/>
              </a:ext>
            </a:extLst>
          </p:cNvPr>
          <p:cNvSpPr txBox="1"/>
          <p:nvPr/>
        </p:nvSpPr>
        <p:spPr>
          <a:xfrm>
            <a:off x="7484489" y="2321490"/>
            <a:ext cx="4236403" cy="923330"/>
          </a:xfrm>
          <a:prstGeom prst="rect">
            <a:avLst/>
          </a:prstGeom>
          <a:noFill/>
        </p:spPr>
        <p:txBody>
          <a:bodyPr wrap="square">
            <a:spAutoFit/>
          </a:bodyPr>
          <a:lstStyle/>
          <a:p>
            <a:r>
              <a:rPr lang="en-US" b="0" i="0" dirty="0">
                <a:solidFill>
                  <a:srgbClr val="000000"/>
                </a:solidFill>
                <a:effectLst/>
                <a:latin typeface="AvenirRoman"/>
              </a:rPr>
              <a:t>80% of the buildings that will exist in 2050 already exist</a:t>
            </a:r>
          </a:p>
          <a:p>
            <a:r>
              <a:rPr lang="en-US" u="sng" dirty="0">
                <a:solidFill>
                  <a:srgbClr val="0000FF"/>
                </a:solidFill>
                <a:latin typeface="AvenirRoman"/>
              </a:rPr>
              <a:t>UK Green Building Council</a:t>
            </a:r>
            <a:endParaRPr lang="en-GB" u="sng" dirty="0">
              <a:solidFill>
                <a:srgbClr val="0000FF"/>
              </a:solidFill>
            </a:endParaRPr>
          </a:p>
        </p:txBody>
      </p:sp>
      <p:sp>
        <p:nvSpPr>
          <p:cNvPr id="36" name="TextBox 35">
            <a:extLst>
              <a:ext uri="{FF2B5EF4-FFF2-40B4-BE49-F238E27FC236}">
                <a16:creationId xmlns:a16="http://schemas.microsoft.com/office/drawing/2014/main" id="{8FBE9694-21E9-40AB-AF44-581EA395E929}"/>
              </a:ext>
            </a:extLst>
          </p:cNvPr>
          <p:cNvSpPr txBox="1"/>
          <p:nvPr/>
        </p:nvSpPr>
        <p:spPr>
          <a:xfrm>
            <a:off x="535940" y="4812983"/>
            <a:ext cx="6802120" cy="307777"/>
          </a:xfrm>
          <a:prstGeom prst="rect">
            <a:avLst/>
          </a:prstGeom>
          <a:noFill/>
        </p:spPr>
        <p:txBody>
          <a:bodyPr wrap="square">
            <a:spAutoFit/>
          </a:bodyPr>
          <a:lstStyle/>
          <a:p>
            <a:pPr algn="just">
              <a:spcAft>
                <a:spcPts val="0"/>
              </a:spcAft>
            </a:pPr>
            <a:r>
              <a:rPr lang="en-GB" sz="1400" u="sng" dirty="0">
                <a:solidFill>
                  <a:srgbClr val="0000FF"/>
                </a:solidFill>
                <a:effectLst/>
                <a:latin typeface="Times New Roman" panose="02020603050405020304" pitchFamily="18" charset="0"/>
                <a:ea typeface="Times New Roman" panose="02020603050405020304" pitchFamily="18" charset="0"/>
              </a:rPr>
              <a:t>English and Welsh housing surveys</a:t>
            </a:r>
          </a:p>
        </p:txBody>
      </p:sp>
    </p:spTree>
    <p:extLst>
      <p:ext uri="{BB962C8B-B14F-4D97-AF65-F5344CB8AC3E}">
        <p14:creationId xmlns:p14="http://schemas.microsoft.com/office/powerpoint/2010/main" val="2281914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8</a:t>
            </a:fld>
            <a:endParaRPr lang="en-US" dirty="0"/>
          </a:p>
        </p:txBody>
      </p:sp>
      <p:sp>
        <p:nvSpPr>
          <p:cNvPr id="11" name="Content Placeholder 10">
            <a:extLst>
              <a:ext uri="{FF2B5EF4-FFF2-40B4-BE49-F238E27FC236}">
                <a16:creationId xmlns:a16="http://schemas.microsoft.com/office/drawing/2014/main" id="{3A0B1FA7-620F-442D-BB32-BB6C4094C3A9}"/>
              </a:ext>
            </a:extLst>
          </p:cNvPr>
          <p:cNvSpPr>
            <a:spLocks noGrp="1"/>
          </p:cNvSpPr>
          <p:nvPr>
            <p:ph sz="quarter" idx="15"/>
          </p:nvPr>
        </p:nvSpPr>
        <p:spPr/>
        <p:txBody>
          <a:bodyPr/>
          <a:lstStyle/>
          <a:p>
            <a:endParaRPr lang="en-GB" dirty="0"/>
          </a:p>
        </p:txBody>
      </p:sp>
      <p:pic>
        <p:nvPicPr>
          <p:cNvPr id="31" name="Picture 30" descr="Chart, bar chart&#10;&#10;Description automatically generated">
            <a:extLst>
              <a:ext uri="{FF2B5EF4-FFF2-40B4-BE49-F238E27FC236}">
                <a16:creationId xmlns:a16="http://schemas.microsoft.com/office/drawing/2014/main" id="{68169335-3497-4A2B-A185-A060894D2AE7}"/>
              </a:ext>
            </a:extLst>
          </p:cNvPr>
          <p:cNvPicPr>
            <a:picLocks noChangeAspect="1"/>
          </p:cNvPicPr>
          <p:nvPr/>
        </p:nvPicPr>
        <p:blipFill rotWithShape="1">
          <a:blip r:embed="rId2"/>
          <a:srcRect l="2392" t="17177" r="40501" b="8673"/>
          <a:stretch/>
        </p:blipFill>
        <p:spPr bwMode="auto">
          <a:xfrm>
            <a:off x="2407920" y="355251"/>
            <a:ext cx="7406640" cy="5409205"/>
          </a:xfrm>
          <a:prstGeom prst="rect">
            <a:avLst/>
          </a:prstGeom>
          <a:ln>
            <a:noFill/>
          </a:ln>
          <a:extLst>
            <a:ext uri="{53640926-AAD7-44D8-BBD7-CCE9431645EC}">
              <a14:shadowObscured xmlns:a14="http://schemas.microsoft.com/office/drawing/2010/main"/>
            </a:ext>
          </a:extLst>
        </p:spPr>
      </p:pic>
      <p:sp>
        <p:nvSpPr>
          <p:cNvPr id="32" name="TextBox 31">
            <a:extLst>
              <a:ext uri="{FF2B5EF4-FFF2-40B4-BE49-F238E27FC236}">
                <a16:creationId xmlns:a16="http://schemas.microsoft.com/office/drawing/2014/main" id="{F5CCDD0F-B195-4977-954F-7FBEBC0B1839}"/>
              </a:ext>
            </a:extLst>
          </p:cNvPr>
          <p:cNvSpPr txBox="1"/>
          <p:nvPr/>
        </p:nvSpPr>
        <p:spPr>
          <a:xfrm>
            <a:off x="212598" y="6245013"/>
            <a:ext cx="9939020" cy="369332"/>
          </a:xfrm>
          <a:prstGeom prst="rect">
            <a:avLst/>
          </a:prstGeom>
          <a:noFill/>
        </p:spPr>
        <p:txBody>
          <a:bodyPr wrap="square">
            <a:spAutoFit/>
          </a:bodyPr>
          <a:lstStyle/>
          <a:p>
            <a:pPr algn="just">
              <a:spcAft>
                <a:spcPts val="0"/>
              </a:spcAft>
            </a:pPr>
            <a:r>
              <a:rPr lang="en-GB" sz="1800" u="sng" dirty="0">
                <a:solidFill>
                  <a:srgbClr val="0000FF"/>
                </a:solidFill>
                <a:effectLst/>
                <a:latin typeface="Arial" panose="020B0604020202020204" pitchFamily="34" charset="0"/>
                <a:ea typeface="Times New Roman" panose="02020603050405020304" pitchFamily="18" charset="0"/>
              </a:rPr>
              <a:t>Statista</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40179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85A1-7907-466F-B4A3-C69B010594EC}"/>
              </a:ext>
            </a:extLst>
          </p:cNvPr>
          <p:cNvSpPr>
            <a:spLocks noGrp="1"/>
          </p:cNvSpPr>
          <p:nvPr>
            <p:ph type="title"/>
          </p:nvPr>
        </p:nvSpPr>
        <p:spPr/>
        <p:txBody>
          <a:bodyPr>
            <a:normAutofit fontScale="90000"/>
          </a:bodyPr>
          <a:lstStyle/>
          <a:p>
            <a:r>
              <a:rPr lang="en-GB" sz="4000" dirty="0">
                <a:effectLst/>
                <a:latin typeface="Arial" panose="020B0604020202020204" pitchFamily="34" charset="0"/>
                <a:ea typeface="Times New Roman" panose="02020603050405020304" pitchFamily="18" charset="0"/>
              </a:rPr>
              <a:t>Traditional Construction pre-1919</a:t>
            </a:r>
            <a:br>
              <a:rPr lang="en-GB" sz="2800" dirty="0">
                <a:effectLst/>
                <a:latin typeface="Times New Roman" panose="02020603050405020304" pitchFamily="18" charset="0"/>
                <a:ea typeface="Times New Roman" panose="02020603050405020304" pitchFamily="18" charset="0"/>
              </a:rPr>
            </a:br>
            <a:endParaRPr lang="en-US" dirty="0"/>
          </a:p>
        </p:txBody>
      </p:sp>
      <p:sp>
        <p:nvSpPr>
          <p:cNvPr id="14" name="Date Placeholder 13">
            <a:extLst>
              <a:ext uri="{FF2B5EF4-FFF2-40B4-BE49-F238E27FC236}">
                <a16:creationId xmlns:a16="http://schemas.microsoft.com/office/drawing/2014/main" id="{2C3A17A7-B59A-4E68-9B7D-4FD6F57E768F}"/>
              </a:ext>
            </a:extLst>
          </p:cNvPr>
          <p:cNvSpPr>
            <a:spLocks noGrp="1"/>
          </p:cNvSpPr>
          <p:nvPr>
            <p:ph type="dt" sz="half" idx="10"/>
          </p:nvPr>
        </p:nvSpPr>
        <p:spPr/>
        <p:txBody>
          <a:bodyPr/>
          <a:lstStyle/>
          <a:p>
            <a:r>
              <a:rPr lang="en-US" dirty="0"/>
              <a:t>7/1/20XX</a:t>
            </a:r>
          </a:p>
        </p:txBody>
      </p:sp>
      <p:sp>
        <p:nvSpPr>
          <p:cNvPr id="4" name="Slide Number Placeholder 3">
            <a:extLst>
              <a:ext uri="{FF2B5EF4-FFF2-40B4-BE49-F238E27FC236}">
                <a16:creationId xmlns:a16="http://schemas.microsoft.com/office/drawing/2014/main" id="{E9A45E72-311B-492D-8FFD-649E1B032082}"/>
              </a:ext>
            </a:extLst>
          </p:cNvPr>
          <p:cNvSpPr>
            <a:spLocks noGrp="1"/>
          </p:cNvSpPr>
          <p:nvPr>
            <p:ph type="sldNum" sz="quarter" idx="12"/>
          </p:nvPr>
        </p:nvSpPr>
        <p:spPr/>
        <p:txBody>
          <a:bodyPr/>
          <a:lstStyle/>
          <a:p>
            <a:fld id="{19B51A1E-902D-48AF-9020-955120F399B6}" type="slidenum">
              <a:rPr lang="en-ZA" smtClean="0"/>
              <a:pPr/>
              <a:t>9</a:t>
            </a:fld>
            <a:endParaRPr lang="en-ZA" dirty="0"/>
          </a:p>
        </p:txBody>
      </p:sp>
      <p:sp>
        <p:nvSpPr>
          <p:cNvPr id="3" name="Footer Placeholder 2">
            <a:extLst>
              <a:ext uri="{FF2B5EF4-FFF2-40B4-BE49-F238E27FC236}">
                <a16:creationId xmlns:a16="http://schemas.microsoft.com/office/drawing/2014/main" id="{12B414F9-DCDA-42C7-9094-5A64C27E3257}"/>
              </a:ext>
            </a:extLst>
          </p:cNvPr>
          <p:cNvSpPr>
            <a:spLocks noGrp="1"/>
          </p:cNvSpPr>
          <p:nvPr>
            <p:ph type="ftr" sz="quarter" idx="11"/>
          </p:nvPr>
        </p:nvSpPr>
        <p:spPr/>
        <p:txBody>
          <a:bodyPr/>
          <a:lstStyle/>
          <a:p>
            <a:r>
              <a:rPr lang="en-ZA" dirty="0"/>
              <a:t>Pitch deck title</a:t>
            </a:r>
          </a:p>
        </p:txBody>
      </p:sp>
      <p:sp>
        <p:nvSpPr>
          <p:cNvPr id="25" name="TextBox 24">
            <a:extLst>
              <a:ext uri="{FF2B5EF4-FFF2-40B4-BE49-F238E27FC236}">
                <a16:creationId xmlns:a16="http://schemas.microsoft.com/office/drawing/2014/main" id="{FDEC21FC-6819-4F4B-AEB6-E2B997281CF1}"/>
              </a:ext>
            </a:extLst>
          </p:cNvPr>
          <p:cNvSpPr txBox="1"/>
          <p:nvPr/>
        </p:nvSpPr>
        <p:spPr>
          <a:xfrm>
            <a:off x="294640" y="1854111"/>
            <a:ext cx="11582400" cy="2585323"/>
          </a:xfrm>
          <a:prstGeom prst="rect">
            <a:avLst/>
          </a:prstGeom>
          <a:noFill/>
        </p:spPr>
        <p:txBody>
          <a:bodyPr wrap="square">
            <a:spAutoFit/>
          </a:bodyPr>
          <a:lstStyle/>
          <a:p>
            <a:pPr algn="just">
              <a:spcAft>
                <a:spcPts val="0"/>
              </a:spcAft>
            </a:pPr>
            <a:r>
              <a:rPr lang="en-GB" sz="1800"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lgn="just">
              <a:spcAft>
                <a:spcPts val="0"/>
              </a:spcAft>
            </a:pPr>
            <a:r>
              <a:rPr lang="en-GB" sz="2400" dirty="0">
                <a:effectLst/>
                <a:latin typeface="Arial" panose="020B0604020202020204" pitchFamily="34" charset="0"/>
                <a:ea typeface="Times New Roman" panose="02020603050405020304" pitchFamily="18" charset="0"/>
              </a:rPr>
              <a:t>Solid wall traditional construction allowed for no insulative materials other than the stones and rubble which have very poor insulative value. Pre 1919 construction typically used no insulation in roofs, lofts, ground floors or first floors, windows were single glazed, not very well sealed and allowed air movement. Damp proof coursing (DPC) was in its infancy, buildings were constructed using breathable materials allowing damp walls to dry out. </a:t>
            </a:r>
            <a:endParaRPr lang="en-GB" dirty="0">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1E5EB4BB-D116-4E50-BDF6-E239DE293C3E}"/>
              </a:ext>
            </a:extLst>
          </p:cNvPr>
          <p:cNvSpPr txBox="1"/>
          <p:nvPr/>
        </p:nvSpPr>
        <p:spPr>
          <a:xfrm>
            <a:off x="833120" y="4439434"/>
            <a:ext cx="6096000" cy="369332"/>
          </a:xfrm>
          <a:prstGeom prst="rect">
            <a:avLst/>
          </a:prstGeom>
          <a:noFill/>
        </p:spPr>
        <p:txBody>
          <a:bodyPr wrap="square">
            <a:spAutoFit/>
          </a:bodyPr>
          <a:lstStyle/>
          <a:p>
            <a:r>
              <a:rPr lang="en-GB" u="sng" dirty="0">
                <a:solidFill>
                  <a:srgbClr val="0000FF"/>
                </a:solidFill>
              </a:rPr>
              <a:t>University of the West of England</a:t>
            </a:r>
          </a:p>
        </p:txBody>
      </p:sp>
    </p:spTree>
    <p:extLst>
      <p:ext uri="{BB962C8B-B14F-4D97-AF65-F5344CB8AC3E}">
        <p14:creationId xmlns:p14="http://schemas.microsoft.com/office/powerpoint/2010/main" val="2046660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838200" y="365125"/>
            <a:ext cx="10515600" cy="1325563"/>
          </a:xfrm>
        </p:spPr>
        <p:txBody>
          <a:bodyPr/>
          <a:lstStyle/>
          <a:p>
            <a:r>
              <a:rPr lang="en-ZA" dirty="0"/>
              <a:t>Solid wall construction</a:t>
            </a:r>
          </a:p>
        </p:txBody>
      </p:sp>
      <p:pic>
        <p:nvPicPr>
          <p:cNvPr id="4" name="Picture 3">
            <a:extLst>
              <a:ext uri="{FF2B5EF4-FFF2-40B4-BE49-F238E27FC236}">
                <a16:creationId xmlns:a16="http://schemas.microsoft.com/office/drawing/2014/main" id="{A4419E18-66B5-4F45-AEDC-AD224EC3C3B1}"/>
              </a:ext>
            </a:extLst>
          </p:cNvPr>
          <p:cNvPicPr>
            <a:picLocks noChangeAspect="1"/>
          </p:cNvPicPr>
          <p:nvPr/>
        </p:nvPicPr>
        <p:blipFill>
          <a:blip r:embed="rId2"/>
          <a:stretch>
            <a:fillRect/>
          </a:stretch>
        </p:blipFill>
        <p:spPr>
          <a:xfrm>
            <a:off x="1549400" y="1903096"/>
            <a:ext cx="9093200" cy="3447218"/>
          </a:xfrm>
          <a:prstGeom prst="rect">
            <a:avLst/>
          </a:prstGeom>
        </p:spPr>
      </p:pic>
      <p:sp>
        <p:nvSpPr>
          <p:cNvPr id="5" name="Rectangle 4"/>
          <p:cNvSpPr/>
          <p:nvPr/>
        </p:nvSpPr>
        <p:spPr>
          <a:xfrm>
            <a:off x="3896394" y="6272541"/>
            <a:ext cx="3591689" cy="369332"/>
          </a:xfrm>
          <a:prstGeom prst="rect">
            <a:avLst/>
          </a:prstGeom>
        </p:spPr>
        <p:txBody>
          <a:bodyPr wrap="none">
            <a:spAutoFit/>
          </a:bodyPr>
          <a:lstStyle/>
          <a:p>
            <a:r>
              <a:rPr lang="en-GB" u="sng" dirty="0">
                <a:solidFill>
                  <a:srgbClr val="0000FF"/>
                </a:solidFill>
              </a:rPr>
              <a:t>University of the West of England</a:t>
            </a:r>
          </a:p>
        </p:txBody>
      </p:sp>
    </p:spTree>
    <p:extLst>
      <p:ext uri="{BB962C8B-B14F-4D97-AF65-F5344CB8AC3E}">
        <p14:creationId xmlns:p14="http://schemas.microsoft.com/office/powerpoint/2010/main" val="1577529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839788" y="365125"/>
            <a:ext cx="10515600" cy="1325563"/>
          </a:xfrm>
        </p:spPr>
        <p:txBody>
          <a:bodyPr/>
          <a:lstStyle/>
          <a:p>
            <a:r>
              <a:rPr lang="en-ZA" dirty="0"/>
              <a:t>Cavity wall construction 1920-1980</a:t>
            </a:r>
            <a:endParaRPr lang="en-US" dirty="0"/>
          </a:p>
        </p:txBody>
      </p:sp>
      <p:sp>
        <p:nvSpPr>
          <p:cNvPr id="19" name="TextBox 18">
            <a:extLst>
              <a:ext uri="{FF2B5EF4-FFF2-40B4-BE49-F238E27FC236}">
                <a16:creationId xmlns:a16="http://schemas.microsoft.com/office/drawing/2014/main" id="{E9C87441-797B-48A5-88CA-3E17B78B726F}"/>
              </a:ext>
            </a:extLst>
          </p:cNvPr>
          <p:cNvSpPr txBox="1"/>
          <p:nvPr/>
        </p:nvSpPr>
        <p:spPr>
          <a:xfrm>
            <a:off x="675640" y="2269193"/>
            <a:ext cx="10678160" cy="3046988"/>
          </a:xfrm>
          <a:prstGeom prst="rect">
            <a:avLst/>
          </a:prstGeom>
          <a:noFill/>
        </p:spPr>
        <p:txBody>
          <a:bodyPr wrap="square">
            <a:spAutoFit/>
          </a:bodyPr>
          <a:lstStyle/>
          <a:p>
            <a:r>
              <a:rPr lang="en-US" sz="2400" b="0" i="0" dirty="0">
                <a:solidFill>
                  <a:srgbClr val="000000"/>
                </a:solidFill>
                <a:effectLst/>
                <a:latin typeface="Verdana" panose="020B0604030504040204" pitchFamily="34" charset="0"/>
              </a:rPr>
              <a:t>In the latter part of the 19th century a number of houses were built with cavity walls. It was not, however, until the 1920s that this became the accepted form of construction. Cavity walls were cheaper to build than their solid wall counterparts. In addition they offer improved thermal insulation and better weather protection. Most walls comprised two half-brick leaves with a 50mm cavity. The two halves of the wall were tied at regular intervals with steel or wrought iron wall ties.</a:t>
            </a:r>
            <a:endParaRPr lang="en-GB" sz="2400" dirty="0"/>
          </a:p>
        </p:txBody>
      </p:sp>
      <p:sp>
        <p:nvSpPr>
          <p:cNvPr id="5" name="Rectangle 4"/>
          <p:cNvSpPr/>
          <p:nvPr/>
        </p:nvSpPr>
        <p:spPr>
          <a:xfrm>
            <a:off x="675640" y="6201290"/>
            <a:ext cx="3591689" cy="369332"/>
          </a:xfrm>
          <a:prstGeom prst="rect">
            <a:avLst/>
          </a:prstGeom>
        </p:spPr>
        <p:txBody>
          <a:bodyPr wrap="none">
            <a:spAutoFit/>
          </a:bodyPr>
          <a:lstStyle/>
          <a:p>
            <a:r>
              <a:rPr lang="en-GB" u="sng" dirty="0">
                <a:solidFill>
                  <a:srgbClr val="0000FF"/>
                </a:solidFill>
              </a:rPr>
              <a:t>University of the West of England</a:t>
            </a:r>
          </a:p>
        </p:txBody>
      </p:sp>
    </p:spTree>
    <p:extLst>
      <p:ext uri="{BB962C8B-B14F-4D97-AF65-F5344CB8AC3E}">
        <p14:creationId xmlns:p14="http://schemas.microsoft.com/office/powerpoint/2010/main" val="4151694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838200" y="365125"/>
            <a:ext cx="10515600" cy="1325563"/>
          </a:xfrm>
        </p:spPr>
        <p:txBody>
          <a:bodyPr/>
          <a:lstStyle/>
          <a:p>
            <a:r>
              <a:rPr lang="en-ZA" dirty="0"/>
              <a:t>Cavity wall construction 1920-1980</a:t>
            </a:r>
          </a:p>
        </p:txBody>
      </p:sp>
      <p:pic>
        <p:nvPicPr>
          <p:cNvPr id="22" name="Picture 21">
            <a:extLst>
              <a:ext uri="{FF2B5EF4-FFF2-40B4-BE49-F238E27FC236}">
                <a16:creationId xmlns:a16="http://schemas.microsoft.com/office/drawing/2014/main" id="{E51D8F5F-C7CE-4AD1-B4D6-663EEC91C7A7}"/>
              </a:ext>
            </a:extLst>
          </p:cNvPr>
          <p:cNvPicPr>
            <a:picLocks noChangeAspect="1"/>
          </p:cNvPicPr>
          <p:nvPr/>
        </p:nvPicPr>
        <p:blipFill>
          <a:blip r:embed="rId2"/>
          <a:stretch>
            <a:fillRect/>
          </a:stretch>
        </p:blipFill>
        <p:spPr>
          <a:xfrm>
            <a:off x="1406736" y="1948584"/>
            <a:ext cx="9378527" cy="3893541"/>
          </a:xfrm>
          <a:prstGeom prst="rect">
            <a:avLst/>
          </a:prstGeom>
        </p:spPr>
      </p:pic>
      <p:sp>
        <p:nvSpPr>
          <p:cNvPr id="2" name="Rectangle 1"/>
          <p:cNvSpPr/>
          <p:nvPr/>
        </p:nvSpPr>
        <p:spPr>
          <a:xfrm>
            <a:off x="416924" y="6100021"/>
            <a:ext cx="3591689" cy="369332"/>
          </a:xfrm>
          <a:prstGeom prst="rect">
            <a:avLst/>
          </a:prstGeom>
        </p:spPr>
        <p:txBody>
          <a:bodyPr wrap="none">
            <a:spAutoFit/>
          </a:bodyPr>
          <a:lstStyle/>
          <a:p>
            <a:r>
              <a:rPr lang="en-GB" u="sng" dirty="0">
                <a:solidFill>
                  <a:srgbClr val="0000FF"/>
                </a:solidFill>
              </a:rPr>
              <a:t>University of the West of England</a:t>
            </a:r>
          </a:p>
        </p:txBody>
      </p:sp>
    </p:spTree>
    <p:extLst>
      <p:ext uri="{BB962C8B-B14F-4D97-AF65-F5344CB8AC3E}">
        <p14:creationId xmlns:p14="http://schemas.microsoft.com/office/powerpoint/2010/main" val="3831300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0" name="TextBox 29">
            <a:extLst>
              <a:ext uri="{FF2B5EF4-FFF2-40B4-BE49-F238E27FC236}">
                <a16:creationId xmlns:a16="http://schemas.microsoft.com/office/drawing/2014/main" id="{4FD14C07-68AB-481D-989C-F67F569EEBCA}"/>
              </a:ext>
            </a:extLst>
          </p:cNvPr>
          <p:cNvSpPr txBox="1"/>
          <p:nvPr/>
        </p:nvSpPr>
        <p:spPr>
          <a:xfrm>
            <a:off x="675640" y="1522720"/>
            <a:ext cx="10840720" cy="3785652"/>
          </a:xfrm>
          <a:prstGeom prst="rect">
            <a:avLst/>
          </a:prstGeom>
          <a:noFill/>
        </p:spPr>
        <p:txBody>
          <a:bodyPr wrap="square">
            <a:spAutoFit/>
          </a:bodyPr>
          <a:lstStyle/>
          <a:p>
            <a:r>
              <a:rPr lang="en-US" sz="2400" b="0" i="0" dirty="0">
                <a:solidFill>
                  <a:srgbClr val="000000"/>
                </a:solidFill>
                <a:effectLst/>
                <a:latin typeface="Verdana" panose="020B0604030504040204" pitchFamily="34" charset="0"/>
              </a:rPr>
              <a:t>In the 1970s insulation standards slowly improved. A maximum 'U' value of 1.70 was introduced in 1972 (a measure of a the wall’s ability to transmit heat). Achieving this standard was relatively easy; a brick external leaf, a 50mm cavity, and a dense block inner leaf just made the 1.7 threshold. </a:t>
            </a:r>
          </a:p>
          <a:p>
            <a:endParaRPr lang="en-US" sz="2400" dirty="0">
              <a:solidFill>
                <a:srgbClr val="000000"/>
              </a:solidFill>
              <a:latin typeface="Verdana" panose="020B0604030504040204" pitchFamily="34" charset="0"/>
            </a:endParaRPr>
          </a:p>
          <a:p>
            <a:r>
              <a:rPr lang="en-US" sz="2400" b="0" i="0" dirty="0">
                <a:solidFill>
                  <a:srgbClr val="000000"/>
                </a:solidFill>
                <a:effectLst/>
                <a:latin typeface="Verdana" panose="020B0604030504040204" pitchFamily="34" charset="0"/>
              </a:rPr>
              <a:t>In 1980 the maximum U value dropped to 1; this required lightweight blockwork in the inner leaf. From this period to the present day most lightweight blocks have been made from aerated concrete.</a:t>
            </a:r>
            <a:endParaRPr lang="en-GB" sz="2400" dirty="0"/>
          </a:p>
        </p:txBody>
      </p:sp>
      <p:sp>
        <p:nvSpPr>
          <p:cNvPr id="34" name="TextBox 33">
            <a:extLst>
              <a:ext uri="{FF2B5EF4-FFF2-40B4-BE49-F238E27FC236}">
                <a16:creationId xmlns:a16="http://schemas.microsoft.com/office/drawing/2014/main" id="{AAC3D888-C398-4A6D-B9EB-D9207FB60499}"/>
              </a:ext>
            </a:extLst>
          </p:cNvPr>
          <p:cNvSpPr txBox="1"/>
          <p:nvPr/>
        </p:nvSpPr>
        <p:spPr>
          <a:xfrm>
            <a:off x="4038600" y="475511"/>
            <a:ext cx="6096000" cy="677108"/>
          </a:xfrm>
          <a:prstGeom prst="rect">
            <a:avLst/>
          </a:prstGeom>
          <a:noFill/>
        </p:spPr>
        <p:txBody>
          <a:bodyPr wrap="square">
            <a:spAutoFit/>
          </a:bodyPr>
          <a:lstStyle/>
          <a:p>
            <a:r>
              <a:rPr lang="en-US" sz="3800" b="1" cap="all" dirty="0">
                <a:solidFill>
                  <a:prstClr val="black"/>
                </a:solidFill>
                <a:latin typeface="Posterama"/>
                <a:ea typeface="+mj-ea"/>
                <a:cs typeface="+mj-cs"/>
              </a:rPr>
              <a:t>1970-80’s</a:t>
            </a:r>
            <a:endParaRPr lang="en-GB" dirty="0"/>
          </a:p>
        </p:txBody>
      </p:sp>
      <p:sp>
        <p:nvSpPr>
          <p:cNvPr id="2" name="Rectangle 1"/>
          <p:cNvSpPr/>
          <p:nvPr/>
        </p:nvSpPr>
        <p:spPr>
          <a:xfrm>
            <a:off x="675640" y="5963481"/>
            <a:ext cx="3591689" cy="369332"/>
          </a:xfrm>
          <a:prstGeom prst="rect">
            <a:avLst/>
          </a:prstGeom>
        </p:spPr>
        <p:txBody>
          <a:bodyPr wrap="none">
            <a:spAutoFit/>
          </a:bodyPr>
          <a:lstStyle/>
          <a:p>
            <a:r>
              <a:rPr lang="en-GB" u="sng" dirty="0">
                <a:solidFill>
                  <a:srgbClr val="0000FF"/>
                </a:solidFill>
              </a:rPr>
              <a:t>University of the West of England</a:t>
            </a:r>
          </a:p>
        </p:txBody>
      </p:sp>
    </p:spTree>
    <p:extLst>
      <p:ext uri="{BB962C8B-B14F-4D97-AF65-F5344CB8AC3E}">
        <p14:creationId xmlns:p14="http://schemas.microsoft.com/office/powerpoint/2010/main" val="4267049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9DD37FAF-77CB-42D5-8BFD-FFCD21352642}"/>
              </a:ext>
            </a:extLst>
          </p:cNvPr>
          <p:cNvSpPr txBox="1"/>
          <p:nvPr/>
        </p:nvSpPr>
        <p:spPr>
          <a:xfrm>
            <a:off x="599440" y="983645"/>
            <a:ext cx="11226800" cy="830997"/>
          </a:xfrm>
          <a:prstGeom prst="rect">
            <a:avLst/>
          </a:prstGeom>
          <a:noFill/>
        </p:spPr>
        <p:txBody>
          <a:bodyPr wrap="square">
            <a:spAutoFit/>
          </a:bodyPr>
          <a:lstStyle/>
          <a:p>
            <a:r>
              <a:rPr lang="en-US" sz="2400" b="0" i="0" dirty="0">
                <a:solidFill>
                  <a:srgbClr val="000000"/>
                </a:solidFill>
                <a:effectLst/>
                <a:latin typeface="Verdana" panose="020B0604030504040204" pitchFamily="34" charset="0"/>
              </a:rPr>
              <a:t>In the 1990s the maximum U value dropped to 0.45; this normally required a very thick lightweight inner leaf or cavity insulation</a:t>
            </a:r>
            <a:r>
              <a:rPr lang="en-US" b="0" i="0" dirty="0">
                <a:solidFill>
                  <a:srgbClr val="000000"/>
                </a:solidFill>
                <a:effectLst/>
                <a:latin typeface="Verdana" panose="020B0604030504040204" pitchFamily="34" charset="0"/>
              </a:rPr>
              <a:t>.</a:t>
            </a:r>
            <a:endParaRPr lang="en-GB" dirty="0"/>
          </a:p>
        </p:txBody>
      </p:sp>
      <p:pic>
        <p:nvPicPr>
          <p:cNvPr id="23" name="Picture 22" descr="Chart&#10;&#10;Description automatically generated">
            <a:extLst>
              <a:ext uri="{FF2B5EF4-FFF2-40B4-BE49-F238E27FC236}">
                <a16:creationId xmlns:a16="http://schemas.microsoft.com/office/drawing/2014/main" id="{AE9E5F6D-E3A7-4121-BFF2-DFA9EB63D9A0}"/>
              </a:ext>
            </a:extLst>
          </p:cNvPr>
          <p:cNvPicPr>
            <a:picLocks noChangeAspect="1"/>
          </p:cNvPicPr>
          <p:nvPr/>
        </p:nvPicPr>
        <p:blipFill rotWithShape="1">
          <a:blip r:embed="rId3"/>
          <a:srcRect l="2947" t="22512" r="34311" b="7698"/>
          <a:stretch/>
        </p:blipFill>
        <p:spPr bwMode="auto">
          <a:xfrm>
            <a:off x="5225144" y="2038102"/>
            <a:ext cx="5628190" cy="3521266"/>
          </a:xfrm>
          <a:prstGeom prst="rect">
            <a:avLst/>
          </a:prstGeom>
          <a:ln>
            <a:noFill/>
          </a:ln>
          <a:extLst>
            <a:ext uri="{53640926-AAD7-44D8-BBD7-CCE9431645EC}">
              <a14:shadowObscured xmlns:a14="http://schemas.microsoft.com/office/drawing/2010/main"/>
            </a:ext>
          </a:extLst>
        </p:spPr>
      </p:pic>
      <p:pic>
        <p:nvPicPr>
          <p:cNvPr id="1026" name="Picture 2" descr="Ancon TeploTie Basalt Fibre Wall Ties by Ancon | Archello">
            <a:extLst>
              <a:ext uri="{FF2B5EF4-FFF2-40B4-BE49-F238E27FC236}">
                <a16:creationId xmlns:a16="http://schemas.microsoft.com/office/drawing/2014/main" id="{7632E1B7-99D8-46A9-A2CE-210F933EF4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7338" y="2319337"/>
            <a:ext cx="2066925" cy="2219325"/>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5A409050-13BF-4E13-ACDB-48508CAE2ABC}"/>
              </a:ext>
            </a:extLst>
          </p:cNvPr>
          <p:cNvSpPr txBox="1"/>
          <p:nvPr/>
        </p:nvSpPr>
        <p:spPr>
          <a:xfrm>
            <a:off x="691038" y="5657769"/>
            <a:ext cx="10962482" cy="830997"/>
          </a:xfrm>
          <a:prstGeom prst="rect">
            <a:avLst/>
          </a:prstGeom>
          <a:noFill/>
        </p:spPr>
        <p:txBody>
          <a:bodyPr wrap="square">
            <a:spAutoFit/>
          </a:bodyPr>
          <a:lstStyle/>
          <a:p>
            <a:r>
              <a:rPr lang="en-GB" sz="2400" dirty="0">
                <a:effectLst/>
                <a:latin typeface="Arial" panose="020B0604020202020204" pitchFamily="34" charset="0"/>
                <a:ea typeface="Times New Roman" panose="02020603050405020304" pitchFamily="18" charset="0"/>
              </a:rPr>
              <a:t>By 2006 the U-Value was 0.3 which is 5-6 times more than a 1920’s equivalent cavity wall.</a:t>
            </a:r>
            <a:endParaRPr lang="en-GB" sz="2400" dirty="0"/>
          </a:p>
        </p:txBody>
      </p:sp>
      <p:sp>
        <p:nvSpPr>
          <p:cNvPr id="2" name="Rectangle 1"/>
          <p:cNvSpPr/>
          <p:nvPr/>
        </p:nvSpPr>
        <p:spPr>
          <a:xfrm>
            <a:off x="0" y="6485629"/>
            <a:ext cx="3591689" cy="369332"/>
          </a:xfrm>
          <a:prstGeom prst="rect">
            <a:avLst/>
          </a:prstGeom>
        </p:spPr>
        <p:txBody>
          <a:bodyPr wrap="none">
            <a:spAutoFit/>
          </a:bodyPr>
          <a:lstStyle/>
          <a:p>
            <a:r>
              <a:rPr lang="en-GB" u="sng" dirty="0">
                <a:solidFill>
                  <a:srgbClr val="0000FF"/>
                </a:solidFill>
              </a:rPr>
              <a:t>University of the West of England</a:t>
            </a:r>
          </a:p>
        </p:txBody>
      </p:sp>
    </p:spTree>
    <p:extLst>
      <p:ext uri="{BB962C8B-B14F-4D97-AF65-F5344CB8AC3E}">
        <p14:creationId xmlns:p14="http://schemas.microsoft.com/office/powerpoint/2010/main" val="4609350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1B56365-A39B-4311-A4B2-9532A148078E}"/>
              </a:ext>
            </a:extLst>
          </p:cNvPr>
          <p:cNvSpPr>
            <a:spLocks noGrp="1"/>
          </p:cNvSpPr>
          <p:nvPr>
            <p:ph type="dt" sz="half" idx="10"/>
          </p:nvPr>
        </p:nvSpPr>
        <p:spPr>
          <a:xfrm>
            <a:off x="838200" y="6356350"/>
            <a:ext cx="2743200" cy="365125"/>
          </a:xfrm>
        </p:spPr>
        <p:txBody>
          <a:bodyPr/>
          <a:lstStyle/>
          <a:p>
            <a:r>
              <a:rPr lang="en-US" dirty="0"/>
              <a:t>7/1/20XX</a:t>
            </a:r>
          </a:p>
        </p:txBody>
      </p:sp>
      <p:sp>
        <p:nvSpPr>
          <p:cNvPr id="12" name="TextBox 11">
            <a:extLst>
              <a:ext uri="{FF2B5EF4-FFF2-40B4-BE49-F238E27FC236}">
                <a16:creationId xmlns:a16="http://schemas.microsoft.com/office/drawing/2014/main" id="{A947EEA9-923E-43C6-8132-912E2D996CFF}"/>
              </a:ext>
            </a:extLst>
          </p:cNvPr>
          <p:cNvSpPr txBox="1"/>
          <p:nvPr/>
        </p:nvSpPr>
        <p:spPr>
          <a:xfrm>
            <a:off x="5494457" y="2931782"/>
            <a:ext cx="6232285" cy="3046988"/>
          </a:xfrm>
          <a:prstGeom prst="rect">
            <a:avLst/>
          </a:prstGeom>
          <a:noFill/>
        </p:spPr>
        <p:txBody>
          <a:bodyPr wrap="square">
            <a:spAutoFit/>
          </a:bodyPr>
          <a:lstStyle/>
          <a:p>
            <a:pPr algn="just">
              <a:spcAft>
                <a:spcPts val="0"/>
              </a:spcAft>
            </a:pPr>
            <a:r>
              <a:rPr lang="en-GB" sz="2400" dirty="0">
                <a:effectLst/>
                <a:latin typeface="Arial" panose="020B0604020202020204" pitchFamily="34" charset="0"/>
                <a:ea typeface="Times New Roman" panose="02020603050405020304" pitchFamily="18" charset="0"/>
              </a:rPr>
              <a:t>Many Governments across the globe have tried different incentives and schemes to stimulate the adoption of renewable energy sources and insulation in existing housing stock.</a:t>
            </a:r>
          </a:p>
          <a:p>
            <a:pPr algn="just">
              <a:spcAft>
                <a:spcPts val="0"/>
              </a:spcAft>
            </a:pPr>
            <a:r>
              <a:rPr lang="en-GB" sz="2400" dirty="0">
                <a:latin typeface="Arial" panose="020B0604020202020204" pitchFamily="34" charset="0"/>
                <a:ea typeface="Times New Roman" panose="02020603050405020304" pitchFamily="18" charset="0"/>
              </a:rPr>
              <a:t>Comparison with the UK must be done carefully as there are many factors to consider.</a:t>
            </a:r>
            <a:r>
              <a:rPr lang="en-GB" sz="2400" dirty="0">
                <a:effectLst/>
                <a:latin typeface="Arial" panose="020B0604020202020204" pitchFamily="34" charset="0"/>
                <a:ea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p:txBody>
      </p:sp>
      <p:sp>
        <p:nvSpPr>
          <p:cNvPr id="14" name="TextBox 13">
            <a:extLst>
              <a:ext uri="{FF2B5EF4-FFF2-40B4-BE49-F238E27FC236}">
                <a16:creationId xmlns:a16="http://schemas.microsoft.com/office/drawing/2014/main" id="{9A3AB574-D4F0-4299-99F5-44D9DBC7755A}"/>
              </a:ext>
            </a:extLst>
          </p:cNvPr>
          <p:cNvSpPr txBox="1"/>
          <p:nvPr/>
        </p:nvSpPr>
        <p:spPr>
          <a:xfrm>
            <a:off x="3581400" y="417567"/>
            <a:ext cx="8350469" cy="1569660"/>
          </a:xfrm>
          <a:prstGeom prst="rect">
            <a:avLst/>
          </a:prstGeom>
          <a:noFill/>
        </p:spPr>
        <p:txBody>
          <a:bodyPr wrap="square">
            <a:spAutoFit/>
          </a:bodyPr>
          <a:lstStyle/>
          <a:p>
            <a:pPr algn="just">
              <a:spcAft>
                <a:spcPts val="0"/>
              </a:spcAft>
            </a:pPr>
            <a:r>
              <a:rPr lang="en-GB" sz="2400" dirty="0">
                <a:effectLst/>
                <a:latin typeface="Arial" panose="020B0604020202020204" pitchFamily="34" charset="0"/>
                <a:ea typeface="Times New Roman" panose="02020603050405020304" pitchFamily="18" charset="0"/>
              </a:rPr>
              <a:t>While the performance of new build homes has drastically improved over recent years, improving the performance of housing stock by replacement of the old with new build is slow and unrealistic.</a:t>
            </a:r>
            <a:endParaRPr lang="en-GB" sz="3200" dirty="0">
              <a:effectLst/>
              <a:latin typeface="Arial" panose="020B0604020202020204" pitchFamily="34" charset="0"/>
              <a:ea typeface="Times New Roman" panose="02020603050405020304" pitchFamily="18" charset="0"/>
            </a:endParaRPr>
          </a:p>
        </p:txBody>
      </p:sp>
      <p:sp>
        <p:nvSpPr>
          <p:cNvPr id="16" name="TextBox 15">
            <a:extLst>
              <a:ext uri="{FF2B5EF4-FFF2-40B4-BE49-F238E27FC236}">
                <a16:creationId xmlns:a16="http://schemas.microsoft.com/office/drawing/2014/main" id="{10B1A8F1-5C44-41BD-8A5C-7531A41497CB}"/>
              </a:ext>
            </a:extLst>
          </p:cNvPr>
          <p:cNvSpPr txBox="1"/>
          <p:nvPr/>
        </p:nvSpPr>
        <p:spPr>
          <a:xfrm>
            <a:off x="4288221" y="1908417"/>
            <a:ext cx="6096000" cy="307777"/>
          </a:xfrm>
          <a:prstGeom prst="rect">
            <a:avLst/>
          </a:prstGeom>
          <a:noFill/>
        </p:spPr>
        <p:txBody>
          <a:bodyPr wrap="square">
            <a:spAutoFit/>
          </a:bodyPr>
          <a:lstStyle/>
          <a:p>
            <a:pPr algn="just">
              <a:spcAft>
                <a:spcPts val="0"/>
              </a:spcAft>
            </a:pPr>
            <a:r>
              <a:rPr lang="en-GB" sz="1400" u="sng">
                <a:solidFill>
                  <a:srgbClr val="0000FF"/>
                </a:solidFill>
                <a:latin typeface="Arial" panose="020B0604020202020204" pitchFamily="34" charset="0"/>
                <a:ea typeface="Times New Roman" panose="02020603050405020304" pitchFamily="18" charset="0"/>
              </a:rPr>
              <a:t>BRE Trust </a:t>
            </a:r>
            <a:endParaRPr lang="en-GB" sz="1400" u="sng" dirty="0">
              <a:solidFill>
                <a:srgbClr val="0000FF"/>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20173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365125"/>
            <a:ext cx="10515600" cy="1325563"/>
          </a:xfrm>
        </p:spPr>
        <p:txBody>
          <a:bodyPr>
            <a:normAutofit/>
          </a:bodyPr>
          <a:lstStyle/>
          <a:p>
            <a:r>
              <a:rPr lang="en-US" dirty="0"/>
              <a:t>What is the </a:t>
            </a:r>
            <a:r>
              <a:rPr lang="en-US" dirty="0" err="1"/>
              <a:t>Uk</a:t>
            </a:r>
            <a:r>
              <a:rPr lang="en-US" dirty="0"/>
              <a:t> doing?</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4717684" y="1809859"/>
            <a:ext cx="3892916" cy="4546491"/>
          </a:xfrm>
        </p:spPr>
        <p:txBody>
          <a:bodyPr vert="horz" lIns="91440" tIns="45720" rIns="91440" bIns="45720" rtlCol="0" anchor="t">
            <a:normAutofit/>
          </a:bodyPr>
          <a:lstStyle/>
          <a:p>
            <a:r>
              <a:rPr lang="en-GB" sz="2400" dirty="0">
                <a:effectLst/>
                <a:latin typeface="Arial" panose="020B0604020202020204" pitchFamily="34" charset="0"/>
                <a:ea typeface="Times New Roman" panose="02020603050405020304" pitchFamily="18" charset="0"/>
              </a:rPr>
              <a:t>Green Building Council responding to a scathing parliamentary report published by the Committee on Climate Change, state the Government has failed to stimulate insulative improvements and that a big issue with insulating owner-occupier homes is that The Treasury is reluctant to finance home improvements which will improve the sale value of private houses.</a:t>
            </a:r>
            <a:r>
              <a:rPr lang="en-GB" sz="2400" dirty="0">
                <a:effectLst/>
                <a:latin typeface="Times New Roman" panose="02020603050405020304" pitchFamily="18" charset="0"/>
                <a:ea typeface="Times New Roman" panose="02020603050405020304" pitchFamily="18" charset="0"/>
              </a:rPr>
              <a:t> </a:t>
            </a:r>
            <a:endParaRPr lang="en-GB" sz="2400" u="sng" dirty="0">
              <a:solidFill>
                <a:srgbClr val="0000FF"/>
              </a:solidFill>
              <a:latin typeface="Arial" panose="020B0604020202020204" pitchFamily="34" charset="0"/>
              <a:ea typeface="Times New Roman" panose="02020603050405020304" pitchFamily="18" charset="0"/>
            </a:endParaRP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16</a:t>
            </a:fld>
            <a:endParaRPr lang="en-US" dirty="0"/>
          </a:p>
        </p:txBody>
      </p:sp>
      <p:pic>
        <p:nvPicPr>
          <p:cNvPr id="5" name="Picture 4">
            <a:extLst>
              <a:ext uri="{FF2B5EF4-FFF2-40B4-BE49-F238E27FC236}">
                <a16:creationId xmlns:a16="http://schemas.microsoft.com/office/drawing/2014/main" id="{84524E9A-F6BD-432B-9ACF-2CFA08CA902A}"/>
              </a:ext>
            </a:extLst>
          </p:cNvPr>
          <p:cNvPicPr>
            <a:picLocks noChangeAspect="1"/>
          </p:cNvPicPr>
          <p:nvPr/>
        </p:nvPicPr>
        <p:blipFill rotWithShape="1">
          <a:blip r:embed="rId2"/>
          <a:srcRect l="44000" t="28295" r="21500" b="7316"/>
          <a:stretch/>
        </p:blipFill>
        <p:spPr>
          <a:xfrm>
            <a:off x="0" y="1992421"/>
            <a:ext cx="4663440" cy="4895767"/>
          </a:xfrm>
          <a:prstGeom prst="rect">
            <a:avLst/>
          </a:prstGeom>
        </p:spPr>
      </p:pic>
      <p:sp>
        <p:nvSpPr>
          <p:cNvPr id="4" name="Rectangle 3"/>
          <p:cNvSpPr/>
          <p:nvPr/>
        </p:nvSpPr>
        <p:spPr>
          <a:xfrm>
            <a:off x="5732598" y="6106189"/>
            <a:ext cx="3339376" cy="369332"/>
          </a:xfrm>
          <a:prstGeom prst="rect">
            <a:avLst/>
          </a:prstGeom>
        </p:spPr>
        <p:txBody>
          <a:bodyPr wrap="none">
            <a:spAutoFit/>
          </a:bodyPr>
          <a:lstStyle/>
          <a:p>
            <a:r>
              <a:rPr lang="en-US" u="sng" dirty="0">
                <a:solidFill>
                  <a:srgbClr val="0000FF"/>
                </a:solidFill>
              </a:rPr>
              <a:t>Committee on Climate Change</a:t>
            </a:r>
            <a:endParaRPr lang="en-GB" sz="3600" u="sng" dirty="0">
              <a:solidFill>
                <a:srgbClr val="0000FF"/>
              </a:solidFill>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42207313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84294-49A0-4C63-A7D7-E3BF9E591F59}"/>
              </a:ext>
            </a:extLst>
          </p:cNvPr>
          <p:cNvSpPr>
            <a:spLocks noGrp="1"/>
          </p:cNvSpPr>
          <p:nvPr>
            <p:ph type="title"/>
          </p:nvPr>
        </p:nvSpPr>
        <p:spPr>
          <a:xfrm>
            <a:off x="787400" y="102143"/>
            <a:ext cx="10318690" cy="1325880"/>
          </a:xfrm>
        </p:spPr>
        <p:txBody>
          <a:bodyPr>
            <a:normAutofit/>
          </a:bodyPr>
          <a:lstStyle/>
          <a:p>
            <a:r>
              <a:rPr lang="en-ZA" dirty="0">
                <a:solidFill>
                  <a:schemeClr val="tx1"/>
                </a:solidFill>
              </a:rPr>
              <a:t>Key Messages</a:t>
            </a:r>
          </a:p>
        </p:txBody>
      </p:sp>
      <p:sp>
        <p:nvSpPr>
          <p:cNvPr id="146" name="Slide Number Placeholder 145">
            <a:extLst>
              <a:ext uri="{FF2B5EF4-FFF2-40B4-BE49-F238E27FC236}">
                <a16:creationId xmlns:a16="http://schemas.microsoft.com/office/drawing/2014/main" id="{7C700CA4-1591-45AA-9D8A-3A6E0D2FD728}"/>
              </a:ext>
            </a:extLst>
          </p:cNvPr>
          <p:cNvSpPr>
            <a:spLocks noGrp="1"/>
          </p:cNvSpPr>
          <p:nvPr>
            <p:ph type="sldNum" sz="quarter" idx="12"/>
          </p:nvPr>
        </p:nvSpPr>
        <p:spPr/>
        <p:txBody>
          <a:bodyPr/>
          <a:lstStyle/>
          <a:p>
            <a:fld id="{19B51A1E-902D-48AF-9020-955120F399B6}" type="slidenum">
              <a:rPr lang="en-ZA" smtClean="0"/>
              <a:pPr/>
              <a:t>17</a:t>
            </a:fld>
            <a:endParaRPr lang="en-ZA" dirty="0"/>
          </a:p>
        </p:txBody>
      </p:sp>
      <p:sp>
        <p:nvSpPr>
          <p:cNvPr id="106" name="TextBox 105">
            <a:extLst>
              <a:ext uri="{FF2B5EF4-FFF2-40B4-BE49-F238E27FC236}">
                <a16:creationId xmlns:a16="http://schemas.microsoft.com/office/drawing/2014/main" id="{64B2425C-9A11-4E9B-8341-6AFCF3DBA42C}"/>
              </a:ext>
            </a:extLst>
          </p:cNvPr>
          <p:cNvSpPr txBox="1"/>
          <p:nvPr/>
        </p:nvSpPr>
        <p:spPr>
          <a:xfrm>
            <a:off x="787400" y="1316898"/>
            <a:ext cx="10617200" cy="3046988"/>
          </a:xfrm>
          <a:prstGeom prst="rect">
            <a:avLst/>
          </a:prstGeom>
          <a:noFill/>
        </p:spPr>
        <p:txBody>
          <a:bodyPr wrap="square">
            <a:spAutoFit/>
          </a:bodyPr>
          <a:lstStyle/>
          <a:p>
            <a:r>
              <a:rPr lang="en-US" sz="2400" dirty="0"/>
              <a:t>UK homes are not fit for the future. Greenhouse gas emission reductions from UK housing have stalled, and efforts to adapt the housing stock for higher temperatures, flooding and water scarcity are falling far behind the increase in risk from the changing climate. The quality, design and use of homes across the UK must be improved now to address the challenges of climate change. Doing so will also improve health, wellbeing and comfort, including for vulnerable groups such as the elderly and those living with chronic illnesses. </a:t>
            </a:r>
            <a:endParaRPr lang="en-GB" sz="2400" dirty="0"/>
          </a:p>
        </p:txBody>
      </p:sp>
      <p:sp>
        <p:nvSpPr>
          <p:cNvPr id="3" name="Rectangle 2"/>
          <p:cNvSpPr/>
          <p:nvPr/>
        </p:nvSpPr>
        <p:spPr>
          <a:xfrm>
            <a:off x="787400" y="4990786"/>
            <a:ext cx="3339376" cy="369332"/>
          </a:xfrm>
          <a:prstGeom prst="rect">
            <a:avLst/>
          </a:prstGeom>
        </p:spPr>
        <p:txBody>
          <a:bodyPr wrap="none">
            <a:spAutoFit/>
          </a:bodyPr>
          <a:lstStyle/>
          <a:p>
            <a:r>
              <a:rPr lang="en-US" u="sng" dirty="0">
                <a:solidFill>
                  <a:srgbClr val="0000FF"/>
                </a:solidFill>
              </a:rPr>
              <a:t>Committee on Climate Change</a:t>
            </a:r>
            <a:endParaRPr lang="en-GB" sz="3600" u="sng" dirty="0">
              <a:solidFill>
                <a:srgbClr val="0000FF"/>
              </a:solidFill>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18018008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203874B7-5813-4F73-BCDC-50C5FE599512}"/>
              </a:ext>
            </a:extLst>
          </p:cNvPr>
          <p:cNvSpPr txBox="1"/>
          <p:nvPr/>
        </p:nvSpPr>
        <p:spPr>
          <a:xfrm>
            <a:off x="591820" y="744602"/>
            <a:ext cx="11092180" cy="1938992"/>
          </a:xfrm>
          <a:prstGeom prst="rect">
            <a:avLst/>
          </a:prstGeom>
          <a:noFill/>
        </p:spPr>
        <p:txBody>
          <a:bodyPr wrap="square">
            <a:spAutoFit/>
          </a:bodyPr>
          <a:lstStyle/>
          <a:p>
            <a:r>
              <a:rPr lang="en-US" sz="2400" dirty="0"/>
              <a:t>We will not meet our targets for emissions reduction without near complete </a:t>
            </a:r>
            <a:r>
              <a:rPr lang="en-US" sz="2400" dirty="0" err="1"/>
              <a:t>decarbonisation</a:t>
            </a:r>
            <a:r>
              <a:rPr lang="en-US" sz="2400" dirty="0"/>
              <a:t> of the housing stock. Greenhouse gas emissions from energy use in homes need to fall by at least 24% by 2030 from 1990 levels but are currently off track. In 2017, annual temperature-adjusted emissions from buildings rose by around 1% relative to the previous year.</a:t>
            </a:r>
            <a:endParaRPr lang="en-GB" sz="2400" dirty="0"/>
          </a:p>
        </p:txBody>
      </p:sp>
      <p:sp>
        <p:nvSpPr>
          <p:cNvPr id="19" name="TextBox 18">
            <a:extLst>
              <a:ext uri="{FF2B5EF4-FFF2-40B4-BE49-F238E27FC236}">
                <a16:creationId xmlns:a16="http://schemas.microsoft.com/office/drawing/2014/main" id="{1456DF97-247E-495F-9327-CA49C3E41DFB}"/>
              </a:ext>
            </a:extLst>
          </p:cNvPr>
          <p:cNvSpPr txBox="1"/>
          <p:nvPr/>
        </p:nvSpPr>
        <p:spPr>
          <a:xfrm>
            <a:off x="591820" y="3084960"/>
            <a:ext cx="11008360" cy="1938992"/>
          </a:xfrm>
          <a:prstGeom prst="rect">
            <a:avLst/>
          </a:prstGeom>
          <a:noFill/>
        </p:spPr>
        <p:txBody>
          <a:bodyPr wrap="square">
            <a:spAutoFit/>
          </a:bodyPr>
          <a:lstStyle/>
          <a:p>
            <a:r>
              <a:rPr lang="en-US" sz="2400" dirty="0"/>
              <a:t>Retrofitting existing homes. The 25 million existing homes across the UK must be made low-carbon, low-energy and resilient to a changing climate. This is a UK infrastructure priority and should be supported as such by HM Treasury. The uptake of energy efficiency measures such as loft and wall insulation must be increased. </a:t>
            </a:r>
            <a:endParaRPr lang="en-GB" sz="2400" dirty="0"/>
          </a:p>
        </p:txBody>
      </p:sp>
      <p:sp>
        <p:nvSpPr>
          <p:cNvPr id="2" name="Rectangle 1"/>
          <p:cNvSpPr/>
          <p:nvPr/>
        </p:nvSpPr>
        <p:spPr>
          <a:xfrm>
            <a:off x="685585" y="6189414"/>
            <a:ext cx="3339376" cy="369332"/>
          </a:xfrm>
          <a:prstGeom prst="rect">
            <a:avLst/>
          </a:prstGeom>
        </p:spPr>
        <p:txBody>
          <a:bodyPr wrap="none">
            <a:spAutoFit/>
          </a:bodyPr>
          <a:lstStyle/>
          <a:p>
            <a:r>
              <a:rPr lang="en-US" u="sng" dirty="0">
                <a:solidFill>
                  <a:srgbClr val="0000FF"/>
                </a:solidFill>
              </a:rPr>
              <a:t>Committee on Climate Change</a:t>
            </a:r>
            <a:endParaRPr lang="en-GB" sz="3600" u="sng" dirty="0">
              <a:solidFill>
                <a:srgbClr val="0000FF"/>
              </a:solidFill>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4097380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 name="Slide Number Placeholder 145">
            <a:extLst>
              <a:ext uri="{FF2B5EF4-FFF2-40B4-BE49-F238E27FC236}">
                <a16:creationId xmlns:a16="http://schemas.microsoft.com/office/drawing/2014/main" id="{7C700CA4-1591-45AA-9D8A-3A6E0D2FD728}"/>
              </a:ext>
            </a:extLst>
          </p:cNvPr>
          <p:cNvSpPr>
            <a:spLocks noGrp="1"/>
          </p:cNvSpPr>
          <p:nvPr>
            <p:ph type="sldNum" sz="quarter" idx="12"/>
          </p:nvPr>
        </p:nvSpPr>
        <p:spPr/>
        <p:txBody>
          <a:bodyPr/>
          <a:lstStyle/>
          <a:p>
            <a:fld id="{19B51A1E-902D-48AF-9020-955120F399B6}" type="slidenum">
              <a:rPr lang="en-ZA" smtClean="0"/>
              <a:pPr/>
              <a:t>19</a:t>
            </a:fld>
            <a:endParaRPr lang="en-ZA" dirty="0"/>
          </a:p>
        </p:txBody>
      </p:sp>
      <p:sp>
        <p:nvSpPr>
          <p:cNvPr id="4" name="Rectangle 3"/>
          <p:cNvSpPr/>
          <p:nvPr/>
        </p:nvSpPr>
        <p:spPr>
          <a:xfrm>
            <a:off x="439386" y="1041569"/>
            <a:ext cx="10677649" cy="4154984"/>
          </a:xfrm>
          <a:prstGeom prst="rect">
            <a:avLst/>
          </a:prstGeom>
        </p:spPr>
        <p:txBody>
          <a:bodyPr wrap="square">
            <a:spAutoFit/>
          </a:bodyPr>
          <a:lstStyle/>
          <a:p>
            <a:pPr algn="just">
              <a:spcAft>
                <a:spcPts val="0"/>
              </a:spcAft>
            </a:pPr>
            <a:endParaRPr lang="en-GB" dirty="0">
              <a:latin typeface="Arial" panose="020B0604020202020204" pitchFamily="34" charset="0"/>
              <a:ea typeface="Times New Roman" panose="02020603050405020304" pitchFamily="18" charset="0"/>
            </a:endParaRPr>
          </a:p>
          <a:p>
            <a:endParaRPr lang="en-GB" dirty="0"/>
          </a:p>
          <a:p>
            <a:r>
              <a:rPr lang="en-GB" sz="2400" dirty="0"/>
              <a:t>Nest Scheme, an initiative to provide free sustainability advice for all homes in Wales and resources for some private homes. The resources are subject to meeting 3 eligibility criteria:</a:t>
            </a:r>
          </a:p>
          <a:p>
            <a:endParaRPr lang="en-GB" sz="2400" dirty="0"/>
          </a:p>
          <a:p>
            <a:pPr marL="285750" lvl="0" indent="-285750">
              <a:buFont typeface="Arial" panose="020B0604020202020204" pitchFamily="34" charset="0"/>
              <a:buChar char="•"/>
            </a:pPr>
            <a:r>
              <a:rPr lang="en-GB" sz="2400" dirty="0"/>
              <a:t>You must own or rent the property privately (</a:t>
            </a:r>
            <a:r>
              <a:rPr lang="en-GB" sz="2400" dirty="0">
                <a:solidFill>
                  <a:srgbClr val="FF0000"/>
                </a:solidFill>
              </a:rPr>
              <a:t>not social housing</a:t>
            </a:r>
            <a:r>
              <a:rPr lang="en-GB" sz="2400" dirty="0"/>
              <a:t>)</a:t>
            </a:r>
          </a:p>
          <a:p>
            <a:pPr marL="285750" lvl="0" indent="-285750">
              <a:buFont typeface="Arial" panose="020B0604020202020204" pitchFamily="34" charset="0"/>
              <a:buChar char="•"/>
            </a:pPr>
            <a:r>
              <a:rPr lang="en-GB" sz="2400" dirty="0"/>
              <a:t>The property must be expensive to heat and thermally inefficient</a:t>
            </a:r>
          </a:p>
          <a:p>
            <a:pPr marL="285750" lvl="0" indent="-285750">
              <a:buFont typeface="Arial" panose="020B0604020202020204" pitchFamily="34" charset="0"/>
              <a:buChar char="•"/>
            </a:pPr>
            <a:r>
              <a:rPr lang="en-GB" sz="2400" dirty="0"/>
              <a:t>The owner or someone living at the property has an annual income below £16,105 or receive a means tested benefit or a mental health condition or a chronic respiratory or circulatory condition.</a:t>
            </a:r>
          </a:p>
          <a:p>
            <a:pPr algn="just">
              <a:spcAft>
                <a:spcPts val="0"/>
              </a:spcAft>
            </a:pPr>
            <a:endParaRPr lang="en-GB" sz="1200" dirty="0">
              <a:effectLst/>
              <a:latin typeface="Times New Roman" panose="02020603050405020304" pitchFamily="18" charset="0"/>
              <a:ea typeface="Times New Roman" panose="02020603050405020304" pitchFamily="18" charset="0"/>
            </a:endParaRPr>
          </a:p>
        </p:txBody>
      </p:sp>
      <p:sp>
        <p:nvSpPr>
          <p:cNvPr id="5" name="Rectangle 4"/>
          <p:cNvSpPr/>
          <p:nvPr/>
        </p:nvSpPr>
        <p:spPr>
          <a:xfrm>
            <a:off x="5192936" y="703015"/>
            <a:ext cx="1521122" cy="677108"/>
          </a:xfrm>
          <a:prstGeom prst="rect">
            <a:avLst/>
          </a:prstGeom>
        </p:spPr>
        <p:txBody>
          <a:bodyPr wrap="none">
            <a:spAutoFit/>
          </a:bodyPr>
          <a:lstStyle/>
          <a:p>
            <a:pPr algn="just">
              <a:spcAft>
                <a:spcPts val="0"/>
              </a:spcAft>
            </a:pPr>
            <a:r>
              <a:rPr lang="en-GB" sz="3800" dirty="0">
                <a:latin typeface="Arial" panose="020B0604020202020204" pitchFamily="34" charset="0"/>
                <a:ea typeface="Times New Roman" panose="02020603050405020304" pitchFamily="18" charset="0"/>
              </a:rPr>
              <a:t>Wales</a:t>
            </a:r>
          </a:p>
        </p:txBody>
      </p:sp>
    </p:spTree>
    <p:extLst>
      <p:ext uri="{BB962C8B-B14F-4D97-AF65-F5344CB8AC3E}">
        <p14:creationId xmlns:p14="http://schemas.microsoft.com/office/powerpoint/2010/main" val="3409763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 name="Slide Number Placeholder 145">
            <a:extLst>
              <a:ext uri="{FF2B5EF4-FFF2-40B4-BE49-F238E27FC236}">
                <a16:creationId xmlns:a16="http://schemas.microsoft.com/office/drawing/2014/main" id="{7C700CA4-1591-45AA-9D8A-3A6E0D2FD728}"/>
              </a:ext>
            </a:extLst>
          </p:cNvPr>
          <p:cNvSpPr>
            <a:spLocks noGrp="1"/>
          </p:cNvSpPr>
          <p:nvPr>
            <p:ph type="sldNum" sz="quarter" idx="12"/>
          </p:nvPr>
        </p:nvSpPr>
        <p:spPr/>
        <p:txBody>
          <a:bodyPr/>
          <a:lstStyle/>
          <a:p>
            <a:fld id="{19B51A1E-902D-48AF-9020-955120F399B6}" type="slidenum">
              <a:rPr lang="en-ZA" smtClean="0"/>
              <a:pPr/>
              <a:t>20</a:t>
            </a:fld>
            <a:endParaRPr lang="en-ZA" dirty="0"/>
          </a:p>
        </p:txBody>
      </p:sp>
      <p:sp>
        <p:nvSpPr>
          <p:cNvPr id="4" name="Rectangle 3"/>
          <p:cNvSpPr/>
          <p:nvPr/>
        </p:nvSpPr>
        <p:spPr>
          <a:xfrm>
            <a:off x="427511" y="1428023"/>
            <a:ext cx="10677649" cy="646331"/>
          </a:xfrm>
          <a:prstGeom prst="rect">
            <a:avLst/>
          </a:prstGeom>
        </p:spPr>
        <p:txBody>
          <a:bodyPr wrap="square">
            <a:spAutoFit/>
          </a:bodyPr>
          <a:lstStyle/>
          <a:p>
            <a:pPr algn="just">
              <a:spcAft>
                <a:spcPts val="0"/>
              </a:spcAft>
            </a:pPr>
            <a:endParaRPr lang="en-GB" dirty="0">
              <a:latin typeface="Arial" panose="020B0604020202020204" pitchFamily="34" charset="0"/>
              <a:ea typeface="Times New Roman" panose="02020603050405020304" pitchFamily="18" charset="0"/>
            </a:endParaRPr>
          </a:p>
          <a:p>
            <a:endParaRPr lang="en-GB" dirty="0"/>
          </a:p>
        </p:txBody>
      </p:sp>
      <p:sp>
        <p:nvSpPr>
          <p:cNvPr id="5" name="Rectangle 4"/>
          <p:cNvSpPr/>
          <p:nvPr/>
        </p:nvSpPr>
        <p:spPr>
          <a:xfrm>
            <a:off x="4912988" y="703015"/>
            <a:ext cx="2081019" cy="677108"/>
          </a:xfrm>
          <a:prstGeom prst="rect">
            <a:avLst/>
          </a:prstGeom>
        </p:spPr>
        <p:txBody>
          <a:bodyPr wrap="none">
            <a:spAutoFit/>
          </a:bodyPr>
          <a:lstStyle/>
          <a:p>
            <a:pPr algn="just">
              <a:spcAft>
                <a:spcPts val="0"/>
              </a:spcAft>
            </a:pPr>
            <a:r>
              <a:rPr lang="en-GB" sz="3800" dirty="0">
                <a:latin typeface="Arial" panose="020B0604020202020204" pitchFamily="34" charset="0"/>
                <a:ea typeface="Times New Roman" panose="02020603050405020304" pitchFamily="18" charset="0"/>
              </a:rPr>
              <a:t>Scotland</a:t>
            </a:r>
          </a:p>
        </p:txBody>
      </p:sp>
      <p:sp>
        <p:nvSpPr>
          <p:cNvPr id="2" name="Rectangle 1"/>
          <p:cNvSpPr/>
          <p:nvPr/>
        </p:nvSpPr>
        <p:spPr>
          <a:xfrm>
            <a:off x="833814" y="1989692"/>
            <a:ext cx="10625874" cy="1938992"/>
          </a:xfrm>
          <a:prstGeom prst="rect">
            <a:avLst/>
          </a:prstGeom>
        </p:spPr>
        <p:txBody>
          <a:bodyPr wrap="square">
            <a:spAutoFit/>
          </a:bodyPr>
          <a:lstStyle/>
          <a:p>
            <a:r>
              <a:rPr lang="en-GB" sz="2400" dirty="0">
                <a:latin typeface="Arial" panose="020B0604020202020204" pitchFamily="34" charset="0"/>
                <a:ea typeface="Times New Roman" panose="02020603050405020304" pitchFamily="18" charset="0"/>
              </a:rPr>
              <a:t>In 2015 Scotland launched the Warmer Homes Scotland Scheme, which has since seen 22,000 homes receive support and 8 out of 10 of those homes receiving free energy saving measures worth over £5,000 each. </a:t>
            </a:r>
          </a:p>
          <a:p>
            <a:endParaRPr lang="en-GB" sz="2400" dirty="0">
              <a:latin typeface="Arial" panose="020B0604020202020204" pitchFamily="34" charset="0"/>
              <a:ea typeface="Times New Roman" panose="02020603050405020304" pitchFamily="18" charset="0"/>
            </a:endParaRPr>
          </a:p>
          <a:p>
            <a:r>
              <a:rPr lang="en-GB" sz="2400" dirty="0">
                <a:latin typeface="Arial" panose="020B0604020202020204" pitchFamily="34" charset="0"/>
                <a:ea typeface="Times New Roman" panose="02020603050405020304" pitchFamily="18" charset="0"/>
              </a:rPr>
              <a:t>This led to an average saving of £300 per household per year.</a:t>
            </a:r>
            <a:endParaRPr lang="en-GB" sz="2400" dirty="0"/>
          </a:p>
        </p:txBody>
      </p:sp>
    </p:spTree>
    <p:extLst>
      <p:ext uri="{BB962C8B-B14F-4D97-AF65-F5344CB8AC3E}">
        <p14:creationId xmlns:p14="http://schemas.microsoft.com/office/powerpoint/2010/main" val="1282143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 name="Slide Number Placeholder 145">
            <a:extLst>
              <a:ext uri="{FF2B5EF4-FFF2-40B4-BE49-F238E27FC236}">
                <a16:creationId xmlns:a16="http://schemas.microsoft.com/office/drawing/2014/main" id="{7C700CA4-1591-45AA-9D8A-3A6E0D2FD728}"/>
              </a:ext>
            </a:extLst>
          </p:cNvPr>
          <p:cNvSpPr>
            <a:spLocks noGrp="1"/>
          </p:cNvSpPr>
          <p:nvPr>
            <p:ph type="sldNum" sz="quarter" idx="12"/>
          </p:nvPr>
        </p:nvSpPr>
        <p:spPr/>
        <p:txBody>
          <a:bodyPr/>
          <a:lstStyle/>
          <a:p>
            <a:fld id="{19B51A1E-902D-48AF-9020-955120F399B6}" type="slidenum">
              <a:rPr lang="en-ZA" smtClean="0"/>
              <a:pPr/>
              <a:t>21</a:t>
            </a:fld>
            <a:endParaRPr lang="en-ZA" dirty="0"/>
          </a:p>
        </p:txBody>
      </p:sp>
      <p:sp>
        <p:nvSpPr>
          <p:cNvPr id="4" name="Rectangle 3"/>
          <p:cNvSpPr/>
          <p:nvPr/>
        </p:nvSpPr>
        <p:spPr>
          <a:xfrm>
            <a:off x="427511" y="1428023"/>
            <a:ext cx="10677649" cy="646331"/>
          </a:xfrm>
          <a:prstGeom prst="rect">
            <a:avLst/>
          </a:prstGeom>
        </p:spPr>
        <p:txBody>
          <a:bodyPr wrap="square">
            <a:spAutoFit/>
          </a:bodyPr>
          <a:lstStyle/>
          <a:p>
            <a:pPr algn="just">
              <a:spcAft>
                <a:spcPts val="0"/>
              </a:spcAft>
            </a:pPr>
            <a:endParaRPr lang="en-GB" dirty="0">
              <a:latin typeface="Arial" panose="020B0604020202020204" pitchFamily="34" charset="0"/>
              <a:ea typeface="Times New Roman" panose="02020603050405020304" pitchFamily="18" charset="0"/>
            </a:endParaRPr>
          </a:p>
          <a:p>
            <a:endParaRPr lang="en-GB" dirty="0"/>
          </a:p>
        </p:txBody>
      </p:sp>
      <p:sp>
        <p:nvSpPr>
          <p:cNvPr id="5" name="Rectangle 4"/>
          <p:cNvSpPr/>
          <p:nvPr/>
        </p:nvSpPr>
        <p:spPr>
          <a:xfrm>
            <a:off x="4101870" y="703015"/>
            <a:ext cx="3703258" cy="677108"/>
          </a:xfrm>
          <a:prstGeom prst="rect">
            <a:avLst/>
          </a:prstGeom>
        </p:spPr>
        <p:txBody>
          <a:bodyPr wrap="none">
            <a:spAutoFit/>
          </a:bodyPr>
          <a:lstStyle/>
          <a:p>
            <a:pPr algn="just">
              <a:spcAft>
                <a:spcPts val="0"/>
              </a:spcAft>
            </a:pPr>
            <a:r>
              <a:rPr lang="en-GB" sz="3800" dirty="0">
                <a:latin typeface="Arial" panose="020B0604020202020204" pitchFamily="34" charset="0"/>
                <a:ea typeface="Times New Roman" panose="02020603050405020304" pitchFamily="18" charset="0"/>
              </a:rPr>
              <a:t>Northern Ireland</a:t>
            </a:r>
          </a:p>
        </p:txBody>
      </p:sp>
      <p:sp>
        <p:nvSpPr>
          <p:cNvPr id="3" name="Rectangle 2"/>
          <p:cNvSpPr/>
          <p:nvPr/>
        </p:nvSpPr>
        <p:spPr>
          <a:xfrm>
            <a:off x="666008" y="1737881"/>
            <a:ext cx="10687792" cy="3416320"/>
          </a:xfrm>
          <a:prstGeom prst="rect">
            <a:avLst/>
          </a:prstGeom>
        </p:spPr>
        <p:txBody>
          <a:bodyPr wrap="square">
            <a:spAutoFit/>
          </a:bodyPr>
          <a:lstStyle/>
          <a:p>
            <a:pPr algn="just">
              <a:spcAft>
                <a:spcPts val="0"/>
              </a:spcAft>
            </a:pPr>
            <a:r>
              <a:rPr lang="en-GB" sz="2400" dirty="0">
                <a:latin typeface="Arial" panose="020B0604020202020204" pitchFamily="34" charset="0"/>
                <a:ea typeface="Times New Roman" panose="02020603050405020304" pitchFamily="18" charset="0"/>
              </a:rPr>
              <a:t>The Affordable Warmth Scheme aims to help low-income families improve the thermal efficiency of their homes and thus reducing energy inefficiency and fuel poverty. The scheme is aimed at owner-occupiers and private renters but not those living in social housing, whose annual income does not exceed £23,000. </a:t>
            </a:r>
          </a:p>
          <a:p>
            <a:pPr algn="just">
              <a:spcAft>
                <a:spcPts val="0"/>
              </a:spcAft>
            </a:pPr>
            <a:endParaRPr lang="en-GB" sz="2400" dirty="0">
              <a:latin typeface="Arial" panose="020B0604020202020204" pitchFamily="34" charset="0"/>
              <a:ea typeface="Times New Roman" panose="02020603050405020304" pitchFamily="18" charset="0"/>
            </a:endParaRPr>
          </a:p>
          <a:p>
            <a:pPr algn="just">
              <a:spcAft>
                <a:spcPts val="0"/>
              </a:spcAft>
            </a:pPr>
            <a:r>
              <a:rPr lang="en-GB" sz="2400" dirty="0">
                <a:latin typeface="Arial" panose="020B0604020202020204" pitchFamily="34" charset="0"/>
                <a:ea typeface="Times New Roman" panose="02020603050405020304" pitchFamily="18" charset="0"/>
              </a:rPr>
              <a:t>There are no other eligibility criteria other than the annual income. Some properties are excluded such as commercial properties, bed and breakfasts and holiday homes.</a:t>
            </a: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714907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 name="Slide Number Placeholder 145">
            <a:extLst>
              <a:ext uri="{FF2B5EF4-FFF2-40B4-BE49-F238E27FC236}">
                <a16:creationId xmlns:a16="http://schemas.microsoft.com/office/drawing/2014/main" id="{7C700CA4-1591-45AA-9D8A-3A6E0D2FD728}"/>
              </a:ext>
            </a:extLst>
          </p:cNvPr>
          <p:cNvSpPr>
            <a:spLocks noGrp="1"/>
          </p:cNvSpPr>
          <p:nvPr>
            <p:ph type="sldNum" sz="quarter" idx="12"/>
          </p:nvPr>
        </p:nvSpPr>
        <p:spPr/>
        <p:txBody>
          <a:bodyPr/>
          <a:lstStyle/>
          <a:p>
            <a:fld id="{19B51A1E-902D-48AF-9020-955120F399B6}" type="slidenum">
              <a:rPr lang="en-ZA" smtClean="0"/>
              <a:pPr/>
              <a:t>22</a:t>
            </a:fld>
            <a:endParaRPr lang="en-ZA" dirty="0"/>
          </a:p>
        </p:txBody>
      </p:sp>
      <p:sp>
        <p:nvSpPr>
          <p:cNvPr id="4" name="Rectangle 3"/>
          <p:cNvSpPr/>
          <p:nvPr/>
        </p:nvSpPr>
        <p:spPr>
          <a:xfrm>
            <a:off x="427511" y="1428023"/>
            <a:ext cx="10677649" cy="646331"/>
          </a:xfrm>
          <a:prstGeom prst="rect">
            <a:avLst/>
          </a:prstGeom>
        </p:spPr>
        <p:txBody>
          <a:bodyPr wrap="square">
            <a:spAutoFit/>
          </a:bodyPr>
          <a:lstStyle/>
          <a:p>
            <a:pPr algn="just">
              <a:spcAft>
                <a:spcPts val="0"/>
              </a:spcAft>
            </a:pPr>
            <a:endParaRPr lang="en-GB" dirty="0">
              <a:latin typeface="Arial" panose="020B0604020202020204" pitchFamily="34" charset="0"/>
              <a:ea typeface="Times New Roman" panose="02020603050405020304" pitchFamily="18" charset="0"/>
            </a:endParaRPr>
          </a:p>
          <a:p>
            <a:endParaRPr lang="en-GB" dirty="0"/>
          </a:p>
        </p:txBody>
      </p:sp>
      <p:sp>
        <p:nvSpPr>
          <p:cNvPr id="5" name="Rectangle 4"/>
          <p:cNvSpPr/>
          <p:nvPr/>
        </p:nvSpPr>
        <p:spPr>
          <a:xfrm>
            <a:off x="4966692" y="703015"/>
            <a:ext cx="1973617" cy="677108"/>
          </a:xfrm>
          <a:prstGeom prst="rect">
            <a:avLst/>
          </a:prstGeom>
        </p:spPr>
        <p:txBody>
          <a:bodyPr wrap="none">
            <a:spAutoFit/>
          </a:bodyPr>
          <a:lstStyle/>
          <a:p>
            <a:pPr algn="just">
              <a:spcAft>
                <a:spcPts val="0"/>
              </a:spcAft>
            </a:pPr>
            <a:r>
              <a:rPr lang="en-GB" sz="3800" dirty="0">
                <a:latin typeface="Arial" panose="020B0604020202020204" pitchFamily="34" charset="0"/>
                <a:ea typeface="Times New Roman" panose="02020603050405020304" pitchFamily="18" charset="0"/>
              </a:rPr>
              <a:t>England</a:t>
            </a:r>
          </a:p>
        </p:txBody>
      </p:sp>
      <p:sp>
        <p:nvSpPr>
          <p:cNvPr id="2" name="Rectangle 1"/>
          <p:cNvSpPr/>
          <p:nvPr/>
        </p:nvSpPr>
        <p:spPr>
          <a:xfrm>
            <a:off x="249381" y="1380123"/>
            <a:ext cx="11614068" cy="3354765"/>
          </a:xfrm>
          <a:prstGeom prst="rect">
            <a:avLst/>
          </a:prstGeom>
        </p:spPr>
        <p:txBody>
          <a:bodyPr wrap="square">
            <a:spAutoFit/>
          </a:bodyPr>
          <a:lstStyle/>
          <a:p>
            <a:pPr algn="just">
              <a:spcAft>
                <a:spcPts val="0"/>
              </a:spcAft>
            </a:pPr>
            <a:r>
              <a:rPr lang="en-GB" dirty="0">
                <a:latin typeface="Arial" panose="020B0604020202020204" pitchFamily="34" charset="0"/>
                <a:ea typeface="Times New Roman" panose="02020603050405020304" pitchFamily="18" charset="0"/>
              </a:rPr>
              <a:t>In England funding for improvements came in the form of the Green Homes Grant Scheme, part of the Governments “build back greener” initiative as a green economic recovery plan from the Covid-19 pandemic and part of a green industrial revolution. </a:t>
            </a:r>
            <a:r>
              <a:rPr lang="en-GB" u="sng" dirty="0">
                <a:solidFill>
                  <a:srgbClr val="0000FF"/>
                </a:solidFill>
                <a:latin typeface="Arial" panose="020B0604020202020204" pitchFamily="34" charset="0"/>
                <a:ea typeface="Times New Roman" panose="02020603050405020304" pitchFamily="18" charset="0"/>
              </a:rPr>
              <a:t>The Guardian </a:t>
            </a:r>
          </a:p>
          <a:p>
            <a:pPr algn="just">
              <a:spcAft>
                <a:spcPts val="0"/>
              </a:spcAft>
            </a:pPr>
            <a:endParaRPr lang="en-GB" sz="1400" u="sng" dirty="0">
              <a:solidFill>
                <a:srgbClr val="0000FF"/>
              </a:solidFill>
              <a:latin typeface="Times New Roman" panose="02020603050405020304" pitchFamily="18" charset="0"/>
              <a:ea typeface="Times New Roman" panose="02020603050405020304" pitchFamily="18" charset="0"/>
            </a:endParaRPr>
          </a:p>
          <a:p>
            <a:pPr algn="just">
              <a:spcAft>
                <a:spcPts val="0"/>
              </a:spcAft>
            </a:pPr>
            <a:r>
              <a:rPr lang="en-GB" dirty="0">
                <a:latin typeface="Arial" panose="020B0604020202020204" pitchFamily="34" charset="0"/>
                <a:ea typeface="Times New Roman" panose="02020603050405020304" pitchFamily="18" charset="0"/>
              </a:rPr>
              <a:t>The GHGS allowed homeowners the opportunity to apply for vouchers for between £5,000-£10,000 (depending on household income) for home energy improvements. The vouchers would pay certified operatives to install energy saving measures including heat pumps, insulation, heating controls and </a:t>
            </a:r>
            <a:r>
              <a:rPr lang="en-GB" dirty="0" err="1">
                <a:latin typeface="Arial" panose="020B0604020202020204" pitchFamily="34" charset="0"/>
                <a:ea typeface="Times New Roman" panose="02020603050405020304" pitchFamily="18" charset="0"/>
              </a:rPr>
              <a:t>insulative</a:t>
            </a:r>
            <a:r>
              <a:rPr lang="en-GB" dirty="0">
                <a:latin typeface="Arial" panose="020B0604020202020204" pitchFamily="34" charset="0"/>
                <a:ea typeface="Times New Roman" panose="02020603050405020304" pitchFamily="18" charset="0"/>
              </a:rPr>
              <a:t> windows and doors.   </a:t>
            </a:r>
            <a:endParaRPr lang="en-GB" sz="1400" dirty="0">
              <a:latin typeface="Times New Roman" panose="02020603050405020304" pitchFamily="18" charset="0"/>
              <a:ea typeface="Times New Roman" panose="02020603050405020304" pitchFamily="18" charset="0"/>
            </a:endParaRPr>
          </a:p>
          <a:p>
            <a:pPr algn="just">
              <a:spcAft>
                <a:spcPts val="0"/>
              </a:spcAft>
            </a:pPr>
            <a:r>
              <a:rPr lang="en-GB" dirty="0">
                <a:latin typeface="Arial" panose="020B06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algn="just">
              <a:spcAft>
                <a:spcPts val="0"/>
              </a:spcAft>
            </a:pPr>
            <a:r>
              <a:rPr lang="en-GB" dirty="0">
                <a:latin typeface="Arial" panose="020B0604020202020204" pitchFamily="34" charset="0"/>
                <a:ea typeface="Times New Roman" panose="02020603050405020304" pitchFamily="18" charset="0"/>
              </a:rPr>
              <a:t>However, this scheme no longer exists, after being unveiled in September 2020 it was widely criticised and cancelled after a short-lived period in March 2021.</a:t>
            </a:r>
            <a:r>
              <a:rPr lang="en-GB" sz="1400" dirty="0">
                <a:latin typeface="Times New Roman" panose="02020603050405020304" pitchFamily="18" charset="0"/>
                <a:ea typeface="Times New Roman" panose="02020603050405020304" pitchFamily="18" charset="0"/>
              </a:rPr>
              <a:t> </a:t>
            </a:r>
            <a:r>
              <a:rPr lang="en-GB" dirty="0">
                <a:latin typeface="Arial" panose="020B0604020202020204" pitchFamily="34" charset="0"/>
                <a:ea typeface="Times New Roman" panose="02020603050405020304" pitchFamily="18" charset="0"/>
              </a:rPr>
              <a:t>During its implementation 47,500 homes were upgraded opposed to the planned 600,000 which used £314 million of the £1.5 billion budget, with an expected additional 50 million in administration costs. It also created a much smaller amount of the new jobs than were predicted. </a:t>
            </a:r>
            <a:endParaRPr lang="en-GB" sz="1400" dirty="0">
              <a:latin typeface="Times New Roman" panose="02020603050405020304" pitchFamily="18" charset="0"/>
              <a:ea typeface="Times New Roman" panose="02020603050405020304" pitchFamily="18" charset="0"/>
            </a:endParaRPr>
          </a:p>
        </p:txBody>
      </p:sp>
      <p:sp>
        <p:nvSpPr>
          <p:cNvPr id="6" name="Rectangle 5"/>
          <p:cNvSpPr/>
          <p:nvPr/>
        </p:nvSpPr>
        <p:spPr>
          <a:xfrm>
            <a:off x="536568" y="4734888"/>
            <a:ext cx="5416932" cy="369332"/>
          </a:xfrm>
          <a:prstGeom prst="rect">
            <a:avLst/>
          </a:prstGeom>
        </p:spPr>
        <p:txBody>
          <a:bodyPr wrap="none">
            <a:spAutoFit/>
          </a:bodyPr>
          <a:lstStyle/>
          <a:p>
            <a:r>
              <a:rPr lang="en-GB" dirty="0">
                <a:solidFill>
                  <a:srgbClr val="0000FF"/>
                </a:solidFill>
              </a:rPr>
              <a:t>House of Commons Committee of Public Accounts </a:t>
            </a:r>
          </a:p>
        </p:txBody>
      </p:sp>
    </p:spTree>
    <p:extLst>
      <p:ext uri="{BB962C8B-B14F-4D97-AF65-F5344CB8AC3E}">
        <p14:creationId xmlns:p14="http://schemas.microsoft.com/office/powerpoint/2010/main" val="828677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 name="Slide Number Placeholder 145">
            <a:extLst>
              <a:ext uri="{FF2B5EF4-FFF2-40B4-BE49-F238E27FC236}">
                <a16:creationId xmlns:a16="http://schemas.microsoft.com/office/drawing/2014/main" id="{7C700CA4-1591-45AA-9D8A-3A6E0D2FD728}"/>
              </a:ext>
            </a:extLst>
          </p:cNvPr>
          <p:cNvSpPr>
            <a:spLocks noGrp="1"/>
          </p:cNvSpPr>
          <p:nvPr>
            <p:ph type="sldNum" sz="quarter" idx="12"/>
          </p:nvPr>
        </p:nvSpPr>
        <p:spPr/>
        <p:txBody>
          <a:bodyPr/>
          <a:lstStyle/>
          <a:p>
            <a:fld id="{19B51A1E-902D-48AF-9020-955120F399B6}" type="slidenum">
              <a:rPr lang="en-ZA" smtClean="0"/>
              <a:pPr/>
              <a:t>23</a:t>
            </a:fld>
            <a:endParaRPr lang="en-ZA" dirty="0"/>
          </a:p>
        </p:txBody>
      </p:sp>
      <p:sp>
        <p:nvSpPr>
          <p:cNvPr id="4" name="Rectangle 3"/>
          <p:cNvSpPr/>
          <p:nvPr/>
        </p:nvSpPr>
        <p:spPr>
          <a:xfrm>
            <a:off x="4595751" y="1178640"/>
            <a:ext cx="7030192" cy="2308324"/>
          </a:xfrm>
          <a:prstGeom prst="rect">
            <a:avLst/>
          </a:prstGeom>
        </p:spPr>
        <p:txBody>
          <a:bodyPr wrap="square">
            <a:spAutoFit/>
          </a:bodyPr>
          <a:lstStyle/>
          <a:p>
            <a:r>
              <a:rPr lang="en-GB" b="1" dirty="0"/>
              <a:t>The Green Deal </a:t>
            </a:r>
            <a:r>
              <a:rPr lang="en-GB" dirty="0"/>
              <a:t>went live in January 2013, but it was not a big success. By the end of June 2015, only 10,000 households had installed-energy saving measures using Green Deal finance, with a further 5,600 plans in progress.</a:t>
            </a:r>
          </a:p>
          <a:p>
            <a:r>
              <a:rPr lang="en-GB" dirty="0"/>
              <a:t>The low take-up rate of the scheme, plus some concerns about standards, prompted the government to pull the plug on Green Deal funding in July 2015. </a:t>
            </a:r>
          </a:p>
          <a:p>
            <a:endParaRPr lang="en-GB" dirty="0"/>
          </a:p>
        </p:txBody>
      </p:sp>
      <p:pic>
        <p:nvPicPr>
          <p:cNvPr id="7" name="Picture 6" descr="A picture containing bar chart&#10;&#10;Description automatically generated"/>
          <p:cNvPicPr/>
          <p:nvPr/>
        </p:nvPicPr>
        <p:blipFill rotWithShape="1">
          <a:blip r:embed="rId3"/>
          <a:srcRect l="10591" t="27893" r="29773" b="8268"/>
          <a:stretch/>
        </p:blipFill>
        <p:spPr bwMode="auto">
          <a:xfrm>
            <a:off x="320634" y="213333"/>
            <a:ext cx="4049486" cy="3075710"/>
          </a:xfrm>
          <a:prstGeom prst="rect">
            <a:avLst/>
          </a:prstGeom>
          <a:ln>
            <a:noFill/>
          </a:ln>
          <a:extLst>
            <a:ext uri="{53640926-AAD7-44D8-BBD7-CCE9431645EC}">
              <a14:shadowObscured xmlns:a14="http://schemas.microsoft.com/office/drawing/2010/main"/>
            </a:ext>
          </a:extLst>
        </p:spPr>
      </p:pic>
      <p:sp>
        <p:nvSpPr>
          <p:cNvPr id="9" name="Rectangle 8"/>
          <p:cNvSpPr/>
          <p:nvPr/>
        </p:nvSpPr>
        <p:spPr>
          <a:xfrm>
            <a:off x="5789635" y="335371"/>
            <a:ext cx="2324675" cy="677108"/>
          </a:xfrm>
          <a:prstGeom prst="rect">
            <a:avLst/>
          </a:prstGeom>
        </p:spPr>
        <p:txBody>
          <a:bodyPr wrap="none">
            <a:spAutoFit/>
          </a:bodyPr>
          <a:lstStyle/>
          <a:p>
            <a:pPr lvl="0"/>
            <a:r>
              <a:rPr lang="en-ZA" sz="3800" b="1" cap="all" dirty="0">
                <a:solidFill>
                  <a:prstClr val="black"/>
                </a:solidFill>
                <a:latin typeface="Posterama"/>
              </a:rPr>
              <a:t>UK-Wide</a:t>
            </a:r>
            <a:endParaRPr lang="en-GB" dirty="0">
              <a:solidFill>
                <a:prstClr val="black"/>
              </a:solidFill>
            </a:endParaRPr>
          </a:p>
        </p:txBody>
      </p:sp>
      <p:sp>
        <p:nvSpPr>
          <p:cNvPr id="10" name="Rectangle 9"/>
          <p:cNvSpPr/>
          <p:nvPr/>
        </p:nvSpPr>
        <p:spPr>
          <a:xfrm>
            <a:off x="320634" y="3289043"/>
            <a:ext cx="7583879" cy="1754326"/>
          </a:xfrm>
          <a:prstGeom prst="rect">
            <a:avLst/>
          </a:prstGeom>
        </p:spPr>
        <p:txBody>
          <a:bodyPr wrap="square">
            <a:spAutoFit/>
          </a:bodyPr>
          <a:lstStyle/>
          <a:p>
            <a:r>
              <a:rPr lang="en-GB" b="1" dirty="0"/>
              <a:t>Energy Company Obligations</a:t>
            </a:r>
            <a:r>
              <a:rPr lang="en-GB" dirty="0"/>
              <a:t> or ECO, is a UK scheme which can help certain households access funding to make energy-efficient home improvements. It began in 2013, with the latest version of the scheme (ECO3) set to run until March 2022. By the time this version ends, the government hopes that energy-efficiency measures will have been installed in up to 900,000 eligible homes. </a:t>
            </a:r>
          </a:p>
        </p:txBody>
      </p:sp>
      <p:sp>
        <p:nvSpPr>
          <p:cNvPr id="11" name="TextBox 10"/>
          <p:cNvSpPr txBox="1"/>
          <p:nvPr/>
        </p:nvSpPr>
        <p:spPr>
          <a:xfrm>
            <a:off x="1436915" y="5214780"/>
            <a:ext cx="1479892" cy="369332"/>
          </a:xfrm>
          <a:prstGeom prst="rect">
            <a:avLst/>
          </a:prstGeom>
          <a:noFill/>
        </p:spPr>
        <p:txBody>
          <a:bodyPr wrap="none" rtlCol="0">
            <a:spAutoFit/>
          </a:bodyPr>
          <a:lstStyle/>
          <a:p>
            <a:r>
              <a:rPr lang="en-GB" u="sng" dirty="0">
                <a:solidFill>
                  <a:srgbClr val="0000FF"/>
                </a:solidFill>
              </a:rPr>
              <a:t>Carbon Brief</a:t>
            </a:r>
          </a:p>
        </p:txBody>
      </p:sp>
    </p:spTree>
    <p:extLst>
      <p:ext uri="{BB962C8B-B14F-4D97-AF65-F5344CB8AC3E}">
        <p14:creationId xmlns:p14="http://schemas.microsoft.com/office/powerpoint/2010/main" val="18545455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1B56365-A39B-4311-A4B2-9532A148078E}"/>
              </a:ext>
            </a:extLst>
          </p:cNvPr>
          <p:cNvSpPr>
            <a:spLocks noGrp="1"/>
          </p:cNvSpPr>
          <p:nvPr>
            <p:ph type="dt" sz="half" idx="10"/>
          </p:nvPr>
        </p:nvSpPr>
        <p:spPr>
          <a:xfrm>
            <a:off x="838200" y="6356350"/>
            <a:ext cx="2743200" cy="365125"/>
          </a:xfrm>
        </p:spPr>
        <p:txBody>
          <a:bodyPr/>
          <a:lstStyle/>
          <a:p>
            <a:r>
              <a:rPr lang="en-US" dirty="0"/>
              <a:t>7/1/20XX</a:t>
            </a:r>
          </a:p>
        </p:txBody>
      </p:sp>
      <p:sp>
        <p:nvSpPr>
          <p:cNvPr id="3" name="Rectangle 2"/>
          <p:cNvSpPr/>
          <p:nvPr/>
        </p:nvSpPr>
        <p:spPr>
          <a:xfrm>
            <a:off x="5743500" y="786633"/>
            <a:ext cx="3462807" cy="677108"/>
          </a:xfrm>
          <a:prstGeom prst="rect">
            <a:avLst/>
          </a:prstGeom>
        </p:spPr>
        <p:txBody>
          <a:bodyPr wrap="none">
            <a:spAutoFit/>
          </a:bodyPr>
          <a:lstStyle/>
          <a:p>
            <a:r>
              <a:rPr lang="en-ZA" sz="3800" b="1" cap="all" dirty="0">
                <a:solidFill>
                  <a:prstClr val="black"/>
                </a:solidFill>
                <a:latin typeface="Posterama"/>
                <a:ea typeface="+mj-ea"/>
                <a:cs typeface="+mj-cs"/>
              </a:rPr>
              <a:t>Conclusion</a:t>
            </a:r>
            <a:endParaRPr lang="en-GB" dirty="0"/>
          </a:p>
        </p:txBody>
      </p:sp>
      <p:sp>
        <p:nvSpPr>
          <p:cNvPr id="5" name="TextBox 4"/>
          <p:cNvSpPr txBox="1"/>
          <p:nvPr/>
        </p:nvSpPr>
        <p:spPr>
          <a:xfrm>
            <a:off x="5545777" y="2090058"/>
            <a:ext cx="6008914" cy="3416320"/>
          </a:xfrm>
          <a:prstGeom prst="rect">
            <a:avLst/>
          </a:prstGeom>
          <a:noFill/>
        </p:spPr>
        <p:txBody>
          <a:bodyPr wrap="square" rtlCol="0">
            <a:spAutoFit/>
          </a:bodyPr>
          <a:lstStyle/>
          <a:p>
            <a:r>
              <a:rPr lang="en-GB" sz="2400" dirty="0"/>
              <a:t>When interpreting the data there are many important socioeconomic and environmental factors to be considered. The type of construction will greatly influence ease of improvement and cost. The proportion of housing stock in that country will also affect cost. Climate also plays a big part in energy consumption and insulation of buildings.</a:t>
            </a:r>
          </a:p>
        </p:txBody>
      </p:sp>
    </p:spTree>
    <p:extLst>
      <p:ext uri="{BB962C8B-B14F-4D97-AF65-F5344CB8AC3E}">
        <p14:creationId xmlns:p14="http://schemas.microsoft.com/office/powerpoint/2010/main" val="8247667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85A1-7907-466F-B4A3-C69B010594EC}"/>
              </a:ext>
            </a:extLst>
          </p:cNvPr>
          <p:cNvSpPr>
            <a:spLocks noGrp="1"/>
          </p:cNvSpPr>
          <p:nvPr>
            <p:ph type="title"/>
          </p:nvPr>
        </p:nvSpPr>
        <p:spPr/>
        <p:txBody>
          <a:bodyPr>
            <a:normAutofit/>
          </a:bodyPr>
          <a:lstStyle/>
          <a:p>
            <a:r>
              <a:rPr lang="en-GB" sz="4000" dirty="0">
                <a:effectLst/>
                <a:latin typeface="Arial" panose="020B0604020202020204" pitchFamily="34" charset="0"/>
                <a:ea typeface="Times New Roman" panose="02020603050405020304" pitchFamily="18" charset="0"/>
              </a:rPr>
              <a:t>References</a:t>
            </a:r>
            <a:br>
              <a:rPr lang="en-GB" sz="2800" dirty="0">
                <a:effectLst/>
                <a:latin typeface="Times New Roman" panose="02020603050405020304" pitchFamily="18" charset="0"/>
                <a:ea typeface="Times New Roman" panose="02020603050405020304" pitchFamily="18" charset="0"/>
              </a:rPr>
            </a:br>
            <a:endParaRPr lang="en-US" dirty="0"/>
          </a:p>
        </p:txBody>
      </p:sp>
      <p:sp>
        <p:nvSpPr>
          <p:cNvPr id="25" name="TextBox 24">
            <a:extLst>
              <a:ext uri="{FF2B5EF4-FFF2-40B4-BE49-F238E27FC236}">
                <a16:creationId xmlns:a16="http://schemas.microsoft.com/office/drawing/2014/main" id="{FDEC21FC-6819-4F4B-AEB6-E2B997281CF1}"/>
              </a:ext>
            </a:extLst>
          </p:cNvPr>
          <p:cNvSpPr txBox="1"/>
          <p:nvPr/>
        </p:nvSpPr>
        <p:spPr>
          <a:xfrm>
            <a:off x="294640" y="1854111"/>
            <a:ext cx="11582400" cy="369332"/>
          </a:xfrm>
          <a:prstGeom prst="rect">
            <a:avLst/>
          </a:prstGeom>
          <a:noFill/>
        </p:spPr>
        <p:txBody>
          <a:bodyPr wrap="square">
            <a:spAutoFit/>
          </a:bodyPr>
          <a:lstStyle/>
          <a:p>
            <a:pPr algn="just">
              <a:spcAft>
                <a:spcPts val="0"/>
              </a:spcAft>
            </a:pPr>
            <a:r>
              <a:rPr lang="en-GB" sz="1800"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15F4B78A-F152-4781-B1F1-1F606714555C}"/>
              </a:ext>
            </a:extLst>
          </p:cNvPr>
          <p:cNvSpPr txBox="1"/>
          <p:nvPr/>
        </p:nvSpPr>
        <p:spPr>
          <a:xfrm>
            <a:off x="989071" y="1579781"/>
            <a:ext cx="10683374" cy="3139321"/>
          </a:xfrm>
          <a:prstGeom prst="rect">
            <a:avLst/>
          </a:prstGeom>
          <a:noFill/>
        </p:spPr>
        <p:txBody>
          <a:bodyPr wrap="none" rtlCol="0">
            <a:spAutoFit/>
          </a:bodyPr>
          <a:lstStyle/>
          <a:p>
            <a:r>
              <a:rPr lang="en-GB" dirty="0"/>
              <a:t>University of West England – Evolution of Building Elements</a:t>
            </a:r>
          </a:p>
          <a:p>
            <a:r>
              <a:rPr lang="en-GB" dirty="0"/>
              <a:t>BBC – UK must insulate 25 million homes</a:t>
            </a:r>
          </a:p>
          <a:p>
            <a:r>
              <a:rPr lang="en-GB" dirty="0"/>
              <a:t>Welsh Government – No More fossil fuels to heat new homes</a:t>
            </a:r>
          </a:p>
          <a:p>
            <a:r>
              <a:rPr lang="en-GB" dirty="0"/>
              <a:t>Committee on Climate Change – UK Housing: Fit for the future?</a:t>
            </a:r>
          </a:p>
          <a:p>
            <a:r>
              <a:rPr lang="en-GB" dirty="0"/>
              <a:t>BRE Trust – The  Housing Stock of The United Kingdom</a:t>
            </a:r>
          </a:p>
          <a:p>
            <a:r>
              <a:rPr lang="en-GB" dirty="0"/>
              <a:t>English Housing Survey 2014-2015</a:t>
            </a:r>
          </a:p>
          <a:p>
            <a:r>
              <a:rPr lang="en-GB" dirty="0"/>
              <a:t>Statista - Age of dwellings in England in 2020, by tenure</a:t>
            </a:r>
          </a:p>
          <a:p>
            <a:r>
              <a:rPr lang="en-GB" dirty="0"/>
              <a:t>University of the West of England – Evolution of building elements</a:t>
            </a:r>
          </a:p>
          <a:p>
            <a:r>
              <a:rPr lang="en-GB" dirty="0"/>
              <a:t>The Guardian – Government scraps green homes grant after six months</a:t>
            </a:r>
          </a:p>
          <a:p>
            <a:r>
              <a:rPr lang="en-GB" dirty="0"/>
              <a:t>House of Commons Committee of Public Accounts - Green Homes Grant Voucher Scheme</a:t>
            </a:r>
          </a:p>
          <a:p>
            <a:r>
              <a:rPr lang="en-GB" dirty="0"/>
              <a:t>Carbon Brief - Nearly everyone hates ECO – but how else can we make houses more energy efficient?</a:t>
            </a:r>
          </a:p>
        </p:txBody>
      </p:sp>
    </p:spTree>
    <p:extLst>
      <p:ext uri="{BB962C8B-B14F-4D97-AF65-F5344CB8AC3E}">
        <p14:creationId xmlns:p14="http://schemas.microsoft.com/office/powerpoint/2010/main" val="33481379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Data</a:t>
            </a:r>
          </a:p>
        </p:txBody>
      </p:sp>
      <p:sp>
        <p:nvSpPr>
          <p:cNvPr id="7" name="Text Placeholder 6"/>
          <p:cNvSpPr>
            <a:spLocks noGrp="1"/>
          </p:cNvSpPr>
          <p:nvPr>
            <p:ph type="body" sz="quarter" idx="16"/>
          </p:nvPr>
        </p:nvSpPr>
        <p:spPr>
          <a:xfrm>
            <a:off x="329919" y="1819537"/>
            <a:ext cx="10167867" cy="822960"/>
          </a:xfrm>
        </p:spPr>
        <p:txBody>
          <a:bodyPr>
            <a:normAutofit fontScale="25000" lnSpcReduction="20000"/>
          </a:bodyPr>
          <a:lstStyle/>
          <a:p>
            <a:br>
              <a:rPr lang="en-GB" b="1" dirty="0">
                <a:hlinkClick r:id="rId2"/>
              </a:rPr>
            </a:br>
            <a:r>
              <a:rPr lang="en-GB" sz="9600" b="1" dirty="0">
                <a:hlinkClick r:id="rId2"/>
              </a:rPr>
              <a:t>Department for Levelling Up, Housing and Communities </a:t>
            </a:r>
            <a:r>
              <a:rPr lang="en-GB" sz="9600" dirty="0"/>
              <a:t>and</a:t>
            </a:r>
          </a:p>
          <a:p>
            <a:endParaRPr lang="en-GB" sz="9600" dirty="0"/>
          </a:p>
          <a:p>
            <a:r>
              <a:rPr lang="en-GB" sz="9600" b="1" dirty="0">
                <a:hlinkClick r:id="rId3"/>
              </a:rPr>
              <a:t>Ministry of Housing, Communities &amp; Local Government</a:t>
            </a:r>
            <a:endParaRPr lang="en-GB" dirty="0"/>
          </a:p>
        </p:txBody>
      </p:sp>
    </p:spTree>
    <p:extLst>
      <p:ext uri="{BB962C8B-B14F-4D97-AF65-F5344CB8AC3E}">
        <p14:creationId xmlns:p14="http://schemas.microsoft.com/office/powerpoint/2010/main" val="3746719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3FB3C754-C1FE-4D2D-9890-A8353F1E8DE8}"/>
              </a:ext>
            </a:extLst>
          </p:cNvPr>
          <p:cNvSpPr>
            <a:spLocks noGrp="1"/>
          </p:cNvSpPr>
          <p:nvPr>
            <p:ph type="title"/>
          </p:nvPr>
        </p:nvSpPr>
        <p:spPr>
          <a:xfrm>
            <a:off x="1353312" y="1755648"/>
            <a:ext cx="4306824" cy="1325563"/>
          </a:xfrm>
        </p:spPr>
        <p:txBody>
          <a:bodyPr/>
          <a:lstStyle/>
          <a:p>
            <a:r>
              <a:rPr lang="en-US" dirty="0"/>
              <a:t>THANK YOU</a:t>
            </a:r>
          </a:p>
        </p:txBody>
      </p:sp>
      <p:sp>
        <p:nvSpPr>
          <p:cNvPr id="37" name="Text Placeholder 36">
            <a:extLst>
              <a:ext uri="{FF2B5EF4-FFF2-40B4-BE49-F238E27FC236}">
                <a16:creationId xmlns:a16="http://schemas.microsoft.com/office/drawing/2014/main" id="{F8701B31-AB7C-4E0A-952E-ACAC522AF3F8}"/>
              </a:ext>
            </a:extLst>
          </p:cNvPr>
          <p:cNvSpPr>
            <a:spLocks noGrp="1"/>
          </p:cNvSpPr>
          <p:nvPr>
            <p:ph type="body" sz="quarter" idx="13"/>
          </p:nvPr>
        </p:nvSpPr>
        <p:spPr>
          <a:xfrm>
            <a:off x="1353312" y="3191256"/>
            <a:ext cx="3505201" cy="1798639"/>
          </a:xfrm>
        </p:spPr>
        <p:txBody>
          <a:bodyPr/>
          <a:lstStyle/>
          <a:p>
            <a:r>
              <a:rPr lang="en-US" dirty="0"/>
              <a:t>Rhodri Thomas</a:t>
            </a:r>
          </a:p>
          <a:p>
            <a:endParaRPr lang="en-US" dirty="0"/>
          </a:p>
          <a:p>
            <a:r>
              <a:rPr lang="en-US" dirty="0"/>
              <a:t>1704814@student.uwtsd.ac.uk</a:t>
            </a:r>
          </a:p>
        </p:txBody>
      </p:sp>
    </p:spTree>
    <p:extLst>
      <p:ext uri="{BB962C8B-B14F-4D97-AF65-F5344CB8AC3E}">
        <p14:creationId xmlns:p14="http://schemas.microsoft.com/office/powerpoint/2010/main" val="2135673684"/>
      </p:ext>
    </p:extLst>
  </p:cSld>
  <p:clrMapOvr>
    <a:masterClrMapping/>
  </p:clrMapOvr>
</p:sld>
</file>

<file path=ppt/theme/theme1.xml><?xml version="1.0" encoding="utf-8"?>
<a:theme xmlns:a="http://schemas.openxmlformats.org/drawingml/2006/main" name="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tecture pitch deck_JB_v2" id="{E6E25CD2-8512-4B49-9A83-9AC317278B8F}" vid="{100AFDCD-A339-4D94-B373-F9848C2D26B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4D2E8E18-726E-43C2-A873-C7E26FC0A9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3.xml><?xml version="1.0" encoding="utf-8"?>
<ds:datastoreItem xmlns:ds="http://schemas.openxmlformats.org/officeDocument/2006/customXml" ds:itemID="{F7069D1F-6C1F-4FA3-8CCB-EA801E558BEC}">
  <ds:schemaRefs>
    <ds:schemaRef ds:uri="http://purl.org/dc/terms/"/>
    <ds:schemaRef ds:uri="http://schemas.microsoft.com/office/2006/metadata/properties"/>
    <ds:schemaRef ds:uri="http://schemas.microsoft.com/office/2006/documentManagement/types"/>
    <ds:schemaRef ds:uri="http://schemas.microsoft.com/sharepoint/v3"/>
    <ds:schemaRef ds:uri="http://schemas.openxmlformats.org/package/2006/metadata/core-properties"/>
    <ds:schemaRef ds:uri="http://purl.org/dc/elements/1.1/"/>
    <ds:schemaRef ds:uri="16c05727-aa75-4e4a-9b5f-8a80a1165891"/>
    <ds:schemaRef ds:uri="71af3243-3dd4-4a8d-8c0d-dd76da1f02a5"/>
    <ds:schemaRef ds:uri="http://schemas.microsoft.com/office/infopath/2007/PartnerControls"/>
    <ds:schemaRef ds:uri="230e9df3-be65-4c73-a93b-d1236ebd677e"/>
    <ds:schemaRef ds:uri="http://www.w3.org/XML/1998/namespace"/>
    <ds:schemaRef ds:uri="http://purl.org/dc/dcmityp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Architecture pitch deck</Template>
  <TotalTime>336</TotalTime>
  <Words>1778</Words>
  <Application>Microsoft Office PowerPoint</Application>
  <PresentationFormat>Widescreen</PresentationFormat>
  <Paragraphs>143</Paragraphs>
  <Slides>27</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Avenir Next LT Pro Light</vt:lpstr>
      <vt:lpstr>AvenirRoman</vt:lpstr>
      <vt:lpstr>Calibri</vt:lpstr>
      <vt:lpstr>Posterama</vt:lpstr>
      <vt:lpstr>Times New Roman</vt:lpstr>
      <vt:lpstr>Verdana</vt:lpstr>
      <vt:lpstr>Office Theme</vt:lpstr>
      <vt:lpstr>MSc Sustainable Construction Research proposal</vt:lpstr>
      <vt:lpstr>An evaluation of methods used to improve the thermal performance of existing private housing stock in the UK   with particular focus on the different financial strategies and incentives used by the four nations to establish best practice. </vt:lpstr>
      <vt:lpstr>PROBLEM</vt:lpstr>
      <vt:lpstr>Research Objectives</vt:lpstr>
      <vt:lpstr>SOLUTION</vt:lpstr>
      <vt:lpstr>PowerPoint Presentation</vt:lpstr>
      <vt:lpstr>PowerPoint Presentation</vt:lpstr>
      <vt:lpstr>PowerPoint Presentation</vt:lpstr>
      <vt:lpstr>Traditional Construction pre-1919 </vt:lpstr>
      <vt:lpstr>Solid wall construction</vt:lpstr>
      <vt:lpstr>Cavity wall construction 1920-1980</vt:lpstr>
      <vt:lpstr>Cavity wall construction 1920-1980</vt:lpstr>
      <vt:lpstr>PowerPoint Presentation</vt:lpstr>
      <vt:lpstr>PowerPoint Presentation</vt:lpstr>
      <vt:lpstr>PowerPoint Presentation</vt:lpstr>
      <vt:lpstr>What is the Uk doing?</vt:lpstr>
      <vt:lpstr>Key Messages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Sources of Data</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Sustainable Construction Research proposal</dc:title>
  <dc:creator>Rhodri Thomas</dc:creator>
  <cp:lastModifiedBy>Rhodri Thomas</cp:lastModifiedBy>
  <cp:revision>18</cp:revision>
  <dcterms:created xsi:type="dcterms:W3CDTF">2022-02-28T20:10:29Z</dcterms:created>
  <dcterms:modified xsi:type="dcterms:W3CDTF">2022-03-16T14:13:42Z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