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9" r:id="rId3"/>
    <p:sldId id="280" r:id="rId4"/>
    <p:sldId id="281" r:id="rId5"/>
    <p:sldId id="265" r:id="rId6"/>
    <p:sldId id="267" r:id="rId7"/>
    <p:sldId id="268" r:id="rId8"/>
    <p:sldId id="266" r:id="rId9"/>
    <p:sldId id="257" r:id="rId10"/>
    <p:sldId id="258" r:id="rId11"/>
    <p:sldId id="259" r:id="rId12"/>
    <p:sldId id="260" r:id="rId13"/>
    <p:sldId id="261" r:id="rId14"/>
    <p:sldId id="262" r:id="rId15"/>
    <p:sldId id="263" r:id="rId16"/>
    <p:sldId id="264" r:id="rId17"/>
    <p:sldId id="269" r:id="rId18"/>
    <p:sldId id="270" r:id="rId19"/>
    <p:sldId id="271" r:id="rId20"/>
    <p:sldId id="272" r:id="rId21"/>
    <p:sldId id="274" r:id="rId22"/>
    <p:sldId id="275" r:id="rId23"/>
    <p:sldId id="276" r:id="rId24"/>
    <p:sldId id="273" r:id="rId25"/>
    <p:sldId id="277" r:id="rId26"/>
    <p:sldId id="278"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3699FE-3A25-A731-DAAA-B8A2064835C7}" v="50" dt="2026-04-07T14:16:10.357"/>
    <p1510:client id="{C61E0975-5142-A81C-F327-3AE3552A1855}" v="42" dt="2026-04-07T10:46:30.8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3" autoAdjust="0"/>
    <p:restoredTop sz="94660"/>
  </p:normalViewPr>
  <p:slideViewPr>
    <p:cSldViewPr snapToGrid="0">
      <p:cViewPr varScale="1">
        <p:scale>
          <a:sx n="93" d="100"/>
          <a:sy n="93" d="100"/>
        </p:scale>
        <p:origin x="72" y="14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utushi Tanha" userId="S::m.tanha@uwtsd.ac.uk::62f9b1f3-ddcf-45d7-a6a4-b667feecf47e" providerId="AD" clId="Web-{C61E0975-5142-A81C-F327-3AE3552A1855}"/>
    <pc:docChg chg="addSld modSld">
      <pc:chgData name="Moutushi Tanha" userId="S::m.tanha@uwtsd.ac.uk::62f9b1f3-ddcf-45d7-a6a4-b667feecf47e" providerId="AD" clId="Web-{C61E0975-5142-A81C-F327-3AE3552A1855}" dt="2026-04-07T10:46:30.844" v="45" actId="14100"/>
      <pc:docMkLst>
        <pc:docMk/>
      </pc:docMkLst>
      <pc:sldChg chg="modSp new">
        <pc:chgData name="Moutushi Tanha" userId="S::m.tanha@uwtsd.ac.uk::62f9b1f3-ddcf-45d7-a6a4-b667feecf47e" providerId="AD" clId="Web-{C61E0975-5142-A81C-F327-3AE3552A1855}" dt="2026-04-07T10:46:15.828" v="42" actId="20577"/>
        <pc:sldMkLst>
          <pc:docMk/>
          <pc:sldMk cId="2749972894" sldId="279"/>
        </pc:sldMkLst>
        <pc:spChg chg="mod">
          <ac:chgData name="Moutushi Tanha" userId="S::m.tanha@uwtsd.ac.uk::62f9b1f3-ddcf-45d7-a6a4-b667feecf47e" providerId="AD" clId="Web-{C61E0975-5142-A81C-F327-3AE3552A1855}" dt="2026-04-07T10:45:08.418" v="36" actId="20577"/>
          <ac:spMkLst>
            <pc:docMk/>
            <pc:sldMk cId="2749972894" sldId="279"/>
            <ac:spMk id="2" creationId="{D2293D27-6BD7-6944-E067-175197D5A013}"/>
          </ac:spMkLst>
        </pc:spChg>
        <pc:spChg chg="mod">
          <ac:chgData name="Moutushi Tanha" userId="S::m.tanha@uwtsd.ac.uk::62f9b1f3-ddcf-45d7-a6a4-b667feecf47e" providerId="AD" clId="Web-{C61E0975-5142-A81C-F327-3AE3552A1855}" dt="2026-04-07T10:46:15.828" v="42" actId="20577"/>
          <ac:spMkLst>
            <pc:docMk/>
            <pc:sldMk cId="2749972894" sldId="279"/>
            <ac:spMk id="3" creationId="{6893FC3F-F2BE-3E11-A631-90D685F761B1}"/>
          </ac:spMkLst>
        </pc:spChg>
      </pc:sldChg>
      <pc:sldChg chg="modSp new">
        <pc:chgData name="Moutushi Tanha" userId="S::m.tanha@uwtsd.ac.uk::62f9b1f3-ddcf-45d7-a6a4-b667feecf47e" providerId="AD" clId="Web-{C61E0975-5142-A81C-F327-3AE3552A1855}" dt="2026-04-07T10:46:30.844" v="45" actId="14100"/>
        <pc:sldMkLst>
          <pc:docMk/>
          <pc:sldMk cId="3947484777" sldId="280"/>
        </pc:sldMkLst>
        <pc:spChg chg="mod">
          <ac:chgData name="Moutushi Tanha" userId="S::m.tanha@uwtsd.ac.uk::62f9b1f3-ddcf-45d7-a6a4-b667feecf47e" providerId="AD" clId="Web-{C61E0975-5142-A81C-F327-3AE3552A1855}" dt="2026-04-07T10:45:23.685" v="38" actId="20577"/>
          <ac:spMkLst>
            <pc:docMk/>
            <pc:sldMk cId="3947484777" sldId="280"/>
            <ac:spMk id="2" creationId="{228A9B83-9DC3-38BA-E708-CB967FA027F6}"/>
          </ac:spMkLst>
        </pc:spChg>
        <pc:spChg chg="mod">
          <ac:chgData name="Moutushi Tanha" userId="S::m.tanha@uwtsd.ac.uk::62f9b1f3-ddcf-45d7-a6a4-b667feecf47e" providerId="AD" clId="Web-{C61E0975-5142-A81C-F327-3AE3552A1855}" dt="2026-04-07T10:46:30.844" v="45" actId="14100"/>
          <ac:spMkLst>
            <pc:docMk/>
            <pc:sldMk cId="3947484777" sldId="280"/>
            <ac:spMk id="3" creationId="{9DFC208E-FA60-2F67-759E-6B19DA19567F}"/>
          </ac:spMkLst>
        </pc:spChg>
      </pc:sldChg>
      <pc:sldChg chg="modSp new">
        <pc:chgData name="Moutushi Tanha" userId="S::m.tanha@uwtsd.ac.uk::62f9b1f3-ddcf-45d7-a6a4-b667feecf47e" providerId="AD" clId="Web-{C61E0975-5142-A81C-F327-3AE3552A1855}" dt="2026-04-07T10:45:55.405" v="40" actId="20577"/>
        <pc:sldMkLst>
          <pc:docMk/>
          <pc:sldMk cId="2746989259" sldId="281"/>
        </pc:sldMkLst>
        <pc:spChg chg="mod">
          <ac:chgData name="Moutushi Tanha" userId="S::m.tanha@uwtsd.ac.uk::62f9b1f3-ddcf-45d7-a6a4-b667feecf47e" providerId="AD" clId="Web-{C61E0975-5142-A81C-F327-3AE3552A1855}" dt="2026-04-07T10:45:55.405" v="40" actId="20577"/>
          <ac:spMkLst>
            <pc:docMk/>
            <pc:sldMk cId="2746989259" sldId="281"/>
            <ac:spMk id="2" creationId="{C8135EFA-6B15-4760-DC3D-5B4536736478}"/>
          </ac:spMkLst>
        </pc:spChg>
        <pc:spChg chg="mod">
          <ac:chgData name="Moutushi Tanha" userId="S::m.tanha@uwtsd.ac.uk::62f9b1f3-ddcf-45d7-a6a4-b667feecf47e" providerId="AD" clId="Web-{C61E0975-5142-A81C-F327-3AE3552A1855}" dt="2026-04-07T10:44:04.820" v="21" actId="20577"/>
          <ac:spMkLst>
            <pc:docMk/>
            <pc:sldMk cId="2746989259" sldId="281"/>
            <ac:spMk id="3" creationId="{85153A3C-5749-FEDE-E40A-0F0CDF332565}"/>
          </ac:spMkLst>
        </pc:spChg>
      </pc:sldChg>
    </pc:docChg>
  </pc:docChgLst>
  <pc:docChgLst>
    <pc:chgData name="Moutushi Tanha" userId="62f9b1f3-ddcf-45d7-a6a4-b667feecf47e" providerId="ADAL" clId="{4461511C-2E2E-4902-AD89-913F333121DA}"/>
    <pc:docChg chg="custSel addSld modSld">
      <pc:chgData name="Moutushi Tanha" userId="62f9b1f3-ddcf-45d7-a6a4-b667feecf47e" providerId="ADAL" clId="{4461511C-2E2E-4902-AD89-913F333121DA}" dt="2026-03-23T22:32:27.446" v="46" actId="113"/>
      <pc:docMkLst>
        <pc:docMk/>
      </pc:docMkLst>
      <pc:sldChg chg="modSp mod">
        <pc:chgData name="Moutushi Tanha" userId="62f9b1f3-ddcf-45d7-a6a4-b667feecf47e" providerId="ADAL" clId="{4461511C-2E2E-4902-AD89-913F333121DA}" dt="2026-03-23T22:27:37.590" v="19" actId="20577"/>
        <pc:sldMkLst>
          <pc:docMk/>
          <pc:sldMk cId="937691586" sldId="265"/>
        </pc:sldMkLst>
        <pc:spChg chg="mod">
          <ac:chgData name="Moutushi Tanha" userId="62f9b1f3-ddcf-45d7-a6a4-b667feecf47e" providerId="ADAL" clId="{4461511C-2E2E-4902-AD89-913F333121DA}" dt="2026-03-23T22:26:42.014" v="5"/>
          <ac:spMkLst>
            <pc:docMk/>
            <pc:sldMk cId="937691586" sldId="265"/>
            <ac:spMk id="2" creationId="{336B6D1A-BBA4-D346-F4E5-5E8C707FBE0E}"/>
          </ac:spMkLst>
        </pc:spChg>
        <pc:spChg chg="mod">
          <ac:chgData name="Moutushi Tanha" userId="62f9b1f3-ddcf-45d7-a6a4-b667feecf47e" providerId="ADAL" clId="{4461511C-2E2E-4902-AD89-913F333121DA}" dt="2026-03-23T22:27:37.590" v="19" actId="20577"/>
          <ac:spMkLst>
            <pc:docMk/>
            <pc:sldMk cId="937691586" sldId="265"/>
            <ac:spMk id="3" creationId="{A3F90466-5EF7-7281-00C2-10450FAFC7DF}"/>
          </ac:spMkLst>
        </pc:spChg>
      </pc:sldChg>
      <pc:sldChg chg="modSp new mod">
        <pc:chgData name="Moutushi Tanha" userId="62f9b1f3-ddcf-45d7-a6a4-b667feecf47e" providerId="ADAL" clId="{4461511C-2E2E-4902-AD89-913F333121DA}" dt="2026-03-23T22:29:02.593" v="21" actId="27636"/>
        <pc:sldMkLst>
          <pc:docMk/>
          <pc:sldMk cId="113160887" sldId="267"/>
        </pc:sldMkLst>
        <pc:spChg chg="mod">
          <ac:chgData name="Moutushi Tanha" userId="62f9b1f3-ddcf-45d7-a6a4-b667feecf47e" providerId="ADAL" clId="{4461511C-2E2E-4902-AD89-913F333121DA}" dt="2026-03-23T22:29:02.593" v="21" actId="27636"/>
          <ac:spMkLst>
            <pc:docMk/>
            <pc:sldMk cId="113160887" sldId="267"/>
            <ac:spMk id="3" creationId="{E8D8DD4C-1BFB-0448-287A-05718C4A16B5}"/>
          </ac:spMkLst>
        </pc:spChg>
      </pc:sldChg>
      <pc:sldChg chg="modSp new mod">
        <pc:chgData name="Moutushi Tanha" userId="62f9b1f3-ddcf-45d7-a6a4-b667feecf47e" providerId="ADAL" clId="{4461511C-2E2E-4902-AD89-913F333121DA}" dt="2026-03-23T22:32:27.446" v="46" actId="113"/>
        <pc:sldMkLst>
          <pc:docMk/>
          <pc:sldMk cId="2220661854" sldId="268"/>
        </pc:sldMkLst>
        <pc:spChg chg="mod">
          <ac:chgData name="Moutushi Tanha" userId="62f9b1f3-ddcf-45d7-a6a4-b667feecf47e" providerId="ADAL" clId="{4461511C-2E2E-4902-AD89-913F333121DA}" dt="2026-03-23T22:32:27.446" v="46" actId="113"/>
          <ac:spMkLst>
            <pc:docMk/>
            <pc:sldMk cId="2220661854" sldId="268"/>
            <ac:spMk id="2" creationId="{4DDA24B8-0909-95D7-6421-2DC201606163}"/>
          </ac:spMkLst>
        </pc:spChg>
        <pc:spChg chg="mod">
          <ac:chgData name="Moutushi Tanha" userId="62f9b1f3-ddcf-45d7-a6a4-b667feecf47e" providerId="ADAL" clId="{4461511C-2E2E-4902-AD89-913F333121DA}" dt="2026-03-23T22:31:59.492" v="24" actId="27636"/>
          <ac:spMkLst>
            <pc:docMk/>
            <pc:sldMk cId="2220661854" sldId="268"/>
            <ac:spMk id="3" creationId="{E78DFD65-E5D8-E8C5-CB7E-C1C3F5A2FFBC}"/>
          </ac:spMkLst>
        </pc:spChg>
      </pc:sldChg>
    </pc:docChg>
  </pc:docChgLst>
  <pc:docChgLst>
    <pc:chgData name="Moutushi Tanha" userId="S::m.tanha@uwtsd.ac.uk::62f9b1f3-ddcf-45d7-a6a4-b667feecf47e" providerId="AD" clId="Web-{BB0F77F9-644B-9C3A-477A-77B9AA6672E1}"/>
    <pc:docChg chg="addSld modSld">
      <pc:chgData name="Moutushi Tanha" userId="S::m.tanha@uwtsd.ac.uk::62f9b1f3-ddcf-45d7-a6a4-b667feecf47e" providerId="AD" clId="Web-{BB0F77F9-644B-9C3A-477A-77B9AA6672E1}" dt="2026-03-24T10:39:47.340" v="85" actId="20577"/>
      <pc:docMkLst>
        <pc:docMk/>
      </pc:docMkLst>
      <pc:sldChg chg="modSp">
        <pc:chgData name="Moutushi Tanha" userId="S::m.tanha@uwtsd.ac.uk::62f9b1f3-ddcf-45d7-a6a4-b667feecf47e" providerId="AD" clId="Web-{BB0F77F9-644B-9C3A-477A-77B9AA6672E1}" dt="2026-03-24T10:15:21.586" v="7" actId="20577"/>
        <pc:sldMkLst>
          <pc:docMk/>
          <pc:sldMk cId="689962983" sldId="264"/>
        </pc:sldMkLst>
        <pc:spChg chg="mod">
          <ac:chgData name="Moutushi Tanha" userId="S::m.tanha@uwtsd.ac.uk::62f9b1f3-ddcf-45d7-a6a4-b667feecf47e" providerId="AD" clId="Web-{BB0F77F9-644B-9C3A-477A-77B9AA6672E1}" dt="2026-03-24T10:15:21.586" v="7" actId="20577"/>
          <ac:spMkLst>
            <pc:docMk/>
            <pc:sldMk cId="689962983" sldId="264"/>
            <ac:spMk id="2" creationId="{8F735AC7-6E44-2EE8-E6D3-82A026F5E3AD}"/>
          </ac:spMkLst>
        </pc:spChg>
        <pc:spChg chg="mod">
          <ac:chgData name="Moutushi Tanha" userId="S::m.tanha@uwtsd.ac.uk::62f9b1f3-ddcf-45d7-a6a4-b667feecf47e" providerId="AD" clId="Web-{BB0F77F9-644B-9C3A-477A-77B9AA6672E1}" dt="2026-03-24T10:14:44.476" v="2" actId="20577"/>
          <ac:spMkLst>
            <pc:docMk/>
            <pc:sldMk cId="689962983" sldId="264"/>
            <ac:spMk id="3" creationId="{81E73778-9C95-3967-B4ED-DB429AD4616B}"/>
          </ac:spMkLst>
        </pc:spChg>
      </pc:sldChg>
      <pc:sldChg chg="modSp new">
        <pc:chgData name="Moutushi Tanha" userId="S::m.tanha@uwtsd.ac.uk::62f9b1f3-ddcf-45d7-a6a4-b667feecf47e" providerId="AD" clId="Web-{BB0F77F9-644B-9C3A-477A-77B9AA6672E1}" dt="2026-03-24T10:20:44.853" v="10" actId="20577"/>
        <pc:sldMkLst>
          <pc:docMk/>
          <pc:sldMk cId="3346377185" sldId="269"/>
        </pc:sldMkLst>
        <pc:spChg chg="mod">
          <ac:chgData name="Moutushi Tanha" userId="S::m.tanha@uwtsd.ac.uk::62f9b1f3-ddcf-45d7-a6a4-b667feecf47e" providerId="AD" clId="Web-{BB0F77F9-644B-9C3A-477A-77B9AA6672E1}" dt="2026-03-24T10:20:44.853" v="10" actId="20577"/>
          <ac:spMkLst>
            <pc:docMk/>
            <pc:sldMk cId="3346377185" sldId="269"/>
            <ac:spMk id="3" creationId="{45FF5AD5-CD85-13C7-32B0-6A1F105C61B8}"/>
          </ac:spMkLst>
        </pc:spChg>
      </pc:sldChg>
      <pc:sldChg chg="modSp new">
        <pc:chgData name="Moutushi Tanha" userId="S::m.tanha@uwtsd.ac.uk::62f9b1f3-ddcf-45d7-a6a4-b667feecf47e" providerId="AD" clId="Web-{BB0F77F9-644B-9C3A-477A-77B9AA6672E1}" dt="2026-03-24T10:21:30.510" v="22" actId="20577"/>
        <pc:sldMkLst>
          <pc:docMk/>
          <pc:sldMk cId="3431907620" sldId="270"/>
        </pc:sldMkLst>
        <pc:spChg chg="mod">
          <ac:chgData name="Moutushi Tanha" userId="S::m.tanha@uwtsd.ac.uk::62f9b1f3-ddcf-45d7-a6a4-b667feecf47e" providerId="AD" clId="Web-{BB0F77F9-644B-9C3A-477A-77B9AA6672E1}" dt="2026-03-24T10:21:30.510" v="22" actId="20577"/>
          <ac:spMkLst>
            <pc:docMk/>
            <pc:sldMk cId="3431907620" sldId="270"/>
            <ac:spMk id="2" creationId="{F3F58402-9F05-B563-666D-25852DB4BAA3}"/>
          </ac:spMkLst>
        </pc:spChg>
        <pc:spChg chg="mod">
          <ac:chgData name="Moutushi Tanha" userId="S::m.tanha@uwtsd.ac.uk::62f9b1f3-ddcf-45d7-a6a4-b667feecf47e" providerId="AD" clId="Web-{BB0F77F9-644B-9C3A-477A-77B9AA6672E1}" dt="2026-03-24T10:21:20.885" v="20" actId="20577"/>
          <ac:spMkLst>
            <pc:docMk/>
            <pc:sldMk cId="3431907620" sldId="270"/>
            <ac:spMk id="3" creationId="{20F87CED-03DA-5BCF-C6FD-95AF3BAA5559}"/>
          </ac:spMkLst>
        </pc:spChg>
      </pc:sldChg>
      <pc:sldChg chg="modSp new">
        <pc:chgData name="Moutushi Tanha" userId="S::m.tanha@uwtsd.ac.uk::62f9b1f3-ddcf-45d7-a6a4-b667feecf47e" providerId="AD" clId="Web-{BB0F77F9-644B-9C3A-477A-77B9AA6672E1}" dt="2026-03-24T10:34:03.856" v="41" actId="20577"/>
        <pc:sldMkLst>
          <pc:docMk/>
          <pc:sldMk cId="1587229390" sldId="271"/>
        </pc:sldMkLst>
        <pc:spChg chg="mod">
          <ac:chgData name="Moutushi Tanha" userId="S::m.tanha@uwtsd.ac.uk::62f9b1f3-ddcf-45d7-a6a4-b667feecf47e" providerId="AD" clId="Web-{BB0F77F9-644B-9C3A-477A-77B9AA6672E1}" dt="2026-03-24T10:34:03.856" v="41" actId="20577"/>
          <ac:spMkLst>
            <pc:docMk/>
            <pc:sldMk cId="1587229390" sldId="271"/>
            <ac:spMk id="2" creationId="{2777498F-28AC-EF4E-9026-AAFC17305527}"/>
          </ac:spMkLst>
        </pc:spChg>
        <pc:spChg chg="mod">
          <ac:chgData name="Moutushi Tanha" userId="S::m.tanha@uwtsd.ac.uk::62f9b1f3-ddcf-45d7-a6a4-b667feecf47e" providerId="AD" clId="Web-{BB0F77F9-644B-9C3A-477A-77B9AA6672E1}" dt="2026-03-24T10:33:11.223" v="27" actId="20577"/>
          <ac:spMkLst>
            <pc:docMk/>
            <pc:sldMk cId="1587229390" sldId="271"/>
            <ac:spMk id="3" creationId="{72474D53-D132-3EA7-9127-D66AA2B0EB04}"/>
          </ac:spMkLst>
        </pc:spChg>
      </pc:sldChg>
      <pc:sldChg chg="modSp new">
        <pc:chgData name="Moutushi Tanha" userId="S::m.tanha@uwtsd.ac.uk::62f9b1f3-ddcf-45d7-a6a4-b667feecf47e" providerId="AD" clId="Web-{BB0F77F9-644B-9C3A-477A-77B9AA6672E1}" dt="2026-03-24T10:33:14.255" v="28" actId="20577"/>
        <pc:sldMkLst>
          <pc:docMk/>
          <pc:sldMk cId="2384349316" sldId="272"/>
        </pc:sldMkLst>
        <pc:spChg chg="mod">
          <ac:chgData name="Moutushi Tanha" userId="S::m.tanha@uwtsd.ac.uk::62f9b1f3-ddcf-45d7-a6a4-b667feecf47e" providerId="AD" clId="Web-{BB0F77F9-644B-9C3A-477A-77B9AA6672E1}" dt="2026-03-24T10:33:14.255" v="28" actId="20577"/>
          <ac:spMkLst>
            <pc:docMk/>
            <pc:sldMk cId="2384349316" sldId="272"/>
            <ac:spMk id="3" creationId="{A6A690B8-5B97-F813-6CEF-4D284F5ED335}"/>
          </ac:spMkLst>
        </pc:spChg>
      </pc:sldChg>
      <pc:sldChg chg="modSp new">
        <pc:chgData name="Moutushi Tanha" userId="S::m.tanha@uwtsd.ac.uk::62f9b1f3-ddcf-45d7-a6a4-b667feecf47e" providerId="AD" clId="Web-{BB0F77F9-644B-9C3A-477A-77B9AA6672E1}" dt="2026-03-24T10:39:47.340" v="85" actId="20577"/>
        <pc:sldMkLst>
          <pc:docMk/>
          <pc:sldMk cId="2213015931" sldId="273"/>
        </pc:sldMkLst>
        <pc:spChg chg="mod">
          <ac:chgData name="Moutushi Tanha" userId="S::m.tanha@uwtsd.ac.uk::62f9b1f3-ddcf-45d7-a6a4-b667feecf47e" providerId="AD" clId="Web-{BB0F77F9-644B-9C3A-477A-77B9AA6672E1}" dt="2026-03-24T10:39:47.340" v="85" actId="20577"/>
          <ac:spMkLst>
            <pc:docMk/>
            <pc:sldMk cId="2213015931" sldId="273"/>
            <ac:spMk id="2" creationId="{A0CD371F-96C5-5F94-C126-10AAFB860CBF}"/>
          </ac:spMkLst>
        </pc:spChg>
        <pc:spChg chg="mod">
          <ac:chgData name="Moutushi Tanha" userId="S::m.tanha@uwtsd.ac.uk::62f9b1f3-ddcf-45d7-a6a4-b667feecf47e" providerId="AD" clId="Web-{BB0F77F9-644B-9C3A-477A-77B9AA6672E1}" dt="2026-03-24T10:37:33.884" v="55" actId="20577"/>
          <ac:spMkLst>
            <pc:docMk/>
            <pc:sldMk cId="2213015931" sldId="273"/>
            <ac:spMk id="3" creationId="{0AFA52D9-30A9-FE2C-E6A4-5CB50409661C}"/>
          </ac:spMkLst>
        </pc:spChg>
      </pc:sldChg>
      <pc:sldChg chg="modSp new">
        <pc:chgData name="Moutushi Tanha" userId="S::m.tanha@uwtsd.ac.uk::62f9b1f3-ddcf-45d7-a6a4-b667feecf47e" providerId="AD" clId="Web-{BB0F77F9-644B-9C3A-477A-77B9AA6672E1}" dt="2026-03-24T10:39:18.355" v="76" actId="20577"/>
        <pc:sldMkLst>
          <pc:docMk/>
          <pc:sldMk cId="4250627713" sldId="274"/>
        </pc:sldMkLst>
        <pc:spChg chg="mod">
          <ac:chgData name="Moutushi Tanha" userId="S::m.tanha@uwtsd.ac.uk::62f9b1f3-ddcf-45d7-a6a4-b667feecf47e" providerId="AD" clId="Web-{BB0F77F9-644B-9C3A-477A-77B9AA6672E1}" dt="2026-03-24T10:39:18.355" v="76" actId="20577"/>
          <ac:spMkLst>
            <pc:docMk/>
            <pc:sldMk cId="4250627713" sldId="274"/>
            <ac:spMk id="2" creationId="{B1D965F2-9CA3-E046-FC53-2638BE934DFC}"/>
          </ac:spMkLst>
        </pc:spChg>
        <pc:spChg chg="mod">
          <ac:chgData name="Moutushi Tanha" userId="S::m.tanha@uwtsd.ac.uk::62f9b1f3-ddcf-45d7-a6a4-b667feecf47e" providerId="AD" clId="Web-{BB0F77F9-644B-9C3A-477A-77B9AA6672E1}" dt="2026-03-24T10:35:38.817" v="47" actId="20577"/>
          <ac:spMkLst>
            <pc:docMk/>
            <pc:sldMk cId="4250627713" sldId="274"/>
            <ac:spMk id="3" creationId="{3C97450D-2AD6-9AD3-3428-FD3E668FBD77}"/>
          </ac:spMkLst>
        </pc:spChg>
      </pc:sldChg>
      <pc:sldChg chg="modSp new">
        <pc:chgData name="Moutushi Tanha" userId="S::m.tanha@uwtsd.ac.uk::62f9b1f3-ddcf-45d7-a6a4-b667feecf47e" providerId="AD" clId="Web-{BB0F77F9-644B-9C3A-477A-77B9AA6672E1}" dt="2026-03-24T10:38:30.245" v="69" actId="20577"/>
        <pc:sldMkLst>
          <pc:docMk/>
          <pc:sldMk cId="1114956212" sldId="275"/>
        </pc:sldMkLst>
        <pc:spChg chg="mod">
          <ac:chgData name="Moutushi Tanha" userId="S::m.tanha@uwtsd.ac.uk::62f9b1f3-ddcf-45d7-a6a4-b667feecf47e" providerId="AD" clId="Web-{BB0F77F9-644B-9C3A-477A-77B9AA6672E1}" dt="2026-03-24T10:38:30.245" v="69" actId="20577"/>
          <ac:spMkLst>
            <pc:docMk/>
            <pc:sldMk cId="1114956212" sldId="275"/>
            <ac:spMk id="2" creationId="{380FA2AB-4BF1-CF23-E148-9DCC8B932D89}"/>
          </ac:spMkLst>
        </pc:spChg>
        <pc:spChg chg="mod">
          <ac:chgData name="Moutushi Tanha" userId="S::m.tanha@uwtsd.ac.uk::62f9b1f3-ddcf-45d7-a6a4-b667feecf47e" providerId="AD" clId="Web-{BB0F77F9-644B-9C3A-477A-77B9AA6672E1}" dt="2026-03-24T10:36:35.726" v="50" actId="20577"/>
          <ac:spMkLst>
            <pc:docMk/>
            <pc:sldMk cId="1114956212" sldId="275"/>
            <ac:spMk id="3" creationId="{C088D901-76D0-0A91-65FF-19969C6E3BC5}"/>
          </ac:spMkLst>
        </pc:spChg>
      </pc:sldChg>
      <pc:sldChg chg="modSp new">
        <pc:chgData name="Moutushi Tanha" userId="S::m.tanha@uwtsd.ac.uk::62f9b1f3-ddcf-45d7-a6a4-b667feecf47e" providerId="AD" clId="Web-{BB0F77F9-644B-9C3A-477A-77B9AA6672E1}" dt="2026-03-24T10:37:10.274" v="52" actId="20577"/>
        <pc:sldMkLst>
          <pc:docMk/>
          <pc:sldMk cId="2945154349" sldId="276"/>
        </pc:sldMkLst>
        <pc:spChg chg="mod">
          <ac:chgData name="Moutushi Tanha" userId="S::m.tanha@uwtsd.ac.uk::62f9b1f3-ddcf-45d7-a6a4-b667feecf47e" providerId="AD" clId="Web-{BB0F77F9-644B-9C3A-477A-77B9AA6672E1}" dt="2026-03-24T10:37:10.274" v="52" actId="20577"/>
          <ac:spMkLst>
            <pc:docMk/>
            <pc:sldMk cId="2945154349" sldId="276"/>
            <ac:spMk id="3" creationId="{F3C84CBA-A262-9AD2-C077-85DF92D36221}"/>
          </ac:spMkLst>
        </pc:spChg>
      </pc:sldChg>
      <pc:sldChg chg="modSp new">
        <pc:chgData name="Moutushi Tanha" userId="S::m.tanha@uwtsd.ac.uk::62f9b1f3-ddcf-45d7-a6a4-b667feecf47e" providerId="AD" clId="Web-{BB0F77F9-644B-9C3A-477A-77B9AA6672E1}" dt="2026-03-24T10:37:49.275" v="57" actId="20577"/>
        <pc:sldMkLst>
          <pc:docMk/>
          <pc:sldMk cId="1326991222" sldId="277"/>
        </pc:sldMkLst>
        <pc:spChg chg="mod">
          <ac:chgData name="Moutushi Tanha" userId="S::m.tanha@uwtsd.ac.uk::62f9b1f3-ddcf-45d7-a6a4-b667feecf47e" providerId="AD" clId="Web-{BB0F77F9-644B-9C3A-477A-77B9AA6672E1}" dt="2026-03-24T10:37:49.275" v="57" actId="20577"/>
          <ac:spMkLst>
            <pc:docMk/>
            <pc:sldMk cId="1326991222" sldId="277"/>
            <ac:spMk id="3" creationId="{38AC1003-2637-F998-E5F8-4AD172CA9B0F}"/>
          </ac:spMkLst>
        </pc:spChg>
      </pc:sldChg>
      <pc:sldChg chg="modSp new">
        <pc:chgData name="Moutushi Tanha" userId="S::m.tanha@uwtsd.ac.uk::62f9b1f3-ddcf-45d7-a6a4-b667feecf47e" providerId="AD" clId="Web-{BB0F77F9-644B-9C3A-477A-77B9AA6672E1}" dt="2026-03-24T10:38:04.371" v="59" actId="20577"/>
        <pc:sldMkLst>
          <pc:docMk/>
          <pc:sldMk cId="1802200447" sldId="278"/>
        </pc:sldMkLst>
        <pc:spChg chg="mod">
          <ac:chgData name="Moutushi Tanha" userId="S::m.tanha@uwtsd.ac.uk::62f9b1f3-ddcf-45d7-a6a4-b667feecf47e" providerId="AD" clId="Web-{BB0F77F9-644B-9C3A-477A-77B9AA6672E1}" dt="2026-03-24T10:38:04.371" v="59" actId="20577"/>
          <ac:spMkLst>
            <pc:docMk/>
            <pc:sldMk cId="1802200447" sldId="278"/>
            <ac:spMk id="3" creationId="{47026B63-E92C-6EC6-E2B8-3E773F051913}"/>
          </ac:spMkLst>
        </pc:spChg>
      </pc:sldChg>
    </pc:docChg>
  </pc:docChgLst>
  <pc:docChgLst>
    <pc:chgData name="Moutushi Tanha" userId="S::m.tanha@uwtsd.ac.uk::62f9b1f3-ddcf-45d7-a6a4-b667feecf47e" providerId="AD" clId="Web-{2F3699FE-3A25-A731-DAAA-B8A2064835C7}"/>
    <pc:docChg chg="modSld">
      <pc:chgData name="Moutushi Tanha" userId="S::m.tanha@uwtsd.ac.uk::62f9b1f3-ddcf-45d7-a6a4-b667feecf47e" providerId="AD" clId="Web-{2F3699FE-3A25-A731-DAAA-B8A2064835C7}" dt="2026-04-07T14:16:10.357" v="49" actId="20577"/>
      <pc:docMkLst>
        <pc:docMk/>
      </pc:docMkLst>
      <pc:sldChg chg="modSp">
        <pc:chgData name="Moutushi Tanha" userId="S::m.tanha@uwtsd.ac.uk::62f9b1f3-ddcf-45d7-a6a4-b667feecf47e" providerId="AD" clId="Web-{2F3699FE-3A25-A731-DAAA-B8A2064835C7}" dt="2026-04-07T13:53:47.606" v="44" actId="20577"/>
        <pc:sldMkLst>
          <pc:docMk/>
          <pc:sldMk cId="1587229390" sldId="271"/>
        </pc:sldMkLst>
        <pc:spChg chg="mod">
          <ac:chgData name="Moutushi Tanha" userId="S::m.tanha@uwtsd.ac.uk::62f9b1f3-ddcf-45d7-a6a4-b667feecf47e" providerId="AD" clId="Web-{2F3699FE-3A25-A731-DAAA-B8A2064835C7}" dt="2026-04-07T13:50:26.455" v="5" actId="20577"/>
          <ac:spMkLst>
            <pc:docMk/>
            <pc:sldMk cId="1587229390" sldId="271"/>
            <ac:spMk id="2" creationId="{2777498F-28AC-EF4E-9026-AAFC17305527}"/>
          </ac:spMkLst>
        </pc:spChg>
        <pc:spChg chg="mod">
          <ac:chgData name="Moutushi Tanha" userId="S::m.tanha@uwtsd.ac.uk::62f9b1f3-ddcf-45d7-a6a4-b667feecf47e" providerId="AD" clId="Web-{2F3699FE-3A25-A731-DAAA-B8A2064835C7}" dt="2026-04-07T13:53:47.606" v="44" actId="20577"/>
          <ac:spMkLst>
            <pc:docMk/>
            <pc:sldMk cId="1587229390" sldId="271"/>
            <ac:spMk id="3" creationId="{72474D53-D132-3EA7-9127-D66AA2B0EB04}"/>
          </ac:spMkLst>
        </pc:spChg>
      </pc:sldChg>
      <pc:sldChg chg="modSp">
        <pc:chgData name="Moutushi Tanha" userId="S::m.tanha@uwtsd.ac.uk::62f9b1f3-ddcf-45d7-a6a4-b667feecf47e" providerId="AD" clId="Web-{2F3699FE-3A25-A731-DAAA-B8A2064835C7}" dt="2026-04-07T13:53:56.826" v="46" actId="20577"/>
        <pc:sldMkLst>
          <pc:docMk/>
          <pc:sldMk cId="2384349316" sldId="272"/>
        </pc:sldMkLst>
        <pc:spChg chg="mod">
          <ac:chgData name="Moutushi Tanha" userId="S::m.tanha@uwtsd.ac.uk::62f9b1f3-ddcf-45d7-a6a4-b667feecf47e" providerId="AD" clId="Web-{2F3699FE-3A25-A731-DAAA-B8A2064835C7}" dt="2026-04-07T13:53:56.826" v="46" actId="20577"/>
          <ac:spMkLst>
            <pc:docMk/>
            <pc:sldMk cId="2384349316" sldId="272"/>
            <ac:spMk id="3" creationId="{A6A690B8-5B97-F813-6CEF-4D284F5ED335}"/>
          </ac:spMkLst>
        </pc:spChg>
      </pc:sldChg>
      <pc:sldChg chg="modSp">
        <pc:chgData name="Moutushi Tanha" userId="S::m.tanha@uwtsd.ac.uk::62f9b1f3-ddcf-45d7-a6a4-b667feecf47e" providerId="AD" clId="Web-{2F3699FE-3A25-A731-DAAA-B8A2064835C7}" dt="2026-04-07T13:51:49.504" v="23" actId="20577"/>
        <pc:sldMkLst>
          <pc:docMk/>
          <pc:sldMk cId="2213015931" sldId="273"/>
        </pc:sldMkLst>
        <pc:spChg chg="mod">
          <ac:chgData name="Moutushi Tanha" userId="S::m.tanha@uwtsd.ac.uk::62f9b1f3-ddcf-45d7-a6a4-b667feecf47e" providerId="AD" clId="Web-{2F3699FE-3A25-A731-DAAA-B8A2064835C7}" dt="2026-04-07T13:50:59.893" v="11" actId="20577"/>
          <ac:spMkLst>
            <pc:docMk/>
            <pc:sldMk cId="2213015931" sldId="273"/>
            <ac:spMk id="2" creationId="{A0CD371F-96C5-5F94-C126-10AAFB860CBF}"/>
          </ac:spMkLst>
        </pc:spChg>
        <pc:spChg chg="mod">
          <ac:chgData name="Moutushi Tanha" userId="S::m.tanha@uwtsd.ac.uk::62f9b1f3-ddcf-45d7-a6a4-b667feecf47e" providerId="AD" clId="Web-{2F3699FE-3A25-A731-DAAA-B8A2064835C7}" dt="2026-04-07T13:51:49.504" v="23" actId="20577"/>
          <ac:spMkLst>
            <pc:docMk/>
            <pc:sldMk cId="2213015931" sldId="273"/>
            <ac:spMk id="3" creationId="{0AFA52D9-30A9-FE2C-E6A4-5CB50409661C}"/>
          </ac:spMkLst>
        </pc:spChg>
      </pc:sldChg>
      <pc:sldChg chg="modSp">
        <pc:chgData name="Moutushi Tanha" userId="S::m.tanha@uwtsd.ac.uk::62f9b1f3-ddcf-45d7-a6a4-b667feecf47e" providerId="AD" clId="Web-{2F3699FE-3A25-A731-DAAA-B8A2064835C7}" dt="2026-04-07T13:50:39.878" v="7" actId="20577"/>
        <pc:sldMkLst>
          <pc:docMk/>
          <pc:sldMk cId="4250627713" sldId="274"/>
        </pc:sldMkLst>
        <pc:spChg chg="mod">
          <ac:chgData name="Moutushi Tanha" userId="S::m.tanha@uwtsd.ac.uk::62f9b1f3-ddcf-45d7-a6a4-b667feecf47e" providerId="AD" clId="Web-{2F3699FE-3A25-A731-DAAA-B8A2064835C7}" dt="2026-04-07T13:50:39.878" v="7" actId="20577"/>
          <ac:spMkLst>
            <pc:docMk/>
            <pc:sldMk cId="4250627713" sldId="274"/>
            <ac:spMk id="2" creationId="{B1D965F2-9CA3-E046-FC53-2638BE934DFC}"/>
          </ac:spMkLst>
        </pc:spChg>
      </pc:sldChg>
      <pc:sldChg chg="modSp">
        <pc:chgData name="Moutushi Tanha" userId="S::m.tanha@uwtsd.ac.uk::62f9b1f3-ddcf-45d7-a6a4-b667feecf47e" providerId="AD" clId="Web-{2F3699FE-3A25-A731-DAAA-B8A2064835C7}" dt="2026-04-07T14:16:10.357" v="49" actId="20577"/>
        <pc:sldMkLst>
          <pc:docMk/>
          <pc:sldMk cId="1114956212" sldId="275"/>
        </pc:sldMkLst>
        <pc:spChg chg="mod">
          <ac:chgData name="Moutushi Tanha" userId="S::m.tanha@uwtsd.ac.uk::62f9b1f3-ddcf-45d7-a6a4-b667feecf47e" providerId="AD" clId="Web-{2F3699FE-3A25-A731-DAAA-B8A2064835C7}" dt="2026-04-07T13:50:46.065" v="9" actId="20577"/>
          <ac:spMkLst>
            <pc:docMk/>
            <pc:sldMk cId="1114956212" sldId="275"/>
            <ac:spMk id="2" creationId="{380FA2AB-4BF1-CF23-E148-9DCC8B932D89}"/>
          </ac:spMkLst>
        </pc:spChg>
        <pc:spChg chg="mod">
          <ac:chgData name="Moutushi Tanha" userId="S::m.tanha@uwtsd.ac.uk::62f9b1f3-ddcf-45d7-a6a4-b667feecf47e" providerId="AD" clId="Web-{2F3699FE-3A25-A731-DAAA-B8A2064835C7}" dt="2026-04-07T14:16:10.357" v="49" actId="20577"/>
          <ac:spMkLst>
            <pc:docMk/>
            <pc:sldMk cId="1114956212" sldId="275"/>
            <ac:spMk id="3" creationId="{C088D901-76D0-0A91-65FF-19969C6E3BC5}"/>
          </ac:spMkLst>
        </pc:spChg>
      </pc:sldChg>
      <pc:sldChg chg="modSp">
        <pc:chgData name="Moutushi Tanha" userId="S::m.tanha@uwtsd.ac.uk::62f9b1f3-ddcf-45d7-a6a4-b667feecf47e" providerId="AD" clId="Web-{2F3699FE-3A25-A731-DAAA-B8A2064835C7}" dt="2026-04-07T13:52:25.457" v="38" actId="20577"/>
        <pc:sldMkLst>
          <pc:docMk/>
          <pc:sldMk cId="2945154349" sldId="276"/>
        </pc:sldMkLst>
        <pc:spChg chg="mod">
          <ac:chgData name="Moutushi Tanha" userId="S::m.tanha@uwtsd.ac.uk::62f9b1f3-ddcf-45d7-a6a4-b667feecf47e" providerId="AD" clId="Web-{2F3699FE-3A25-A731-DAAA-B8A2064835C7}" dt="2026-04-07T13:52:25.457" v="38" actId="20577"/>
          <ac:spMkLst>
            <pc:docMk/>
            <pc:sldMk cId="2945154349" sldId="276"/>
            <ac:spMk id="3" creationId="{F3C84CBA-A262-9AD2-C077-85DF92D36221}"/>
          </ac:spMkLst>
        </pc:spChg>
      </pc:sldChg>
      <pc:sldChg chg="modSp">
        <pc:chgData name="Moutushi Tanha" userId="S::m.tanha@uwtsd.ac.uk::62f9b1f3-ddcf-45d7-a6a4-b667feecf47e" providerId="AD" clId="Web-{2F3699FE-3A25-A731-DAAA-B8A2064835C7}" dt="2026-04-07T13:51:42.660" v="20" actId="20577"/>
        <pc:sldMkLst>
          <pc:docMk/>
          <pc:sldMk cId="1326991222" sldId="277"/>
        </pc:sldMkLst>
        <pc:spChg chg="mod">
          <ac:chgData name="Moutushi Tanha" userId="S::m.tanha@uwtsd.ac.uk::62f9b1f3-ddcf-45d7-a6a4-b667feecf47e" providerId="AD" clId="Web-{2F3699FE-3A25-A731-DAAA-B8A2064835C7}" dt="2026-04-07T13:51:42.660" v="20" actId="20577"/>
          <ac:spMkLst>
            <pc:docMk/>
            <pc:sldMk cId="1326991222" sldId="277"/>
            <ac:spMk id="3" creationId="{38AC1003-2637-F998-E5F8-4AD172CA9B0F}"/>
          </ac:spMkLst>
        </pc:spChg>
      </pc:sldChg>
      <pc:sldChg chg="modSp">
        <pc:chgData name="Moutushi Tanha" userId="S::m.tanha@uwtsd.ac.uk::62f9b1f3-ddcf-45d7-a6a4-b667feecf47e" providerId="AD" clId="Web-{2F3699FE-3A25-A731-DAAA-B8A2064835C7}" dt="2026-04-07T13:51:33.691" v="16" actId="20577"/>
        <pc:sldMkLst>
          <pc:docMk/>
          <pc:sldMk cId="1802200447" sldId="278"/>
        </pc:sldMkLst>
        <pc:spChg chg="mod">
          <ac:chgData name="Moutushi Tanha" userId="S::m.tanha@uwtsd.ac.uk::62f9b1f3-ddcf-45d7-a6a4-b667feecf47e" providerId="AD" clId="Web-{2F3699FE-3A25-A731-DAAA-B8A2064835C7}" dt="2026-04-07T13:51:33.691" v="16" actId="20577"/>
          <ac:spMkLst>
            <pc:docMk/>
            <pc:sldMk cId="1802200447" sldId="278"/>
            <ac:spMk id="3" creationId="{47026B63-E92C-6EC6-E2B8-3E773F05191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EAD2C-84EA-2623-987E-CAE1F491DD8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C565703-B7BA-C778-3019-7E743B9C7DF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463F024-24AB-C3CF-DB85-DA862DF8DFE1}"/>
              </a:ext>
            </a:extLst>
          </p:cNvPr>
          <p:cNvSpPr>
            <a:spLocks noGrp="1"/>
          </p:cNvSpPr>
          <p:nvPr>
            <p:ph type="dt" sz="half" idx="10"/>
          </p:nvPr>
        </p:nvSpPr>
        <p:spPr/>
        <p:txBody>
          <a:bodyPr/>
          <a:lstStyle/>
          <a:p>
            <a:fld id="{70D26A53-8196-45B6-B45C-549F00C8D619}" type="datetimeFigureOut">
              <a:rPr lang="en-GB" smtClean="0"/>
              <a:t>07/04/2026</a:t>
            </a:fld>
            <a:endParaRPr lang="en-GB"/>
          </a:p>
        </p:txBody>
      </p:sp>
      <p:sp>
        <p:nvSpPr>
          <p:cNvPr id="5" name="Footer Placeholder 4">
            <a:extLst>
              <a:ext uri="{FF2B5EF4-FFF2-40B4-BE49-F238E27FC236}">
                <a16:creationId xmlns:a16="http://schemas.microsoft.com/office/drawing/2014/main" id="{A8760E01-A4E6-2ACC-6884-D537F3BAED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03C6F0-21BF-B843-DCDD-F0F6995E0576}"/>
              </a:ext>
            </a:extLst>
          </p:cNvPr>
          <p:cNvSpPr>
            <a:spLocks noGrp="1"/>
          </p:cNvSpPr>
          <p:nvPr>
            <p:ph type="sldNum" sz="quarter" idx="12"/>
          </p:nvPr>
        </p:nvSpPr>
        <p:spPr/>
        <p:txBody>
          <a:bodyPr/>
          <a:lstStyle/>
          <a:p>
            <a:fld id="{2B4BA4E3-1D5A-4698-B3A3-6D5950E9544A}" type="slidenum">
              <a:rPr lang="en-GB" smtClean="0"/>
              <a:t>‹#›</a:t>
            </a:fld>
            <a:endParaRPr lang="en-GB"/>
          </a:p>
        </p:txBody>
      </p:sp>
    </p:spTree>
    <p:extLst>
      <p:ext uri="{BB962C8B-B14F-4D97-AF65-F5344CB8AC3E}">
        <p14:creationId xmlns:p14="http://schemas.microsoft.com/office/powerpoint/2010/main" val="26628222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7F2F6-2652-CE0C-59B2-D12E8D4E77E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A95179B-7E86-1625-0326-CA768EF9C12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BF8F63-D18D-E3A9-E65D-609D032465B6}"/>
              </a:ext>
            </a:extLst>
          </p:cNvPr>
          <p:cNvSpPr>
            <a:spLocks noGrp="1"/>
          </p:cNvSpPr>
          <p:nvPr>
            <p:ph type="dt" sz="half" idx="10"/>
          </p:nvPr>
        </p:nvSpPr>
        <p:spPr/>
        <p:txBody>
          <a:bodyPr/>
          <a:lstStyle/>
          <a:p>
            <a:fld id="{70D26A53-8196-45B6-B45C-549F00C8D619}" type="datetimeFigureOut">
              <a:rPr lang="en-GB" smtClean="0"/>
              <a:t>07/04/2026</a:t>
            </a:fld>
            <a:endParaRPr lang="en-GB"/>
          </a:p>
        </p:txBody>
      </p:sp>
      <p:sp>
        <p:nvSpPr>
          <p:cNvPr id="5" name="Footer Placeholder 4">
            <a:extLst>
              <a:ext uri="{FF2B5EF4-FFF2-40B4-BE49-F238E27FC236}">
                <a16:creationId xmlns:a16="http://schemas.microsoft.com/office/drawing/2014/main" id="{133A0328-F3F6-4869-DC43-9C48398732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2551D7-CD9A-5750-8129-4934CB9EEBC9}"/>
              </a:ext>
            </a:extLst>
          </p:cNvPr>
          <p:cNvSpPr>
            <a:spLocks noGrp="1"/>
          </p:cNvSpPr>
          <p:nvPr>
            <p:ph type="sldNum" sz="quarter" idx="12"/>
          </p:nvPr>
        </p:nvSpPr>
        <p:spPr/>
        <p:txBody>
          <a:bodyPr/>
          <a:lstStyle/>
          <a:p>
            <a:fld id="{2B4BA4E3-1D5A-4698-B3A3-6D5950E9544A}" type="slidenum">
              <a:rPr lang="en-GB" smtClean="0"/>
              <a:t>‹#›</a:t>
            </a:fld>
            <a:endParaRPr lang="en-GB"/>
          </a:p>
        </p:txBody>
      </p:sp>
    </p:spTree>
    <p:extLst>
      <p:ext uri="{BB962C8B-B14F-4D97-AF65-F5344CB8AC3E}">
        <p14:creationId xmlns:p14="http://schemas.microsoft.com/office/powerpoint/2010/main" val="31659486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F2A0A-8663-A627-3A62-F296CF7CD60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D618CBD-0E70-8E23-676B-E97140A0D4F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34414F5-4A8E-2DBA-6117-841F398E44A0}"/>
              </a:ext>
            </a:extLst>
          </p:cNvPr>
          <p:cNvSpPr>
            <a:spLocks noGrp="1"/>
          </p:cNvSpPr>
          <p:nvPr>
            <p:ph type="dt" sz="half" idx="10"/>
          </p:nvPr>
        </p:nvSpPr>
        <p:spPr/>
        <p:txBody>
          <a:bodyPr/>
          <a:lstStyle/>
          <a:p>
            <a:fld id="{70D26A53-8196-45B6-B45C-549F00C8D619}" type="datetimeFigureOut">
              <a:rPr lang="en-GB" smtClean="0"/>
              <a:t>07/04/2026</a:t>
            </a:fld>
            <a:endParaRPr lang="en-GB"/>
          </a:p>
        </p:txBody>
      </p:sp>
      <p:sp>
        <p:nvSpPr>
          <p:cNvPr id="5" name="Footer Placeholder 4">
            <a:extLst>
              <a:ext uri="{FF2B5EF4-FFF2-40B4-BE49-F238E27FC236}">
                <a16:creationId xmlns:a16="http://schemas.microsoft.com/office/drawing/2014/main" id="{C43DBCB6-A793-D645-9AD9-30E641EA4E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95F8F0-AD86-308B-45AE-DE06A62A3D78}"/>
              </a:ext>
            </a:extLst>
          </p:cNvPr>
          <p:cNvSpPr>
            <a:spLocks noGrp="1"/>
          </p:cNvSpPr>
          <p:nvPr>
            <p:ph type="sldNum" sz="quarter" idx="12"/>
          </p:nvPr>
        </p:nvSpPr>
        <p:spPr/>
        <p:txBody>
          <a:bodyPr/>
          <a:lstStyle/>
          <a:p>
            <a:fld id="{2B4BA4E3-1D5A-4698-B3A3-6D5950E9544A}" type="slidenum">
              <a:rPr lang="en-GB" smtClean="0"/>
              <a:t>‹#›</a:t>
            </a:fld>
            <a:endParaRPr lang="en-GB"/>
          </a:p>
        </p:txBody>
      </p:sp>
    </p:spTree>
    <p:extLst>
      <p:ext uri="{BB962C8B-B14F-4D97-AF65-F5344CB8AC3E}">
        <p14:creationId xmlns:p14="http://schemas.microsoft.com/office/powerpoint/2010/main" val="24148016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8C602-C531-602C-8FA2-2BA339B46BA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3BF2405-7EE1-8478-3D58-5699A000D5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F49E855-85F1-30C9-A780-FBA49E6B9F7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9020CD0-8126-A221-155B-E9042160C3F3}"/>
              </a:ext>
            </a:extLst>
          </p:cNvPr>
          <p:cNvSpPr>
            <a:spLocks noGrp="1"/>
          </p:cNvSpPr>
          <p:nvPr>
            <p:ph type="dt" sz="half" idx="10"/>
          </p:nvPr>
        </p:nvSpPr>
        <p:spPr/>
        <p:txBody>
          <a:bodyPr/>
          <a:lstStyle/>
          <a:p>
            <a:fld id="{70D26A53-8196-45B6-B45C-549F00C8D619}" type="datetimeFigureOut">
              <a:rPr lang="en-GB" smtClean="0"/>
              <a:t>07/04/2026</a:t>
            </a:fld>
            <a:endParaRPr lang="en-GB"/>
          </a:p>
        </p:txBody>
      </p:sp>
      <p:sp>
        <p:nvSpPr>
          <p:cNvPr id="6" name="Footer Placeholder 5">
            <a:extLst>
              <a:ext uri="{FF2B5EF4-FFF2-40B4-BE49-F238E27FC236}">
                <a16:creationId xmlns:a16="http://schemas.microsoft.com/office/drawing/2014/main" id="{CC144D21-7683-18E7-4CB4-AEDD0B6413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D67247F-1DCA-253C-F830-9D1273546F7E}"/>
              </a:ext>
            </a:extLst>
          </p:cNvPr>
          <p:cNvSpPr>
            <a:spLocks noGrp="1"/>
          </p:cNvSpPr>
          <p:nvPr>
            <p:ph type="sldNum" sz="quarter" idx="12"/>
          </p:nvPr>
        </p:nvSpPr>
        <p:spPr/>
        <p:txBody>
          <a:bodyPr/>
          <a:lstStyle/>
          <a:p>
            <a:fld id="{2B4BA4E3-1D5A-4698-B3A3-6D5950E9544A}" type="slidenum">
              <a:rPr lang="en-GB" smtClean="0"/>
              <a:t>‹#›</a:t>
            </a:fld>
            <a:endParaRPr lang="en-GB"/>
          </a:p>
        </p:txBody>
      </p:sp>
    </p:spTree>
    <p:extLst>
      <p:ext uri="{BB962C8B-B14F-4D97-AF65-F5344CB8AC3E}">
        <p14:creationId xmlns:p14="http://schemas.microsoft.com/office/powerpoint/2010/main" val="11020559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D2C4F-C759-7F93-B19B-CC27896BDA8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B1E2620-617A-30B5-6BC3-9665E99A21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0D4DFA9-C2A3-B039-232D-578B00FC1C6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B1A817F-322B-65CC-27AD-FF5A96D6610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419919C-ECB3-20C7-C935-BF1B6F16288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969AA09-8A69-6720-8C00-8E4B5A6A10E8}"/>
              </a:ext>
            </a:extLst>
          </p:cNvPr>
          <p:cNvSpPr>
            <a:spLocks noGrp="1"/>
          </p:cNvSpPr>
          <p:nvPr>
            <p:ph type="dt" sz="half" idx="10"/>
          </p:nvPr>
        </p:nvSpPr>
        <p:spPr/>
        <p:txBody>
          <a:bodyPr/>
          <a:lstStyle/>
          <a:p>
            <a:fld id="{70D26A53-8196-45B6-B45C-549F00C8D619}" type="datetimeFigureOut">
              <a:rPr lang="en-GB" smtClean="0"/>
              <a:t>07/04/2026</a:t>
            </a:fld>
            <a:endParaRPr lang="en-GB"/>
          </a:p>
        </p:txBody>
      </p:sp>
      <p:sp>
        <p:nvSpPr>
          <p:cNvPr id="8" name="Footer Placeholder 7">
            <a:extLst>
              <a:ext uri="{FF2B5EF4-FFF2-40B4-BE49-F238E27FC236}">
                <a16:creationId xmlns:a16="http://schemas.microsoft.com/office/drawing/2014/main" id="{6D26ACF6-AD4C-F63C-0276-56A6A64C535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02FCD94-0671-12A5-6E9C-839BB1B66F56}"/>
              </a:ext>
            </a:extLst>
          </p:cNvPr>
          <p:cNvSpPr>
            <a:spLocks noGrp="1"/>
          </p:cNvSpPr>
          <p:nvPr>
            <p:ph type="sldNum" sz="quarter" idx="12"/>
          </p:nvPr>
        </p:nvSpPr>
        <p:spPr/>
        <p:txBody>
          <a:bodyPr/>
          <a:lstStyle/>
          <a:p>
            <a:fld id="{2B4BA4E3-1D5A-4698-B3A3-6D5950E9544A}" type="slidenum">
              <a:rPr lang="en-GB" smtClean="0"/>
              <a:t>‹#›</a:t>
            </a:fld>
            <a:endParaRPr lang="en-GB"/>
          </a:p>
        </p:txBody>
      </p:sp>
    </p:spTree>
    <p:extLst>
      <p:ext uri="{BB962C8B-B14F-4D97-AF65-F5344CB8AC3E}">
        <p14:creationId xmlns:p14="http://schemas.microsoft.com/office/powerpoint/2010/main" val="4343061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29710-9405-0B11-1D45-A57C8C953E8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9E68C20-2C40-A48E-4889-A64B238D5F9B}"/>
              </a:ext>
            </a:extLst>
          </p:cNvPr>
          <p:cNvSpPr>
            <a:spLocks noGrp="1"/>
          </p:cNvSpPr>
          <p:nvPr>
            <p:ph type="dt" sz="half" idx="10"/>
          </p:nvPr>
        </p:nvSpPr>
        <p:spPr/>
        <p:txBody>
          <a:bodyPr/>
          <a:lstStyle/>
          <a:p>
            <a:fld id="{70D26A53-8196-45B6-B45C-549F00C8D619}" type="datetimeFigureOut">
              <a:rPr lang="en-GB" smtClean="0"/>
              <a:t>07/04/2026</a:t>
            </a:fld>
            <a:endParaRPr lang="en-GB"/>
          </a:p>
        </p:txBody>
      </p:sp>
      <p:sp>
        <p:nvSpPr>
          <p:cNvPr id="4" name="Footer Placeholder 3">
            <a:extLst>
              <a:ext uri="{FF2B5EF4-FFF2-40B4-BE49-F238E27FC236}">
                <a16:creationId xmlns:a16="http://schemas.microsoft.com/office/drawing/2014/main" id="{73DBDAB0-E9CF-ED48-A5DE-F7D36170977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589528D-C4A1-6205-0562-0E94E183861C}"/>
              </a:ext>
            </a:extLst>
          </p:cNvPr>
          <p:cNvSpPr>
            <a:spLocks noGrp="1"/>
          </p:cNvSpPr>
          <p:nvPr>
            <p:ph type="sldNum" sz="quarter" idx="12"/>
          </p:nvPr>
        </p:nvSpPr>
        <p:spPr/>
        <p:txBody>
          <a:bodyPr/>
          <a:lstStyle/>
          <a:p>
            <a:fld id="{2B4BA4E3-1D5A-4698-B3A3-6D5950E9544A}" type="slidenum">
              <a:rPr lang="en-GB" smtClean="0"/>
              <a:t>‹#›</a:t>
            </a:fld>
            <a:endParaRPr lang="en-GB"/>
          </a:p>
        </p:txBody>
      </p:sp>
    </p:spTree>
    <p:extLst>
      <p:ext uri="{BB962C8B-B14F-4D97-AF65-F5344CB8AC3E}">
        <p14:creationId xmlns:p14="http://schemas.microsoft.com/office/powerpoint/2010/main" val="17253686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3D04DE7-CEC9-11C7-F85F-186B1FE2D638}"/>
              </a:ext>
            </a:extLst>
          </p:cNvPr>
          <p:cNvSpPr>
            <a:spLocks noGrp="1"/>
          </p:cNvSpPr>
          <p:nvPr>
            <p:ph type="dt" sz="half" idx="10"/>
          </p:nvPr>
        </p:nvSpPr>
        <p:spPr/>
        <p:txBody>
          <a:bodyPr/>
          <a:lstStyle/>
          <a:p>
            <a:fld id="{70D26A53-8196-45B6-B45C-549F00C8D619}" type="datetimeFigureOut">
              <a:rPr lang="en-GB" smtClean="0"/>
              <a:t>07/04/2026</a:t>
            </a:fld>
            <a:endParaRPr lang="en-GB"/>
          </a:p>
        </p:txBody>
      </p:sp>
      <p:sp>
        <p:nvSpPr>
          <p:cNvPr id="3" name="Footer Placeholder 2">
            <a:extLst>
              <a:ext uri="{FF2B5EF4-FFF2-40B4-BE49-F238E27FC236}">
                <a16:creationId xmlns:a16="http://schemas.microsoft.com/office/drawing/2014/main" id="{849B8EB4-832E-6EA5-27C3-95E1BABB09A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6367CFD-5046-E09C-41A4-AAC9BF8BD271}"/>
              </a:ext>
            </a:extLst>
          </p:cNvPr>
          <p:cNvSpPr>
            <a:spLocks noGrp="1"/>
          </p:cNvSpPr>
          <p:nvPr>
            <p:ph type="sldNum" sz="quarter" idx="12"/>
          </p:nvPr>
        </p:nvSpPr>
        <p:spPr/>
        <p:txBody>
          <a:bodyPr/>
          <a:lstStyle/>
          <a:p>
            <a:fld id="{2B4BA4E3-1D5A-4698-B3A3-6D5950E9544A}" type="slidenum">
              <a:rPr lang="en-GB" smtClean="0"/>
              <a:t>‹#›</a:t>
            </a:fld>
            <a:endParaRPr lang="en-GB"/>
          </a:p>
        </p:txBody>
      </p:sp>
    </p:spTree>
    <p:extLst>
      <p:ext uri="{BB962C8B-B14F-4D97-AF65-F5344CB8AC3E}">
        <p14:creationId xmlns:p14="http://schemas.microsoft.com/office/powerpoint/2010/main" val="7063832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14CA5-B495-8D61-A42C-9593E5E4D27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BC14C31-91CB-E104-B20B-304DC0A7A13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658768A-3418-3777-78B6-0325457890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5489FC7-04D1-6E4E-79DE-0CADD8972C2C}"/>
              </a:ext>
            </a:extLst>
          </p:cNvPr>
          <p:cNvSpPr>
            <a:spLocks noGrp="1"/>
          </p:cNvSpPr>
          <p:nvPr>
            <p:ph type="dt" sz="half" idx="10"/>
          </p:nvPr>
        </p:nvSpPr>
        <p:spPr/>
        <p:txBody>
          <a:bodyPr/>
          <a:lstStyle/>
          <a:p>
            <a:fld id="{70D26A53-8196-45B6-B45C-549F00C8D619}" type="datetimeFigureOut">
              <a:rPr lang="en-GB" smtClean="0"/>
              <a:t>07/04/2026</a:t>
            </a:fld>
            <a:endParaRPr lang="en-GB"/>
          </a:p>
        </p:txBody>
      </p:sp>
      <p:sp>
        <p:nvSpPr>
          <p:cNvPr id="6" name="Footer Placeholder 5">
            <a:extLst>
              <a:ext uri="{FF2B5EF4-FFF2-40B4-BE49-F238E27FC236}">
                <a16:creationId xmlns:a16="http://schemas.microsoft.com/office/drawing/2014/main" id="{DFE42203-1D8A-F630-64FD-4FBC3000D76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2323C8-185D-93D9-A868-4353F4261685}"/>
              </a:ext>
            </a:extLst>
          </p:cNvPr>
          <p:cNvSpPr>
            <a:spLocks noGrp="1"/>
          </p:cNvSpPr>
          <p:nvPr>
            <p:ph type="sldNum" sz="quarter" idx="12"/>
          </p:nvPr>
        </p:nvSpPr>
        <p:spPr/>
        <p:txBody>
          <a:bodyPr/>
          <a:lstStyle/>
          <a:p>
            <a:fld id="{2B4BA4E3-1D5A-4698-B3A3-6D5950E9544A}" type="slidenum">
              <a:rPr lang="en-GB" smtClean="0"/>
              <a:t>‹#›</a:t>
            </a:fld>
            <a:endParaRPr lang="en-GB"/>
          </a:p>
        </p:txBody>
      </p:sp>
    </p:spTree>
    <p:extLst>
      <p:ext uri="{BB962C8B-B14F-4D97-AF65-F5344CB8AC3E}">
        <p14:creationId xmlns:p14="http://schemas.microsoft.com/office/powerpoint/2010/main" val="15198908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D848E-8BE0-8082-E5F3-4F57E160F45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2D4B2A7-7E5F-2D2E-6F05-2B5ACD8ECC6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46620AB-73DE-5901-784B-19EBA2AF6CD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DBE79E-81EF-B961-B601-6059B9AC2167}"/>
              </a:ext>
            </a:extLst>
          </p:cNvPr>
          <p:cNvSpPr>
            <a:spLocks noGrp="1"/>
          </p:cNvSpPr>
          <p:nvPr>
            <p:ph type="dt" sz="half" idx="10"/>
          </p:nvPr>
        </p:nvSpPr>
        <p:spPr/>
        <p:txBody>
          <a:bodyPr/>
          <a:lstStyle/>
          <a:p>
            <a:fld id="{70D26A53-8196-45B6-B45C-549F00C8D619}" type="datetimeFigureOut">
              <a:rPr lang="en-GB" smtClean="0"/>
              <a:t>07/04/2026</a:t>
            </a:fld>
            <a:endParaRPr lang="en-GB"/>
          </a:p>
        </p:txBody>
      </p:sp>
      <p:sp>
        <p:nvSpPr>
          <p:cNvPr id="6" name="Footer Placeholder 5">
            <a:extLst>
              <a:ext uri="{FF2B5EF4-FFF2-40B4-BE49-F238E27FC236}">
                <a16:creationId xmlns:a16="http://schemas.microsoft.com/office/drawing/2014/main" id="{F6ACFA83-B4DB-70D1-D327-8FD83B61F87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15CFB03-8B9A-FF37-58D9-14136989D697}"/>
              </a:ext>
            </a:extLst>
          </p:cNvPr>
          <p:cNvSpPr>
            <a:spLocks noGrp="1"/>
          </p:cNvSpPr>
          <p:nvPr>
            <p:ph type="sldNum" sz="quarter" idx="12"/>
          </p:nvPr>
        </p:nvSpPr>
        <p:spPr/>
        <p:txBody>
          <a:bodyPr/>
          <a:lstStyle/>
          <a:p>
            <a:fld id="{2B4BA4E3-1D5A-4698-B3A3-6D5950E9544A}" type="slidenum">
              <a:rPr lang="en-GB" smtClean="0"/>
              <a:t>‹#›</a:t>
            </a:fld>
            <a:endParaRPr lang="en-GB"/>
          </a:p>
        </p:txBody>
      </p:sp>
    </p:spTree>
    <p:extLst>
      <p:ext uri="{BB962C8B-B14F-4D97-AF65-F5344CB8AC3E}">
        <p14:creationId xmlns:p14="http://schemas.microsoft.com/office/powerpoint/2010/main" val="17659172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C1061-6BB6-1D02-EB99-9150E35D13A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5745BCD-7D1C-3002-E362-E0D78F3E38E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E6F978-8448-D0CB-1A0C-B2408EC7A071}"/>
              </a:ext>
            </a:extLst>
          </p:cNvPr>
          <p:cNvSpPr>
            <a:spLocks noGrp="1"/>
          </p:cNvSpPr>
          <p:nvPr>
            <p:ph type="dt" sz="half" idx="10"/>
          </p:nvPr>
        </p:nvSpPr>
        <p:spPr/>
        <p:txBody>
          <a:bodyPr/>
          <a:lstStyle/>
          <a:p>
            <a:fld id="{70D26A53-8196-45B6-B45C-549F00C8D619}" type="datetimeFigureOut">
              <a:rPr lang="en-GB" smtClean="0"/>
              <a:t>07/04/2026</a:t>
            </a:fld>
            <a:endParaRPr lang="en-GB"/>
          </a:p>
        </p:txBody>
      </p:sp>
      <p:sp>
        <p:nvSpPr>
          <p:cNvPr id="5" name="Footer Placeholder 4">
            <a:extLst>
              <a:ext uri="{FF2B5EF4-FFF2-40B4-BE49-F238E27FC236}">
                <a16:creationId xmlns:a16="http://schemas.microsoft.com/office/drawing/2014/main" id="{E15D98CE-FED2-A611-2329-03655845AD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CCD366-F6DE-6C1D-C0A8-E37F70F096D5}"/>
              </a:ext>
            </a:extLst>
          </p:cNvPr>
          <p:cNvSpPr>
            <a:spLocks noGrp="1"/>
          </p:cNvSpPr>
          <p:nvPr>
            <p:ph type="sldNum" sz="quarter" idx="12"/>
          </p:nvPr>
        </p:nvSpPr>
        <p:spPr/>
        <p:txBody>
          <a:bodyPr/>
          <a:lstStyle/>
          <a:p>
            <a:fld id="{2B4BA4E3-1D5A-4698-B3A3-6D5950E9544A}" type="slidenum">
              <a:rPr lang="en-GB" smtClean="0"/>
              <a:t>‹#›</a:t>
            </a:fld>
            <a:endParaRPr lang="en-GB"/>
          </a:p>
        </p:txBody>
      </p:sp>
    </p:spTree>
    <p:extLst>
      <p:ext uri="{BB962C8B-B14F-4D97-AF65-F5344CB8AC3E}">
        <p14:creationId xmlns:p14="http://schemas.microsoft.com/office/powerpoint/2010/main" val="5645257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914D3E1-2AD3-6B5D-1632-359667A8C09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C4EDF87-A84D-881A-849B-D849A8C59B0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A325EB-1265-9057-F41E-9BD5E5A7A80E}"/>
              </a:ext>
            </a:extLst>
          </p:cNvPr>
          <p:cNvSpPr>
            <a:spLocks noGrp="1"/>
          </p:cNvSpPr>
          <p:nvPr>
            <p:ph type="dt" sz="half" idx="10"/>
          </p:nvPr>
        </p:nvSpPr>
        <p:spPr/>
        <p:txBody>
          <a:bodyPr/>
          <a:lstStyle/>
          <a:p>
            <a:fld id="{70D26A53-8196-45B6-B45C-549F00C8D619}" type="datetimeFigureOut">
              <a:rPr lang="en-GB" smtClean="0"/>
              <a:t>07/04/2026</a:t>
            </a:fld>
            <a:endParaRPr lang="en-GB"/>
          </a:p>
        </p:txBody>
      </p:sp>
      <p:sp>
        <p:nvSpPr>
          <p:cNvPr id="5" name="Footer Placeholder 4">
            <a:extLst>
              <a:ext uri="{FF2B5EF4-FFF2-40B4-BE49-F238E27FC236}">
                <a16:creationId xmlns:a16="http://schemas.microsoft.com/office/drawing/2014/main" id="{1246A46A-8187-997F-4B33-35AAC92B01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58B768-89B4-61BC-DC5A-677B9F2808C0}"/>
              </a:ext>
            </a:extLst>
          </p:cNvPr>
          <p:cNvSpPr>
            <a:spLocks noGrp="1"/>
          </p:cNvSpPr>
          <p:nvPr>
            <p:ph type="sldNum" sz="quarter" idx="12"/>
          </p:nvPr>
        </p:nvSpPr>
        <p:spPr/>
        <p:txBody>
          <a:bodyPr/>
          <a:lstStyle/>
          <a:p>
            <a:fld id="{2B4BA4E3-1D5A-4698-B3A3-6D5950E9544A}" type="slidenum">
              <a:rPr lang="en-GB" smtClean="0"/>
              <a:t>‹#›</a:t>
            </a:fld>
            <a:endParaRPr lang="en-GB"/>
          </a:p>
        </p:txBody>
      </p:sp>
    </p:spTree>
    <p:extLst>
      <p:ext uri="{BB962C8B-B14F-4D97-AF65-F5344CB8AC3E}">
        <p14:creationId xmlns:p14="http://schemas.microsoft.com/office/powerpoint/2010/main" val="34668621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5EAE967-58FA-CB99-B5A6-DEC7E1C6CAF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EB855F6-053D-CBA5-BA2A-BBEC98BF02F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607CE1-B373-1D96-6B1D-BA42769CF42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0D26A53-8196-45B6-B45C-549F00C8D619}" type="datetimeFigureOut">
              <a:rPr lang="en-GB" smtClean="0"/>
              <a:t>07/04/2026</a:t>
            </a:fld>
            <a:endParaRPr lang="en-GB"/>
          </a:p>
        </p:txBody>
      </p:sp>
      <p:sp>
        <p:nvSpPr>
          <p:cNvPr id="5" name="Footer Placeholder 4">
            <a:extLst>
              <a:ext uri="{FF2B5EF4-FFF2-40B4-BE49-F238E27FC236}">
                <a16:creationId xmlns:a16="http://schemas.microsoft.com/office/drawing/2014/main" id="{EFE9B34F-5A73-F36B-A79D-2D22CC3F9BD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D54CF62-59C8-35EF-EEC3-2823500858F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B4BA4E3-1D5A-4698-B3A3-6D5950E9544A}" type="slidenum">
              <a:rPr lang="en-GB" smtClean="0"/>
              <a:t>‹#›</a:t>
            </a:fld>
            <a:endParaRPr lang="en-GB"/>
          </a:p>
        </p:txBody>
      </p:sp>
    </p:spTree>
    <p:extLst>
      <p:ext uri="{BB962C8B-B14F-4D97-AF65-F5344CB8AC3E}">
        <p14:creationId xmlns:p14="http://schemas.microsoft.com/office/powerpoint/2010/main" val="38552690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6B080-AB8F-653B-4A4A-19A018414BFE}"/>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B1628408-B52A-9CF9-89D1-6A271CAEE173}"/>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3449024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93D27-6BD7-6944-E067-175197D5A013}"/>
              </a:ext>
            </a:extLst>
          </p:cNvPr>
          <p:cNvSpPr>
            <a:spLocks noGrp="1"/>
          </p:cNvSpPr>
          <p:nvPr>
            <p:ph type="title"/>
          </p:nvPr>
        </p:nvSpPr>
        <p:spPr/>
        <p:txBody>
          <a:bodyPr>
            <a:noAutofit/>
          </a:bodyPr>
          <a:lstStyle/>
          <a:p>
            <a:pPr algn="ctr"/>
            <a:r>
              <a:rPr lang="en-US" b="1">
                <a:latin typeface="Segoe UI"/>
                <a:cs typeface="Segoe UI"/>
              </a:rPr>
              <a:t>The scenario of Isabella Castillo</a:t>
            </a:r>
            <a:endParaRPr lang="en-US" b="1"/>
          </a:p>
        </p:txBody>
      </p:sp>
      <p:sp>
        <p:nvSpPr>
          <p:cNvPr id="3" name="Content Placeholder 2">
            <a:extLst>
              <a:ext uri="{FF2B5EF4-FFF2-40B4-BE49-F238E27FC236}">
                <a16:creationId xmlns:a16="http://schemas.microsoft.com/office/drawing/2014/main" id="{6893FC3F-F2BE-3E11-A631-90D685F761B1}"/>
              </a:ext>
            </a:extLst>
          </p:cNvPr>
          <p:cNvSpPr>
            <a:spLocks noGrp="1"/>
          </p:cNvSpPr>
          <p:nvPr>
            <p:ph idx="1"/>
          </p:nvPr>
        </p:nvSpPr>
        <p:spPr>
          <a:xfrm>
            <a:off x="838200" y="1825625"/>
            <a:ext cx="10515600" cy="4764995"/>
          </a:xfrm>
        </p:spPr>
        <p:txBody>
          <a:bodyPr vert="horz" lIns="91440" tIns="45720" rIns="91440" bIns="45720" rtlCol="0" anchor="t">
            <a:normAutofit/>
          </a:bodyPr>
          <a:lstStyle/>
          <a:p>
            <a:r>
              <a:rPr lang="en-US" sz="1800">
                <a:latin typeface="Segoe UI"/>
                <a:cs typeface="Segoe UI"/>
              </a:rPr>
              <a:t>The scenario describes Isabella Castillo, a vice president managing a fully remote team of sixteen consultants. Although remote work makes business sense, she is struggling with common telecommuting challenges: lack of direct interaction, weak camaraderie, employees feeling isolated, and people feeling “out of the loop.” The question asks what advice to give Isabella.</a:t>
            </a:r>
            <a:endParaRPr lang="en-US" sz="1800"/>
          </a:p>
          <a:p>
            <a:r>
              <a:rPr lang="en-US"/>
              <a:t>Advice for Isabella Castillo</a:t>
            </a:r>
          </a:p>
          <a:p>
            <a:r>
              <a:rPr lang="en-US" sz="1600">
                <a:latin typeface="Segoe UI"/>
                <a:cs typeface="Segoe UI"/>
              </a:rPr>
              <a:t>To better connect with and engage her remote employees, Isabella should focus on </a:t>
            </a:r>
            <a:r>
              <a:rPr lang="en-US" sz="1600" b="1">
                <a:latin typeface="Segoe UI"/>
                <a:cs typeface="Segoe UI"/>
              </a:rPr>
              <a:t>intentional communication, community-building, and support structures</a:t>
            </a:r>
            <a:r>
              <a:rPr lang="en-US" sz="1600" dirty="0">
                <a:latin typeface="Segoe UI"/>
                <a:cs typeface="Segoe UI"/>
              </a:rPr>
              <a:t> </a:t>
            </a:r>
            <a:r>
              <a:rPr lang="en-US" sz="1600">
                <a:latin typeface="Segoe UI"/>
                <a:cs typeface="Segoe UI"/>
              </a:rPr>
              <a:t>designed specifically for remote work.</a:t>
            </a:r>
            <a:endParaRPr lang="en-US" sz="1600"/>
          </a:p>
          <a:p>
            <a:r>
              <a:rPr lang="en-US"/>
              <a:t>1. Strengthen Communication Practices</a:t>
            </a:r>
          </a:p>
          <a:p>
            <a:r>
              <a:rPr lang="en-US" sz="1600" b="1" dirty="0">
                <a:latin typeface="Segoe UI"/>
                <a:cs typeface="Segoe UI"/>
              </a:rPr>
              <a:t>Schedule regular check-ins</a:t>
            </a:r>
            <a:r>
              <a:rPr lang="en-US" sz="1600" dirty="0">
                <a:latin typeface="Segoe UI"/>
                <a:cs typeface="Segoe UI"/>
              </a:rPr>
              <a:t>: Hold consistent one-on-one meetings and team meetings via video to maintain visibility and connection. Video helps replace some of the non-verbal cues lost in remote work.</a:t>
            </a:r>
            <a:endParaRPr lang="en-US" sz="1600"/>
          </a:p>
          <a:p>
            <a:r>
              <a:rPr lang="en-US" sz="1600" b="1" dirty="0">
                <a:latin typeface="Segoe UI"/>
                <a:cs typeface="Segoe UI"/>
              </a:rPr>
              <a:t>Overcommunicate key information</a:t>
            </a:r>
            <a:r>
              <a:rPr lang="en-US" sz="1600" dirty="0">
                <a:latin typeface="Segoe UI"/>
                <a:cs typeface="Segoe UI"/>
              </a:rPr>
              <a:t>: Share updates, goals, and decisions clearly and frequently to prevent employees from feeling out of the loop.</a:t>
            </a:r>
            <a:endParaRPr lang="en-US" sz="1600"/>
          </a:p>
          <a:p>
            <a:r>
              <a:rPr lang="en-US" sz="1600" b="1">
                <a:latin typeface="Segoe UI"/>
                <a:cs typeface="Segoe UI"/>
              </a:rPr>
              <a:t>Use the right tools</a:t>
            </a:r>
            <a:r>
              <a:rPr lang="en-US" sz="1600">
                <a:latin typeface="Segoe UI"/>
                <a:cs typeface="Segoe UI"/>
              </a:rPr>
              <a:t>: Collaboration platforms (e.g., Teams, Slack, project management tools) can create ongoing, informal communication beyond scheduled meetings.</a:t>
            </a:r>
            <a:endParaRPr lang="en-US" sz="1600"/>
          </a:p>
          <a:p>
            <a:endParaRPr lang="en-US" sz="3600" dirty="0"/>
          </a:p>
        </p:txBody>
      </p:sp>
    </p:spTree>
    <p:extLst>
      <p:ext uri="{BB962C8B-B14F-4D97-AF65-F5344CB8AC3E}">
        <p14:creationId xmlns:p14="http://schemas.microsoft.com/office/powerpoint/2010/main" val="2749972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A9B83-9DC3-38BA-E708-CB967FA027F6}"/>
              </a:ext>
            </a:extLst>
          </p:cNvPr>
          <p:cNvSpPr>
            <a:spLocks noGrp="1"/>
          </p:cNvSpPr>
          <p:nvPr>
            <p:ph type="title"/>
          </p:nvPr>
        </p:nvSpPr>
        <p:spPr/>
        <p:txBody>
          <a:bodyPr/>
          <a:lstStyle/>
          <a:p>
            <a:pPr algn="ctr"/>
            <a:r>
              <a:rPr lang="en-US" b="1">
                <a:latin typeface="Segoe UI"/>
                <a:cs typeface="Segoe UI"/>
              </a:rPr>
              <a:t>The scenario of Isabella Castillo</a:t>
            </a:r>
            <a:endParaRPr lang="en-US"/>
          </a:p>
        </p:txBody>
      </p:sp>
      <p:sp>
        <p:nvSpPr>
          <p:cNvPr id="3" name="Content Placeholder 2">
            <a:extLst>
              <a:ext uri="{FF2B5EF4-FFF2-40B4-BE49-F238E27FC236}">
                <a16:creationId xmlns:a16="http://schemas.microsoft.com/office/drawing/2014/main" id="{9DFC208E-FA60-2F67-759E-6B19DA19567F}"/>
              </a:ext>
            </a:extLst>
          </p:cNvPr>
          <p:cNvSpPr>
            <a:spLocks noGrp="1"/>
          </p:cNvSpPr>
          <p:nvPr>
            <p:ph idx="1"/>
          </p:nvPr>
        </p:nvSpPr>
        <p:spPr>
          <a:xfrm>
            <a:off x="838200" y="1825625"/>
            <a:ext cx="10515600" cy="4835752"/>
          </a:xfrm>
        </p:spPr>
        <p:txBody>
          <a:bodyPr vert="horz" lIns="91440" tIns="45720" rIns="91440" bIns="45720" rtlCol="0" anchor="t">
            <a:noAutofit/>
          </a:bodyPr>
          <a:lstStyle/>
          <a:p>
            <a:r>
              <a:rPr lang="en-US" sz="3200"/>
              <a:t>2. Build Camaraderie and Team Culture</a:t>
            </a:r>
            <a:endParaRPr lang="en-US" sz="3200" dirty="0"/>
          </a:p>
          <a:p>
            <a:r>
              <a:rPr lang="en-US" sz="1200" b="1">
                <a:latin typeface="Segoe UI"/>
                <a:cs typeface="Segoe UI"/>
              </a:rPr>
              <a:t>Create social opportunities</a:t>
            </a:r>
            <a:r>
              <a:rPr lang="en-US" sz="1200">
                <a:latin typeface="Segoe UI"/>
                <a:cs typeface="Segoe UI"/>
              </a:rPr>
              <a:t>: Virtual coffee chats, informal team catch-ups, or non-work-related chat channels can help employees bond on a human level.</a:t>
            </a:r>
            <a:endParaRPr lang="en-US" sz="1200" dirty="0"/>
          </a:p>
          <a:p>
            <a:r>
              <a:rPr lang="en-US" sz="1200" b="1">
                <a:latin typeface="Segoe UI"/>
                <a:cs typeface="Segoe UI"/>
              </a:rPr>
              <a:t>Encourage collaboration</a:t>
            </a:r>
            <a:r>
              <a:rPr lang="en-US" sz="1200">
                <a:latin typeface="Segoe UI"/>
                <a:cs typeface="Segoe UI"/>
              </a:rPr>
              <a:t>: Assign work in pairs or small groups so consultants regularly interact rather than working in isolation.</a:t>
            </a:r>
            <a:endParaRPr lang="en-US" sz="1200" dirty="0"/>
          </a:p>
          <a:p>
            <a:r>
              <a:rPr lang="en-US" sz="1200" b="1" dirty="0">
                <a:latin typeface="Segoe UI"/>
                <a:cs typeface="Segoe UI"/>
              </a:rPr>
              <a:t>Celebrate achievements</a:t>
            </a:r>
            <a:r>
              <a:rPr lang="en-US" sz="1200" dirty="0">
                <a:latin typeface="Segoe UI"/>
                <a:cs typeface="Segoe UI"/>
              </a:rPr>
              <a:t>: Publicly recognize individual and team successes during meetings or through shared channels to build morale and belonging.</a:t>
            </a:r>
            <a:endParaRPr lang="en-US" sz="1200" dirty="0"/>
          </a:p>
          <a:p>
            <a:r>
              <a:rPr lang="en-US" sz="3200"/>
              <a:t>3. Reduce Feelings of Isolation</a:t>
            </a:r>
            <a:endParaRPr lang="en-US" sz="3200" dirty="0"/>
          </a:p>
          <a:p>
            <a:r>
              <a:rPr lang="en-US" sz="1200" b="1">
                <a:latin typeface="Segoe UI"/>
                <a:cs typeface="Segoe UI"/>
              </a:rPr>
              <a:t>Promote inclusivity</a:t>
            </a:r>
            <a:r>
              <a:rPr lang="en-US" sz="1200">
                <a:latin typeface="Segoe UI"/>
                <a:cs typeface="Segoe UI"/>
              </a:rPr>
              <a:t>: Ensure all voices are heard in meetings, especially quieter team members.</a:t>
            </a:r>
            <a:endParaRPr lang="en-US" sz="1200" dirty="0"/>
          </a:p>
          <a:p>
            <a:r>
              <a:rPr lang="en-US" sz="1200" b="1">
                <a:latin typeface="Segoe UI"/>
                <a:cs typeface="Segoe UI"/>
              </a:rPr>
              <a:t>Establish routines and rituals</a:t>
            </a:r>
            <a:r>
              <a:rPr lang="en-US" sz="1200">
                <a:latin typeface="Segoe UI"/>
                <a:cs typeface="Segoe UI"/>
              </a:rPr>
              <a:t>: Regular team rituals (weekly kick-offs, monthly retrospectives) provide structure and a sense of shared experience.</a:t>
            </a:r>
            <a:endParaRPr lang="en-US" sz="1200" dirty="0"/>
          </a:p>
          <a:p>
            <a:r>
              <a:rPr lang="en-US" sz="1200" b="1">
                <a:latin typeface="Segoe UI"/>
                <a:cs typeface="Segoe UI"/>
              </a:rPr>
              <a:t>Offer mentoring or peer support</a:t>
            </a:r>
            <a:r>
              <a:rPr lang="en-US" sz="1200">
                <a:latin typeface="Segoe UI"/>
                <a:cs typeface="Segoe UI"/>
              </a:rPr>
              <a:t>: Pair consultants for knowledge-sharing and informal support.</a:t>
            </a:r>
            <a:endParaRPr lang="en-US" sz="1200" dirty="0"/>
          </a:p>
          <a:p>
            <a:r>
              <a:rPr lang="en-US" sz="3200"/>
              <a:t>4. Support Well‑Being and Engagement</a:t>
            </a:r>
            <a:endParaRPr lang="en-US" sz="3200" dirty="0"/>
          </a:p>
          <a:p>
            <a:r>
              <a:rPr lang="en-US" sz="1200" b="1">
                <a:latin typeface="Segoe UI"/>
                <a:cs typeface="Segoe UI"/>
              </a:rPr>
              <a:t>Show trust and flexibility</a:t>
            </a:r>
            <a:r>
              <a:rPr lang="en-US" sz="1200">
                <a:latin typeface="Segoe UI"/>
                <a:cs typeface="Segoe UI"/>
              </a:rPr>
              <a:t>: Focus on outcomes rather than micromanaging schedules, reinforcing autonomy and trust.</a:t>
            </a:r>
            <a:endParaRPr lang="en-US" sz="1200" dirty="0"/>
          </a:p>
          <a:p>
            <a:r>
              <a:rPr lang="en-US" sz="1200" b="1">
                <a:latin typeface="Segoe UI"/>
                <a:cs typeface="Segoe UI"/>
              </a:rPr>
              <a:t>Check workload and burnout risk</a:t>
            </a:r>
            <a:r>
              <a:rPr lang="en-US" sz="1200">
                <a:latin typeface="Segoe UI"/>
                <a:cs typeface="Segoe UI"/>
              </a:rPr>
              <a:t>: Remote employees may struggle silently; Isabella should actively ask about workload and well-being.</a:t>
            </a:r>
            <a:endParaRPr lang="en-US" sz="1200" dirty="0"/>
          </a:p>
          <a:p>
            <a:r>
              <a:rPr lang="en-US" sz="1200" b="1" dirty="0">
                <a:latin typeface="Segoe UI"/>
                <a:cs typeface="Segoe UI"/>
              </a:rPr>
              <a:t>Encourage feedback</a:t>
            </a:r>
            <a:r>
              <a:rPr lang="en-US" sz="1200" dirty="0">
                <a:latin typeface="Segoe UI"/>
                <a:cs typeface="Segoe UI"/>
              </a:rPr>
              <a:t>: Regularly ask employees what is working and what could be improved in the remote setup.</a:t>
            </a:r>
            <a:endParaRPr lang="en-US" sz="1200" dirty="0"/>
          </a:p>
          <a:p>
            <a:endParaRPr lang="en-US" sz="3200" dirty="0"/>
          </a:p>
        </p:txBody>
      </p:sp>
    </p:spTree>
    <p:extLst>
      <p:ext uri="{BB962C8B-B14F-4D97-AF65-F5344CB8AC3E}">
        <p14:creationId xmlns:p14="http://schemas.microsoft.com/office/powerpoint/2010/main" val="39474847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35EFA-6B15-4760-DC3D-5B4536736478}"/>
              </a:ext>
            </a:extLst>
          </p:cNvPr>
          <p:cNvSpPr>
            <a:spLocks noGrp="1"/>
          </p:cNvSpPr>
          <p:nvPr>
            <p:ph type="title"/>
          </p:nvPr>
        </p:nvSpPr>
        <p:spPr/>
        <p:txBody>
          <a:bodyPr/>
          <a:lstStyle/>
          <a:p>
            <a:pPr algn="ctr"/>
            <a:r>
              <a:rPr lang="en-US" b="1">
                <a:latin typeface="Segoe UI"/>
                <a:cs typeface="Segoe UI"/>
              </a:rPr>
              <a:t>The scenario of Isabella Castillo</a:t>
            </a:r>
            <a:endParaRPr lang="en-US"/>
          </a:p>
        </p:txBody>
      </p:sp>
      <p:sp>
        <p:nvSpPr>
          <p:cNvPr id="3" name="Content Placeholder 2">
            <a:extLst>
              <a:ext uri="{FF2B5EF4-FFF2-40B4-BE49-F238E27FC236}">
                <a16:creationId xmlns:a16="http://schemas.microsoft.com/office/drawing/2014/main" id="{85153A3C-5749-FEDE-E40A-0F0CDF332565}"/>
              </a:ext>
            </a:extLst>
          </p:cNvPr>
          <p:cNvSpPr>
            <a:spLocks noGrp="1"/>
          </p:cNvSpPr>
          <p:nvPr>
            <p:ph idx="1"/>
          </p:nvPr>
        </p:nvSpPr>
        <p:spPr/>
        <p:txBody>
          <a:bodyPr vert="horz" lIns="91440" tIns="45720" rIns="91440" bIns="45720" rtlCol="0" anchor="t">
            <a:normAutofit/>
          </a:bodyPr>
          <a:lstStyle/>
          <a:p>
            <a:r>
              <a:rPr lang="en-US"/>
              <a:t>In Summary</a:t>
            </a:r>
          </a:p>
          <a:p>
            <a:r>
              <a:rPr lang="en-US" sz="1800" dirty="0">
                <a:latin typeface="Segoe UI"/>
                <a:cs typeface="Segoe UI"/>
              </a:rPr>
              <a:t>Isabella’s core challenge is not remote work itself, but </a:t>
            </a:r>
            <a:r>
              <a:rPr lang="en-US" sz="1800" b="1" dirty="0">
                <a:latin typeface="Segoe UI"/>
                <a:cs typeface="Segoe UI"/>
              </a:rPr>
              <a:t>maintaining connection and engagement without physical proximity</a:t>
            </a:r>
            <a:r>
              <a:rPr lang="en-US" sz="1800" dirty="0">
                <a:latin typeface="Segoe UI"/>
                <a:cs typeface="Segoe UI"/>
              </a:rPr>
              <a:t>. By being more intentional about communication, fostering relationships, and creating structured yet human-centered remote practices, she can turn telecommuting into a strength rather than a liability—and build a motivated, connected, high-performing remote team.</a:t>
            </a:r>
            <a:endParaRPr lang="en-US" sz="1800" dirty="0"/>
          </a:p>
          <a:p>
            <a:endParaRPr lang="en-US" sz="4400" dirty="0"/>
          </a:p>
        </p:txBody>
      </p:sp>
    </p:spTree>
    <p:extLst>
      <p:ext uri="{BB962C8B-B14F-4D97-AF65-F5344CB8AC3E}">
        <p14:creationId xmlns:p14="http://schemas.microsoft.com/office/powerpoint/2010/main" val="27469892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B6D1A-BBA4-D346-F4E5-5E8C707FBE0E}"/>
              </a:ext>
            </a:extLst>
          </p:cNvPr>
          <p:cNvSpPr>
            <a:spLocks noGrp="1"/>
          </p:cNvSpPr>
          <p:nvPr>
            <p:ph type="title"/>
          </p:nvPr>
        </p:nvSpPr>
        <p:spPr/>
        <p:txBody>
          <a:bodyPr/>
          <a:lstStyle/>
          <a:p>
            <a:r>
              <a:rPr lang="en-US" dirty="0"/>
              <a:t>CASE APPLICATION 1</a:t>
            </a:r>
            <a:br>
              <a:rPr lang="en-US" dirty="0"/>
            </a:br>
            <a:r>
              <a:rPr lang="en-US" dirty="0"/>
              <a:t>Making a Flat Organization Work at </a:t>
            </a:r>
            <a:r>
              <a:rPr lang="en-US" dirty="0" err="1"/>
              <a:t>Punchkick</a:t>
            </a:r>
            <a:endParaRPr lang="en-GB" dirty="0"/>
          </a:p>
        </p:txBody>
      </p:sp>
      <p:sp>
        <p:nvSpPr>
          <p:cNvPr id="3" name="Content Placeholder 2">
            <a:extLst>
              <a:ext uri="{FF2B5EF4-FFF2-40B4-BE49-F238E27FC236}">
                <a16:creationId xmlns:a16="http://schemas.microsoft.com/office/drawing/2014/main" id="{A3F90466-5EF7-7281-00C2-10450FAFC7DF}"/>
              </a:ext>
            </a:extLst>
          </p:cNvPr>
          <p:cNvSpPr>
            <a:spLocks noGrp="1"/>
          </p:cNvSpPr>
          <p:nvPr>
            <p:ph idx="1"/>
          </p:nvPr>
        </p:nvSpPr>
        <p:spPr/>
        <p:txBody>
          <a:bodyPr>
            <a:normAutofit fontScale="62500" lnSpcReduction="20000"/>
          </a:bodyPr>
          <a:lstStyle/>
          <a:p>
            <a:r>
              <a:rPr lang="en-US" sz="3200" dirty="0"/>
              <a:t>If you get a job at </a:t>
            </a:r>
            <a:r>
              <a:rPr lang="en-US" sz="3200" dirty="0" err="1"/>
              <a:t>Punchkick</a:t>
            </a:r>
            <a:r>
              <a:rPr lang="en-US" sz="3200" dirty="0"/>
              <a:t> Interactive—a digital agency that designs and builds software in Chicago—you won’t have a boss. You’ll not be shown an organizational chart of who reports to whom because such a chart doesn’t exist. You also will be asked to choose your own job title.</a:t>
            </a:r>
            <a:br>
              <a:rPr lang="en-US" sz="3200" dirty="0"/>
            </a:br>
            <a:r>
              <a:rPr lang="en-US" sz="3200" dirty="0"/>
              <a:t>As cofounder Zak Dabbas explains, growing up with no curfew taught him 'that you can treat those you work alongside with all the respect in the world and trust them to make incredibly smart decisions from a place of empathy, not an org chart.’56</a:t>
            </a:r>
          </a:p>
          <a:p>
            <a:r>
              <a:rPr lang="en-US" sz="3200" dirty="0"/>
              <a:t>Not having managers or a hierarchy worked well when there were about eight people in the company. Once the company grew to more than twenty employees, however, </a:t>
            </a:r>
            <a:r>
              <a:rPr lang="en-US" sz="3200" dirty="0" err="1"/>
              <a:t>Punchkick’s</a:t>
            </a:r>
            <a:r>
              <a:rPr lang="en-US" sz="3200" dirty="0"/>
              <a:t> founders realized that they needed to find ways to improve how people work together.</a:t>
            </a:r>
            <a:br>
              <a:rPr lang="en-US" sz="3200" dirty="0"/>
            </a:br>
            <a:r>
              <a:rPr lang="en-US" sz="3200" dirty="0" err="1"/>
              <a:t>Punchkick</a:t>
            </a:r>
            <a:r>
              <a:rPr lang="en-US" sz="3200" dirty="0"/>
              <a:t> rolled out an 'advice channel,' which allows employees to share expertise. So, if employees are experiencing a challenge with a client project, they can reach out to the entire company through the advice channel and ask who has encountered a similar problem before. The company also asked employees to be sure to 'touch base' with anyone who might be impacted by a decision they’re making. This is not the same as getting permission—it’s more about ensuring that communication has occurred before any challenges arise. Employees are evaluated by other employees via a feedback channel instead of being evaluated by only a manager.</a:t>
            </a:r>
            <a:endParaRPr lang="en-GB" sz="3200" dirty="0"/>
          </a:p>
          <a:p>
            <a:endParaRPr lang="en-GB" dirty="0"/>
          </a:p>
        </p:txBody>
      </p:sp>
    </p:spTree>
    <p:extLst>
      <p:ext uri="{BB962C8B-B14F-4D97-AF65-F5344CB8AC3E}">
        <p14:creationId xmlns:p14="http://schemas.microsoft.com/office/powerpoint/2010/main" val="9376915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C35B3-11BF-19F8-5C49-F7749E01B24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8D8DD4C-1BFB-0448-287A-05718C4A16B5}"/>
              </a:ext>
            </a:extLst>
          </p:cNvPr>
          <p:cNvSpPr>
            <a:spLocks noGrp="1"/>
          </p:cNvSpPr>
          <p:nvPr>
            <p:ph idx="1"/>
          </p:nvPr>
        </p:nvSpPr>
        <p:spPr/>
        <p:txBody>
          <a:bodyPr>
            <a:normAutofit fontScale="77500" lnSpcReduction="20000"/>
          </a:bodyPr>
          <a:lstStyle/>
          <a:p>
            <a:r>
              <a:rPr lang="en-US" dirty="0"/>
              <a:t>Job titles sometimes emerge as part of using the advice channel. For instance, Abby Gartner was the ‘go-to’ person for handling clients. She was the first person employees went to about how to address client needs. According to Dabbas, ‘Eventually, we said, “Abby, let’s face it; you’re our head of customer experience.”’</a:t>
            </a:r>
            <a:br>
              <a:rPr lang="en-US" dirty="0"/>
            </a:br>
            <a:br>
              <a:rPr lang="en-US" dirty="0"/>
            </a:br>
            <a:r>
              <a:rPr lang="en-US" dirty="0"/>
              <a:t>So far, </a:t>
            </a:r>
            <a:r>
              <a:rPr lang="en-US" dirty="0" err="1"/>
              <a:t>Punchkick</a:t>
            </a:r>
            <a:r>
              <a:rPr lang="en-US" dirty="0"/>
              <a:t> is prospering. They have been on the Inc. 5000 list of fastest-growing privately held companies for five years in a row. Dabbas believes that having a flat organizational structure is a key ingredient to their success … and complementing that structure with transparency. ‘Everyone knows what our goals are every month and how we’re tracking toward them,’ Dabbas explained.</a:t>
            </a:r>
            <a:br>
              <a:rPr lang="en-US" dirty="0"/>
            </a:br>
            <a:br>
              <a:rPr lang="en-US" dirty="0"/>
            </a:br>
            <a:r>
              <a:rPr lang="en-US" dirty="0"/>
              <a:t>Other companies without official bosses have experienced problems. Valve, a computer game development company in Seattle, officially had no bosses, but as one former employee stated, ‘There is actually a hidden layer of powerful management structure in the company … which made it feel a lot like high school.’ Another ex-employee at Valve explained, ‘To succeed at Valve you need to belong to the group that has more decisional power and, even when you succeed temporarily, be certain that you have an expiration date.’</a:t>
            </a:r>
            <a:endParaRPr lang="en-GB" dirty="0"/>
          </a:p>
          <a:p>
            <a:endParaRPr lang="en-GB" dirty="0"/>
          </a:p>
        </p:txBody>
      </p:sp>
    </p:spTree>
    <p:extLst>
      <p:ext uri="{BB962C8B-B14F-4D97-AF65-F5344CB8AC3E}">
        <p14:creationId xmlns:p14="http://schemas.microsoft.com/office/powerpoint/2010/main" val="1131608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A24B8-0909-95D7-6421-2DC201606163}"/>
              </a:ext>
            </a:extLst>
          </p:cNvPr>
          <p:cNvSpPr>
            <a:spLocks noGrp="1"/>
          </p:cNvSpPr>
          <p:nvPr>
            <p:ph type="title"/>
          </p:nvPr>
        </p:nvSpPr>
        <p:spPr/>
        <p:txBody>
          <a:bodyPr/>
          <a:lstStyle/>
          <a:p>
            <a:pPr algn="ctr"/>
            <a:r>
              <a:rPr lang="en-GB" b="1" dirty="0"/>
              <a:t>Discussion Questions</a:t>
            </a:r>
          </a:p>
        </p:txBody>
      </p:sp>
      <p:sp>
        <p:nvSpPr>
          <p:cNvPr id="3" name="Content Placeholder 2">
            <a:extLst>
              <a:ext uri="{FF2B5EF4-FFF2-40B4-BE49-F238E27FC236}">
                <a16:creationId xmlns:a16="http://schemas.microsoft.com/office/drawing/2014/main" id="{E78DFD65-E5D8-E8C5-CB7E-C1C3F5A2FFBC}"/>
              </a:ext>
            </a:extLst>
          </p:cNvPr>
          <p:cNvSpPr>
            <a:spLocks noGrp="1"/>
          </p:cNvSpPr>
          <p:nvPr>
            <p:ph idx="1"/>
          </p:nvPr>
        </p:nvSpPr>
        <p:spPr/>
        <p:txBody>
          <a:bodyPr>
            <a:normAutofit fontScale="92500" lnSpcReduction="10000"/>
          </a:bodyPr>
          <a:lstStyle/>
          <a:p>
            <a:r>
              <a:rPr lang="en-US" dirty="0"/>
              <a:t>1. How would you describe </a:t>
            </a:r>
            <a:r>
              <a:rPr lang="en-US" dirty="0" err="1"/>
              <a:t>Punchkick</a:t>
            </a:r>
            <a:r>
              <a:rPr lang="en-US" dirty="0"/>
              <a:t> Interactive in terms of the elements of organizational design?</a:t>
            </a:r>
            <a:br>
              <a:rPr lang="en-US" dirty="0"/>
            </a:br>
            <a:br>
              <a:rPr lang="en-US" dirty="0"/>
            </a:br>
            <a:r>
              <a:rPr lang="en-US" dirty="0"/>
              <a:t>2. What are the strengths and potential areas of concern illustrated by the example of </a:t>
            </a:r>
            <a:r>
              <a:rPr lang="en-US" dirty="0" err="1"/>
              <a:t>Punchkick</a:t>
            </a:r>
            <a:r>
              <a:rPr lang="en-US" dirty="0"/>
              <a:t>?</a:t>
            </a:r>
            <a:br>
              <a:rPr lang="en-US" dirty="0"/>
            </a:br>
            <a:br>
              <a:rPr lang="en-US" dirty="0"/>
            </a:br>
            <a:r>
              <a:rPr lang="en-US" dirty="0"/>
              <a:t>3. What do you think makes a flat, ‘no boss’ structure like </a:t>
            </a:r>
            <a:r>
              <a:rPr lang="en-US" dirty="0" err="1"/>
              <a:t>Punchkick’s</a:t>
            </a:r>
            <a:r>
              <a:rPr lang="en-US" dirty="0"/>
              <a:t> work effectively? In what situations (e.g., industries, organizational sizes, employee characteristics) would this structure not work as well?</a:t>
            </a:r>
            <a:br>
              <a:rPr lang="en-US" dirty="0"/>
            </a:br>
            <a:br>
              <a:rPr lang="en-US" dirty="0"/>
            </a:br>
            <a:r>
              <a:rPr lang="en-US" dirty="0"/>
              <a:t>4. What advice would you give to </a:t>
            </a:r>
            <a:r>
              <a:rPr lang="en-US" dirty="0" err="1"/>
              <a:t>Punchkick</a:t>
            </a:r>
            <a:r>
              <a:rPr lang="en-US" dirty="0"/>
              <a:t> to ensure that they don’t experience the problems that Valve has had?</a:t>
            </a:r>
            <a:endParaRPr lang="en-GB" dirty="0"/>
          </a:p>
          <a:p>
            <a:endParaRPr lang="en-GB" dirty="0"/>
          </a:p>
        </p:txBody>
      </p:sp>
    </p:spTree>
    <p:extLst>
      <p:ext uri="{BB962C8B-B14F-4D97-AF65-F5344CB8AC3E}">
        <p14:creationId xmlns:p14="http://schemas.microsoft.com/office/powerpoint/2010/main" val="22206618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CFE99-D2CF-382D-B12F-130E037530D1}"/>
              </a:ext>
            </a:extLst>
          </p:cNvPr>
          <p:cNvSpPr>
            <a:spLocks noGrp="1"/>
          </p:cNvSpPr>
          <p:nvPr>
            <p:ph type="title"/>
          </p:nvPr>
        </p:nvSpPr>
        <p:spPr/>
        <p:txBody>
          <a:bodyPr>
            <a:noAutofit/>
          </a:bodyPr>
          <a:lstStyle/>
          <a:p>
            <a:r>
              <a:rPr lang="en-GB" sz="3600" b="1" dirty="0"/>
              <a:t>1. How would you describe </a:t>
            </a:r>
            <a:r>
              <a:rPr lang="en-GB" sz="3600" b="1" dirty="0" err="1"/>
              <a:t>Punchkick</a:t>
            </a:r>
            <a:r>
              <a:rPr lang="en-GB" sz="3600" b="1" dirty="0"/>
              <a:t> Interactive in terms of the elements of organizational design?</a:t>
            </a:r>
            <a:endParaRPr lang="en-GB" sz="3600" dirty="0"/>
          </a:p>
        </p:txBody>
      </p:sp>
      <p:sp>
        <p:nvSpPr>
          <p:cNvPr id="3" name="Content Placeholder 2">
            <a:extLst>
              <a:ext uri="{FF2B5EF4-FFF2-40B4-BE49-F238E27FC236}">
                <a16:creationId xmlns:a16="http://schemas.microsoft.com/office/drawing/2014/main" id="{1F8A311D-CA5F-56F9-465D-24670C1D4AC8}"/>
              </a:ext>
            </a:extLst>
          </p:cNvPr>
          <p:cNvSpPr>
            <a:spLocks noGrp="1"/>
          </p:cNvSpPr>
          <p:nvPr>
            <p:ph idx="1"/>
          </p:nvPr>
        </p:nvSpPr>
        <p:spPr/>
        <p:txBody>
          <a:bodyPr>
            <a:normAutofit fontScale="92500" lnSpcReduction="10000"/>
          </a:bodyPr>
          <a:lstStyle/>
          <a:p>
            <a:r>
              <a:rPr lang="en-GB" dirty="0" err="1"/>
              <a:t>Punchkick</a:t>
            </a:r>
            <a:r>
              <a:rPr lang="en-GB" dirty="0"/>
              <a:t> Interactive demonstrates the following organizational design elements:</a:t>
            </a:r>
          </a:p>
          <a:p>
            <a:r>
              <a:rPr lang="en-GB" b="1" dirty="0"/>
              <a:t>• Flat Structure (No Hierarchy)</a:t>
            </a:r>
            <a:endParaRPr lang="en-GB" dirty="0"/>
          </a:p>
          <a:p>
            <a:pPr lvl="0"/>
            <a:r>
              <a:rPr lang="en-GB" dirty="0"/>
              <a:t>There are </a:t>
            </a:r>
            <a:r>
              <a:rPr lang="en-GB" i="1" dirty="0"/>
              <a:t>no bosses</a:t>
            </a:r>
            <a:r>
              <a:rPr lang="en-GB" dirty="0"/>
              <a:t> and </a:t>
            </a:r>
            <a:r>
              <a:rPr lang="en-GB" i="1" dirty="0"/>
              <a:t>no formal organizational chart</a:t>
            </a:r>
            <a:r>
              <a:rPr lang="en-GB" dirty="0"/>
              <a:t>.</a:t>
            </a:r>
          </a:p>
          <a:p>
            <a:pPr lvl="0"/>
            <a:r>
              <a:rPr lang="en-GB" dirty="0"/>
              <a:t>Employees choose their own job titles.</a:t>
            </a:r>
          </a:p>
          <a:p>
            <a:pPr lvl="0"/>
            <a:r>
              <a:rPr lang="en-GB" dirty="0"/>
              <a:t>Decisions are made collaboratively, not through a chain of command.</a:t>
            </a:r>
          </a:p>
          <a:p>
            <a:r>
              <a:rPr lang="en-GB" b="1" dirty="0"/>
              <a:t>• Decentralization</a:t>
            </a:r>
            <a:endParaRPr lang="en-GB" dirty="0"/>
          </a:p>
          <a:p>
            <a:pPr lvl="0"/>
            <a:r>
              <a:rPr lang="en-GB" dirty="0"/>
              <a:t>Decision‑making power is spread across employees.</a:t>
            </a:r>
          </a:p>
          <a:p>
            <a:pPr lvl="0"/>
            <a:r>
              <a:rPr lang="en-GB" dirty="0"/>
              <a:t>Employees are trusted to make “smart decisions from a place of empathy.”</a:t>
            </a:r>
          </a:p>
          <a:p>
            <a:endParaRPr lang="en-GB" dirty="0"/>
          </a:p>
        </p:txBody>
      </p:sp>
    </p:spTree>
    <p:extLst>
      <p:ext uri="{BB962C8B-B14F-4D97-AF65-F5344CB8AC3E}">
        <p14:creationId xmlns:p14="http://schemas.microsoft.com/office/powerpoint/2010/main" val="41333650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311A5-9560-79D7-7A44-7E35747DBEE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473302E-14FC-BB62-3E90-33CF62F7CAB7}"/>
              </a:ext>
            </a:extLst>
          </p:cNvPr>
          <p:cNvSpPr>
            <a:spLocks noGrp="1"/>
          </p:cNvSpPr>
          <p:nvPr>
            <p:ph idx="1"/>
          </p:nvPr>
        </p:nvSpPr>
        <p:spPr/>
        <p:txBody>
          <a:bodyPr>
            <a:normAutofit fontScale="77500" lnSpcReduction="20000"/>
          </a:bodyPr>
          <a:lstStyle/>
          <a:p>
            <a:r>
              <a:rPr lang="en-GB" b="1" dirty="0"/>
              <a:t>• High Level of Employee Autonomy</a:t>
            </a:r>
            <a:endParaRPr lang="en-GB" dirty="0"/>
          </a:p>
          <a:p>
            <a:pPr lvl="0"/>
            <a:r>
              <a:rPr lang="en-GB" dirty="0"/>
              <a:t>Employees determine their roles, reach out for advice, and connect with anyone impacted by their decisions.</a:t>
            </a:r>
          </a:p>
          <a:p>
            <a:pPr lvl="0"/>
            <a:r>
              <a:rPr lang="en-GB" dirty="0"/>
              <a:t>Performance evaluation is peer‑based through a </a:t>
            </a:r>
            <a:r>
              <a:rPr lang="en-GB" i="1" dirty="0"/>
              <a:t>feedback channel</a:t>
            </a:r>
            <a:r>
              <a:rPr lang="en-GB" dirty="0"/>
              <a:t>, not manager-based.</a:t>
            </a:r>
          </a:p>
          <a:p>
            <a:r>
              <a:rPr lang="en-GB" b="1" dirty="0"/>
              <a:t>• Communication-Based Coordination</a:t>
            </a:r>
            <a:endParaRPr lang="en-GB" dirty="0"/>
          </a:p>
          <a:p>
            <a:pPr lvl="0"/>
            <a:r>
              <a:rPr lang="en-GB" dirty="0"/>
              <a:t>The “advice channel” and “touch base” processes serve as informal coordination mechanisms.</a:t>
            </a:r>
          </a:p>
          <a:p>
            <a:pPr lvl="0"/>
            <a:r>
              <a:rPr lang="en-GB" dirty="0"/>
              <a:t>Transparency is emphasized: everyone knows the company goals and progress each month.</a:t>
            </a:r>
          </a:p>
          <a:p>
            <a:r>
              <a:rPr lang="en-GB" b="1" dirty="0"/>
              <a:t>• Organic Structure</a:t>
            </a:r>
            <a:endParaRPr lang="en-GB" dirty="0"/>
          </a:p>
          <a:p>
            <a:pPr lvl="0"/>
            <a:r>
              <a:rPr lang="en-GB" dirty="0"/>
              <a:t>Flexible, adaptive, and informal.</a:t>
            </a:r>
          </a:p>
          <a:p>
            <a:pPr lvl="0"/>
            <a:r>
              <a:rPr lang="en-GB" dirty="0"/>
              <a:t>Roles emerge naturally (e.g., Abby becoming “head of customer experience”).</a:t>
            </a:r>
          </a:p>
          <a:p>
            <a:endParaRPr lang="en-GB" dirty="0"/>
          </a:p>
        </p:txBody>
      </p:sp>
    </p:spTree>
    <p:extLst>
      <p:ext uri="{BB962C8B-B14F-4D97-AF65-F5344CB8AC3E}">
        <p14:creationId xmlns:p14="http://schemas.microsoft.com/office/powerpoint/2010/main" val="20230470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9AC78-099D-FDAC-DFCD-6CEF3B924250}"/>
              </a:ext>
            </a:extLst>
          </p:cNvPr>
          <p:cNvSpPr>
            <a:spLocks noGrp="1"/>
          </p:cNvSpPr>
          <p:nvPr>
            <p:ph type="title"/>
          </p:nvPr>
        </p:nvSpPr>
        <p:spPr/>
        <p:txBody>
          <a:bodyPr>
            <a:noAutofit/>
          </a:bodyPr>
          <a:lstStyle/>
          <a:p>
            <a:r>
              <a:rPr lang="en-GB" sz="3600" b="1" dirty="0"/>
              <a:t>2. What are the strengths and potential areas of concern illustrated by the example of </a:t>
            </a:r>
            <a:r>
              <a:rPr lang="en-GB" sz="3600" b="1" dirty="0" err="1"/>
              <a:t>Punchkick</a:t>
            </a:r>
            <a:r>
              <a:rPr lang="en-GB" sz="3600" b="1" dirty="0"/>
              <a:t>?</a:t>
            </a:r>
            <a:endParaRPr lang="en-GB" sz="3600" dirty="0"/>
          </a:p>
        </p:txBody>
      </p:sp>
      <p:sp>
        <p:nvSpPr>
          <p:cNvPr id="3" name="Content Placeholder 2">
            <a:extLst>
              <a:ext uri="{FF2B5EF4-FFF2-40B4-BE49-F238E27FC236}">
                <a16:creationId xmlns:a16="http://schemas.microsoft.com/office/drawing/2014/main" id="{C6F8D273-39DB-874D-9147-CEA0A2AE7B79}"/>
              </a:ext>
            </a:extLst>
          </p:cNvPr>
          <p:cNvSpPr>
            <a:spLocks noGrp="1"/>
          </p:cNvSpPr>
          <p:nvPr>
            <p:ph idx="1"/>
          </p:nvPr>
        </p:nvSpPr>
        <p:spPr/>
        <p:txBody>
          <a:bodyPr>
            <a:normAutofit fontScale="77500" lnSpcReduction="20000"/>
          </a:bodyPr>
          <a:lstStyle/>
          <a:p>
            <a:r>
              <a:rPr lang="en-GB" b="1" dirty="0"/>
              <a:t>Strengths</a:t>
            </a:r>
            <a:endParaRPr lang="en-GB" dirty="0"/>
          </a:p>
          <a:p>
            <a:r>
              <a:rPr lang="en-GB" b="1" dirty="0"/>
              <a:t>• High collaboration and knowledge sharing</a:t>
            </a:r>
            <a:endParaRPr lang="en-GB" dirty="0"/>
          </a:p>
          <a:p>
            <a:pPr lvl="0"/>
            <a:r>
              <a:rPr lang="en-GB" dirty="0"/>
              <a:t>The advice channel encourages employees to help one another and share expertise.</a:t>
            </a:r>
          </a:p>
          <a:p>
            <a:r>
              <a:rPr lang="en-GB" b="1" dirty="0"/>
              <a:t>• Empowered employees and high trust</a:t>
            </a:r>
            <a:endParaRPr lang="en-GB" dirty="0"/>
          </a:p>
          <a:p>
            <a:pPr lvl="0"/>
            <a:r>
              <a:rPr lang="en-GB" dirty="0"/>
              <a:t>Employees feel respected, valued, and trusted to make decisions.</a:t>
            </a:r>
          </a:p>
          <a:p>
            <a:r>
              <a:rPr lang="en-GB" b="1" dirty="0"/>
              <a:t>• Adaptability and innovation</a:t>
            </a:r>
            <a:endParaRPr lang="en-GB" dirty="0"/>
          </a:p>
          <a:p>
            <a:pPr lvl="0"/>
            <a:r>
              <a:rPr lang="en-GB" dirty="0"/>
              <a:t>Fluid roles and open communication allow quick responses to client challenges.</a:t>
            </a:r>
          </a:p>
          <a:p>
            <a:r>
              <a:rPr lang="en-GB" b="1" dirty="0"/>
              <a:t>• Strong organizational culture</a:t>
            </a:r>
            <a:endParaRPr lang="en-GB" dirty="0"/>
          </a:p>
          <a:p>
            <a:pPr lvl="0"/>
            <a:r>
              <a:rPr lang="en-GB" dirty="0"/>
              <a:t>Transparency and mutual respect create a cohesive environment.</a:t>
            </a:r>
          </a:p>
          <a:p>
            <a:r>
              <a:rPr lang="en-GB" b="1" dirty="0"/>
              <a:t>• Good performance outcomes</a:t>
            </a:r>
            <a:endParaRPr lang="en-GB" dirty="0"/>
          </a:p>
          <a:p>
            <a:pPr lvl="0"/>
            <a:r>
              <a:rPr lang="en-GB" dirty="0"/>
              <a:t>The company has been on the </a:t>
            </a:r>
            <a:r>
              <a:rPr lang="en-GB" i="1" dirty="0"/>
              <a:t>Inc. 5000 fastest-growing list for 5 years</a:t>
            </a:r>
            <a:r>
              <a:rPr lang="en-GB" dirty="0"/>
              <a:t>, suggesting the structure works.</a:t>
            </a:r>
          </a:p>
          <a:p>
            <a:endParaRPr lang="en-GB" dirty="0"/>
          </a:p>
        </p:txBody>
      </p:sp>
    </p:spTree>
    <p:extLst>
      <p:ext uri="{BB962C8B-B14F-4D97-AF65-F5344CB8AC3E}">
        <p14:creationId xmlns:p14="http://schemas.microsoft.com/office/powerpoint/2010/main" val="40805759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75732-B58A-9292-FF9F-55715EC0E2E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DE004E3-3646-B0A2-0E7C-1FF64836F79E}"/>
              </a:ext>
            </a:extLst>
          </p:cNvPr>
          <p:cNvSpPr>
            <a:spLocks noGrp="1"/>
          </p:cNvSpPr>
          <p:nvPr>
            <p:ph idx="1"/>
          </p:nvPr>
        </p:nvSpPr>
        <p:spPr/>
        <p:txBody>
          <a:bodyPr>
            <a:normAutofit fontScale="62500" lnSpcReduction="20000"/>
          </a:bodyPr>
          <a:lstStyle/>
          <a:p>
            <a:r>
              <a:rPr lang="en-GB" b="1" dirty="0"/>
              <a:t>Potential Areas of Concern</a:t>
            </a:r>
            <a:endParaRPr lang="en-GB" dirty="0"/>
          </a:p>
          <a:p>
            <a:r>
              <a:rPr lang="en-GB" b="1" dirty="0"/>
              <a:t>• Scaling issues</a:t>
            </a:r>
            <a:endParaRPr lang="en-GB" dirty="0"/>
          </a:p>
          <a:p>
            <a:pPr lvl="0"/>
            <a:r>
              <a:rPr lang="en-GB" dirty="0"/>
              <a:t>The flat structure worked well with 8 people but became challenging at 20+.</a:t>
            </a:r>
          </a:p>
          <a:p>
            <a:pPr lvl="0"/>
            <a:r>
              <a:rPr lang="en-GB" dirty="0"/>
              <a:t>Without hierarchy, coordination and communication can become more difficult as the team grows.</a:t>
            </a:r>
          </a:p>
          <a:p>
            <a:r>
              <a:rPr lang="en-GB" b="1" dirty="0"/>
              <a:t>• Risk of hidden power structures</a:t>
            </a:r>
            <a:endParaRPr lang="en-GB" dirty="0"/>
          </a:p>
          <a:p>
            <a:pPr lvl="0"/>
            <a:r>
              <a:rPr lang="en-GB" dirty="0"/>
              <a:t>Without formal roles, informal cliques or “go-to” people can become unofficial leaders, similar to what happened at Valve.</a:t>
            </a:r>
          </a:p>
          <a:p>
            <a:r>
              <a:rPr lang="en-GB" b="1" dirty="0"/>
              <a:t>• Role ambiguity</a:t>
            </a:r>
            <a:endParaRPr lang="en-GB" dirty="0"/>
          </a:p>
          <a:p>
            <a:pPr lvl="0"/>
            <a:r>
              <a:rPr lang="en-GB" dirty="0"/>
              <a:t>Employees may be unsure who is responsible for what until roles emerge organically.</a:t>
            </a:r>
          </a:p>
          <a:p>
            <a:r>
              <a:rPr lang="en-GB" b="1" dirty="0"/>
              <a:t>• Decision bottlenecks</a:t>
            </a:r>
            <a:endParaRPr lang="en-GB" dirty="0"/>
          </a:p>
          <a:p>
            <a:pPr lvl="0"/>
            <a:r>
              <a:rPr lang="en-GB" dirty="0"/>
              <a:t>People may rely too heavily on informal influencers (e.g., Abby) for advice.</a:t>
            </a:r>
          </a:p>
          <a:p>
            <a:r>
              <a:rPr lang="en-GB" b="1" dirty="0"/>
              <a:t>• Lack of conflict resolution mechanisms</a:t>
            </a:r>
            <a:endParaRPr lang="en-GB" dirty="0"/>
          </a:p>
          <a:p>
            <a:pPr lvl="0"/>
            <a:r>
              <a:rPr lang="en-GB" dirty="0"/>
              <a:t>Without managers, disputes may be harder to resolve.</a:t>
            </a:r>
          </a:p>
          <a:p>
            <a:endParaRPr lang="en-GB" dirty="0"/>
          </a:p>
        </p:txBody>
      </p:sp>
    </p:spTree>
    <p:extLst>
      <p:ext uri="{BB962C8B-B14F-4D97-AF65-F5344CB8AC3E}">
        <p14:creationId xmlns:p14="http://schemas.microsoft.com/office/powerpoint/2010/main" val="5867829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40B13-8B27-37B6-29B8-EE45EFC8D1DD}"/>
              </a:ext>
            </a:extLst>
          </p:cNvPr>
          <p:cNvSpPr>
            <a:spLocks noGrp="1"/>
          </p:cNvSpPr>
          <p:nvPr>
            <p:ph type="title"/>
          </p:nvPr>
        </p:nvSpPr>
        <p:spPr/>
        <p:txBody>
          <a:bodyPr>
            <a:noAutofit/>
          </a:bodyPr>
          <a:lstStyle/>
          <a:p>
            <a:r>
              <a:rPr lang="en-GB" sz="3200" b="1" dirty="0"/>
              <a:t>3. What makes a flat, “no boss” structure work effectively? When might this structure not work as well?</a:t>
            </a:r>
            <a:endParaRPr lang="en-GB" sz="3200" dirty="0"/>
          </a:p>
        </p:txBody>
      </p:sp>
      <p:sp>
        <p:nvSpPr>
          <p:cNvPr id="3" name="Content Placeholder 2">
            <a:extLst>
              <a:ext uri="{FF2B5EF4-FFF2-40B4-BE49-F238E27FC236}">
                <a16:creationId xmlns:a16="http://schemas.microsoft.com/office/drawing/2014/main" id="{F8C87B50-D0DF-A411-191D-4C9D15E7B085}"/>
              </a:ext>
            </a:extLst>
          </p:cNvPr>
          <p:cNvSpPr>
            <a:spLocks noGrp="1"/>
          </p:cNvSpPr>
          <p:nvPr>
            <p:ph idx="1"/>
          </p:nvPr>
        </p:nvSpPr>
        <p:spPr/>
        <p:txBody>
          <a:bodyPr>
            <a:normAutofit fontScale="85000" lnSpcReduction="20000"/>
          </a:bodyPr>
          <a:lstStyle/>
          <a:p>
            <a:r>
              <a:rPr lang="en-GB" b="1" dirty="0"/>
              <a:t>What makes it work effectively</a:t>
            </a:r>
            <a:endParaRPr lang="en-GB" dirty="0"/>
          </a:p>
          <a:p>
            <a:r>
              <a:rPr lang="en-GB" b="1" dirty="0"/>
              <a:t>• Strong culture of trust, respect, and communication</a:t>
            </a:r>
            <a:br>
              <a:rPr lang="en-GB" dirty="0"/>
            </a:br>
            <a:r>
              <a:rPr lang="en-GB" dirty="0"/>
              <a:t>Everyone must be committed to open communication and mutual accountability.</a:t>
            </a:r>
          </a:p>
          <a:p>
            <a:r>
              <a:rPr lang="en-GB" b="1" dirty="0"/>
              <a:t>• Employees with high self‑motivation and maturity</a:t>
            </a:r>
            <a:br>
              <a:rPr lang="en-GB" dirty="0"/>
            </a:br>
            <a:r>
              <a:rPr lang="en-GB" dirty="0"/>
              <a:t>A flat structure only functions when workers can manage themselves.</a:t>
            </a:r>
          </a:p>
          <a:p>
            <a:r>
              <a:rPr lang="en-GB" b="1" dirty="0"/>
              <a:t>• Clear shared goals and transparency</a:t>
            </a:r>
            <a:br>
              <a:rPr lang="en-GB" dirty="0"/>
            </a:br>
            <a:r>
              <a:rPr lang="en-GB" dirty="0" err="1"/>
              <a:t>Punchkick</a:t>
            </a:r>
            <a:r>
              <a:rPr lang="en-GB" dirty="0"/>
              <a:t> succeeds partly because everyone knows the company’s goals and progress.</a:t>
            </a:r>
          </a:p>
          <a:p>
            <a:r>
              <a:rPr lang="en-GB" b="1" dirty="0"/>
              <a:t>• Collaborative mindset</a:t>
            </a:r>
            <a:br>
              <a:rPr lang="en-GB" dirty="0"/>
            </a:br>
            <a:r>
              <a:rPr lang="en-GB" dirty="0"/>
              <a:t>Employees must value teamwork over hierarchy.</a:t>
            </a:r>
          </a:p>
          <a:p>
            <a:r>
              <a:rPr lang="en-GB" b="1" dirty="0"/>
              <a:t>• Small or mid‑sized teams</a:t>
            </a:r>
            <a:br>
              <a:rPr lang="en-GB" dirty="0"/>
            </a:br>
            <a:r>
              <a:rPr lang="en-GB" dirty="0"/>
              <a:t>The structure works best when the group is small enough for informal communication.</a:t>
            </a:r>
          </a:p>
          <a:p>
            <a:endParaRPr lang="en-GB" dirty="0"/>
          </a:p>
        </p:txBody>
      </p:sp>
    </p:spTree>
    <p:extLst>
      <p:ext uri="{BB962C8B-B14F-4D97-AF65-F5344CB8AC3E}">
        <p14:creationId xmlns:p14="http://schemas.microsoft.com/office/powerpoint/2010/main" val="38706561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126A4-4C82-3D4D-DE99-A666E3A508C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1C3B31D-725F-93CB-35F9-7C8BDC322B51}"/>
              </a:ext>
            </a:extLst>
          </p:cNvPr>
          <p:cNvSpPr>
            <a:spLocks noGrp="1"/>
          </p:cNvSpPr>
          <p:nvPr>
            <p:ph idx="1"/>
          </p:nvPr>
        </p:nvSpPr>
        <p:spPr/>
        <p:txBody>
          <a:bodyPr>
            <a:normAutofit fontScale="92500" lnSpcReduction="20000"/>
          </a:bodyPr>
          <a:lstStyle/>
          <a:p>
            <a:r>
              <a:rPr lang="en-GB" b="1" dirty="0"/>
              <a:t> Situations where a flat structure may NOT work well</a:t>
            </a:r>
            <a:endParaRPr lang="en-GB" dirty="0"/>
          </a:p>
          <a:p>
            <a:r>
              <a:rPr lang="en-GB" b="1" dirty="0"/>
              <a:t>• Large organizations</a:t>
            </a:r>
            <a:br>
              <a:rPr lang="en-GB" dirty="0"/>
            </a:br>
            <a:r>
              <a:rPr lang="en-GB" dirty="0"/>
              <a:t>Coordination becomes too complex without hierarchy.</a:t>
            </a:r>
          </a:p>
          <a:p>
            <a:r>
              <a:rPr lang="en-GB" b="1" dirty="0"/>
              <a:t>• Industries with high regulatory or compliance needs</a:t>
            </a:r>
            <a:br>
              <a:rPr lang="en-GB" dirty="0"/>
            </a:br>
            <a:r>
              <a:rPr lang="en-GB" dirty="0"/>
              <a:t>E.g., healthcare, aviation, finance. These require clear authority and accountability.</a:t>
            </a:r>
          </a:p>
          <a:p>
            <a:r>
              <a:rPr lang="en-GB" b="1" dirty="0"/>
              <a:t>• Environments requiring quick, centralized decisions</a:t>
            </a:r>
            <a:br>
              <a:rPr lang="en-GB" dirty="0"/>
            </a:br>
            <a:r>
              <a:rPr lang="en-GB" dirty="0"/>
              <a:t>E.g., crisis situations, military-style operations.</a:t>
            </a:r>
          </a:p>
          <a:p>
            <a:r>
              <a:rPr lang="en-GB" b="1" dirty="0"/>
              <a:t>• Teams with less experienced or less self-directed employees</a:t>
            </a:r>
            <a:br>
              <a:rPr lang="en-GB" dirty="0"/>
            </a:br>
            <a:r>
              <a:rPr lang="en-GB" dirty="0"/>
              <a:t>A flat structure demands a high level of individual responsibility.</a:t>
            </a:r>
          </a:p>
          <a:p>
            <a:r>
              <a:rPr lang="en-GB" b="1" dirty="0"/>
              <a:t>• Organizations prone to internal politics</a:t>
            </a:r>
            <a:br>
              <a:rPr lang="en-GB" dirty="0"/>
            </a:br>
            <a:r>
              <a:rPr lang="en-GB" dirty="0"/>
              <a:t>Without formal roles, hidden power structures can emerge (as seen at Valve).</a:t>
            </a:r>
          </a:p>
          <a:p>
            <a:endParaRPr lang="en-GB" dirty="0"/>
          </a:p>
        </p:txBody>
      </p:sp>
    </p:spTree>
    <p:extLst>
      <p:ext uri="{BB962C8B-B14F-4D97-AF65-F5344CB8AC3E}">
        <p14:creationId xmlns:p14="http://schemas.microsoft.com/office/powerpoint/2010/main" val="28358203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E202D-1FED-04FB-4D4F-FE4DC4D44736}"/>
              </a:ext>
            </a:extLst>
          </p:cNvPr>
          <p:cNvSpPr>
            <a:spLocks noGrp="1"/>
          </p:cNvSpPr>
          <p:nvPr>
            <p:ph type="title"/>
          </p:nvPr>
        </p:nvSpPr>
        <p:spPr/>
        <p:txBody>
          <a:bodyPr>
            <a:noAutofit/>
          </a:bodyPr>
          <a:lstStyle/>
          <a:p>
            <a:r>
              <a:rPr lang="en-GB" sz="3200" b="1" dirty="0"/>
              <a:t>4. What advice would you give </a:t>
            </a:r>
            <a:r>
              <a:rPr lang="en-GB" sz="3200" b="1" dirty="0" err="1"/>
              <a:t>Punchkick</a:t>
            </a:r>
            <a:r>
              <a:rPr lang="en-GB" sz="3200" b="1" dirty="0"/>
              <a:t> to ensure they don’t experience the problems that Valve has had?</a:t>
            </a:r>
            <a:endParaRPr lang="en-GB" sz="3200" dirty="0"/>
          </a:p>
        </p:txBody>
      </p:sp>
      <p:sp>
        <p:nvSpPr>
          <p:cNvPr id="3" name="Content Placeholder 2">
            <a:extLst>
              <a:ext uri="{FF2B5EF4-FFF2-40B4-BE49-F238E27FC236}">
                <a16:creationId xmlns:a16="http://schemas.microsoft.com/office/drawing/2014/main" id="{F6212EC2-518D-A033-41CF-C5E15CB4D3DE}"/>
              </a:ext>
            </a:extLst>
          </p:cNvPr>
          <p:cNvSpPr>
            <a:spLocks noGrp="1"/>
          </p:cNvSpPr>
          <p:nvPr>
            <p:ph idx="1"/>
          </p:nvPr>
        </p:nvSpPr>
        <p:spPr/>
        <p:txBody>
          <a:bodyPr>
            <a:normAutofit fontScale="92500" lnSpcReduction="20000"/>
          </a:bodyPr>
          <a:lstStyle/>
          <a:p>
            <a:r>
              <a:rPr lang="en-GB" b="1" dirty="0"/>
              <a:t>1. Clearly define decision‑making processes</a:t>
            </a:r>
            <a:endParaRPr lang="en-GB" dirty="0"/>
          </a:p>
          <a:p>
            <a:pPr lvl="0"/>
            <a:r>
              <a:rPr lang="en-GB" dirty="0"/>
              <a:t>Avoid hidden power groups by making expectations and authority transparent.</a:t>
            </a:r>
          </a:p>
          <a:p>
            <a:r>
              <a:rPr lang="en-GB" b="1" dirty="0"/>
              <a:t>2. Establish rotating or shared leadership roles</a:t>
            </a:r>
            <a:endParaRPr lang="en-GB" dirty="0"/>
          </a:p>
          <a:p>
            <a:pPr lvl="0"/>
            <a:r>
              <a:rPr lang="en-GB" dirty="0"/>
              <a:t>Prevent informal hierarchies by rotating responsibilities (e.g., project lead of the month).</a:t>
            </a:r>
          </a:p>
          <a:p>
            <a:r>
              <a:rPr lang="en-GB" b="1" dirty="0"/>
              <a:t>3. Create conflict‑resolution mechanisms</a:t>
            </a:r>
            <a:endParaRPr lang="en-GB" dirty="0"/>
          </a:p>
          <a:p>
            <a:pPr lvl="0"/>
            <a:r>
              <a:rPr lang="en-GB" dirty="0"/>
              <a:t>Have clear processes for resolving disagreements without a formal boss.</a:t>
            </a:r>
          </a:p>
          <a:p>
            <a:r>
              <a:rPr lang="en-GB" b="1" dirty="0"/>
              <a:t>4. Maintain transparency as they grow</a:t>
            </a:r>
            <a:endParaRPr lang="en-GB" dirty="0"/>
          </a:p>
          <a:p>
            <a:pPr lvl="0"/>
            <a:r>
              <a:rPr lang="en-GB" dirty="0"/>
              <a:t>Share goals, decisions, and project updates frequently to prevent cliques forming.</a:t>
            </a:r>
          </a:p>
          <a:p>
            <a:endParaRPr lang="en-GB" dirty="0"/>
          </a:p>
        </p:txBody>
      </p:sp>
    </p:spTree>
    <p:extLst>
      <p:ext uri="{BB962C8B-B14F-4D97-AF65-F5344CB8AC3E}">
        <p14:creationId xmlns:p14="http://schemas.microsoft.com/office/powerpoint/2010/main" val="31020091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DE4B5-6D3E-9A33-75A6-2142907CBE5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C228273-96E1-0063-89BF-65DBBB483FEE}"/>
              </a:ext>
            </a:extLst>
          </p:cNvPr>
          <p:cNvSpPr>
            <a:spLocks noGrp="1"/>
          </p:cNvSpPr>
          <p:nvPr>
            <p:ph idx="1"/>
          </p:nvPr>
        </p:nvSpPr>
        <p:spPr/>
        <p:txBody>
          <a:bodyPr>
            <a:normAutofit lnSpcReduction="10000"/>
          </a:bodyPr>
          <a:lstStyle/>
          <a:p>
            <a:r>
              <a:rPr lang="en-GB" b="1" dirty="0"/>
              <a:t>5. Set boundaries for the advice channel</a:t>
            </a:r>
            <a:endParaRPr lang="en-GB" dirty="0"/>
          </a:p>
          <a:p>
            <a:pPr lvl="0"/>
            <a:r>
              <a:rPr lang="en-GB" dirty="0"/>
              <a:t>Ensure that “go‑to” employees (like Abby) do not become unofficial managers unless formally acknowledged and supported.</a:t>
            </a:r>
          </a:p>
          <a:p>
            <a:r>
              <a:rPr lang="en-GB" b="1" dirty="0"/>
              <a:t>6. Monitor company culture actively</a:t>
            </a:r>
            <a:endParaRPr lang="en-GB" dirty="0"/>
          </a:p>
          <a:p>
            <a:pPr lvl="0"/>
            <a:r>
              <a:rPr lang="en-GB" dirty="0"/>
              <a:t>Conduct regular feedback surveys to detect emerging toxic or exclusionary dynamics.</a:t>
            </a:r>
          </a:p>
          <a:p>
            <a:r>
              <a:rPr lang="en-GB" b="1" dirty="0"/>
              <a:t>7. Provide support for scaling</a:t>
            </a:r>
            <a:endParaRPr lang="en-GB" dirty="0"/>
          </a:p>
          <a:p>
            <a:pPr lvl="0"/>
            <a:r>
              <a:rPr lang="en-GB" dirty="0"/>
              <a:t>As the company grows, introduce minimal—but clear—structures to avoid confusion without adding heavy hierarchy.</a:t>
            </a:r>
          </a:p>
          <a:p>
            <a:endParaRPr lang="en-GB" dirty="0"/>
          </a:p>
        </p:txBody>
      </p:sp>
    </p:spTree>
    <p:extLst>
      <p:ext uri="{BB962C8B-B14F-4D97-AF65-F5344CB8AC3E}">
        <p14:creationId xmlns:p14="http://schemas.microsoft.com/office/powerpoint/2010/main" val="15958454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735AC7-6E44-2EE8-E6D3-82A026F5E3AD}"/>
              </a:ext>
            </a:extLst>
          </p:cNvPr>
          <p:cNvSpPr>
            <a:spLocks noGrp="1"/>
          </p:cNvSpPr>
          <p:nvPr>
            <p:ph type="title"/>
          </p:nvPr>
        </p:nvSpPr>
        <p:spPr/>
        <p:txBody>
          <a:bodyPr>
            <a:normAutofit fontScale="90000"/>
          </a:bodyPr>
          <a:lstStyle/>
          <a:p>
            <a:br>
              <a:rPr lang="en-US" dirty="0"/>
            </a:br>
            <a:r>
              <a:rPr lang="en-US"/>
              <a:t>Case Application 2: The Invisible Workforce at Google</a:t>
            </a:r>
          </a:p>
          <a:p>
            <a:endParaRPr lang="en-GB" dirty="0"/>
          </a:p>
        </p:txBody>
      </p:sp>
      <p:sp>
        <p:nvSpPr>
          <p:cNvPr id="3" name="Content Placeholder 2">
            <a:extLst>
              <a:ext uri="{FF2B5EF4-FFF2-40B4-BE49-F238E27FC236}">
                <a16:creationId xmlns:a16="http://schemas.microsoft.com/office/drawing/2014/main" id="{81E73778-9C95-3967-B4ED-DB429AD4616B}"/>
              </a:ext>
            </a:extLst>
          </p:cNvPr>
          <p:cNvSpPr>
            <a:spLocks noGrp="1"/>
          </p:cNvSpPr>
          <p:nvPr>
            <p:ph idx="1"/>
          </p:nvPr>
        </p:nvSpPr>
        <p:spPr/>
        <p:txBody>
          <a:bodyPr vert="horz" lIns="91440" tIns="45720" rIns="91440" bIns="45720" rtlCol="0" anchor="t">
            <a:normAutofit fontScale="70000" lnSpcReduction="20000"/>
          </a:bodyPr>
          <a:lstStyle/>
          <a:p>
            <a:r>
              <a:rPr lang="en-US" dirty="0">
                <a:ea typeface="+mn-lt"/>
                <a:cs typeface="+mn-lt"/>
              </a:rPr>
              <a:t>Imagine being at all-company meetings where trays of hors d’oeuvres and drinks are being served, but you and the others who aren’t wearing white badges are asked to return to your desks. That has been the experience of some contractors at Google. There aren’t just a few contractors at Google these days. In early 2018, there were more contractors than regular employees (and there were more than 89,000 regular employees).</a:t>
            </a:r>
            <a:br>
              <a:rPr lang="en-US" dirty="0">
                <a:ea typeface="+mn-lt"/>
                <a:cs typeface="+mn-lt"/>
              </a:rPr>
            </a:br>
            <a:r>
              <a:rPr lang="en-US" dirty="0">
                <a:ea typeface="+mn-lt"/>
                <a:cs typeface="+mn-lt"/>
              </a:rPr>
              <a:t> </a:t>
            </a:r>
            <a:br>
              <a:rPr lang="en-US" dirty="0">
                <a:ea typeface="+mn-lt"/>
                <a:cs typeface="+mn-lt"/>
              </a:rPr>
            </a:br>
            <a:r>
              <a:rPr lang="en-US" dirty="0">
                <a:ea typeface="+mn-lt"/>
                <a:cs typeface="+mn-lt"/>
              </a:rPr>
              <a:t>Google spokespeople have said that they hire contractors when the company needs to fill temporary positions that arise due to events like upswings in workload or paternity leave. Contractor hiring also can be done when there is a need for a certain specialty within the company. Former Google hiring managers explain that hiring expensive engineers in fields like artificial intelligence can sometimes cost as much as $1 million per year, so contractors offer a way to bring the budget back in line. Contractors can be hired quickly—within days—whereas it can take months to hire regular employees at Google.</a:t>
            </a:r>
            <a:br>
              <a:rPr lang="en-US" dirty="0">
                <a:ea typeface="+mn-lt"/>
                <a:cs typeface="+mn-lt"/>
              </a:rPr>
            </a:br>
            <a:r>
              <a:rPr lang="en-US" dirty="0">
                <a:ea typeface="+mn-lt"/>
                <a:cs typeface="+mn-lt"/>
              </a:rPr>
              <a:t> </a:t>
            </a:r>
            <a:br>
              <a:rPr lang="en-US" dirty="0">
                <a:ea typeface="+mn-lt"/>
                <a:cs typeface="+mn-lt"/>
              </a:rPr>
            </a:br>
            <a:r>
              <a:rPr lang="en-US" dirty="0">
                <a:ea typeface="+mn-lt"/>
                <a:cs typeface="+mn-lt"/>
              </a:rPr>
              <a:t>There are advantages to being a contractor at Google. Even though they are asked to list their association with Google as being a contractor on LinkedIn, just mentioning Google can open doors. Chris Szymczak, a former Google contractor, had several Google coworkers serve as references. ‘They were just immensely supportive ... the gig was a real springboard for me.’</a:t>
            </a:r>
            <a:endParaRPr lang="en-GB" dirty="0"/>
          </a:p>
          <a:p>
            <a:endParaRPr lang="en-GB" dirty="0"/>
          </a:p>
        </p:txBody>
      </p:sp>
    </p:spTree>
    <p:extLst>
      <p:ext uri="{BB962C8B-B14F-4D97-AF65-F5344CB8AC3E}">
        <p14:creationId xmlns:p14="http://schemas.microsoft.com/office/powerpoint/2010/main" val="6899629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60596-8055-B93B-1186-7B3BE1EDC4B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45FF5AD5-CD85-13C7-32B0-6A1F105C61B8}"/>
              </a:ext>
            </a:extLst>
          </p:cNvPr>
          <p:cNvSpPr>
            <a:spLocks noGrp="1"/>
          </p:cNvSpPr>
          <p:nvPr>
            <p:ph idx="1"/>
          </p:nvPr>
        </p:nvSpPr>
        <p:spPr/>
        <p:txBody>
          <a:bodyPr vert="horz" lIns="91440" tIns="45720" rIns="91440" bIns="45720" rtlCol="0" anchor="t">
            <a:normAutofit fontScale="77500" lnSpcReduction="20000"/>
          </a:bodyPr>
          <a:lstStyle/>
          <a:p>
            <a:r>
              <a:rPr lang="en-US" dirty="0">
                <a:ea typeface="+mn-lt"/>
                <a:cs typeface="+mn-lt"/>
              </a:rPr>
              <a:t>Life as a contractor has its negatives. ‘People look down on you even though you’re doing the same work,’ said one former Google contractor. ‘You’re there, but you’re not there.’ Your work assignment can end without notice; asking contractors to hand in their laptop the next day could happen. Google views contractors’ pay, benefits, and grievances to be the hiring agencies’ issues. That means, for example, that experiencing verbal harassment at work is the hiring company’s concern rather than Google’s. There are contractor janitors at Google who make just over half of what is considered to be a ‘low income’ level of pay in the county where Google’s headquarters is located. Benefits tend be less than competitive, such as was the case for a former Google contractor who was paying $600 per month for health insurance.</a:t>
            </a:r>
            <a:br>
              <a:rPr lang="en-US" dirty="0">
                <a:ea typeface="+mn-lt"/>
                <a:cs typeface="+mn-lt"/>
              </a:rPr>
            </a:br>
            <a:r>
              <a:rPr lang="en-US" dirty="0">
                <a:ea typeface="+mn-lt"/>
                <a:cs typeface="+mn-lt"/>
              </a:rPr>
              <a:t> </a:t>
            </a:r>
            <a:br>
              <a:rPr lang="en-US" dirty="0">
                <a:ea typeface="+mn-lt"/>
                <a:cs typeface="+mn-lt"/>
              </a:rPr>
            </a:br>
            <a:r>
              <a:rPr lang="en-US" dirty="0">
                <a:ea typeface="+mn-lt"/>
                <a:cs typeface="+mn-lt"/>
              </a:rPr>
              <a:t>A group of regular employees at Google met with the company’s senior leadership recently to complain about several issues—including concerns about contractors. Yana Calou, an organizer with Coworker.org, said that many Google employees believe the experiences of contractors could be better. Calou said contractors ‘feel isolated, precarious, and like second-class citizens.’</a:t>
            </a:r>
            <a:endParaRPr lang="en-US" dirty="0"/>
          </a:p>
          <a:p>
            <a:endParaRPr lang="en-US" dirty="0"/>
          </a:p>
        </p:txBody>
      </p:sp>
    </p:spTree>
    <p:extLst>
      <p:ext uri="{BB962C8B-B14F-4D97-AF65-F5344CB8AC3E}">
        <p14:creationId xmlns:p14="http://schemas.microsoft.com/office/powerpoint/2010/main" val="33463771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58402-9F05-B563-666D-25852DB4BAA3}"/>
              </a:ext>
            </a:extLst>
          </p:cNvPr>
          <p:cNvSpPr>
            <a:spLocks noGrp="1"/>
          </p:cNvSpPr>
          <p:nvPr>
            <p:ph type="title"/>
          </p:nvPr>
        </p:nvSpPr>
        <p:spPr/>
        <p:txBody>
          <a:bodyPr/>
          <a:lstStyle/>
          <a:p>
            <a:pPr algn="ctr"/>
            <a:br>
              <a:rPr lang="en-US" dirty="0"/>
            </a:br>
            <a:r>
              <a:rPr lang="en-US"/>
              <a:t>Discussion Questions</a:t>
            </a:r>
          </a:p>
          <a:p>
            <a:endParaRPr lang="en-US" dirty="0"/>
          </a:p>
        </p:txBody>
      </p:sp>
      <p:sp>
        <p:nvSpPr>
          <p:cNvPr id="3" name="Content Placeholder 2">
            <a:extLst>
              <a:ext uri="{FF2B5EF4-FFF2-40B4-BE49-F238E27FC236}">
                <a16:creationId xmlns:a16="http://schemas.microsoft.com/office/drawing/2014/main" id="{20F87CED-03DA-5BCF-C6FD-95AF3BAA5559}"/>
              </a:ext>
            </a:extLst>
          </p:cNvPr>
          <p:cNvSpPr>
            <a:spLocks noGrp="1"/>
          </p:cNvSpPr>
          <p:nvPr>
            <p:ph idx="1"/>
          </p:nvPr>
        </p:nvSpPr>
        <p:spPr/>
        <p:txBody>
          <a:bodyPr vert="horz" lIns="91440" tIns="45720" rIns="91440" bIns="45720" rtlCol="0" anchor="t">
            <a:normAutofit lnSpcReduction="10000"/>
          </a:bodyPr>
          <a:lstStyle/>
          <a:p>
            <a:r>
              <a:rPr lang="en-US">
                <a:ea typeface="+mn-lt"/>
                <a:cs typeface="+mn-lt"/>
              </a:rPr>
              <a:t> What are the advantages of contractor workers for a) Google and b) the workers themselves?</a:t>
            </a:r>
            <a:endParaRPr lang="en-US"/>
          </a:p>
          <a:p>
            <a:r>
              <a:rPr lang="en-US">
                <a:ea typeface="+mn-lt"/>
                <a:cs typeface="+mn-lt"/>
              </a:rPr>
              <a:t>What are the most important problems that you see with being a contractor?</a:t>
            </a:r>
            <a:endParaRPr lang="en-US"/>
          </a:p>
          <a:p>
            <a:r>
              <a:rPr lang="en-US">
                <a:ea typeface="+mn-lt"/>
                <a:cs typeface="+mn-lt"/>
              </a:rPr>
              <a:t> How do you think the contractor hiring arrangement could be improved to realize effective outcomes for both contractors and Google?</a:t>
            </a:r>
            <a:endParaRPr lang="en-US"/>
          </a:p>
          <a:p>
            <a:r>
              <a:rPr lang="en-US" dirty="0">
                <a:ea typeface="+mn-lt"/>
                <a:cs typeface="+mn-lt"/>
              </a:rPr>
              <a:t> Do you think the experiences of contractors and regular employees would have a better chance of being more similar to one another in a mechanistic or organic organizational structure? Explain the reasons for your answer.</a:t>
            </a:r>
            <a:endParaRPr lang="en-US" dirty="0"/>
          </a:p>
          <a:p>
            <a:endParaRPr lang="en-US" dirty="0"/>
          </a:p>
        </p:txBody>
      </p:sp>
    </p:spTree>
    <p:extLst>
      <p:ext uri="{BB962C8B-B14F-4D97-AF65-F5344CB8AC3E}">
        <p14:creationId xmlns:p14="http://schemas.microsoft.com/office/powerpoint/2010/main" val="34319076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7498F-28AC-EF4E-9026-AAFC17305527}"/>
              </a:ext>
            </a:extLst>
          </p:cNvPr>
          <p:cNvSpPr>
            <a:spLocks noGrp="1"/>
          </p:cNvSpPr>
          <p:nvPr>
            <p:ph type="title"/>
          </p:nvPr>
        </p:nvSpPr>
        <p:spPr/>
        <p:txBody>
          <a:bodyPr>
            <a:normAutofit fontScale="90000"/>
          </a:bodyPr>
          <a:lstStyle/>
          <a:p>
            <a:br>
              <a:rPr lang="en-US" sz="2400" dirty="0">
                <a:latin typeface="Segoe UI"/>
                <a:cs typeface="Segoe UI"/>
              </a:rPr>
            </a:br>
            <a:br>
              <a:rPr lang="en-US" sz="2400" dirty="0">
                <a:latin typeface="Segoe UI"/>
                <a:cs typeface="Segoe UI"/>
              </a:rPr>
            </a:br>
            <a:r>
              <a:rPr lang="en-US" sz="3200" b="1">
                <a:latin typeface="Segoe UI"/>
                <a:cs typeface="Segoe UI"/>
              </a:rPr>
              <a:t>Answer: What</a:t>
            </a:r>
            <a:r>
              <a:rPr lang="en-US" sz="3200" b="1" dirty="0">
                <a:latin typeface="Segoe UI"/>
                <a:cs typeface="Segoe UI"/>
              </a:rPr>
              <a:t> are the advantages of contractor workers for a) Google and b) the workers themselves?</a:t>
            </a:r>
            <a:endParaRPr lang="en-US" sz="3200" b="1" dirty="0"/>
          </a:p>
          <a:p>
            <a:endParaRPr lang="en-US" sz="5400" b="1" dirty="0"/>
          </a:p>
        </p:txBody>
      </p:sp>
      <p:sp>
        <p:nvSpPr>
          <p:cNvPr id="3" name="Content Placeholder 2">
            <a:extLst>
              <a:ext uri="{FF2B5EF4-FFF2-40B4-BE49-F238E27FC236}">
                <a16:creationId xmlns:a16="http://schemas.microsoft.com/office/drawing/2014/main" id="{72474D53-D132-3EA7-9127-D66AA2B0EB04}"/>
              </a:ext>
            </a:extLst>
          </p:cNvPr>
          <p:cNvSpPr>
            <a:spLocks noGrp="1"/>
          </p:cNvSpPr>
          <p:nvPr>
            <p:ph idx="1"/>
          </p:nvPr>
        </p:nvSpPr>
        <p:spPr/>
        <p:txBody>
          <a:bodyPr vert="horz" lIns="91440" tIns="45720" rIns="91440" bIns="45720" rtlCol="0" anchor="t">
            <a:normAutofit/>
          </a:bodyPr>
          <a:lstStyle/>
          <a:p>
            <a:r>
              <a:rPr lang="en-US" b="1"/>
              <a:t>a) Advantages for Google</a:t>
            </a:r>
            <a:endParaRPr lang="en-US"/>
          </a:p>
          <a:p>
            <a:r>
              <a:rPr lang="en-US" sz="1600" b="1">
                <a:latin typeface="Segoe UI"/>
                <a:cs typeface="Segoe UI"/>
              </a:rPr>
              <a:t>Cost savings</a:t>
            </a:r>
            <a:endParaRPr lang="en-US" sz="1600"/>
          </a:p>
          <a:p>
            <a:pPr lvl="1"/>
            <a:r>
              <a:rPr lang="en-US" sz="1600">
                <a:latin typeface="Segoe UI"/>
                <a:cs typeface="Segoe UI"/>
              </a:rPr>
              <a:t>Hiring full‑time employees—especially in fields like artificial intelligence—can cost Google as much as </a:t>
            </a:r>
            <a:r>
              <a:rPr lang="en-US" sz="1600" b="1">
                <a:latin typeface="Segoe UI"/>
                <a:cs typeface="Segoe UI"/>
              </a:rPr>
              <a:t>$1 million per year</a:t>
            </a:r>
            <a:r>
              <a:rPr lang="en-US" sz="1600">
                <a:latin typeface="Segoe UI"/>
                <a:cs typeface="Segoe UI"/>
              </a:rPr>
              <a:t>. Contractors help keep the budget under control.</a:t>
            </a:r>
            <a:endParaRPr lang="en-US" sz="1600"/>
          </a:p>
          <a:p>
            <a:r>
              <a:rPr lang="en-US" sz="1600" b="1">
                <a:latin typeface="Segoe UI"/>
                <a:cs typeface="Segoe UI"/>
              </a:rPr>
              <a:t>Speed and flexibility</a:t>
            </a:r>
            <a:endParaRPr lang="en-US" sz="1600"/>
          </a:p>
          <a:p>
            <a:pPr lvl="1"/>
            <a:r>
              <a:rPr lang="en-US" sz="1600">
                <a:latin typeface="Segoe UI"/>
                <a:cs typeface="Segoe UI"/>
              </a:rPr>
              <a:t>Contractors can be hired </a:t>
            </a:r>
            <a:r>
              <a:rPr lang="en-US" sz="1600" b="1">
                <a:latin typeface="Segoe UI"/>
                <a:cs typeface="Segoe UI"/>
              </a:rPr>
              <a:t>within days</a:t>
            </a:r>
            <a:r>
              <a:rPr lang="en-US" sz="1600">
                <a:latin typeface="Segoe UI"/>
                <a:cs typeface="Segoe UI"/>
              </a:rPr>
              <a:t>, while full‑time employee hiring at Google can take months.</a:t>
            </a:r>
            <a:endParaRPr lang="en-US" sz="1600"/>
          </a:p>
          <a:p>
            <a:pPr lvl="1"/>
            <a:r>
              <a:rPr lang="en-US" sz="1600" dirty="0">
                <a:latin typeface="Segoe UI"/>
                <a:cs typeface="Segoe UI"/>
              </a:rPr>
              <a:t>Google can quickly scale up for surges in workload (e.g., product launches, paternity leave coverage).</a:t>
            </a:r>
            <a:endParaRPr lang="en-US" sz="1600"/>
          </a:p>
          <a:p>
            <a:r>
              <a:rPr lang="en-US" sz="1600" b="1">
                <a:latin typeface="Segoe UI"/>
                <a:cs typeface="Segoe UI"/>
              </a:rPr>
              <a:t>Specialized skills on demand</a:t>
            </a:r>
            <a:endParaRPr lang="en-US" sz="1600"/>
          </a:p>
          <a:p>
            <a:pPr lvl="1"/>
            <a:r>
              <a:rPr lang="en-US" sz="1600" dirty="0">
                <a:latin typeface="Segoe UI"/>
                <a:cs typeface="Segoe UI"/>
              </a:rPr>
              <a:t>Contractors allow Google to bring in specific expertise only when needed without long-term commitments.</a:t>
            </a:r>
            <a:endParaRPr lang="en-US" sz="1600"/>
          </a:p>
          <a:p>
            <a:r>
              <a:rPr lang="en-US" sz="1600" b="1">
                <a:latin typeface="Segoe UI"/>
                <a:cs typeface="Segoe UI"/>
              </a:rPr>
              <a:t>Lower administrative responsibility</a:t>
            </a:r>
            <a:endParaRPr lang="en-US" sz="1600"/>
          </a:p>
          <a:p>
            <a:pPr lvl="1"/>
            <a:r>
              <a:rPr lang="en-US" sz="1600">
                <a:latin typeface="Segoe UI"/>
                <a:cs typeface="Segoe UI"/>
              </a:rPr>
              <a:t>According to the case, Google treats contractor pay, benefits, and grievances as </a:t>
            </a:r>
            <a:r>
              <a:rPr lang="en-US" sz="1600" b="1">
                <a:latin typeface="Segoe UI"/>
                <a:cs typeface="Segoe UI"/>
              </a:rPr>
              <a:t>the hiring agency’s problem</a:t>
            </a:r>
            <a:r>
              <a:rPr lang="en-US" sz="1600">
                <a:latin typeface="Segoe UI"/>
                <a:cs typeface="Segoe UI"/>
              </a:rPr>
              <a:t>, reducing Google’s HR burden.</a:t>
            </a:r>
            <a:endParaRPr lang="en-US" sz="1600"/>
          </a:p>
          <a:p>
            <a:endParaRPr lang="en-US" sz="4000" dirty="0"/>
          </a:p>
        </p:txBody>
      </p:sp>
    </p:spTree>
    <p:extLst>
      <p:ext uri="{BB962C8B-B14F-4D97-AF65-F5344CB8AC3E}">
        <p14:creationId xmlns:p14="http://schemas.microsoft.com/office/powerpoint/2010/main" val="15872293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6BF3C-9F8C-B168-0DB8-F73E86D19D5C}"/>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6A690B8-5B97-F813-6CEF-4D284F5ED335}"/>
              </a:ext>
            </a:extLst>
          </p:cNvPr>
          <p:cNvSpPr>
            <a:spLocks noGrp="1"/>
          </p:cNvSpPr>
          <p:nvPr>
            <p:ph idx="1"/>
          </p:nvPr>
        </p:nvSpPr>
        <p:spPr/>
        <p:txBody>
          <a:bodyPr vert="horz" lIns="91440" tIns="45720" rIns="91440" bIns="45720" rtlCol="0" anchor="t">
            <a:normAutofit/>
          </a:bodyPr>
          <a:lstStyle/>
          <a:p>
            <a:r>
              <a:rPr lang="en-US" b="1"/>
              <a:t>b) Advantages for the workers</a:t>
            </a:r>
            <a:endParaRPr lang="en-US"/>
          </a:p>
          <a:p>
            <a:r>
              <a:rPr lang="en-US" sz="1600" b="1">
                <a:latin typeface="Segoe UI"/>
                <a:cs typeface="Segoe UI"/>
              </a:rPr>
              <a:t>Career benefits and reputation boost</a:t>
            </a:r>
            <a:endParaRPr lang="en-US" sz="1600"/>
          </a:p>
          <a:p>
            <a:pPr lvl="1"/>
            <a:r>
              <a:rPr lang="en-US" sz="1600">
                <a:latin typeface="Segoe UI"/>
                <a:cs typeface="Segoe UI"/>
              </a:rPr>
              <a:t>Listing Google as a workplace (even as a contractor) on LinkedIn “can open doors.”</a:t>
            </a:r>
            <a:endParaRPr lang="en-US" sz="1600"/>
          </a:p>
          <a:p>
            <a:r>
              <a:rPr lang="en-US" sz="1600" b="1">
                <a:latin typeface="Segoe UI"/>
                <a:cs typeface="Segoe UI"/>
              </a:rPr>
              <a:t>Networking opportunities</a:t>
            </a:r>
            <a:endParaRPr lang="en-US" sz="1600"/>
          </a:p>
          <a:p>
            <a:pPr lvl="1"/>
            <a:r>
              <a:rPr lang="en-US" sz="1600">
                <a:latin typeface="Segoe UI"/>
                <a:cs typeface="Segoe UI"/>
              </a:rPr>
              <a:t>Contractors often have supportive Google coworkers willing to act as references.</a:t>
            </a:r>
            <a:endParaRPr lang="en-US" sz="1600"/>
          </a:p>
          <a:p>
            <a:r>
              <a:rPr lang="en-US" sz="1600" b="1">
                <a:latin typeface="Segoe UI"/>
                <a:cs typeface="Segoe UI"/>
              </a:rPr>
              <a:t>Variety and short-term roles</a:t>
            </a:r>
            <a:endParaRPr lang="en-US" sz="1600"/>
          </a:p>
          <a:p>
            <a:pPr lvl="1"/>
            <a:r>
              <a:rPr lang="en-US" sz="1600">
                <a:latin typeface="Segoe UI"/>
                <a:cs typeface="Segoe UI"/>
              </a:rPr>
              <a:t>Some contractors may prefer flexibility and shorter assignments rather than long-term corporate employment.</a:t>
            </a:r>
            <a:endParaRPr lang="en-US" sz="1600"/>
          </a:p>
          <a:p>
            <a:r>
              <a:rPr lang="en-US" sz="1600" b="1">
                <a:latin typeface="Segoe UI"/>
                <a:cs typeface="Segoe UI"/>
              </a:rPr>
              <a:t>Resume building</a:t>
            </a:r>
            <a:endParaRPr lang="en-US" sz="1600"/>
          </a:p>
          <a:p>
            <a:pPr lvl="1"/>
            <a:r>
              <a:rPr lang="en-US" sz="1600">
                <a:latin typeface="Segoe UI"/>
                <a:cs typeface="Segoe UI"/>
              </a:rPr>
              <a:t>For many, the experience acts as a “springboard” to better opportunities.</a:t>
            </a:r>
            <a:endParaRPr lang="en-US" sz="1600"/>
          </a:p>
          <a:p>
            <a:endParaRPr lang="en-US" sz="4000" dirty="0"/>
          </a:p>
        </p:txBody>
      </p:sp>
    </p:spTree>
    <p:extLst>
      <p:ext uri="{BB962C8B-B14F-4D97-AF65-F5344CB8AC3E}">
        <p14:creationId xmlns:p14="http://schemas.microsoft.com/office/powerpoint/2010/main" val="23843493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965F2-9CA3-E046-FC53-2638BE934DFC}"/>
              </a:ext>
            </a:extLst>
          </p:cNvPr>
          <p:cNvSpPr>
            <a:spLocks noGrp="1"/>
          </p:cNvSpPr>
          <p:nvPr>
            <p:ph type="title"/>
          </p:nvPr>
        </p:nvSpPr>
        <p:spPr/>
        <p:txBody>
          <a:bodyPr/>
          <a:lstStyle/>
          <a:p>
            <a:br>
              <a:rPr lang="en-US" sz="2800" b="1" dirty="0">
                <a:latin typeface="Segoe UI"/>
                <a:cs typeface="Segoe UI"/>
              </a:rPr>
            </a:br>
            <a:r>
              <a:rPr lang="en-US" sz="2900" b="1">
                <a:latin typeface="Segoe UI"/>
                <a:cs typeface="Segoe UI"/>
              </a:rPr>
              <a:t>Answer: </a:t>
            </a:r>
            <a:r>
              <a:rPr lang="en-US" sz="2800" b="1">
                <a:latin typeface="Segoe UI"/>
                <a:cs typeface="Segoe UI"/>
              </a:rPr>
              <a:t>What are the most important problems that you see with being a contractor?</a:t>
            </a:r>
            <a:endParaRPr lang="en-US" sz="2800" b="1"/>
          </a:p>
          <a:p>
            <a:endParaRPr lang="en-US" dirty="0"/>
          </a:p>
        </p:txBody>
      </p:sp>
      <p:sp>
        <p:nvSpPr>
          <p:cNvPr id="3" name="Content Placeholder 2">
            <a:extLst>
              <a:ext uri="{FF2B5EF4-FFF2-40B4-BE49-F238E27FC236}">
                <a16:creationId xmlns:a16="http://schemas.microsoft.com/office/drawing/2014/main" id="{3C97450D-2AD6-9AD3-3428-FD3E668FBD77}"/>
              </a:ext>
            </a:extLst>
          </p:cNvPr>
          <p:cNvSpPr>
            <a:spLocks noGrp="1"/>
          </p:cNvSpPr>
          <p:nvPr>
            <p:ph idx="1"/>
          </p:nvPr>
        </p:nvSpPr>
        <p:spPr/>
        <p:txBody>
          <a:bodyPr vert="horz" lIns="91440" tIns="45720" rIns="91440" bIns="45720" rtlCol="0" anchor="t">
            <a:normAutofit/>
          </a:bodyPr>
          <a:lstStyle/>
          <a:p>
            <a:r>
              <a:rPr lang="en-US" sz="1100" b="1">
                <a:latin typeface="Segoe UI"/>
                <a:cs typeface="Segoe UI"/>
              </a:rPr>
              <a:t>Lack of inclusion</a:t>
            </a:r>
            <a:endParaRPr lang="en-US"/>
          </a:p>
          <a:p>
            <a:r>
              <a:rPr lang="en-US" sz="1100">
                <a:latin typeface="Segoe UI"/>
                <a:cs typeface="Segoe UI"/>
              </a:rPr>
              <a:t>Contractors are visibly separated from regular employees (e.g., being asked to leave company events early).</a:t>
            </a:r>
            <a:endParaRPr lang="en-US"/>
          </a:p>
          <a:p>
            <a:r>
              <a:rPr lang="en-US" sz="1100" b="1">
                <a:latin typeface="Segoe UI"/>
                <a:cs typeface="Segoe UI"/>
              </a:rPr>
              <a:t>Second‑class treatment</a:t>
            </a:r>
            <a:endParaRPr lang="en-US"/>
          </a:p>
          <a:p>
            <a:r>
              <a:rPr lang="en-US" sz="1100">
                <a:latin typeface="Segoe UI"/>
                <a:cs typeface="Segoe UI"/>
              </a:rPr>
              <a:t>Contractors reported feeling </a:t>
            </a:r>
            <a:r>
              <a:rPr lang="en-US" sz="1100" i="1">
                <a:latin typeface="Segoe UI"/>
                <a:cs typeface="Segoe UI"/>
              </a:rPr>
              <a:t>“isolated, precarious, and like second-class citizens.”</a:t>
            </a:r>
            <a:endParaRPr lang="en-US"/>
          </a:p>
          <a:p>
            <a:r>
              <a:rPr lang="en-US" sz="1100" b="1">
                <a:latin typeface="Segoe UI"/>
                <a:cs typeface="Segoe UI"/>
              </a:rPr>
              <a:t>Job insecurity</a:t>
            </a:r>
            <a:endParaRPr lang="en-US"/>
          </a:p>
          <a:p>
            <a:r>
              <a:rPr lang="en-US" sz="1100">
                <a:latin typeface="Segoe UI"/>
                <a:cs typeface="Segoe UI"/>
              </a:rPr>
              <a:t>“Your work assignment can end without notice,” including being told to return equipment the next day.</a:t>
            </a:r>
            <a:endParaRPr lang="en-US"/>
          </a:p>
          <a:p>
            <a:r>
              <a:rPr lang="en-US" sz="1100" b="1">
                <a:latin typeface="Segoe UI"/>
                <a:cs typeface="Segoe UI"/>
              </a:rPr>
              <a:t>Poor benefits</a:t>
            </a:r>
            <a:endParaRPr lang="en-US"/>
          </a:p>
          <a:p>
            <a:r>
              <a:rPr lang="en-US" sz="1100">
                <a:latin typeface="Segoe UI"/>
                <a:cs typeface="Segoe UI"/>
              </a:rPr>
              <a:t>Benefits come from staffing agencies, often not Google.</a:t>
            </a:r>
            <a:endParaRPr lang="en-US"/>
          </a:p>
          <a:p>
            <a:r>
              <a:rPr lang="en-US" sz="1100">
                <a:latin typeface="Segoe UI"/>
                <a:cs typeface="Segoe UI"/>
              </a:rPr>
              <a:t>One contractor paid </a:t>
            </a:r>
            <a:r>
              <a:rPr lang="en-US" sz="1100" b="1">
                <a:latin typeface="Segoe UI"/>
                <a:cs typeface="Segoe UI"/>
              </a:rPr>
              <a:t>$600/month</a:t>
            </a:r>
            <a:r>
              <a:rPr lang="en-US" sz="1100">
                <a:latin typeface="Segoe UI"/>
                <a:cs typeface="Segoe UI"/>
              </a:rPr>
              <a:t> for health insurance—much higher than Google employees.</a:t>
            </a:r>
            <a:endParaRPr lang="en-US"/>
          </a:p>
          <a:p>
            <a:r>
              <a:rPr lang="en-US" sz="1100" b="1">
                <a:latin typeface="Segoe UI"/>
                <a:cs typeface="Segoe UI"/>
              </a:rPr>
              <a:t>Lower compensation</a:t>
            </a:r>
            <a:endParaRPr lang="en-US"/>
          </a:p>
          <a:p>
            <a:r>
              <a:rPr lang="en-US" sz="1100">
                <a:latin typeface="Segoe UI"/>
                <a:cs typeface="Segoe UI"/>
              </a:rPr>
              <a:t>Some contractors, such as janitors, earn “low-income” wages relative to the area’s cost of living.</a:t>
            </a:r>
            <a:endParaRPr lang="en-US"/>
          </a:p>
          <a:p>
            <a:r>
              <a:rPr lang="en-US" sz="1100" b="1">
                <a:latin typeface="Segoe UI"/>
                <a:cs typeface="Segoe UI"/>
              </a:rPr>
              <a:t>Limited HR protections</a:t>
            </a:r>
            <a:endParaRPr lang="en-US"/>
          </a:p>
          <a:p>
            <a:r>
              <a:rPr lang="en-US" sz="1100">
                <a:latin typeface="Segoe UI"/>
                <a:cs typeface="Segoe UI"/>
              </a:rPr>
              <a:t>If they experience verbal harassment or other issues, it must be taken up with the contracting agency, not Google.</a:t>
            </a:r>
            <a:endParaRPr lang="en-US"/>
          </a:p>
          <a:p>
            <a:r>
              <a:rPr lang="en-US" sz="1100" b="1">
                <a:latin typeface="Segoe UI"/>
                <a:cs typeface="Segoe UI"/>
              </a:rPr>
              <a:t>Lack of career development opportunities</a:t>
            </a:r>
            <a:endParaRPr lang="en-US"/>
          </a:p>
          <a:p>
            <a:r>
              <a:rPr lang="en-US" sz="1100">
                <a:latin typeface="Segoe UI"/>
                <a:cs typeface="Segoe UI"/>
              </a:rPr>
              <a:t>Contractors are not integrated into long‑term growth plans, training, or promotion paths.</a:t>
            </a:r>
            <a:endParaRPr lang="en-US"/>
          </a:p>
          <a:p>
            <a:endParaRPr lang="en-US" sz="1100" b="1" dirty="0">
              <a:latin typeface="Segoe UI"/>
              <a:cs typeface="Segoe UI"/>
            </a:endParaRPr>
          </a:p>
        </p:txBody>
      </p:sp>
    </p:spTree>
    <p:extLst>
      <p:ext uri="{BB962C8B-B14F-4D97-AF65-F5344CB8AC3E}">
        <p14:creationId xmlns:p14="http://schemas.microsoft.com/office/powerpoint/2010/main" val="42506277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FA2AB-4BF1-CF23-E148-9DCC8B932D89}"/>
              </a:ext>
            </a:extLst>
          </p:cNvPr>
          <p:cNvSpPr>
            <a:spLocks noGrp="1"/>
          </p:cNvSpPr>
          <p:nvPr>
            <p:ph type="title"/>
          </p:nvPr>
        </p:nvSpPr>
        <p:spPr/>
        <p:txBody>
          <a:bodyPr>
            <a:normAutofit fontScale="90000"/>
          </a:bodyPr>
          <a:lstStyle/>
          <a:p>
            <a:br>
              <a:rPr lang="en-US" sz="2800" dirty="0">
                <a:latin typeface="Segoe UI"/>
                <a:cs typeface="Segoe UI"/>
              </a:rPr>
            </a:br>
            <a:br>
              <a:rPr lang="en-US" sz="2800" dirty="0">
                <a:latin typeface="Segoe UI"/>
                <a:cs typeface="Segoe UI"/>
              </a:rPr>
            </a:br>
            <a:br>
              <a:rPr lang="en-US" sz="2800" dirty="0">
                <a:latin typeface="Segoe UI"/>
                <a:cs typeface="Segoe UI"/>
              </a:rPr>
            </a:br>
            <a:r>
              <a:rPr lang="en-US" sz="3200" b="1">
                <a:latin typeface="Segoe UI"/>
                <a:cs typeface="Segoe UI"/>
              </a:rPr>
              <a:t>Answer: </a:t>
            </a:r>
            <a:r>
              <a:rPr lang="en-US" sz="2800" b="1">
                <a:latin typeface="Segoe UI"/>
                <a:cs typeface="Segoe UI"/>
              </a:rPr>
              <a:t>How could the contractor hiring arrangement be improved to realize effective outcomes for both contractors and Google?</a:t>
            </a:r>
            <a:endParaRPr lang="en-US" sz="2800" b="1"/>
          </a:p>
          <a:p>
            <a:endParaRPr lang="en-US" sz="8800" dirty="0"/>
          </a:p>
        </p:txBody>
      </p:sp>
      <p:sp>
        <p:nvSpPr>
          <p:cNvPr id="3" name="Content Placeholder 2">
            <a:extLst>
              <a:ext uri="{FF2B5EF4-FFF2-40B4-BE49-F238E27FC236}">
                <a16:creationId xmlns:a16="http://schemas.microsoft.com/office/drawing/2014/main" id="{C088D901-76D0-0A91-65FF-19969C6E3BC5}"/>
              </a:ext>
            </a:extLst>
          </p:cNvPr>
          <p:cNvSpPr>
            <a:spLocks noGrp="1"/>
          </p:cNvSpPr>
          <p:nvPr>
            <p:ph idx="1"/>
          </p:nvPr>
        </p:nvSpPr>
        <p:spPr/>
        <p:txBody>
          <a:bodyPr vert="horz" lIns="91440" tIns="45720" rIns="91440" bIns="45720" rtlCol="0" anchor="t">
            <a:normAutofit/>
          </a:bodyPr>
          <a:lstStyle/>
          <a:p>
            <a:r>
              <a:rPr lang="en-US" sz="1800" dirty="0">
                <a:latin typeface="Segoe UI"/>
                <a:cs typeface="Segoe UI"/>
              </a:rPr>
              <a:t>Several improvements could create a more equitable and productive system:</a:t>
            </a:r>
            <a:endParaRPr lang="en-US" sz="1800"/>
          </a:p>
          <a:p>
            <a:r>
              <a:rPr lang="en-US" b="1"/>
              <a:t>1. Improve integration and inclusion</a:t>
            </a:r>
            <a:endParaRPr lang="en-US"/>
          </a:p>
          <a:p>
            <a:r>
              <a:rPr lang="en-US" sz="1100" dirty="0">
                <a:latin typeface="Segoe UI"/>
                <a:cs typeface="Segoe UI"/>
              </a:rPr>
              <a:t>Allow contractors to participate fully in company meetings and events.</a:t>
            </a:r>
            <a:endParaRPr lang="en-US" dirty="0"/>
          </a:p>
          <a:p>
            <a:r>
              <a:rPr lang="en-US" sz="1100">
                <a:latin typeface="Segoe UI"/>
                <a:cs typeface="Segoe UI"/>
              </a:rPr>
              <a:t>Encourage teams to treat contractors as valued contributors.</a:t>
            </a:r>
            <a:endParaRPr lang="en-US"/>
          </a:p>
          <a:p>
            <a:r>
              <a:rPr lang="en-US" b="1"/>
              <a:t>2. Strengthen worker protections</a:t>
            </a:r>
            <a:endParaRPr lang="en-US"/>
          </a:p>
          <a:p>
            <a:r>
              <a:rPr lang="en-US" sz="1100">
                <a:latin typeface="Segoe UI"/>
                <a:cs typeface="Segoe UI"/>
              </a:rPr>
              <a:t>Google could require contracting agencies to meet certain standards for pay, benefits, and worker rights.</a:t>
            </a:r>
            <a:endParaRPr lang="en-US"/>
          </a:p>
          <a:p>
            <a:r>
              <a:rPr lang="en-US" sz="1100" dirty="0">
                <a:latin typeface="Segoe UI"/>
                <a:cs typeface="Segoe UI"/>
              </a:rPr>
              <a:t>Establish joint complaint and grievance procedures so contractors aren’t ignored.</a:t>
            </a:r>
            <a:endParaRPr lang="en-US" dirty="0"/>
          </a:p>
          <a:p>
            <a:r>
              <a:rPr lang="en-US" b="1"/>
              <a:t>3. Standardize minimum pay and benefits</a:t>
            </a:r>
            <a:endParaRPr lang="en-US"/>
          </a:p>
          <a:p>
            <a:r>
              <a:rPr lang="en-US" sz="1100">
                <a:latin typeface="Segoe UI"/>
                <a:cs typeface="Segoe UI"/>
              </a:rPr>
              <a:t>Google could mandate a baseline health insurance plan or subsidize contractor benefits.</a:t>
            </a:r>
            <a:endParaRPr lang="en-US"/>
          </a:p>
          <a:p>
            <a:endParaRPr lang="en-US" dirty="0"/>
          </a:p>
        </p:txBody>
      </p:sp>
    </p:spTree>
    <p:extLst>
      <p:ext uri="{BB962C8B-B14F-4D97-AF65-F5344CB8AC3E}">
        <p14:creationId xmlns:p14="http://schemas.microsoft.com/office/powerpoint/2010/main" val="11149562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4DF21-1B5B-C466-9562-1356A7775CF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3C84CBA-A262-9AD2-C077-85DF92D36221}"/>
              </a:ext>
            </a:extLst>
          </p:cNvPr>
          <p:cNvSpPr>
            <a:spLocks noGrp="1"/>
          </p:cNvSpPr>
          <p:nvPr>
            <p:ph idx="1"/>
          </p:nvPr>
        </p:nvSpPr>
        <p:spPr/>
        <p:txBody>
          <a:bodyPr vert="horz" lIns="91440" tIns="45720" rIns="91440" bIns="45720" rtlCol="0" anchor="t">
            <a:normAutofit/>
          </a:bodyPr>
          <a:lstStyle/>
          <a:p>
            <a:r>
              <a:rPr lang="en-US" b="1"/>
              <a:t>4. Increase transparency</a:t>
            </a:r>
            <a:endParaRPr lang="en-US"/>
          </a:p>
          <a:p>
            <a:r>
              <a:rPr lang="en-US" sz="2000">
                <a:latin typeface="Segoe UI"/>
                <a:cs typeface="Segoe UI"/>
              </a:rPr>
              <a:t>Clearer communication on job expectations, contract length, and performance feedback</a:t>
            </a:r>
            <a:r>
              <a:rPr lang="en-US" sz="1800">
                <a:latin typeface="Segoe UI"/>
                <a:cs typeface="Segoe UI"/>
              </a:rPr>
              <a:t>.</a:t>
            </a:r>
            <a:endParaRPr lang="en-US" sz="1800"/>
          </a:p>
          <a:p>
            <a:r>
              <a:rPr lang="en-US" b="1"/>
              <a:t>5. Provide pathways for conversion</a:t>
            </a:r>
            <a:endParaRPr lang="en-US"/>
          </a:p>
          <a:p>
            <a:r>
              <a:rPr lang="en-US" sz="2000">
                <a:latin typeface="Segoe UI"/>
                <a:cs typeface="Segoe UI"/>
              </a:rPr>
              <a:t>Create clear and fair opportunities for high‑performing contractors to become full‑time employees.</a:t>
            </a:r>
            <a:endParaRPr lang="en-US" sz="2000"/>
          </a:p>
          <a:p>
            <a:r>
              <a:rPr lang="en-US" b="1"/>
              <a:t>6. Improve oversight of contracting agencies</a:t>
            </a:r>
            <a:endParaRPr lang="en-US"/>
          </a:p>
          <a:p>
            <a:r>
              <a:rPr lang="en-US" sz="2000">
                <a:latin typeface="Segoe UI"/>
                <a:cs typeface="Segoe UI"/>
              </a:rPr>
              <a:t>Google could audit agencies for compliance with labor standards and ethical treatment.</a:t>
            </a:r>
            <a:endParaRPr lang="en-US" sz="2000"/>
          </a:p>
          <a:p>
            <a:r>
              <a:rPr lang="en-US" sz="2000" dirty="0">
                <a:latin typeface="Segoe UI"/>
                <a:cs typeface="Segoe UI"/>
              </a:rPr>
              <a:t>These changes would reduce dissatisfaction and turnover while helping Google maintain productivity and reputation.</a:t>
            </a:r>
            <a:endParaRPr lang="en-US" sz="2000"/>
          </a:p>
          <a:p>
            <a:pPr marL="0" indent="0">
              <a:buNone/>
            </a:pPr>
            <a:endParaRPr lang="en-US" sz="4800" dirty="0"/>
          </a:p>
        </p:txBody>
      </p:sp>
    </p:spTree>
    <p:extLst>
      <p:ext uri="{BB962C8B-B14F-4D97-AF65-F5344CB8AC3E}">
        <p14:creationId xmlns:p14="http://schemas.microsoft.com/office/powerpoint/2010/main" val="29451543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D371F-96C5-5F94-C126-10AAFB860CBF}"/>
              </a:ext>
            </a:extLst>
          </p:cNvPr>
          <p:cNvSpPr>
            <a:spLocks noGrp="1"/>
          </p:cNvSpPr>
          <p:nvPr>
            <p:ph type="title"/>
          </p:nvPr>
        </p:nvSpPr>
        <p:spPr/>
        <p:txBody>
          <a:bodyPr>
            <a:normAutofit fontScale="90000"/>
          </a:bodyPr>
          <a:lstStyle/>
          <a:p>
            <a:br>
              <a:rPr lang="en-US" sz="2800" dirty="0">
                <a:latin typeface="Segoe UI"/>
                <a:cs typeface="Segoe UI"/>
              </a:rPr>
            </a:br>
            <a:r>
              <a:rPr lang="en-US" sz="3200" b="1">
                <a:latin typeface="Segoe UI"/>
                <a:cs typeface="Segoe UI"/>
              </a:rPr>
              <a:t>Answer: </a:t>
            </a:r>
            <a:r>
              <a:rPr lang="en-US" sz="2800" b="1">
                <a:latin typeface="Segoe UI"/>
                <a:cs typeface="Segoe UI"/>
              </a:rPr>
              <a:t>Would contractor and regular employee experiences be more similar in a mechanistic or organic organizational structure? Explain.</a:t>
            </a:r>
            <a:endParaRPr lang="en-US" sz="2800" b="1"/>
          </a:p>
          <a:p>
            <a:endParaRPr lang="en-US" b="1" dirty="0"/>
          </a:p>
        </p:txBody>
      </p:sp>
      <p:sp>
        <p:nvSpPr>
          <p:cNvPr id="3" name="Content Placeholder 2">
            <a:extLst>
              <a:ext uri="{FF2B5EF4-FFF2-40B4-BE49-F238E27FC236}">
                <a16:creationId xmlns:a16="http://schemas.microsoft.com/office/drawing/2014/main" id="{0AFA52D9-30A9-FE2C-E6A4-5CB50409661C}"/>
              </a:ext>
            </a:extLst>
          </p:cNvPr>
          <p:cNvSpPr>
            <a:spLocks noGrp="1"/>
          </p:cNvSpPr>
          <p:nvPr>
            <p:ph idx="1"/>
          </p:nvPr>
        </p:nvSpPr>
        <p:spPr/>
        <p:txBody>
          <a:bodyPr vert="horz" lIns="91440" tIns="45720" rIns="91440" bIns="45720" rtlCol="0" anchor="t">
            <a:normAutofit/>
          </a:bodyPr>
          <a:lstStyle/>
          <a:p>
            <a:r>
              <a:rPr lang="en-US" b="1"/>
              <a:t>Answer: An </a:t>
            </a:r>
            <a:r>
              <a:rPr lang="en-US" b="1" i="1"/>
              <a:t>organic</a:t>
            </a:r>
            <a:r>
              <a:rPr lang="en-US" b="1"/>
              <a:t> structure would make their experiences more similar.</a:t>
            </a:r>
            <a:endParaRPr lang="en-US"/>
          </a:p>
          <a:p>
            <a:r>
              <a:rPr lang="en-US" b="1"/>
              <a:t>Why?</a:t>
            </a:r>
            <a:endParaRPr lang="en-US"/>
          </a:p>
          <a:p>
            <a:r>
              <a:rPr lang="en-US" sz="1800" b="1">
                <a:latin typeface="Segoe UI"/>
                <a:cs typeface="Segoe UI"/>
              </a:rPr>
              <a:t>Organic structures are flexible, collaborative, and less hierarchical.</a:t>
            </a:r>
            <a:br>
              <a:rPr lang="en-US" sz="1800" b="1" dirty="0">
                <a:latin typeface="Segoe UI"/>
                <a:cs typeface="Segoe UI"/>
              </a:rPr>
            </a:br>
            <a:r>
              <a:rPr lang="en-US" sz="1800" b="1">
                <a:latin typeface="Segoe UI"/>
                <a:cs typeface="Segoe UI"/>
              </a:rPr>
              <a:t> In such organizations:</a:t>
            </a:r>
            <a:endParaRPr lang="en-US" sz="1800"/>
          </a:p>
          <a:p>
            <a:r>
              <a:rPr lang="en-US" sz="1800">
                <a:latin typeface="Segoe UI"/>
                <a:cs typeface="Segoe UI"/>
              </a:rPr>
              <a:t>Work is team‑based.</a:t>
            </a:r>
            <a:endParaRPr lang="en-US" sz="1800"/>
          </a:p>
          <a:p>
            <a:r>
              <a:rPr lang="en-US" sz="1800">
                <a:latin typeface="Segoe UI"/>
                <a:cs typeface="Segoe UI"/>
              </a:rPr>
              <a:t>Boundaries between roles are less rigid.</a:t>
            </a:r>
            <a:endParaRPr lang="en-US" sz="1800"/>
          </a:p>
          <a:p>
            <a:r>
              <a:rPr lang="en-US" sz="1800">
                <a:latin typeface="Segoe UI"/>
                <a:cs typeface="Segoe UI"/>
              </a:rPr>
              <a:t>Communication flows more freely.</a:t>
            </a:r>
            <a:endParaRPr lang="en-US" sz="1800"/>
          </a:p>
          <a:p>
            <a:r>
              <a:rPr lang="en-US" sz="1800" dirty="0">
                <a:latin typeface="Segoe UI"/>
                <a:cs typeface="Segoe UI"/>
              </a:rPr>
              <a:t>Individuals (including contractors) are encouraged to contribute ideas and participate in decision‑making.</a:t>
            </a:r>
            <a:endParaRPr lang="en-US" sz="1800"/>
          </a:p>
          <a:p>
            <a:r>
              <a:rPr lang="en-US" sz="1800">
                <a:latin typeface="Segoe UI"/>
                <a:cs typeface="Segoe UI"/>
              </a:rPr>
              <a:t>This reduces the “second‑class citizen” dynamic described in the case.</a:t>
            </a:r>
            <a:endParaRPr lang="en-US" sz="1800"/>
          </a:p>
          <a:p>
            <a:endParaRPr lang="en-US" sz="4400" dirty="0"/>
          </a:p>
        </p:txBody>
      </p:sp>
    </p:spTree>
    <p:extLst>
      <p:ext uri="{BB962C8B-B14F-4D97-AF65-F5344CB8AC3E}">
        <p14:creationId xmlns:p14="http://schemas.microsoft.com/office/powerpoint/2010/main" val="22130159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246440-64A2-914B-0277-4EF37EB27B0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38AC1003-2637-F998-E5F8-4AD172CA9B0F}"/>
              </a:ext>
            </a:extLst>
          </p:cNvPr>
          <p:cNvSpPr>
            <a:spLocks noGrp="1"/>
          </p:cNvSpPr>
          <p:nvPr>
            <p:ph idx="1"/>
          </p:nvPr>
        </p:nvSpPr>
        <p:spPr/>
        <p:txBody>
          <a:bodyPr vert="horz" lIns="91440" tIns="45720" rIns="91440" bIns="45720" rtlCol="0" anchor="t">
            <a:normAutofit/>
          </a:bodyPr>
          <a:lstStyle/>
          <a:p>
            <a:r>
              <a:rPr lang="en-US" b="1"/>
              <a:t>Why a mechanistic structure makes differences worse</a:t>
            </a:r>
            <a:endParaRPr lang="en-US"/>
          </a:p>
          <a:p>
            <a:r>
              <a:rPr lang="en-US" sz="1800">
                <a:latin typeface="Segoe UI"/>
                <a:cs typeface="Segoe UI"/>
              </a:rPr>
              <a:t>Mechanistic structures:</a:t>
            </a:r>
            <a:endParaRPr lang="en-US" sz="1800"/>
          </a:p>
          <a:p>
            <a:r>
              <a:rPr lang="en-US" sz="1800">
                <a:latin typeface="Segoe UI"/>
                <a:cs typeface="Segoe UI"/>
              </a:rPr>
              <a:t>Are rigid and hierarchical.</a:t>
            </a:r>
            <a:endParaRPr lang="en-US" sz="1800"/>
          </a:p>
          <a:p>
            <a:r>
              <a:rPr lang="en-US" sz="1800">
                <a:latin typeface="Segoe UI"/>
                <a:cs typeface="Segoe UI"/>
              </a:rPr>
              <a:t>Emphasize strict distinctions between job categories.</a:t>
            </a:r>
            <a:endParaRPr lang="en-US" sz="1800"/>
          </a:p>
          <a:p>
            <a:r>
              <a:rPr lang="en-US" sz="1800">
                <a:latin typeface="Segoe UI"/>
                <a:cs typeface="Segoe UI"/>
              </a:rPr>
              <a:t>Allocate authority based on formal position.</a:t>
            </a:r>
            <a:endParaRPr lang="en-US" sz="1800"/>
          </a:p>
          <a:p>
            <a:r>
              <a:rPr lang="en-US" sz="1800">
                <a:latin typeface="Segoe UI"/>
                <a:cs typeface="Segoe UI"/>
              </a:rPr>
              <a:t>This structure reinforces the divisions that contractors already experience—restricted event access, benefits differences, and social exclusion.</a:t>
            </a:r>
            <a:endParaRPr lang="en-US" sz="1800"/>
          </a:p>
          <a:p>
            <a:endParaRPr lang="en-US" sz="4400" dirty="0"/>
          </a:p>
        </p:txBody>
      </p:sp>
    </p:spTree>
    <p:extLst>
      <p:ext uri="{BB962C8B-B14F-4D97-AF65-F5344CB8AC3E}">
        <p14:creationId xmlns:p14="http://schemas.microsoft.com/office/powerpoint/2010/main" val="13269912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8C321-B9D5-371F-9F9C-59903EF4D5F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47026B63-E92C-6EC6-E2B8-3E773F051913}"/>
              </a:ext>
            </a:extLst>
          </p:cNvPr>
          <p:cNvSpPr>
            <a:spLocks noGrp="1"/>
          </p:cNvSpPr>
          <p:nvPr>
            <p:ph idx="1"/>
          </p:nvPr>
        </p:nvSpPr>
        <p:spPr/>
        <p:txBody>
          <a:bodyPr vert="horz" lIns="91440" tIns="45720" rIns="91440" bIns="45720" rtlCol="0" anchor="t">
            <a:normAutofit/>
          </a:bodyPr>
          <a:lstStyle/>
          <a:p>
            <a:r>
              <a:rPr lang="en-US" b="1"/>
              <a:t>Conclusion</a:t>
            </a:r>
            <a:endParaRPr lang="en-US"/>
          </a:p>
          <a:p>
            <a:r>
              <a:rPr lang="en-US" sz="2000">
                <a:latin typeface="Segoe UI"/>
                <a:cs typeface="Segoe UI"/>
              </a:rPr>
              <a:t>An </a:t>
            </a:r>
            <a:r>
              <a:rPr lang="en-US" sz="2000" b="1">
                <a:latin typeface="Segoe UI"/>
                <a:cs typeface="Segoe UI"/>
              </a:rPr>
              <a:t>organic structure</a:t>
            </a:r>
            <a:r>
              <a:rPr lang="en-US" sz="2000">
                <a:latin typeface="Segoe UI"/>
                <a:cs typeface="Segoe UI"/>
              </a:rPr>
              <a:t>—with its emphasis on collaboration, cross‑functional teams, and flexibility—would naturally make contractor and regular employee experiences more similar and reduce the inequalities described in the case.</a:t>
            </a:r>
            <a:endParaRPr lang="en-US" sz="2000"/>
          </a:p>
          <a:p>
            <a:endParaRPr lang="en-US" sz="4800" dirty="0"/>
          </a:p>
        </p:txBody>
      </p:sp>
    </p:spTree>
    <p:extLst>
      <p:ext uri="{BB962C8B-B14F-4D97-AF65-F5344CB8AC3E}">
        <p14:creationId xmlns:p14="http://schemas.microsoft.com/office/powerpoint/2010/main" val="18022004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1447</Words>
  <Application>Microsoft Office PowerPoint</Application>
  <PresentationFormat>Widescreen</PresentationFormat>
  <Paragraphs>76</Paragraphs>
  <Slides>26</Slides>
  <Notes>0</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Office Theme</vt:lpstr>
      <vt:lpstr>PowerPoint Presentation</vt:lpstr>
      <vt:lpstr>The scenario of Isabella Castillo</vt:lpstr>
      <vt:lpstr>The scenario of Isabella Castillo</vt:lpstr>
      <vt:lpstr>The scenario of Isabella Castillo</vt:lpstr>
      <vt:lpstr>CASE APPLICATION 1 Making a Flat Organization Work at Punchkick</vt:lpstr>
      <vt:lpstr>PowerPoint Presentation</vt:lpstr>
      <vt:lpstr>Discussion Questions</vt:lpstr>
      <vt:lpstr>1. How would you describe Punchkick Interactive in terms of the elements of organizational design?</vt:lpstr>
      <vt:lpstr>PowerPoint Presentation</vt:lpstr>
      <vt:lpstr>2. What are the strengths and potential areas of concern illustrated by the example of Punchkick?</vt:lpstr>
      <vt:lpstr>PowerPoint Presentation</vt:lpstr>
      <vt:lpstr>3. What makes a flat, “no boss” structure work effectively? When might this structure not work as well?</vt:lpstr>
      <vt:lpstr>PowerPoint Presentation</vt:lpstr>
      <vt:lpstr>4. What advice would you give Punchkick to ensure they don’t experience the problems that Valve has had?</vt:lpstr>
      <vt:lpstr>PowerPoint Presentation</vt:lpstr>
      <vt:lpstr> Case Application 2: The Invisible Workforce at Google </vt:lpstr>
      <vt:lpstr>PowerPoint Presentation</vt:lpstr>
      <vt:lpstr> Discussion Questions </vt:lpstr>
      <vt:lpstr>  Answer: What are the advantages of contractor workers for a) Google and b) the workers themselves? </vt:lpstr>
      <vt:lpstr>PowerPoint Presentation</vt:lpstr>
      <vt:lpstr> Answer: What are the most important problems that you see with being a contractor? </vt:lpstr>
      <vt:lpstr>   Answer: How could the contractor hiring arrangement be improved to realize effective outcomes for both contractors and Google? </vt:lpstr>
      <vt:lpstr>PowerPoint Presentation</vt:lpstr>
      <vt:lpstr> Answer: Would contractor and regular employee experiences be more similar in a mechanistic or organic organizational structure? Explain. </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Moutushi Tanha</dc:creator>
  <cp:lastModifiedBy>Moutushi Tanha</cp:lastModifiedBy>
  <cp:revision>108</cp:revision>
  <dcterms:created xsi:type="dcterms:W3CDTF">2026-03-23T22:06:44Z</dcterms:created>
  <dcterms:modified xsi:type="dcterms:W3CDTF">2026-04-07T14:16:19Z</dcterms:modified>
</cp:coreProperties>
</file>