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 id="2147484002" r:id="rId2"/>
  </p:sldMasterIdLst>
  <p:notesMasterIdLst>
    <p:notesMasterId r:id="rId57"/>
  </p:notesMasterIdLst>
  <p:sldIdLst>
    <p:sldId id="304" r:id="rId3"/>
    <p:sldId id="435" r:id="rId4"/>
    <p:sldId id="456" r:id="rId5"/>
    <p:sldId id="491" r:id="rId6"/>
    <p:sldId id="500" r:id="rId7"/>
    <p:sldId id="492" r:id="rId8"/>
    <p:sldId id="493" r:id="rId9"/>
    <p:sldId id="265" r:id="rId10"/>
    <p:sldId id="280" r:id="rId11"/>
    <p:sldId id="281" r:id="rId12"/>
    <p:sldId id="502" r:id="rId13"/>
    <p:sldId id="277" r:id="rId14"/>
    <p:sldId id="287" r:id="rId15"/>
    <p:sldId id="296" r:id="rId16"/>
    <p:sldId id="285" r:id="rId17"/>
    <p:sldId id="279" r:id="rId18"/>
    <p:sldId id="284" r:id="rId19"/>
    <p:sldId id="498" r:id="rId20"/>
    <p:sldId id="293" r:id="rId21"/>
    <p:sldId id="294" r:id="rId22"/>
    <p:sldId id="295" r:id="rId23"/>
    <p:sldId id="349" r:id="rId24"/>
    <p:sldId id="297" r:id="rId25"/>
    <p:sldId id="298" r:id="rId26"/>
    <p:sldId id="299" r:id="rId27"/>
    <p:sldId id="350" r:id="rId28"/>
    <p:sldId id="301" r:id="rId29"/>
    <p:sldId id="302" r:id="rId30"/>
    <p:sldId id="351" r:id="rId31"/>
    <p:sldId id="352" r:id="rId32"/>
    <p:sldId id="497" r:id="rId33"/>
    <p:sldId id="503" r:id="rId34"/>
    <p:sldId id="283" r:id="rId35"/>
    <p:sldId id="459" r:id="rId36"/>
    <p:sldId id="305" r:id="rId37"/>
    <p:sldId id="362" r:id="rId38"/>
    <p:sldId id="436" r:id="rId39"/>
    <p:sldId id="390" r:id="rId40"/>
    <p:sldId id="437" r:id="rId41"/>
    <p:sldId id="257" r:id="rId42"/>
    <p:sldId id="438" r:id="rId43"/>
    <p:sldId id="439" r:id="rId44"/>
    <p:sldId id="440" r:id="rId45"/>
    <p:sldId id="444" r:id="rId46"/>
    <p:sldId id="445" r:id="rId47"/>
    <p:sldId id="446" r:id="rId48"/>
    <p:sldId id="447" r:id="rId49"/>
    <p:sldId id="448" r:id="rId50"/>
    <p:sldId id="449" r:id="rId51"/>
    <p:sldId id="450" r:id="rId52"/>
    <p:sldId id="504" r:id="rId53"/>
    <p:sldId id="398" r:id="rId54"/>
    <p:sldId id="458" r:id="rId55"/>
    <p:sldId id="455"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BCFAA-FAC2-BB44-AB22-C731F48060BF}" v="305" dt="2023-09-11T14:49:45.115"/>
    <p1510:client id="{4FCDFF2E-8BB6-F451-FBB7-2172DD3B1CEF}" v="57" dt="2023-09-11T13:53:17.762"/>
    <p1510:client id="{52C80E17-CF56-9509-3031-024F0B841001}" v="3" dt="2023-09-11T14:02:52.274"/>
    <p1510:client id="{CD2F501C-8AFB-B7DA-E143-11FC708C7BA4}" v="12" dt="2023-09-11T13:28:49.285"/>
    <p1510:client id="{D82A73E2-3222-A676-9017-587E1CF0BC27}" v="63" dt="2023-09-12T12:58:37.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3"/>
  </p:normalViewPr>
  <p:slideViewPr>
    <p:cSldViewPr snapToGrid="0">
      <p:cViewPr varScale="1">
        <p:scale>
          <a:sx n="87" d="100"/>
          <a:sy n="87" d="100"/>
        </p:scale>
        <p:origin x="66"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37A4F6-4FDF-DD4C-982B-93A4FD1E1814}" type="datetimeFigureOut">
              <a:rPr lang="en-US" smtClean="0"/>
              <a:t>9/13/2023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7BB3B2-CA97-F948-93DC-EE3FA4133FB0}" type="slidenum">
              <a:rPr lang="en-US" smtClean="0"/>
              <a:t>‹#›</a:t>
            </a:fld>
            <a:endParaRPr lang="en-US"/>
          </a:p>
        </p:txBody>
      </p:sp>
    </p:spTree>
    <p:extLst>
      <p:ext uri="{BB962C8B-B14F-4D97-AF65-F5344CB8AC3E}">
        <p14:creationId xmlns:p14="http://schemas.microsoft.com/office/powerpoint/2010/main" val="1901578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3</a:t>
            </a:fld>
            <a:endParaRPr lang="en-US"/>
          </a:p>
        </p:txBody>
      </p:sp>
    </p:spTree>
    <p:extLst>
      <p:ext uri="{BB962C8B-B14F-4D97-AF65-F5344CB8AC3E}">
        <p14:creationId xmlns:p14="http://schemas.microsoft.com/office/powerpoint/2010/main" val="187778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Efallai</a:t>
            </a:r>
            <a:r>
              <a:rPr lang="en-US"/>
              <a:t> </a:t>
            </a:r>
            <a:r>
              <a:rPr lang="en-US" err="1"/>
              <a:t>cynnal</a:t>
            </a:r>
            <a:r>
              <a:rPr lang="en-US"/>
              <a:t> </a:t>
            </a:r>
            <a:r>
              <a:rPr lang="en-US" err="1"/>
              <a:t>trafodaeth</a:t>
            </a:r>
            <a:r>
              <a:rPr lang="en-US"/>
              <a:t> </a:t>
            </a:r>
            <a:r>
              <a:rPr lang="en-US" err="1"/>
              <a:t>yma</a:t>
            </a:r>
            <a:r>
              <a:rPr lang="en-US"/>
              <a:t>,</a:t>
            </a:r>
            <a:r>
              <a:rPr lang="en-US" baseline="0"/>
              <a:t> </a:t>
            </a:r>
            <a:r>
              <a:rPr lang="en-US" baseline="0" err="1"/>
              <a:t>gofyn</a:t>
            </a:r>
            <a:r>
              <a:rPr lang="en-US" baseline="0"/>
              <a:t> </a:t>
            </a:r>
            <a:r>
              <a:rPr lang="en-US" baseline="0" err="1"/>
              <a:t>iddyn</a:t>
            </a:r>
            <a:r>
              <a:rPr lang="en-US" baseline="0"/>
              <a:t> </a:t>
            </a:r>
            <a:r>
              <a:rPr lang="en-US" baseline="0" err="1"/>
              <a:t>nhw</a:t>
            </a:r>
            <a:r>
              <a:rPr lang="en-US" baseline="0"/>
              <a:t> </a:t>
            </a:r>
            <a:r>
              <a:rPr lang="en-US" baseline="0" err="1"/>
              <a:t>ysgrifennu</a:t>
            </a:r>
            <a:r>
              <a:rPr lang="en-US" baseline="0"/>
              <a:t> </a:t>
            </a:r>
            <a:r>
              <a:rPr lang="en-US" baseline="0" err="1"/>
              <a:t>ffaith</a:t>
            </a:r>
            <a:r>
              <a:rPr lang="en-US" baseline="0"/>
              <a:t> </a:t>
            </a:r>
            <a:r>
              <a:rPr lang="en-US" baseline="0" err="1"/>
              <a:t>ar</a:t>
            </a:r>
            <a:r>
              <a:rPr lang="en-US" baseline="0"/>
              <a:t> ‘post-it’ note </a:t>
            </a:r>
            <a:r>
              <a:rPr lang="en-US" baseline="0" err="1"/>
              <a:t>a’u</a:t>
            </a:r>
            <a:r>
              <a:rPr lang="en-US" baseline="0"/>
              <a:t> </a:t>
            </a:r>
            <a:r>
              <a:rPr lang="en-US" baseline="0" err="1"/>
              <a:t>gosod</a:t>
            </a:r>
            <a:r>
              <a:rPr lang="en-US" baseline="0"/>
              <a:t> </a:t>
            </a:r>
            <a:r>
              <a:rPr lang="en-US" baseline="0" err="1"/>
              <a:t>ar</a:t>
            </a:r>
            <a:r>
              <a:rPr lang="en-US" baseline="0"/>
              <a:t> y </a:t>
            </a:r>
            <a:r>
              <a:rPr lang="en-US" baseline="0" err="1"/>
              <a:t>wal</a:t>
            </a:r>
            <a:r>
              <a:rPr lang="en-US" baseline="0"/>
              <a:t> ac </a:t>
            </a:r>
            <a:r>
              <a:rPr lang="en-US" baseline="0" err="1"/>
              <a:t>yna</a:t>
            </a:r>
            <a:r>
              <a:rPr lang="en-US" baseline="0"/>
              <a:t> </a:t>
            </a:r>
            <a:r>
              <a:rPr lang="en-US" baseline="0" err="1"/>
              <a:t>trafod</a:t>
            </a:r>
            <a:r>
              <a:rPr lang="en-US" baseline="0"/>
              <a:t> </a:t>
            </a:r>
            <a:r>
              <a:rPr lang="en-US" baseline="0" err="1"/>
              <a:t>ambell</a:t>
            </a:r>
            <a:r>
              <a:rPr lang="en-US" baseline="0"/>
              <a:t> un </a:t>
            </a:r>
            <a:r>
              <a:rPr lang="en-US" baseline="0" err="1"/>
              <a:t>ohonyn</a:t>
            </a:r>
            <a:r>
              <a:rPr lang="en-US" baseline="0"/>
              <a:t> </a:t>
            </a:r>
            <a:r>
              <a:rPr lang="en-US" baseline="0" err="1"/>
              <a:t>nhw</a:t>
            </a:r>
            <a:r>
              <a:rPr lang="en-US" baseline="0"/>
              <a:t> </a:t>
            </a:r>
            <a:r>
              <a:rPr lang="en-US" baseline="0" err="1"/>
              <a:t>nes</a:t>
            </a:r>
            <a:r>
              <a:rPr lang="en-US" baseline="0"/>
              <a:t> </a:t>
            </a:r>
            <a:r>
              <a:rPr lang="en-US" baseline="0" err="1"/>
              <a:t>ymlaen</a:t>
            </a:r>
            <a:r>
              <a:rPr lang="en-US" baseline="0"/>
              <a:t> (</a:t>
            </a:r>
            <a:r>
              <a:rPr lang="en-US" baseline="0" err="1"/>
              <a:t>gweler</a:t>
            </a:r>
            <a:r>
              <a:rPr lang="en-US" baseline="0"/>
              <a:t> </a:t>
            </a:r>
            <a:r>
              <a:rPr lang="en-US" baseline="0" err="1"/>
              <a:t>sleid</a:t>
            </a:r>
            <a:r>
              <a:rPr lang="en-US" baseline="0"/>
              <a:t> 20)</a:t>
            </a:r>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5</a:t>
            </a:fld>
            <a:endParaRPr lang="en-US"/>
          </a:p>
        </p:txBody>
      </p:sp>
    </p:spTree>
    <p:extLst>
      <p:ext uri="{BB962C8B-B14F-4D97-AF65-F5344CB8AC3E}">
        <p14:creationId xmlns:p14="http://schemas.microsoft.com/office/powerpoint/2010/main" val="16185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7</a:t>
            </a:fld>
            <a:endParaRPr lang="en-US"/>
          </a:p>
        </p:txBody>
      </p:sp>
    </p:spTree>
    <p:extLst>
      <p:ext uri="{BB962C8B-B14F-4D97-AF65-F5344CB8AC3E}">
        <p14:creationId xmlns:p14="http://schemas.microsoft.com/office/powerpoint/2010/main" val="805528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42950" indent="-285750" eaLnBrk="0" hangingPunct="0">
              <a:defRPr sz="2400">
                <a:solidFill>
                  <a:schemeClr val="tx1"/>
                </a:solidFill>
                <a:latin typeface="Times New Roman" charset="0"/>
                <a:ea typeface="Times New Roman" charset="0"/>
                <a:cs typeface="Times New Roman" charset="0"/>
              </a:defRPr>
            </a:lvl2pPr>
            <a:lvl3pPr marL="1143000" indent="-228600" eaLnBrk="0" hangingPunct="0">
              <a:defRPr sz="2400">
                <a:solidFill>
                  <a:schemeClr val="tx1"/>
                </a:solidFill>
                <a:latin typeface="Times New Roman" charset="0"/>
                <a:ea typeface="Times New Roman" charset="0"/>
                <a:cs typeface="Times New Roman" charset="0"/>
              </a:defRPr>
            </a:lvl3pPr>
            <a:lvl4pPr marL="1600200" indent="-228600" eaLnBrk="0" hangingPunct="0">
              <a:defRPr sz="2400">
                <a:solidFill>
                  <a:schemeClr val="tx1"/>
                </a:solidFill>
                <a:latin typeface="Times New Roman" charset="0"/>
                <a:ea typeface="Times New Roman" charset="0"/>
                <a:cs typeface="Times New Roman" charset="0"/>
              </a:defRPr>
            </a:lvl4pPr>
            <a:lvl5pPr marL="2057400" indent="-228600" eaLnBrk="0" hangingPunct="0">
              <a:defRPr sz="2400">
                <a:solidFill>
                  <a:schemeClr val="tx1"/>
                </a:solidFill>
                <a:latin typeface="Times New Roman" charset="0"/>
                <a:ea typeface="Times New Roman" charset="0"/>
                <a:cs typeface="Times New Roman" charset="0"/>
              </a:defRPr>
            </a:lvl5pPr>
            <a:lvl6pPr marL="25146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718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290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862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fld id="{4AFB278B-5FA3-2E4F-AD74-53446B273C13}" type="slidenum">
              <a:rPr lang="en-GB" sz="1200"/>
              <a:pPr eaLnBrk="1" hangingPunct="1"/>
              <a:t>9</a:t>
            </a:fld>
            <a:endParaRPr lang="en-GB"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FAA26D3D-D897-4be2-8F04-BA451C77F1D7}">
              <ma14:placeholderFlag xmlns=""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r>
              <a:rPr lang="en-GB">
                <a:latin typeface="Times New Roman" charset="0"/>
                <a:cs typeface="Times New Roman" charset="0"/>
              </a:rPr>
              <a:t>Who would have thought that the Welsh language is relates to </a:t>
            </a:r>
            <a:r>
              <a:rPr lang="en-GB" err="1">
                <a:latin typeface="Times New Roman" charset="0"/>
                <a:cs typeface="Times New Roman" charset="0"/>
              </a:rPr>
              <a:t>Sanskirt</a:t>
            </a:r>
            <a:r>
              <a:rPr lang="en-GB">
                <a:latin typeface="Times New Roman" charset="0"/>
                <a:cs typeface="Times New Roman" charset="0"/>
              </a:rPr>
              <a:t>. </a:t>
            </a:r>
          </a:p>
        </p:txBody>
      </p:sp>
    </p:spTree>
    <p:extLst>
      <p:ext uri="{BB962C8B-B14F-4D97-AF65-F5344CB8AC3E}">
        <p14:creationId xmlns:p14="http://schemas.microsoft.com/office/powerpoint/2010/main" val="1752601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42950" indent="-285750" eaLnBrk="0" hangingPunct="0">
              <a:defRPr sz="2400">
                <a:solidFill>
                  <a:schemeClr val="tx1"/>
                </a:solidFill>
                <a:latin typeface="Times New Roman" charset="0"/>
                <a:ea typeface="Times New Roman" charset="0"/>
                <a:cs typeface="Times New Roman" charset="0"/>
              </a:defRPr>
            </a:lvl2pPr>
            <a:lvl3pPr marL="1143000" indent="-228600" eaLnBrk="0" hangingPunct="0">
              <a:defRPr sz="2400">
                <a:solidFill>
                  <a:schemeClr val="tx1"/>
                </a:solidFill>
                <a:latin typeface="Times New Roman" charset="0"/>
                <a:ea typeface="Times New Roman" charset="0"/>
                <a:cs typeface="Times New Roman" charset="0"/>
              </a:defRPr>
            </a:lvl3pPr>
            <a:lvl4pPr marL="1600200" indent="-228600" eaLnBrk="0" hangingPunct="0">
              <a:defRPr sz="2400">
                <a:solidFill>
                  <a:schemeClr val="tx1"/>
                </a:solidFill>
                <a:latin typeface="Times New Roman" charset="0"/>
                <a:ea typeface="Times New Roman" charset="0"/>
                <a:cs typeface="Times New Roman" charset="0"/>
              </a:defRPr>
            </a:lvl4pPr>
            <a:lvl5pPr marL="2057400" indent="-228600" eaLnBrk="0" hangingPunct="0">
              <a:defRPr sz="2400">
                <a:solidFill>
                  <a:schemeClr val="tx1"/>
                </a:solidFill>
                <a:latin typeface="Times New Roman" charset="0"/>
                <a:ea typeface="Times New Roman" charset="0"/>
                <a:cs typeface="Times New Roman" charset="0"/>
              </a:defRPr>
            </a:lvl5pPr>
            <a:lvl6pPr marL="25146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718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290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862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defRPr/>
            </a:pPr>
            <a:fld id="{23D64227-9AA4-D243-AAAC-6B85DB3817F6}" type="slidenum">
              <a:rPr lang="en-GB" sz="1200" smtClean="0"/>
              <a:pPr eaLnBrk="1" hangingPunct="1">
                <a:defRPr/>
              </a:pPr>
              <a:t>10</a:t>
            </a:fld>
            <a:endParaRPr lang="en-GB"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extLst>
            <a:ext uri="{FAA26D3D-D897-4be2-8F04-BA451C77F1D7}">
              <ma14:placeholderFlag xmlns="" xmlns:ma14="http://schemas.microsoft.com/office/mac/drawingml/2011/main" val="1"/>
            </a:ex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r>
              <a:rPr lang="en-GB">
                <a:latin typeface="Times New Roman" charset="0"/>
                <a:cs typeface="Times New Roman" charset="0"/>
              </a:rPr>
              <a:t>Mae </a:t>
            </a:r>
            <a:r>
              <a:rPr lang="en-GB" err="1">
                <a:latin typeface="Times New Roman" charset="0"/>
                <a:cs typeface="Times New Roman" charset="0"/>
              </a:rPr>
              <a:t>cyfle</a:t>
            </a:r>
            <a:r>
              <a:rPr lang="en-GB">
                <a:latin typeface="Times New Roman" charset="0"/>
                <a:cs typeface="Times New Roman" charset="0"/>
              </a:rPr>
              <a:t> fan </a:t>
            </a:r>
            <a:r>
              <a:rPr lang="en-GB" err="1">
                <a:latin typeface="Times New Roman" charset="0"/>
                <a:cs typeface="Times New Roman" charset="0"/>
              </a:rPr>
              <a:t>hyn</a:t>
            </a:r>
            <a:r>
              <a:rPr lang="en-GB">
                <a:latin typeface="Times New Roman" charset="0"/>
                <a:cs typeface="Times New Roman" charset="0"/>
              </a:rPr>
              <a:t> </a:t>
            </a:r>
            <a:r>
              <a:rPr lang="en-GB" err="1">
                <a:latin typeface="Times New Roman" charset="0"/>
                <a:cs typeface="Times New Roman" charset="0"/>
              </a:rPr>
              <a:t>i</a:t>
            </a:r>
            <a:r>
              <a:rPr lang="en-GB">
                <a:latin typeface="Times New Roman" charset="0"/>
                <a:cs typeface="Times New Roman" charset="0"/>
              </a:rPr>
              <a:t> </a:t>
            </a:r>
            <a:r>
              <a:rPr lang="en-GB" err="1">
                <a:latin typeface="Times New Roman" charset="0"/>
                <a:cs typeface="Times New Roman" charset="0"/>
              </a:rPr>
              <a:t>waredu’r</a:t>
            </a:r>
            <a:r>
              <a:rPr lang="en-GB">
                <a:latin typeface="Times New Roman" charset="0"/>
                <a:cs typeface="Times New Roman" charset="0"/>
              </a:rPr>
              <a:t> </a:t>
            </a:r>
            <a:r>
              <a:rPr lang="en-GB" err="1">
                <a:latin typeface="Times New Roman" charset="0"/>
                <a:cs typeface="Times New Roman" charset="0"/>
              </a:rPr>
              <a:t>gred</a:t>
            </a:r>
            <a:r>
              <a:rPr lang="en-GB" baseline="0">
                <a:latin typeface="Times New Roman" charset="0"/>
                <a:cs typeface="Times New Roman" charset="0"/>
              </a:rPr>
              <a:t> </a:t>
            </a:r>
            <a:r>
              <a:rPr lang="en-GB" baseline="0" err="1">
                <a:latin typeface="Times New Roman" charset="0"/>
                <a:cs typeface="Times New Roman" charset="0"/>
              </a:rPr>
              <a:t>sy’n</a:t>
            </a:r>
            <a:r>
              <a:rPr lang="en-GB" baseline="0">
                <a:latin typeface="Times New Roman" charset="0"/>
                <a:cs typeface="Times New Roman" charset="0"/>
              </a:rPr>
              <a:t> </a:t>
            </a:r>
            <a:r>
              <a:rPr lang="en-GB" baseline="0" err="1">
                <a:latin typeface="Times New Roman" charset="0"/>
                <a:cs typeface="Times New Roman" charset="0"/>
              </a:rPr>
              <a:t>cael</a:t>
            </a:r>
            <a:r>
              <a:rPr lang="en-GB" baseline="0">
                <a:latin typeface="Times New Roman" charset="0"/>
                <a:cs typeface="Times New Roman" charset="0"/>
              </a:rPr>
              <a:t> </a:t>
            </a:r>
            <a:r>
              <a:rPr lang="en-GB" baseline="0" err="1">
                <a:latin typeface="Times New Roman" charset="0"/>
                <a:cs typeface="Times New Roman" charset="0"/>
              </a:rPr>
              <a:t>ei</a:t>
            </a:r>
            <a:r>
              <a:rPr lang="en-GB" baseline="0">
                <a:latin typeface="Times New Roman" charset="0"/>
                <a:cs typeface="Times New Roman" charset="0"/>
              </a:rPr>
              <a:t> </a:t>
            </a:r>
            <a:r>
              <a:rPr lang="en-GB" baseline="0" err="1">
                <a:latin typeface="Times New Roman" charset="0"/>
                <a:cs typeface="Times New Roman" charset="0"/>
              </a:rPr>
              <a:t>harddel</a:t>
            </a:r>
            <a:r>
              <a:rPr lang="en-GB" baseline="0">
                <a:latin typeface="Times New Roman" charset="0"/>
                <a:cs typeface="Times New Roman" charset="0"/>
              </a:rPr>
              <a:t> </a:t>
            </a:r>
            <a:r>
              <a:rPr lang="en-GB" baseline="0" err="1">
                <a:latin typeface="Times New Roman" charset="0"/>
                <a:cs typeface="Times New Roman" charset="0"/>
              </a:rPr>
              <a:t>gan</a:t>
            </a:r>
            <a:r>
              <a:rPr lang="en-GB" baseline="0">
                <a:latin typeface="Times New Roman" charset="0"/>
                <a:cs typeface="Times New Roman" charset="0"/>
              </a:rPr>
              <a:t> rai </a:t>
            </a:r>
            <a:r>
              <a:rPr lang="en-GB" baseline="0" err="1">
                <a:latin typeface="Times New Roman" charset="0"/>
                <a:cs typeface="Times New Roman" charset="0"/>
              </a:rPr>
              <a:t>fod</a:t>
            </a:r>
            <a:r>
              <a:rPr lang="en-GB" baseline="0">
                <a:latin typeface="Times New Roman" charset="0"/>
                <a:cs typeface="Times New Roman" charset="0"/>
              </a:rPr>
              <a:t> </a:t>
            </a:r>
            <a:r>
              <a:rPr lang="en-GB" baseline="0" err="1">
                <a:latin typeface="Times New Roman" charset="0"/>
                <a:cs typeface="Times New Roman" charset="0"/>
              </a:rPr>
              <a:t>geiriau</a:t>
            </a:r>
            <a:r>
              <a:rPr lang="en-GB" baseline="0">
                <a:latin typeface="Times New Roman" charset="0"/>
                <a:cs typeface="Times New Roman" charset="0"/>
              </a:rPr>
              <a:t> Cymraeg </a:t>
            </a:r>
            <a:r>
              <a:rPr lang="en-GB" baseline="0" err="1">
                <a:latin typeface="Times New Roman" charset="0"/>
                <a:cs typeface="Times New Roman" charset="0"/>
              </a:rPr>
              <a:t>fel</a:t>
            </a:r>
            <a:r>
              <a:rPr lang="en-GB" baseline="0">
                <a:latin typeface="Times New Roman" charset="0"/>
                <a:cs typeface="Times New Roman" charset="0"/>
              </a:rPr>
              <a:t> ‘</a:t>
            </a:r>
            <a:r>
              <a:rPr lang="en-GB" baseline="0" err="1">
                <a:latin typeface="Times New Roman" charset="0"/>
                <a:cs typeface="Times New Roman" charset="0"/>
              </a:rPr>
              <a:t>ffôn</a:t>
            </a:r>
            <a:r>
              <a:rPr lang="en-GB" baseline="0">
                <a:latin typeface="Times New Roman" charset="0"/>
                <a:cs typeface="Times New Roman" charset="0"/>
              </a:rPr>
              <a:t>’ </a:t>
            </a:r>
            <a:r>
              <a:rPr lang="en-GB" baseline="0" err="1">
                <a:latin typeface="Times New Roman" charset="0"/>
                <a:cs typeface="Times New Roman" charset="0"/>
              </a:rPr>
              <a:t>ayyb</a:t>
            </a:r>
            <a:r>
              <a:rPr lang="en-GB" baseline="0">
                <a:latin typeface="Times New Roman" charset="0"/>
                <a:cs typeface="Times New Roman" charset="0"/>
              </a:rPr>
              <a:t> </a:t>
            </a:r>
            <a:r>
              <a:rPr lang="en-GB" baseline="0" err="1">
                <a:latin typeface="Times New Roman" charset="0"/>
                <a:cs typeface="Times New Roman" charset="0"/>
              </a:rPr>
              <a:t>rhywsut</a:t>
            </a:r>
            <a:r>
              <a:rPr lang="en-GB" baseline="0">
                <a:latin typeface="Times New Roman" charset="0"/>
                <a:cs typeface="Times New Roman" charset="0"/>
              </a:rPr>
              <a:t> </a:t>
            </a:r>
            <a:r>
              <a:rPr lang="en-GB" baseline="0" err="1">
                <a:latin typeface="Times New Roman" charset="0"/>
                <a:cs typeface="Times New Roman" charset="0"/>
              </a:rPr>
              <a:t>yn</a:t>
            </a:r>
            <a:r>
              <a:rPr lang="en-GB" baseline="0">
                <a:latin typeface="Times New Roman" charset="0"/>
                <a:cs typeface="Times New Roman" charset="0"/>
              </a:rPr>
              <a:t> </a:t>
            </a:r>
            <a:r>
              <a:rPr lang="en-GB" baseline="0" err="1">
                <a:latin typeface="Times New Roman" charset="0"/>
                <a:cs typeface="Times New Roman" charset="0"/>
              </a:rPr>
              <a:t>fenthyciad</a:t>
            </a:r>
            <a:r>
              <a:rPr lang="en-GB" baseline="0">
                <a:latin typeface="Times New Roman" charset="0"/>
                <a:cs typeface="Times New Roman" charset="0"/>
              </a:rPr>
              <a:t> </a:t>
            </a:r>
            <a:r>
              <a:rPr lang="en-GB" baseline="0" err="1">
                <a:latin typeface="Times New Roman" charset="0"/>
                <a:cs typeface="Times New Roman" charset="0"/>
              </a:rPr>
              <a:t>o’r</a:t>
            </a:r>
            <a:r>
              <a:rPr lang="en-GB" baseline="0">
                <a:latin typeface="Times New Roman" charset="0"/>
                <a:cs typeface="Times New Roman" charset="0"/>
              </a:rPr>
              <a:t> </a:t>
            </a:r>
            <a:r>
              <a:rPr lang="en-GB" baseline="0" err="1">
                <a:latin typeface="Times New Roman" charset="0"/>
                <a:cs typeface="Times New Roman" charset="0"/>
              </a:rPr>
              <a:t>Saesneg</a:t>
            </a:r>
            <a:r>
              <a:rPr lang="en-GB" baseline="0">
                <a:latin typeface="Times New Roman" charset="0"/>
                <a:cs typeface="Times New Roman" charset="0"/>
              </a:rPr>
              <a:t> ac </a:t>
            </a:r>
            <a:r>
              <a:rPr lang="en-GB" baseline="0" err="1">
                <a:latin typeface="Times New Roman" charset="0"/>
                <a:cs typeface="Times New Roman" charset="0"/>
              </a:rPr>
              <a:t>felly’n</a:t>
            </a:r>
            <a:r>
              <a:rPr lang="en-GB" baseline="0">
                <a:latin typeface="Times New Roman" charset="0"/>
                <a:cs typeface="Times New Roman" charset="0"/>
              </a:rPr>
              <a:t> </a:t>
            </a:r>
            <a:r>
              <a:rPr lang="en-GB" baseline="0" err="1">
                <a:latin typeface="Times New Roman" charset="0"/>
                <a:cs typeface="Times New Roman" charset="0"/>
              </a:rPr>
              <a:t>cadarnhau’r</a:t>
            </a:r>
            <a:r>
              <a:rPr lang="en-GB" baseline="0">
                <a:latin typeface="Times New Roman" charset="0"/>
                <a:cs typeface="Times New Roman" charset="0"/>
              </a:rPr>
              <a:t> </a:t>
            </a:r>
            <a:r>
              <a:rPr lang="en-GB" baseline="0" err="1">
                <a:latin typeface="Times New Roman" charset="0"/>
                <a:cs typeface="Times New Roman" charset="0"/>
              </a:rPr>
              <a:t>rhagfarn</a:t>
            </a:r>
            <a:r>
              <a:rPr lang="en-GB" baseline="0">
                <a:latin typeface="Times New Roman" charset="0"/>
                <a:cs typeface="Times New Roman" charset="0"/>
              </a:rPr>
              <a:t> </a:t>
            </a:r>
            <a:r>
              <a:rPr lang="en-GB" baseline="0" err="1">
                <a:latin typeface="Times New Roman" charset="0"/>
                <a:cs typeface="Times New Roman" charset="0"/>
              </a:rPr>
              <a:t>mai</a:t>
            </a:r>
            <a:r>
              <a:rPr lang="en-GB" baseline="0">
                <a:latin typeface="Times New Roman" charset="0"/>
                <a:cs typeface="Times New Roman" charset="0"/>
              </a:rPr>
              <a:t> </a:t>
            </a:r>
            <a:r>
              <a:rPr lang="en-GB" baseline="0" err="1">
                <a:latin typeface="Times New Roman" charset="0"/>
                <a:cs typeface="Times New Roman" charset="0"/>
              </a:rPr>
              <a:t>iaith</a:t>
            </a:r>
            <a:r>
              <a:rPr lang="en-GB" baseline="0">
                <a:latin typeface="Times New Roman" charset="0"/>
                <a:cs typeface="Times New Roman" charset="0"/>
              </a:rPr>
              <a:t> ’</a:t>
            </a:r>
            <a:r>
              <a:rPr lang="en-GB" baseline="0" err="1">
                <a:latin typeface="Times New Roman" charset="0"/>
                <a:cs typeface="Times New Roman" charset="0"/>
              </a:rPr>
              <a:t>dlawd</a:t>
            </a:r>
            <a:r>
              <a:rPr lang="en-GB" baseline="0">
                <a:latin typeface="Times New Roman" charset="0"/>
                <a:cs typeface="Times New Roman" charset="0"/>
              </a:rPr>
              <a:t>’ </a:t>
            </a:r>
            <a:r>
              <a:rPr lang="en-GB" baseline="0" err="1">
                <a:latin typeface="Times New Roman" charset="0"/>
                <a:cs typeface="Times New Roman" charset="0"/>
              </a:rPr>
              <a:t>yw’r</a:t>
            </a:r>
            <a:r>
              <a:rPr lang="en-GB" baseline="0">
                <a:latin typeface="Times New Roman" charset="0"/>
                <a:cs typeface="Times New Roman" charset="0"/>
              </a:rPr>
              <a:t> </a:t>
            </a:r>
            <a:r>
              <a:rPr lang="en-GB" baseline="0" err="1">
                <a:latin typeface="Times New Roman" charset="0"/>
                <a:cs typeface="Times New Roman" charset="0"/>
              </a:rPr>
              <a:t>Gymraeg</a:t>
            </a:r>
            <a:r>
              <a:rPr lang="en-GB" baseline="0">
                <a:latin typeface="Times New Roman" charset="0"/>
                <a:cs typeface="Times New Roman" charset="0"/>
              </a:rPr>
              <a:t>. </a:t>
            </a:r>
            <a:r>
              <a:rPr lang="en-GB">
                <a:latin typeface="Times New Roman" charset="0"/>
                <a:cs typeface="Times New Roman" charset="0"/>
              </a:rPr>
              <a:t>Mae </a:t>
            </a:r>
            <a:r>
              <a:rPr lang="en-GB" err="1">
                <a:latin typeface="Times New Roman" charset="0"/>
                <a:cs typeface="Times New Roman" charset="0"/>
              </a:rPr>
              <a:t>ieithoedd</a:t>
            </a:r>
            <a:r>
              <a:rPr lang="en-GB">
                <a:latin typeface="Times New Roman" charset="0"/>
                <a:cs typeface="Times New Roman" charset="0"/>
              </a:rPr>
              <a:t> </a:t>
            </a:r>
            <a:r>
              <a:rPr lang="en-GB" err="1">
                <a:latin typeface="Times New Roman" charset="0"/>
                <a:cs typeface="Times New Roman" charset="0"/>
              </a:rPr>
              <a:t>yn</a:t>
            </a:r>
            <a:r>
              <a:rPr lang="en-GB">
                <a:latin typeface="Times New Roman" charset="0"/>
                <a:cs typeface="Times New Roman" charset="0"/>
              </a:rPr>
              <a:t> </a:t>
            </a:r>
            <a:r>
              <a:rPr lang="en-GB" err="1">
                <a:latin typeface="Times New Roman" charset="0"/>
                <a:cs typeface="Times New Roman" charset="0"/>
              </a:rPr>
              <a:t>rhywbeth</a:t>
            </a:r>
            <a:r>
              <a:rPr lang="en-GB">
                <a:latin typeface="Times New Roman" charset="0"/>
                <a:cs typeface="Times New Roman" charset="0"/>
              </a:rPr>
              <a:t> </a:t>
            </a:r>
            <a:r>
              <a:rPr lang="en-GB" err="1">
                <a:latin typeface="Times New Roman" charset="0"/>
                <a:cs typeface="Times New Roman" charset="0"/>
              </a:rPr>
              <a:t>sy’n</a:t>
            </a:r>
            <a:r>
              <a:rPr lang="en-GB">
                <a:latin typeface="Times New Roman" charset="0"/>
                <a:cs typeface="Times New Roman" charset="0"/>
              </a:rPr>
              <a:t> </a:t>
            </a:r>
            <a:r>
              <a:rPr lang="en-GB" err="1">
                <a:latin typeface="Times New Roman" charset="0"/>
                <a:cs typeface="Times New Roman" charset="0"/>
              </a:rPr>
              <a:t>esblygu</a:t>
            </a:r>
            <a:r>
              <a:rPr lang="en-GB" baseline="0">
                <a:latin typeface="Times New Roman" charset="0"/>
                <a:cs typeface="Times New Roman" charset="0"/>
              </a:rPr>
              <a:t> o </a:t>
            </a:r>
            <a:r>
              <a:rPr lang="en-GB" baseline="0" err="1">
                <a:latin typeface="Times New Roman" charset="0"/>
                <a:cs typeface="Times New Roman" charset="0"/>
              </a:rPr>
              <a:t>hyd</a:t>
            </a:r>
            <a:r>
              <a:rPr lang="en-GB" baseline="0">
                <a:latin typeface="Times New Roman" charset="0"/>
                <a:cs typeface="Times New Roman" charset="0"/>
              </a:rPr>
              <a:t> ac </a:t>
            </a:r>
            <a:r>
              <a:rPr lang="en-GB" baseline="0" err="1">
                <a:latin typeface="Times New Roman" charset="0"/>
                <a:cs typeface="Times New Roman" charset="0"/>
              </a:rPr>
              <a:t>yn</a:t>
            </a:r>
            <a:r>
              <a:rPr lang="en-GB" baseline="0">
                <a:latin typeface="Times New Roman" charset="0"/>
                <a:cs typeface="Times New Roman" charset="0"/>
              </a:rPr>
              <a:t> </a:t>
            </a:r>
            <a:r>
              <a:rPr lang="en-GB" baseline="0" err="1">
                <a:latin typeface="Times New Roman" charset="0"/>
                <a:cs typeface="Times New Roman" charset="0"/>
              </a:rPr>
              <a:t>naturiol</a:t>
            </a:r>
            <a:r>
              <a:rPr lang="en-GB" baseline="0">
                <a:latin typeface="Times New Roman" charset="0"/>
                <a:cs typeface="Times New Roman" charset="0"/>
              </a:rPr>
              <a:t> </a:t>
            </a:r>
            <a:r>
              <a:rPr lang="en-GB" baseline="0" err="1">
                <a:latin typeface="Times New Roman" charset="0"/>
                <a:cs typeface="Times New Roman" charset="0"/>
              </a:rPr>
              <a:t>yn</a:t>
            </a:r>
            <a:r>
              <a:rPr lang="en-GB" baseline="0">
                <a:latin typeface="Times New Roman" charset="0"/>
                <a:cs typeface="Times New Roman" charset="0"/>
              </a:rPr>
              <a:t> </a:t>
            </a:r>
            <a:r>
              <a:rPr lang="en-GB" baseline="0" err="1">
                <a:latin typeface="Times New Roman" charset="0"/>
                <a:cs typeface="Times New Roman" charset="0"/>
              </a:rPr>
              <a:t>datblygu</a:t>
            </a:r>
            <a:r>
              <a:rPr lang="en-GB" baseline="0">
                <a:latin typeface="Times New Roman" charset="0"/>
                <a:cs typeface="Times New Roman" charset="0"/>
              </a:rPr>
              <a:t> </a:t>
            </a:r>
            <a:r>
              <a:rPr lang="en-GB" baseline="0" err="1">
                <a:latin typeface="Times New Roman" charset="0"/>
                <a:cs typeface="Times New Roman" charset="0"/>
              </a:rPr>
              <a:t>oherwydd</a:t>
            </a:r>
            <a:r>
              <a:rPr lang="en-GB" baseline="0">
                <a:latin typeface="Times New Roman" charset="0"/>
                <a:cs typeface="Times New Roman" charset="0"/>
              </a:rPr>
              <a:t> y </a:t>
            </a:r>
            <a:r>
              <a:rPr lang="en-GB" baseline="0" err="1">
                <a:latin typeface="Times New Roman" charset="0"/>
                <a:cs typeface="Times New Roman" charset="0"/>
              </a:rPr>
              <a:t>berthynas</a:t>
            </a:r>
            <a:r>
              <a:rPr lang="en-GB" baseline="0">
                <a:latin typeface="Times New Roman" charset="0"/>
                <a:cs typeface="Times New Roman" charset="0"/>
              </a:rPr>
              <a:t> </a:t>
            </a:r>
            <a:r>
              <a:rPr lang="en-GB" baseline="0" err="1">
                <a:latin typeface="Times New Roman" charset="0"/>
                <a:cs typeface="Times New Roman" charset="0"/>
              </a:rPr>
              <a:t>â</a:t>
            </a:r>
            <a:r>
              <a:rPr lang="en-GB" baseline="0">
                <a:latin typeface="Times New Roman" charset="0"/>
                <a:cs typeface="Times New Roman" charset="0"/>
              </a:rPr>
              <a:t> </a:t>
            </a:r>
            <a:r>
              <a:rPr lang="en-GB" baseline="0" err="1">
                <a:latin typeface="Times New Roman" charset="0"/>
                <a:cs typeface="Times New Roman" charset="0"/>
              </a:rPr>
              <a:t>ieithoedd</a:t>
            </a:r>
            <a:r>
              <a:rPr lang="en-GB" baseline="0">
                <a:latin typeface="Times New Roman" charset="0"/>
                <a:cs typeface="Times New Roman" charset="0"/>
              </a:rPr>
              <a:t> </a:t>
            </a:r>
            <a:r>
              <a:rPr lang="en-GB" baseline="0" err="1">
                <a:latin typeface="Times New Roman" charset="0"/>
                <a:cs typeface="Times New Roman" charset="0"/>
              </a:rPr>
              <a:t>eraill</a:t>
            </a:r>
            <a:r>
              <a:rPr lang="en-GB" baseline="0">
                <a:latin typeface="Times New Roman" charset="0"/>
                <a:cs typeface="Times New Roman" charset="0"/>
              </a:rPr>
              <a:t>. </a:t>
            </a:r>
            <a:r>
              <a:rPr lang="en-GB" baseline="0" err="1">
                <a:latin typeface="Times New Roman" charset="0"/>
                <a:cs typeface="Times New Roman" charset="0"/>
              </a:rPr>
              <a:t>Bathwyd</a:t>
            </a:r>
            <a:r>
              <a:rPr lang="en-GB" baseline="0">
                <a:latin typeface="Times New Roman" charset="0"/>
                <a:cs typeface="Times New Roman" charset="0"/>
              </a:rPr>
              <a:t> </a:t>
            </a:r>
            <a:r>
              <a:rPr lang="en-GB" baseline="0" err="1">
                <a:latin typeface="Times New Roman" charset="0"/>
                <a:cs typeface="Times New Roman" charset="0"/>
              </a:rPr>
              <a:t>nifer</a:t>
            </a:r>
            <a:r>
              <a:rPr lang="en-GB" baseline="0">
                <a:latin typeface="Times New Roman" charset="0"/>
                <a:cs typeface="Times New Roman" charset="0"/>
              </a:rPr>
              <a:t> o </a:t>
            </a:r>
            <a:r>
              <a:rPr lang="en-GB" baseline="0" err="1">
                <a:latin typeface="Times New Roman" charset="0"/>
                <a:cs typeface="Times New Roman" charset="0"/>
              </a:rPr>
              <a:t>eiriau</a:t>
            </a:r>
            <a:r>
              <a:rPr lang="en-GB" baseline="0">
                <a:latin typeface="Times New Roman" charset="0"/>
                <a:cs typeface="Times New Roman" charset="0"/>
              </a:rPr>
              <a:t> Cymraeg </a:t>
            </a:r>
            <a:r>
              <a:rPr lang="en-GB" baseline="0" err="1">
                <a:latin typeface="Times New Roman" charset="0"/>
                <a:cs typeface="Times New Roman" charset="0"/>
              </a:rPr>
              <a:t>oedd</a:t>
            </a:r>
            <a:r>
              <a:rPr lang="en-GB" baseline="0">
                <a:latin typeface="Times New Roman" charset="0"/>
                <a:cs typeface="Times New Roman" charset="0"/>
              </a:rPr>
              <a:t> </a:t>
            </a:r>
            <a:r>
              <a:rPr lang="en-GB" baseline="0" err="1">
                <a:latin typeface="Times New Roman" charset="0"/>
                <a:cs typeface="Times New Roman" charset="0"/>
              </a:rPr>
              <a:t>yn</a:t>
            </a:r>
            <a:r>
              <a:rPr lang="en-GB" baseline="0">
                <a:latin typeface="Times New Roman" charset="0"/>
                <a:cs typeface="Times New Roman" charset="0"/>
              </a:rPr>
              <a:t> </a:t>
            </a:r>
            <a:r>
              <a:rPr lang="en-GB" baseline="0" err="1">
                <a:latin typeface="Times New Roman" charset="0"/>
                <a:cs typeface="Times New Roman" charset="0"/>
              </a:rPr>
              <a:t>deillio</a:t>
            </a:r>
            <a:r>
              <a:rPr lang="en-GB" baseline="0">
                <a:latin typeface="Times New Roman" charset="0"/>
                <a:cs typeface="Times New Roman" charset="0"/>
              </a:rPr>
              <a:t> </a:t>
            </a:r>
            <a:r>
              <a:rPr lang="en-GB" baseline="0" err="1">
                <a:latin typeface="Times New Roman" charset="0"/>
                <a:cs typeface="Times New Roman" charset="0"/>
              </a:rPr>
              <a:t>o’r</a:t>
            </a:r>
            <a:r>
              <a:rPr lang="en-GB" baseline="0">
                <a:latin typeface="Times New Roman" charset="0"/>
                <a:cs typeface="Times New Roman" charset="0"/>
              </a:rPr>
              <a:t> </a:t>
            </a:r>
            <a:r>
              <a:rPr lang="en-GB" baseline="0" err="1">
                <a:latin typeface="Times New Roman" charset="0"/>
                <a:cs typeface="Times New Roman" charset="0"/>
              </a:rPr>
              <a:t>Lladin</a:t>
            </a:r>
            <a:r>
              <a:rPr lang="en-GB" baseline="0">
                <a:latin typeface="Times New Roman" charset="0"/>
                <a:cs typeface="Times New Roman" charset="0"/>
              </a:rPr>
              <a:t> </a:t>
            </a:r>
            <a:r>
              <a:rPr lang="mr-IN" baseline="0">
                <a:latin typeface="Times New Roman" charset="0"/>
                <a:cs typeface="Times New Roman" charset="0"/>
              </a:rPr>
              <a:t>–</a:t>
            </a:r>
            <a:r>
              <a:rPr lang="en-GB" baseline="0">
                <a:latin typeface="Times New Roman" charset="0"/>
                <a:cs typeface="Times New Roman" charset="0"/>
              </a:rPr>
              <a:t> </a:t>
            </a:r>
            <a:r>
              <a:rPr lang="en-GB" baseline="0" err="1">
                <a:latin typeface="Times New Roman" charset="0"/>
                <a:cs typeface="Times New Roman" charset="0"/>
              </a:rPr>
              <a:t>rhai</a:t>
            </a:r>
            <a:r>
              <a:rPr lang="en-GB" baseline="0">
                <a:latin typeface="Times New Roman" charset="0"/>
                <a:cs typeface="Times New Roman" charset="0"/>
              </a:rPr>
              <a:t> </a:t>
            </a:r>
            <a:r>
              <a:rPr lang="en-GB" baseline="0" err="1">
                <a:latin typeface="Times New Roman" charset="0"/>
                <a:cs typeface="Times New Roman" charset="0"/>
              </a:rPr>
              <a:t>oherwydd</a:t>
            </a:r>
            <a:r>
              <a:rPr lang="en-GB" baseline="0">
                <a:latin typeface="Times New Roman" charset="0"/>
                <a:cs typeface="Times New Roman" charset="0"/>
              </a:rPr>
              <a:t> </a:t>
            </a:r>
            <a:r>
              <a:rPr lang="en-GB" baseline="0" err="1">
                <a:latin typeface="Times New Roman" charset="0"/>
                <a:cs typeface="Times New Roman" charset="0"/>
              </a:rPr>
              <a:t>ymweliad</a:t>
            </a:r>
            <a:r>
              <a:rPr lang="en-GB" baseline="0">
                <a:latin typeface="Times New Roman" charset="0"/>
                <a:cs typeface="Times New Roman" charset="0"/>
              </a:rPr>
              <a:t> y </a:t>
            </a:r>
            <a:r>
              <a:rPr lang="en-GB" baseline="0" err="1">
                <a:latin typeface="Times New Roman" charset="0"/>
                <a:cs typeface="Times New Roman" charset="0"/>
              </a:rPr>
              <a:t>Rhufeiniaid</a:t>
            </a:r>
            <a:r>
              <a:rPr lang="en-GB">
                <a:latin typeface="Times New Roman" charset="0"/>
                <a:cs typeface="Times New Roman" charset="0"/>
              </a:rPr>
              <a:t>, a </a:t>
            </a:r>
            <a:r>
              <a:rPr lang="en-GB" err="1">
                <a:latin typeface="Times New Roman" charset="0"/>
                <a:cs typeface="Times New Roman" charset="0"/>
              </a:rPr>
              <a:t>rhai</a:t>
            </a:r>
            <a:r>
              <a:rPr lang="en-GB">
                <a:latin typeface="Times New Roman" charset="0"/>
                <a:cs typeface="Times New Roman" charset="0"/>
              </a:rPr>
              <a:t> </a:t>
            </a:r>
            <a:r>
              <a:rPr lang="en-GB" err="1">
                <a:latin typeface="Times New Roman" charset="0"/>
                <a:cs typeface="Times New Roman" charset="0"/>
              </a:rPr>
              <a:t>oherwydd</a:t>
            </a:r>
            <a:r>
              <a:rPr lang="en-GB">
                <a:latin typeface="Times New Roman" charset="0"/>
                <a:cs typeface="Times New Roman" charset="0"/>
              </a:rPr>
              <a:t> </a:t>
            </a:r>
            <a:r>
              <a:rPr lang="en-GB" err="1">
                <a:latin typeface="Times New Roman" charset="0"/>
                <a:cs typeface="Times New Roman" charset="0"/>
              </a:rPr>
              <a:t>mai</a:t>
            </a:r>
            <a:r>
              <a:rPr lang="en-GB">
                <a:latin typeface="Times New Roman" charset="0"/>
                <a:cs typeface="Times New Roman" charset="0"/>
              </a:rPr>
              <a:t> </a:t>
            </a:r>
            <a:r>
              <a:rPr lang="en-GB" err="1">
                <a:latin typeface="Times New Roman" charset="0"/>
                <a:cs typeface="Times New Roman" charset="0"/>
              </a:rPr>
              <a:t>Lladin</a:t>
            </a:r>
            <a:r>
              <a:rPr lang="en-GB">
                <a:latin typeface="Times New Roman" charset="0"/>
                <a:cs typeface="Times New Roman" charset="0"/>
              </a:rPr>
              <a:t> (a </a:t>
            </a:r>
            <a:r>
              <a:rPr lang="en-GB" err="1">
                <a:latin typeface="Times New Roman" charset="0"/>
                <a:cs typeface="Times New Roman" charset="0"/>
              </a:rPr>
              <a:t>Groeg</a:t>
            </a:r>
            <a:r>
              <a:rPr lang="en-GB">
                <a:latin typeface="Times New Roman" charset="0"/>
                <a:cs typeface="Times New Roman" charset="0"/>
              </a:rPr>
              <a:t>) </a:t>
            </a:r>
            <a:r>
              <a:rPr lang="en-GB" err="1">
                <a:latin typeface="Times New Roman" charset="0"/>
                <a:cs typeface="Times New Roman" charset="0"/>
              </a:rPr>
              <a:t>oedd</a:t>
            </a:r>
            <a:r>
              <a:rPr lang="en-GB">
                <a:latin typeface="Times New Roman" charset="0"/>
                <a:cs typeface="Times New Roman" charset="0"/>
              </a:rPr>
              <a:t> </a:t>
            </a:r>
            <a:r>
              <a:rPr lang="en-GB" err="1">
                <a:latin typeface="Times New Roman" charset="0"/>
                <a:cs typeface="Times New Roman" charset="0"/>
              </a:rPr>
              <a:t>iaith</a:t>
            </a:r>
            <a:r>
              <a:rPr lang="en-GB">
                <a:latin typeface="Times New Roman" charset="0"/>
                <a:cs typeface="Times New Roman" charset="0"/>
              </a:rPr>
              <a:t> </a:t>
            </a:r>
            <a:r>
              <a:rPr lang="en-GB" err="1">
                <a:latin typeface="Times New Roman" charset="0"/>
                <a:cs typeface="Times New Roman" charset="0"/>
              </a:rPr>
              <a:t>dysg</a:t>
            </a:r>
            <a:r>
              <a:rPr lang="en-GB">
                <a:latin typeface="Times New Roman" charset="0"/>
                <a:cs typeface="Times New Roman" charset="0"/>
              </a:rPr>
              <a:t>. </a:t>
            </a:r>
            <a:r>
              <a:rPr lang="en-GB" err="1">
                <a:latin typeface="Times New Roman" charset="0"/>
                <a:cs typeface="Times New Roman" charset="0"/>
              </a:rPr>
              <a:t>M</a:t>
            </a:r>
            <a:r>
              <a:rPr lang="en-GB" baseline="0" err="1">
                <a:latin typeface="Times New Roman" charset="0"/>
                <a:cs typeface="Times New Roman" charset="0"/>
              </a:rPr>
              <a:t>ae’r</a:t>
            </a:r>
            <a:r>
              <a:rPr lang="en-GB" baseline="0">
                <a:latin typeface="Times New Roman" charset="0"/>
                <a:cs typeface="Times New Roman" charset="0"/>
              </a:rPr>
              <a:t> un </a:t>
            </a:r>
            <a:r>
              <a:rPr lang="en-GB" baseline="0" err="1">
                <a:latin typeface="Times New Roman" charset="0"/>
                <a:cs typeface="Times New Roman" charset="0"/>
              </a:rPr>
              <a:t>peth</a:t>
            </a:r>
            <a:r>
              <a:rPr lang="en-GB" baseline="0">
                <a:latin typeface="Times New Roman" charset="0"/>
                <a:cs typeface="Times New Roman" charset="0"/>
              </a:rPr>
              <a:t> </a:t>
            </a:r>
            <a:r>
              <a:rPr lang="en-GB" baseline="0" err="1">
                <a:latin typeface="Times New Roman" charset="0"/>
                <a:cs typeface="Times New Roman" charset="0"/>
              </a:rPr>
              <a:t>yn</a:t>
            </a:r>
            <a:r>
              <a:rPr lang="en-GB" baseline="0">
                <a:latin typeface="Times New Roman" charset="0"/>
                <a:cs typeface="Times New Roman" charset="0"/>
              </a:rPr>
              <a:t> </a:t>
            </a:r>
            <a:r>
              <a:rPr lang="en-GB" baseline="0" err="1">
                <a:latin typeface="Times New Roman" charset="0"/>
                <a:cs typeface="Times New Roman" charset="0"/>
              </a:rPr>
              <a:t>digwydd</a:t>
            </a:r>
            <a:r>
              <a:rPr lang="en-GB" baseline="0">
                <a:latin typeface="Times New Roman" charset="0"/>
                <a:cs typeface="Times New Roman" charset="0"/>
              </a:rPr>
              <a:t> </a:t>
            </a:r>
            <a:r>
              <a:rPr lang="en-GB" baseline="0" err="1">
                <a:latin typeface="Times New Roman" charset="0"/>
                <a:cs typeface="Times New Roman" charset="0"/>
              </a:rPr>
              <a:t>heddiw</a:t>
            </a:r>
            <a:r>
              <a:rPr lang="en-GB" baseline="0">
                <a:latin typeface="Times New Roman" charset="0"/>
                <a:cs typeface="Times New Roman" charset="0"/>
              </a:rPr>
              <a:t> </a:t>
            </a:r>
            <a:r>
              <a:rPr lang="mr-IN" baseline="0">
                <a:latin typeface="Times New Roman" charset="0"/>
                <a:cs typeface="Times New Roman" charset="0"/>
              </a:rPr>
              <a:t>–</a:t>
            </a:r>
            <a:r>
              <a:rPr lang="en-GB" baseline="0">
                <a:latin typeface="Times New Roman" charset="0"/>
                <a:cs typeface="Times New Roman" charset="0"/>
              </a:rPr>
              <a:t> </a:t>
            </a:r>
            <a:r>
              <a:rPr lang="en-GB" baseline="0" err="1">
                <a:latin typeface="Times New Roman" charset="0"/>
                <a:cs typeface="Times New Roman" charset="0"/>
              </a:rPr>
              <a:t>ydych</a:t>
            </a:r>
            <a:r>
              <a:rPr lang="en-GB" baseline="0">
                <a:latin typeface="Times New Roman" charset="0"/>
                <a:cs typeface="Times New Roman" charset="0"/>
              </a:rPr>
              <a:t> </a:t>
            </a:r>
            <a:r>
              <a:rPr lang="en-GB" baseline="0" err="1">
                <a:latin typeface="Times New Roman" charset="0"/>
                <a:cs typeface="Times New Roman" charset="0"/>
              </a:rPr>
              <a:t>chi’n</a:t>
            </a:r>
            <a:r>
              <a:rPr lang="en-GB" baseline="0">
                <a:latin typeface="Times New Roman" charset="0"/>
                <a:cs typeface="Times New Roman" charset="0"/>
              </a:rPr>
              <a:t> </a:t>
            </a:r>
            <a:r>
              <a:rPr lang="en-GB" baseline="0" err="1">
                <a:latin typeface="Times New Roman" charset="0"/>
                <a:cs typeface="Times New Roman" charset="0"/>
              </a:rPr>
              <a:t>gallu</a:t>
            </a:r>
            <a:r>
              <a:rPr lang="en-GB" baseline="0">
                <a:latin typeface="Times New Roman" charset="0"/>
                <a:cs typeface="Times New Roman" charset="0"/>
              </a:rPr>
              <a:t> </a:t>
            </a:r>
            <a:r>
              <a:rPr lang="en-GB" baseline="0" err="1">
                <a:latin typeface="Times New Roman" charset="0"/>
                <a:cs typeface="Times New Roman" charset="0"/>
              </a:rPr>
              <a:t>meddwl</a:t>
            </a:r>
            <a:r>
              <a:rPr lang="en-GB" baseline="0">
                <a:latin typeface="Times New Roman" charset="0"/>
                <a:cs typeface="Times New Roman" charset="0"/>
              </a:rPr>
              <a:t> am </a:t>
            </a:r>
            <a:r>
              <a:rPr lang="en-GB" baseline="0" err="1">
                <a:latin typeface="Times New Roman" charset="0"/>
                <a:cs typeface="Times New Roman" charset="0"/>
              </a:rPr>
              <a:t>dermau</a:t>
            </a:r>
            <a:r>
              <a:rPr lang="en-GB" baseline="0">
                <a:latin typeface="Times New Roman" charset="0"/>
                <a:cs typeface="Times New Roman" charset="0"/>
              </a:rPr>
              <a:t> / </a:t>
            </a:r>
            <a:r>
              <a:rPr lang="en-GB" baseline="0" err="1">
                <a:latin typeface="Times New Roman" charset="0"/>
                <a:cs typeface="Times New Roman" charset="0"/>
              </a:rPr>
              <a:t>eiriau</a:t>
            </a:r>
            <a:r>
              <a:rPr lang="en-GB" baseline="0">
                <a:latin typeface="Times New Roman" charset="0"/>
                <a:cs typeface="Times New Roman" charset="0"/>
              </a:rPr>
              <a:t> Cymraeg modern </a:t>
            </a:r>
            <a:r>
              <a:rPr lang="en-GB" baseline="0" err="1">
                <a:latin typeface="Times New Roman" charset="0"/>
                <a:cs typeface="Times New Roman" charset="0"/>
              </a:rPr>
              <a:t>sydd</a:t>
            </a:r>
            <a:r>
              <a:rPr lang="en-GB" baseline="0">
                <a:latin typeface="Times New Roman" charset="0"/>
                <a:cs typeface="Times New Roman" charset="0"/>
              </a:rPr>
              <a:t> </a:t>
            </a:r>
            <a:r>
              <a:rPr lang="en-GB" baseline="0" err="1">
                <a:latin typeface="Times New Roman" charset="0"/>
                <a:cs typeface="Times New Roman" charset="0"/>
              </a:rPr>
              <a:t>wedi</a:t>
            </a:r>
            <a:r>
              <a:rPr lang="en-GB" baseline="0">
                <a:latin typeface="Times New Roman" charset="0"/>
                <a:cs typeface="Times New Roman" charset="0"/>
              </a:rPr>
              <a:t> </a:t>
            </a:r>
            <a:r>
              <a:rPr lang="en-GB" baseline="0" err="1">
                <a:latin typeface="Times New Roman" charset="0"/>
                <a:cs typeface="Times New Roman" charset="0"/>
              </a:rPr>
              <a:t>dod</a:t>
            </a:r>
            <a:r>
              <a:rPr lang="en-GB" baseline="0">
                <a:latin typeface="Times New Roman" charset="0"/>
                <a:cs typeface="Times New Roman" charset="0"/>
              </a:rPr>
              <a:t> o </a:t>
            </a:r>
            <a:r>
              <a:rPr lang="en-GB" baseline="0" err="1">
                <a:latin typeface="Times New Roman" charset="0"/>
                <a:cs typeface="Times New Roman" charset="0"/>
              </a:rPr>
              <a:t>iaith</a:t>
            </a:r>
            <a:r>
              <a:rPr lang="en-GB" baseline="0">
                <a:latin typeface="Times New Roman" charset="0"/>
                <a:cs typeface="Times New Roman" charset="0"/>
              </a:rPr>
              <a:t> </a:t>
            </a:r>
            <a:r>
              <a:rPr lang="en-GB" baseline="0" err="1">
                <a:latin typeface="Times New Roman" charset="0"/>
                <a:cs typeface="Times New Roman" charset="0"/>
              </a:rPr>
              <a:t>arall</a:t>
            </a:r>
            <a:r>
              <a:rPr lang="en-GB" baseline="0">
                <a:latin typeface="Times New Roman" charset="0"/>
                <a:cs typeface="Times New Roman" charset="0"/>
              </a:rPr>
              <a:t>? (</a:t>
            </a:r>
            <a:r>
              <a:rPr lang="en-GB" baseline="0" err="1">
                <a:latin typeface="Times New Roman" charset="0"/>
                <a:cs typeface="Times New Roman" charset="0"/>
              </a:rPr>
              <a:t>Ffôn</a:t>
            </a:r>
            <a:r>
              <a:rPr lang="en-GB" baseline="0">
                <a:latin typeface="Times New Roman" charset="0"/>
                <a:cs typeface="Times New Roman" charset="0"/>
              </a:rPr>
              <a:t> / </a:t>
            </a:r>
            <a:r>
              <a:rPr lang="en-GB" baseline="0" err="1">
                <a:latin typeface="Times New Roman" charset="0"/>
                <a:cs typeface="Times New Roman" charset="0"/>
              </a:rPr>
              <a:t>Tecstio</a:t>
            </a:r>
            <a:r>
              <a:rPr lang="mr-IN" baseline="0">
                <a:latin typeface="Times New Roman" charset="0"/>
                <a:cs typeface="Times New Roman" charset="0"/>
              </a:rPr>
              <a:t>…</a:t>
            </a:r>
            <a:r>
              <a:rPr lang="en-GB" baseline="0">
                <a:latin typeface="Times New Roman" charset="0"/>
                <a:cs typeface="Times New Roman" charset="0"/>
              </a:rPr>
              <a:t>)</a:t>
            </a:r>
            <a:endParaRPr lang="en-GB">
              <a:latin typeface="Times New Roman" charset="0"/>
              <a:cs typeface="Times New Roman" charset="0"/>
            </a:endParaRPr>
          </a:p>
        </p:txBody>
      </p:sp>
    </p:spTree>
    <p:extLst>
      <p:ext uri="{BB962C8B-B14F-4D97-AF65-F5344CB8AC3E}">
        <p14:creationId xmlns:p14="http://schemas.microsoft.com/office/powerpoint/2010/main" val="793552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un </a:t>
            </a:r>
            <a:r>
              <a:rPr lang="en-US" dirty="0" err="1"/>
              <a:t>peth</a:t>
            </a:r>
            <a:r>
              <a:rPr lang="en-US" dirty="0"/>
              <a:t> </a:t>
            </a:r>
            <a:r>
              <a:rPr lang="en-US" dirty="0" err="1"/>
              <a:t>yn</a:t>
            </a:r>
            <a:r>
              <a:rPr lang="en-US" dirty="0"/>
              <a:t> </a:t>
            </a:r>
            <a:r>
              <a:rPr lang="en-US" dirty="0" err="1"/>
              <a:t>wir</a:t>
            </a:r>
            <a:r>
              <a:rPr lang="en-US" dirty="0"/>
              <a:t> am </a:t>
            </a:r>
            <a:r>
              <a:rPr lang="en-US" dirty="0" err="1"/>
              <a:t>enwau</a:t>
            </a:r>
            <a:r>
              <a:rPr lang="en-US" dirty="0"/>
              <a:t> </a:t>
            </a:r>
            <a:r>
              <a:rPr lang="en-US" dirty="0" err="1"/>
              <a:t>pobl</a:t>
            </a:r>
            <a:r>
              <a:rPr lang="mr-IN" dirty="0"/>
              <a:t>…</a:t>
            </a:r>
            <a:r>
              <a:rPr lang="en-GB" dirty="0"/>
              <a:t> </a:t>
            </a:r>
            <a:r>
              <a:rPr lang="en-GB" dirty="0" err="1"/>
              <a:t>Enwau</a:t>
            </a:r>
            <a:r>
              <a:rPr lang="en-GB" baseline="0" dirty="0"/>
              <a:t> </a:t>
            </a:r>
            <a:r>
              <a:rPr lang="en-GB" baseline="0" dirty="0" err="1"/>
              <a:t>yr</a:t>
            </a:r>
            <a:r>
              <a:rPr lang="en-GB" baseline="0" dirty="0"/>
              <a:t> </a:t>
            </a:r>
            <a:r>
              <a:rPr lang="en-GB" baseline="0" dirty="0" err="1"/>
              <a:t>ydym</a:t>
            </a:r>
            <a:r>
              <a:rPr lang="en-GB" baseline="0" dirty="0"/>
              <a:t> </a:t>
            </a:r>
            <a:r>
              <a:rPr lang="en-GB" baseline="0" dirty="0" err="1"/>
              <a:t>ni’n</a:t>
            </a:r>
            <a:r>
              <a:rPr lang="en-GB" baseline="0" dirty="0"/>
              <a:t> </a:t>
            </a:r>
            <a:r>
              <a:rPr lang="en-GB" baseline="0" dirty="0" err="1"/>
              <a:t>eu</a:t>
            </a:r>
            <a:r>
              <a:rPr lang="en-GB" baseline="0" dirty="0"/>
              <a:t> </a:t>
            </a:r>
            <a:r>
              <a:rPr lang="en-GB" baseline="0" dirty="0" err="1"/>
              <a:t>hystyried</a:t>
            </a:r>
            <a:r>
              <a:rPr lang="en-GB" baseline="0" dirty="0"/>
              <a:t> </a:t>
            </a:r>
            <a:r>
              <a:rPr lang="en-GB" baseline="0" dirty="0" err="1"/>
              <a:t>yn</a:t>
            </a:r>
            <a:r>
              <a:rPr lang="en-GB" baseline="0" dirty="0"/>
              <a:t> </a:t>
            </a:r>
            <a:r>
              <a:rPr lang="en-GB" baseline="0" dirty="0" err="1"/>
              <a:t>enwau</a:t>
            </a:r>
            <a:r>
              <a:rPr lang="en-GB" baseline="0" dirty="0"/>
              <a:t> ‘</a:t>
            </a:r>
            <a:r>
              <a:rPr lang="en-GB" baseline="0" dirty="0" err="1"/>
              <a:t>Cymreig</a:t>
            </a:r>
            <a:r>
              <a:rPr lang="en-GB" baseline="0" dirty="0"/>
              <a:t>’ </a:t>
            </a:r>
            <a:r>
              <a:rPr lang="en-GB" baseline="0" dirty="0" err="1"/>
              <a:t>yn</a:t>
            </a:r>
            <a:r>
              <a:rPr lang="en-GB" baseline="0" dirty="0"/>
              <a:t> </a:t>
            </a:r>
            <a:r>
              <a:rPr lang="en-GB" baseline="0" dirty="0" err="1"/>
              <a:t>dod</a:t>
            </a:r>
            <a:r>
              <a:rPr lang="en-GB" baseline="0" dirty="0"/>
              <a:t> </a:t>
            </a:r>
            <a:r>
              <a:rPr lang="en-GB" baseline="0" dirty="0" err="1"/>
              <a:t>o’r</a:t>
            </a:r>
            <a:r>
              <a:rPr lang="en-GB" baseline="0" dirty="0"/>
              <a:t> </a:t>
            </a:r>
            <a:r>
              <a:rPr lang="en-GB" baseline="0" dirty="0" err="1"/>
              <a:t>Saesneg</a:t>
            </a:r>
            <a:r>
              <a:rPr lang="en-GB" baseline="0" dirty="0"/>
              <a:t> (neu ‘vice versa’!). </a:t>
            </a:r>
            <a:r>
              <a:rPr lang="en-GB" baseline="0" dirty="0" err="1"/>
              <a:t>Oes</a:t>
            </a:r>
            <a:r>
              <a:rPr lang="en-GB" baseline="0" dirty="0"/>
              <a:t> </a:t>
            </a:r>
            <a:r>
              <a:rPr lang="en-GB" baseline="0" dirty="0" err="1"/>
              <a:t>rhywun</a:t>
            </a:r>
            <a:r>
              <a:rPr lang="en-GB" baseline="0" dirty="0"/>
              <a:t> </a:t>
            </a:r>
            <a:r>
              <a:rPr lang="en-GB" baseline="0" dirty="0" err="1"/>
              <a:t>yn</a:t>
            </a:r>
            <a:r>
              <a:rPr lang="en-GB" baseline="0" dirty="0"/>
              <a:t> </a:t>
            </a:r>
            <a:r>
              <a:rPr lang="en-GB" baseline="0" dirty="0" err="1"/>
              <a:t>gwybod</a:t>
            </a:r>
            <a:r>
              <a:rPr lang="en-GB" baseline="0" dirty="0"/>
              <a:t> o </a:t>
            </a:r>
            <a:r>
              <a:rPr lang="en-GB" baseline="0" dirty="0" err="1"/>
              <a:t>ble</a:t>
            </a:r>
            <a:r>
              <a:rPr lang="en-GB" baseline="0" dirty="0"/>
              <a:t> </a:t>
            </a:r>
            <a:r>
              <a:rPr lang="en-GB" baseline="0" dirty="0" err="1"/>
              <a:t>daw’r</a:t>
            </a:r>
            <a:r>
              <a:rPr lang="en-GB" baseline="0" dirty="0"/>
              <a:t> </a:t>
            </a:r>
            <a:r>
              <a:rPr lang="en-GB" baseline="0" dirty="0" err="1"/>
              <a:t>enw</a:t>
            </a:r>
            <a:r>
              <a:rPr lang="en-GB" baseline="0" dirty="0"/>
              <a:t> Siwan? (</a:t>
            </a:r>
            <a:r>
              <a:rPr lang="en-GB" baseline="0" dirty="0" err="1"/>
              <a:t>Yr</a:t>
            </a:r>
            <a:r>
              <a:rPr lang="en-GB" baseline="0" dirty="0"/>
              <a:t> </a:t>
            </a:r>
            <a:r>
              <a:rPr lang="en-GB" baseline="0" dirty="0" err="1"/>
              <a:t>ateb</a:t>
            </a:r>
            <a:r>
              <a:rPr lang="en-GB" baseline="0" dirty="0"/>
              <a:t> </a:t>
            </a:r>
            <a:r>
              <a:rPr lang="en-GB" baseline="0" dirty="0" err="1"/>
              <a:t>yw</a:t>
            </a:r>
            <a:r>
              <a:rPr lang="en-GB" baseline="0" dirty="0"/>
              <a:t> ‘Joan’ </a:t>
            </a:r>
            <a:r>
              <a:rPr lang="mr-IN" baseline="0" dirty="0"/>
              <a:t>–</a:t>
            </a:r>
            <a:r>
              <a:rPr lang="en-GB" baseline="0" dirty="0"/>
              <a:t> </a:t>
            </a:r>
            <a:r>
              <a:rPr lang="en-GB" baseline="0" dirty="0" err="1"/>
              <a:t>Saesneg</a:t>
            </a:r>
            <a:r>
              <a:rPr lang="en-GB" baseline="0" dirty="0"/>
              <a:t> a </a:t>
            </a:r>
            <a:r>
              <a:rPr lang="en-GB" baseline="0" dirty="0" err="1"/>
              <a:t>Ffrangeg</a:t>
            </a:r>
            <a:r>
              <a:rPr lang="en-GB" baseline="0" dirty="0"/>
              <a:t>).  </a:t>
            </a:r>
            <a:r>
              <a:rPr lang="en-GB" baseline="0" dirty="0" err="1"/>
              <a:t>Gwneud</a:t>
            </a:r>
            <a:r>
              <a:rPr lang="en-GB" baseline="0" dirty="0"/>
              <a:t> y </a:t>
            </a:r>
            <a:r>
              <a:rPr lang="en-GB" baseline="0" dirty="0" err="1"/>
              <a:t>pwynt</a:t>
            </a:r>
            <a:r>
              <a:rPr lang="en-GB" baseline="0" dirty="0"/>
              <a:t> bod </a:t>
            </a:r>
            <a:r>
              <a:rPr lang="en-GB" baseline="0" dirty="0" err="1"/>
              <a:t>iaith</a:t>
            </a:r>
            <a:r>
              <a:rPr lang="en-GB" baseline="0" dirty="0"/>
              <a:t> </a:t>
            </a:r>
            <a:r>
              <a:rPr lang="en-GB" baseline="0" dirty="0" err="1"/>
              <a:t>yn</a:t>
            </a:r>
            <a:r>
              <a:rPr lang="en-GB" baseline="0" dirty="0"/>
              <a:t> </a:t>
            </a:r>
            <a:r>
              <a:rPr lang="en-GB" baseline="0" dirty="0" err="1"/>
              <a:t>rhywbeth</a:t>
            </a:r>
            <a:r>
              <a:rPr lang="en-GB" baseline="0" dirty="0"/>
              <a:t> </a:t>
            </a:r>
            <a:r>
              <a:rPr lang="en-GB" baseline="0" dirty="0" err="1"/>
              <a:t>sy’n</a:t>
            </a:r>
            <a:r>
              <a:rPr lang="en-GB" baseline="0" dirty="0"/>
              <a:t> </a:t>
            </a:r>
            <a:r>
              <a:rPr lang="en-GB" baseline="0" dirty="0" err="1"/>
              <a:t>newid</a:t>
            </a:r>
            <a:r>
              <a:rPr lang="en-GB" baseline="0" dirty="0"/>
              <a:t> ac </a:t>
            </a:r>
            <a:r>
              <a:rPr lang="en-GB" baseline="0" dirty="0" err="1"/>
              <a:t>yn</a:t>
            </a:r>
            <a:r>
              <a:rPr lang="en-GB" baseline="0" dirty="0"/>
              <a:t> </a:t>
            </a:r>
            <a:r>
              <a:rPr lang="en-GB" baseline="0" dirty="0" err="1"/>
              <a:t>datblygu</a:t>
            </a:r>
            <a:r>
              <a:rPr lang="en-GB" baseline="0" dirty="0"/>
              <a:t> o hyd.</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11</a:t>
            </a:fld>
            <a:endParaRPr lang="en-US"/>
          </a:p>
        </p:txBody>
      </p:sp>
    </p:spTree>
    <p:extLst>
      <p:ext uri="{BB962C8B-B14F-4D97-AF65-F5344CB8AC3E}">
        <p14:creationId xmlns:p14="http://schemas.microsoft.com/office/powerpoint/2010/main" val="770667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6CAA5C6-84DE-C040-8E7B-53B20DADF8A8}" type="slidenum">
              <a:rPr lang="en-US" smtClean="0"/>
              <a:t>13</a:t>
            </a:fld>
            <a:endParaRPr lang="en-US"/>
          </a:p>
        </p:txBody>
      </p:sp>
    </p:spTree>
    <p:extLst>
      <p:ext uri="{BB962C8B-B14F-4D97-AF65-F5344CB8AC3E}">
        <p14:creationId xmlns:p14="http://schemas.microsoft.com/office/powerpoint/2010/main" val="205773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a:br>
            <a:r>
              <a:rPr lang="en-GB" sz="1200" b="0" i="0" kern="120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err="1">
                <a:solidFill>
                  <a:schemeClr val="tx1"/>
                </a:solidFill>
                <a:effectLst/>
                <a:latin typeface="+mn-lt"/>
                <a:ea typeface="+mn-ea"/>
                <a:cs typeface="+mn-cs"/>
              </a:rPr>
              <a:t>D’ubros</a:t>
            </a:r>
            <a:r>
              <a:rPr lang="en-GB" sz="1200" b="0" i="0" kern="1200">
                <a:solidFill>
                  <a:schemeClr val="tx1"/>
                </a:solidFill>
                <a:effectLst/>
                <a:latin typeface="+mn-lt"/>
                <a:ea typeface="+mn-ea"/>
                <a:cs typeface="+mn-cs"/>
              </a:rPr>
              <a:t> = deep</a:t>
            </a:r>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14</a:t>
            </a:fld>
            <a:endParaRPr lang="en-US"/>
          </a:p>
        </p:txBody>
      </p:sp>
    </p:spTree>
    <p:extLst>
      <p:ext uri="{BB962C8B-B14F-4D97-AF65-F5344CB8AC3E}">
        <p14:creationId xmlns:p14="http://schemas.microsoft.com/office/powerpoint/2010/main" val="1234661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err="1">
                <a:solidFill>
                  <a:schemeClr val="dk1"/>
                </a:solidFill>
                <a:latin typeface="Calibri"/>
                <a:ea typeface="Calibri"/>
                <a:cs typeface="Calibri"/>
                <a:sym typeface="Calibri"/>
              </a:rPr>
              <a:t>Roedd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fersiynau</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ond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dyma’r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tro</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cyntaf</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I’r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Beibl</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cael</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ei</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gyfeithu</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yn</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ei</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gyfanrwydd</a:t>
            </a:r>
            <a:r>
              <a:rPr lang="en-US" sz="1200" b="0" i="0" u="none" strike="noStrike" cap="none">
                <a:solidFill>
                  <a:schemeClr val="dk1"/>
                </a:solidFill>
                <a:latin typeface="Calibri"/>
                <a:ea typeface="Calibri"/>
                <a:cs typeface="Calibri"/>
                <a:sym typeface="Calibri"/>
              </a:rPr>
              <a:t>. </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19</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31482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8293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4803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err="1">
                <a:solidFill>
                  <a:schemeClr val="dk1"/>
                </a:solidFill>
                <a:latin typeface="Calibri"/>
                <a:ea typeface="Calibri"/>
                <a:cs typeface="Calibri"/>
                <a:sym typeface="Calibri"/>
              </a:rPr>
              <a:t>Agorwyd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gan</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Syr</a:t>
            </a:r>
            <a:r>
              <a:rPr lang="en-US" sz="1200" b="0" i="0" u="none" strike="noStrike" cap="none">
                <a:solidFill>
                  <a:schemeClr val="dk1"/>
                </a:solidFill>
                <a:latin typeface="Calibri"/>
                <a:ea typeface="Calibri"/>
                <a:cs typeface="Calibri"/>
                <a:sym typeface="Calibri"/>
              </a:rPr>
              <a:t> O.M. Edwards (</a:t>
            </a:r>
            <a:r>
              <a:rPr lang="en-US" sz="1200" b="0" i="0" u="none" strike="noStrike" cap="none" err="1">
                <a:solidFill>
                  <a:schemeClr val="dk1"/>
                </a:solidFill>
                <a:latin typeface="Calibri"/>
                <a:ea typeface="Calibri"/>
                <a:cs typeface="Calibri"/>
                <a:sym typeface="Calibri"/>
              </a:rPr>
              <a:t>sylfaenydd</a:t>
            </a:r>
            <a:r>
              <a:rPr lang="en-US" sz="1200" b="0" i="0" u="none" strike="noStrike" cap="none">
                <a:solidFill>
                  <a:schemeClr val="dk1"/>
                </a:solidFill>
                <a:latin typeface="Calibri"/>
                <a:ea typeface="Calibri"/>
                <a:cs typeface="Calibri"/>
                <a:sym typeface="Calibri"/>
              </a:rPr>
              <a:t> yr </a:t>
            </a:r>
            <a:r>
              <a:rPr lang="en-US" sz="1200" b="0" i="0" u="none" strike="noStrike" cap="none" err="1">
                <a:solidFill>
                  <a:schemeClr val="dk1"/>
                </a:solidFill>
                <a:latin typeface="Calibri"/>
                <a:ea typeface="Calibri"/>
                <a:cs typeface="Calibri"/>
                <a:sym typeface="Calibri"/>
              </a:rPr>
              <a:t>Urdd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Mae’r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ysgol</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ar</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safle</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arall</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ond</a:t>
            </a:r>
            <a:r>
              <a:rPr lang="en-US" sz="1200" b="0" i="0" u="none" strike="noStrike" cap="none">
                <a:solidFill>
                  <a:schemeClr val="dk1"/>
                </a:solidFill>
                <a:latin typeface="Calibri"/>
                <a:ea typeface="Calibri"/>
                <a:cs typeface="Calibri"/>
                <a:sym typeface="Calibri"/>
              </a:rPr>
              <a:t> </a:t>
            </a:r>
            <a:r>
              <a:rPr lang="en-US" sz="1200" b="0" i="0" u="none" strike="noStrike" cap="none" err="1">
                <a:solidFill>
                  <a:schemeClr val="dk1"/>
                </a:solidFill>
                <a:latin typeface="Calibri"/>
                <a:ea typeface="Calibri"/>
                <a:cs typeface="Calibri"/>
                <a:sym typeface="Calibri"/>
              </a:rPr>
              <a:t>yn</a:t>
            </a:r>
            <a:r>
              <a:rPr lang="en-US" sz="1200" b="0" i="0" u="none" strike="noStrike" cap="none">
                <a:solidFill>
                  <a:schemeClr val="dk1"/>
                </a:solidFill>
                <a:latin typeface="Calibri"/>
                <a:ea typeface="Calibri"/>
                <a:cs typeface="Calibri"/>
                <a:sym typeface="Calibri"/>
              </a:rPr>
              <a:t> dal I </a:t>
            </a:r>
            <a:r>
              <a:rPr lang="en-US" sz="1200" b="0" i="0" u="none" strike="noStrike" cap="none" err="1">
                <a:solidFill>
                  <a:schemeClr val="dk1"/>
                </a:solidFill>
                <a:latin typeface="Calibri"/>
                <a:ea typeface="Calibri"/>
                <a:cs typeface="Calibri"/>
                <a:sym typeface="Calibri"/>
              </a:rPr>
              <a:t>fodoli</a:t>
            </a:r>
            <a:r>
              <a:rPr lang="en-US" sz="1200" b="0" i="0" u="none" strike="noStrike" cap="none">
                <a:solidFill>
                  <a:schemeClr val="dk1"/>
                </a:solidFill>
                <a:latin typeface="Calibri"/>
                <a:ea typeface="Calibri"/>
                <a:cs typeface="Calibri"/>
                <a:sym typeface="Calibri"/>
              </a:rPr>
              <a:t>.</a:t>
            </a:r>
            <a:endParaRPr sz="1200" b="0" i="0" u="none" strike="noStrike" cap="none">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22</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2480152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5919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4804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36851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90895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125021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25880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65068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329405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7867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077958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Deddfwriaethau</a:t>
            </a:r>
            <a:r>
              <a:rPr lang="en-US"/>
              <a:t> a </a:t>
            </a:r>
            <a:r>
              <a:rPr lang="en-US" err="1"/>
              <a:t>pholisïau</a:t>
            </a:r>
            <a:r>
              <a:rPr lang="en-US" baseline="0"/>
              <a:t> </a:t>
            </a:r>
            <a:r>
              <a:rPr lang="en-US" baseline="0" err="1"/>
              <a:t>pwysig</a:t>
            </a:r>
            <a:r>
              <a:rPr lang="mr-IN" baseline="0"/>
              <a:t>…</a:t>
            </a:r>
            <a:br>
              <a:rPr lang="en-GB" baseline="0"/>
            </a:br>
            <a:r>
              <a:rPr lang="en-GB" baseline="0" err="1"/>
              <a:t>Mesur</a:t>
            </a:r>
            <a:r>
              <a:rPr lang="en-GB" baseline="0"/>
              <a:t> </a:t>
            </a:r>
            <a:r>
              <a:rPr lang="en-GB" baseline="0" err="1"/>
              <a:t>yr</a:t>
            </a:r>
            <a:r>
              <a:rPr lang="en-GB" baseline="0"/>
              <a:t> </a:t>
            </a:r>
            <a:r>
              <a:rPr lang="en-GB" baseline="0" err="1"/>
              <a:t>Iaith</a:t>
            </a:r>
            <a:r>
              <a:rPr lang="en-GB" baseline="0"/>
              <a:t> </a:t>
            </a:r>
            <a:r>
              <a:rPr lang="en-GB" baseline="0" err="1"/>
              <a:t>Gymraeg</a:t>
            </a:r>
            <a:endParaRPr lang="en-GB" baseline="0"/>
          </a:p>
          <a:p>
            <a:r>
              <a:rPr lang="en-GB" baseline="0" err="1"/>
              <a:t>Mesuriadau</a:t>
            </a:r>
            <a:r>
              <a:rPr lang="en-GB" baseline="0"/>
              <a:t> </a:t>
            </a:r>
            <a:r>
              <a:rPr lang="en-GB" baseline="0" err="1"/>
              <a:t>Answadd</a:t>
            </a:r>
            <a:r>
              <a:rPr lang="en-GB" baseline="0"/>
              <a:t> Estyn</a:t>
            </a:r>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33</a:t>
            </a:fld>
            <a:endParaRPr lang="en-US"/>
          </a:p>
        </p:txBody>
      </p:sp>
    </p:spTree>
    <p:extLst>
      <p:ext uri="{BB962C8B-B14F-4D97-AF65-F5344CB8AC3E}">
        <p14:creationId xmlns:p14="http://schemas.microsoft.com/office/powerpoint/2010/main" val="42078765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32113844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35</a:t>
            </a:fld>
            <a:endParaRPr lang="en-US"/>
          </a:p>
        </p:txBody>
      </p:sp>
    </p:spTree>
    <p:extLst>
      <p:ext uri="{BB962C8B-B14F-4D97-AF65-F5344CB8AC3E}">
        <p14:creationId xmlns:p14="http://schemas.microsoft.com/office/powerpoint/2010/main" val="3906959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 have probably noticed on your timetable that you have many Welsh sessions. During induction week you were asked to participate in an introductory Welsh session where you followed two presentations:</a:t>
            </a:r>
          </a:p>
          <a:p>
            <a:pPr marL="228600" indent="-228600">
              <a:buAutoNum type="arabicPeriod"/>
            </a:pPr>
            <a:r>
              <a:rPr lang="en-US"/>
              <a:t>One from Professor </a:t>
            </a:r>
            <a:r>
              <a:rPr lang="en-US" err="1"/>
              <a:t>Mererid</a:t>
            </a:r>
            <a:r>
              <a:rPr lang="en-US"/>
              <a:t> Hopwood                  and the second</a:t>
            </a:r>
          </a:p>
          <a:p>
            <a:pPr marL="228600" indent="-228600">
              <a:buAutoNum type="arabicPeriod"/>
            </a:pPr>
            <a:r>
              <a:rPr lang="en-US"/>
              <a:t>About the Welsh Competency Framework.</a:t>
            </a:r>
          </a:p>
          <a:p>
            <a:pPr marL="228600" indent="-228600">
              <a:buAutoNum type="arabicPeriod"/>
            </a:pPr>
            <a:endParaRPr lang="en-US"/>
          </a:p>
          <a:p>
            <a:pPr marL="228600" indent="-228600">
              <a:buAutoNum type="arabicPeriod"/>
            </a:pPr>
            <a:r>
              <a:rPr lang="en-US"/>
              <a:t>We will discuss them further here before we begin our Welsh journey.</a:t>
            </a:r>
          </a:p>
        </p:txBody>
      </p:sp>
      <p:sp>
        <p:nvSpPr>
          <p:cNvPr id="4" name="Slide Number Placeholder 3"/>
          <p:cNvSpPr>
            <a:spLocks noGrp="1"/>
          </p:cNvSpPr>
          <p:nvPr>
            <p:ph type="sldNum" sz="quarter" idx="5"/>
          </p:nvPr>
        </p:nvSpPr>
        <p:spPr/>
        <p:txBody>
          <a:bodyPr/>
          <a:lstStyle/>
          <a:p>
            <a:fld id="{3F8AED8A-F357-D24F-B67B-0021F2FF37E1}" type="slidenum">
              <a:rPr lang="en-US" smtClean="0"/>
              <a:t>37</a:t>
            </a:fld>
            <a:endParaRPr lang="en-US"/>
          </a:p>
        </p:txBody>
      </p:sp>
    </p:spTree>
    <p:extLst>
      <p:ext uri="{BB962C8B-B14F-4D97-AF65-F5344CB8AC3E}">
        <p14:creationId xmlns:p14="http://schemas.microsoft.com/office/powerpoint/2010/main" val="34053761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you can see from the map only a few areas in Gwynedd, North Wales, have more than 70% of the population have the ability to speak Welsh. Even in the village where I live is regarded locally as a “traditional Welsh village” is down to about 45% of Welsh speakers.</a:t>
            </a:r>
          </a:p>
          <a:p>
            <a:r>
              <a:rPr lang="en-US"/>
              <a:t>So, as you have probably understood by know, something HAD to be done …..</a:t>
            </a:r>
          </a:p>
        </p:txBody>
      </p:sp>
      <p:sp>
        <p:nvSpPr>
          <p:cNvPr id="4" name="Slide Number Placeholder 3"/>
          <p:cNvSpPr>
            <a:spLocks noGrp="1"/>
          </p:cNvSpPr>
          <p:nvPr>
            <p:ph type="sldNum" sz="quarter" idx="5"/>
          </p:nvPr>
        </p:nvSpPr>
        <p:spPr/>
        <p:txBody>
          <a:bodyPr/>
          <a:lstStyle/>
          <a:p>
            <a:fld id="{3F8AED8A-F357-D24F-B67B-0021F2FF37E1}" type="slidenum">
              <a:rPr lang="en-US" smtClean="0"/>
              <a:t>38</a:t>
            </a:fld>
            <a:endParaRPr lang="en-US"/>
          </a:p>
        </p:txBody>
      </p:sp>
    </p:spTree>
    <p:extLst>
      <p:ext uri="{BB962C8B-B14F-4D97-AF65-F5344CB8AC3E}">
        <p14:creationId xmlns:p14="http://schemas.microsoft.com/office/powerpoint/2010/main" val="15377091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But, what did the Welsh Government do?</a:t>
            </a:r>
          </a:p>
          <a:p>
            <a:r>
              <a:rPr lang="en-US"/>
              <a:t>As you heard in last week’s presentation, they provided us with a new strategy – </a:t>
            </a:r>
            <a:r>
              <a:rPr lang="en-US" err="1"/>
              <a:t>Cymraeg</a:t>
            </a:r>
            <a:r>
              <a:rPr lang="en-US"/>
              <a:t> 2050 – a very ambitious strategy to reach a million of Welsh speakers by 2050.</a:t>
            </a:r>
          </a:p>
        </p:txBody>
      </p:sp>
      <p:sp>
        <p:nvSpPr>
          <p:cNvPr id="4" name="Slide Number Placeholder 3"/>
          <p:cNvSpPr>
            <a:spLocks noGrp="1"/>
          </p:cNvSpPr>
          <p:nvPr>
            <p:ph type="sldNum" sz="quarter" idx="5"/>
          </p:nvPr>
        </p:nvSpPr>
        <p:spPr/>
        <p:txBody>
          <a:bodyPr/>
          <a:lstStyle/>
          <a:p>
            <a:fld id="{607BB3B2-CA97-F948-93DC-EE3FA4133FB0}" type="slidenum">
              <a:rPr lang="en-US" smtClean="0"/>
              <a:t>39</a:t>
            </a:fld>
            <a:endParaRPr lang="en-US"/>
          </a:p>
        </p:txBody>
      </p:sp>
    </p:spTree>
    <p:extLst>
      <p:ext uri="{BB962C8B-B14F-4D97-AF65-F5344CB8AC3E}">
        <p14:creationId xmlns:p14="http://schemas.microsoft.com/office/powerpoint/2010/main" val="37563259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53EFD9D-CAB0-4B7A-B839-155198F762FF}" type="slidenum">
              <a:rPr lang="en-GB" smtClean="0"/>
              <a:t>40</a:t>
            </a:fld>
            <a:endParaRPr lang="en-GB"/>
          </a:p>
        </p:txBody>
      </p:sp>
    </p:spTree>
    <p:extLst>
      <p:ext uri="{BB962C8B-B14F-4D97-AF65-F5344CB8AC3E}">
        <p14:creationId xmlns:p14="http://schemas.microsoft.com/office/powerpoint/2010/main" val="31291811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strategy it clearly shows that if we had proceeded with the current previous pattern we would only succeed in a slight increase in Welsh speakers.  How ever, with </a:t>
            </a:r>
            <a:r>
              <a:rPr lang="en-US" err="1"/>
              <a:t>thid</a:t>
            </a:r>
            <a:r>
              <a:rPr lang="en-US"/>
              <a:t> strategy put to work – it it suggested that our numbers will increase dramatically. But he big question is …..</a:t>
            </a:r>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995466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42</a:t>
            </a:fld>
            <a:endParaRPr lang="en-US"/>
          </a:p>
        </p:txBody>
      </p:sp>
    </p:spTree>
    <p:extLst>
      <p:ext uri="{BB962C8B-B14F-4D97-AF65-F5344CB8AC3E}">
        <p14:creationId xmlns:p14="http://schemas.microsoft.com/office/powerpoint/2010/main" val="10994770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43</a:t>
            </a:fld>
            <a:endParaRPr lang="en-US"/>
          </a:p>
        </p:txBody>
      </p:sp>
    </p:spTree>
    <p:extLst>
      <p:ext uri="{BB962C8B-B14F-4D97-AF65-F5344CB8AC3E}">
        <p14:creationId xmlns:p14="http://schemas.microsoft.com/office/powerpoint/2010/main" val="28804415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visual way of thinking about being fluent in more than one language – </a:t>
            </a:r>
          </a:p>
          <a:p>
            <a:endParaRPr lang="en-US" dirty="0"/>
          </a:p>
          <a:p>
            <a:r>
              <a:rPr lang="en-US" dirty="0"/>
              <a:t>At least 65% of the World’s population is bilingual.  Are you?</a:t>
            </a:r>
          </a:p>
          <a:p>
            <a:endParaRPr lang="en-US" dirty="0"/>
          </a:p>
          <a:p>
            <a:r>
              <a:rPr lang="en-US" dirty="0"/>
              <a:t>1. One wheel – </a:t>
            </a:r>
          </a:p>
          <a:p>
            <a:r>
              <a:rPr lang="en-US" dirty="0"/>
              <a:t>2. Two wheel – the penny farthing – with one language more fluent that the other</a:t>
            </a:r>
          </a:p>
          <a:p>
            <a:r>
              <a:rPr lang="en-US" dirty="0"/>
              <a:t>3. But, when both wheels are the same size it is a much easier ride – and you will go further !</a:t>
            </a:r>
          </a:p>
        </p:txBody>
      </p:sp>
      <p:sp>
        <p:nvSpPr>
          <p:cNvPr id="4" name="Slide Number Placeholder 3"/>
          <p:cNvSpPr>
            <a:spLocks noGrp="1"/>
          </p:cNvSpPr>
          <p:nvPr>
            <p:ph type="sldNum" sz="quarter" idx="5"/>
          </p:nvPr>
        </p:nvSpPr>
        <p:spPr/>
        <p:txBody>
          <a:bodyPr/>
          <a:lstStyle/>
          <a:p>
            <a:fld id="{3F8AED8A-F357-D24F-B67B-0021F2FF37E1}" type="slidenum">
              <a:rPr lang="en-US" smtClean="0"/>
              <a:t>44</a:t>
            </a:fld>
            <a:endParaRPr lang="en-US"/>
          </a:p>
        </p:txBody>
      </p:sp>
    </p:spTree>
    <p:extLst>
      <p:ext uri="{BB962C8B-B14F-4D97-AF65-F5344CB8AC3E}">
        <p14:creationId xmlns:p14="http://schemas.microsoft.com/office/powerpoint/2010/main" val="19409622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45</a:t>
            </a:fld>
            <a:endParaRPr lang="en-US"/>
          </a:p>
        </p:txBody>
      </p:sp>
    </p:spTree>
    <p:extLst>
      <p:ext uri="{BB962C8B-B14F-4D97-AF65-F5344CB8AC3E}">
        <p14:creationId xmlns:p14="http://schemas.microsoft.com/office/powerpoint/2010/main" val="4774092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the moment we are in the transitioning period between our current Curriculum and the new Curriculum which will be established in September 2020.</a:t>
            </a:r>
          </a:p>
          <a:p>
            <a:r>
              <a:rPr lang="en-US"/>
              <a:t>But, what you will find is that schools are experimenting with new ways of teaching and new ways of organizing classes and subjects.</a:t>
            </a:r>
          </a:p>
          <a:p>
            <a:r>
              <a:rPr lang="en-US"/>
              <a:t>The most important facts to remember about this curriculum is that it is NOT a translation is a new Curriculum written for Wales with Wales and the Welsh language central to it’s vision.</a:t>
            </a:r>
          </a:p>
          <a:p>
            <a:r>
              <a:rPr lang="en-US"/>
              <a:t>Some of the main differences between our current curriculum and the new curriculum is that the education system will be driven by four purposes. The aim of the school’s curriculum is to support its learners to become:</a:t>
            </a:r>
          </a:p>
          <a:p>
            <a:r>
              <a:rPr lang="en-US"/>
              <a:t>1. ambitious, capable learners, ready to learn throughout their lives;</a:t>
            </a:r>
          </a:p>
          <a:p>
            <a:r>
              <a:rPr lang="en-US"/>
              <a:t>2. enterprising, creative contributors, ready to play a full part in life and work;</a:t>
            </a:r>
          </a:p>
          <a:p>
            <a:r>
              <a:rPr lang="en-US"/>
              <a:t>3. ethical, informed citizens of Wales and the world;</a:t>
            </a:r>
          </a:p>
          <a:p>
            <a:r>
              <a:rPr lang="en-US"/>
              <a:t>4. healthy, confident individuals, ready to lead fulfilling lives as valued members of society.</a:t>
            </a:r>
          </a:p>
          <a:p>
            <a:r>
              <a:rPr lang="en-US"/>
              <a:t>And another huge change, especially when teaching in the secondary sector is that the curriculum is lead by six different Areas of learning and Experiences and NOT by the traditional 11 or 12 subjects.</a:t>
            </a:r>
          </a:p>
          <a:p>
            <a:r>
              <a:rPr lang="en-US"/>
              <a:t>1. Expressive Arts</a:t>
            </a:r>
          </a:p>
          <a:p>
            <a:r>
              <a:rPr lang="en-US"/>
              <a:t>2.Health and Well-being</a:t>
            </a:r>
          </a:p>
          <a:p>
            <a:r>
              <a:rPr lang="en-US"/>
              <a:t>3. Humanities</a:t>
            </a:r>
          </a:p>
          <a:p>
            <a:r>
              <a:rPr lang="en-US"/>
              <a:t>4.Languages, Literacy and Communication</a:t>
            </a:r>
          </a:p>
          <a:p>
            <a:r>
              <a:rPr lang="en-US"/>
              <a:t>5.Mathematics and Numeracy</a:t>
            </a:r>
          </a:p>
          <a:p>
            <a:r>
              <a:rPr lang="en-US"/>
              <a:t>6.Science and Technology</a:t>
            </a:r>
          </a:p>
          <a:p>
            <a:endParaRPr lang="en-US"/>
          </a:p>
          <a:p>
            <a:r>
              <a:rPr lang="en-US"/>
              <a:t>Mandatory curriculum elements:</a:t>
            </a:r>
          </a:p>
          <a:p>
            <a:pPr marL="228600" indent="-228600">
              <a:buAutoNum type="arabicPeriod"/>
            </a:pPr>
            <a:r>
              <a:rPr lang="en-US"/>
              <a:t>Religion, values and ethics.</a:t>
            </a:r>
          </a:p>
          <a:p>
            <a:pPr marL="228600" indent="-228600">
              <a:buAutoNum type="arabicPeriod"/>
            </a:pPr>
            <a:r>
              <a:rPr lang="en-US"/>
              <a:t>Relationships and sexuality education (RSE)</a:t>
            </a:r>
          </a:p>
          <a:p>
            <a:pPr marL="228600" indent="-228600">
              <a:buAutoNum type="arabicPeriod"/>
            </a:pPr>
            <a:r>
              <a:rPr lang="en-US"/>
              <a:t>WELSH</a:t>
            </a:r>
          </a:p>
          <a:p>
            <a:pPr marL="228600" indent="-228600">
              <a:buAutoNum type="arabicPeriod"/>
            </a:pPr>
            <a:r>
              <a:rPr lang="en-US"/>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46</a:t>
            </a:fld>
            <a:endParaRPr lang="en-US"/>
          </a:p>
        </p:txBody>
      </p:sp>
    </p:spTree>
    <p:extLst>
      <p:ext uri="{BB962C8B-B14F-4D97-AF65-F5344CB8AC3E}">
        <p14:creationId xmlns:p14="http://schemas.microsoft.com/office/powerpoint/2010/main" val="3147998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Mae’r</a:t>
            </a:r>
            <a:r>
              <a:rPr lang="en-US"/>
              <a:t> GYMRAEG </a:t>
            </a:r>
            <a:r>
              <a:rPr lang="en-US" err="1"/>
              <a:t>yn</a:t>
            </a:r>
            <a:r>
              <a:rPr lang="en-US"/>
              <a:t> </a:t>
            </a:r>
            <a:r>
              <a:rPr lang="en-US" err="1"/>
              <a:t>cael</a:t>
            </a:r>
            <a:r>
              <a:rPr lang="en-US"/>
              <a:t> </a:t>
            </a:r>
            <a:r>
              <a:rPr lang="en-US" err="1"/>
              <a:t>lle</a:t>
            </a:r>
            <a:r>
              <a:rPr lang="en-US"/>
              <a:t> </a:t>
            </a:r>
            <a:r>
              <a:rPr lang="en-US" err="1"/>
              <a:t>amlwg</a:t>
            </a:r>
            <a:r>
              <a:rPr lang="en-US"/>
              <a:t> </a:t>
            </a:r>
            <a:r>
              <a:rPr lang="en-US" err="1"/>
              <a:t>yn</a:t>
            </a:r>
            <a:r>
              <a:rPr lang="en-US"/>
              <a:t> y </a:t>
            </a:r>
            <a:r>
              <a:rPr lang="en-US" err="1"/>
              <a:t>cyflwyniad</a:t>
            </a:r>
            <a:r>
              <a:rPr lang="en-US"/>
              <a:t> </a:t>
            </a:r>
            <a:r>
              <a:rPr lang="en-US" err="1"/>
              <a:t>i’r</a:t>
            </a:r>
            <a:r>
              <a:rPr lang="en-US"/>
              <a:t> </a:t>
            </a:r>
            <a:r>
              <a:rPr lang="en-US" err="1"/>
              <a:t>Maes</a:t>
            </a:r>
            <a:r>
              <a:rPr lang="en-US"/>
              <a:t> </a:t>
            </a:r>
            <a:r>
              <a:rPr lang="en-US" err="1"/>
              <a:t>Dysgu</a:t>
            </a:r>
            <a:r>
              <a:rPr lang="en-US"/>
              <a:t> a </a:t>
            </a:r>
            <a:r>
              <a:rPr lang="en-US" err="1"/>
              <a:t>Phrofiad</a:t>
            </a:r>
            <a:r>
              <a:rPr lang="en-US"/>
              <a:t> </a:t>
            </a:r>
            <a:r>
              <a:rPr lang="en-US" err="1"/>
              <a:t>Ieithoedd</a:t>
            </a:r>
            <a:r>
              <a:rPr lang="en-US"/>
              <a:t>, </a:t>
            </a:r>
            <a:r>
              <a:rPr lang="en-US" err="1"/>
              <a:t>Llythrennedd</a:t>
            </a:r>
            <a:r>
              <a:rPr lang="en-US"/>
              <a:t> a </a:t>
            </a:r>
            <a:r>
              <a:rPr lang="en-US" err="1"/>
              <a:t>Chyfathrebu</a:t>
            </a:r>
            <a:r>
              <a:rPr lang="en-US"/>
              <a:t>.</a:t>
            </a:r>
          </a:p>
          <a:p>
            <a:endParaRPr lang="en-US"/>
          </a:p>
          <a:p>
            <a:r>
              <a:rPr lang="en-US"/>
              <a:t>In the introduction to the “Languages, Literacy and Communication Area of Learning and Experience – WELSH language is clearly there for everyone to see.</a:t>
            </a:r>
          </a:p>
        </p:txBody>
      </p:sp>
      <p:sp>
        <p:nvSpPr>
          <p:cNvPr id="4" name="Slide Number Placeholder 3"/>
          <p:cNvSpPr>
            <a:spLocks noGrp="1"/>
          </p:cNvSpPr>
          <p:nvPr>
            <p:ph type="sldNum" sz="quarter" idx="5"/>
          </p:nvPr>
        </p:nvSpPr>
        <p:spPr/>
        <p:txBody>
          <a:bodyPr/>
          <a:lstStyle/>
          <a:p>
            <a:fld id="{607BB3B2-CA97-F948-93DC-EE3FA4133FB0}" type="slidenum">
              <a:rPr lang="en-US" smtClean="0"/>
              <a:t>48</a:t>
            </a:fld>
            <a:endParaRPr lang="en-US"/>
          </a:p>
        </p:txBody>
      </p:sp>
    </p:spTree>
    <p:extLst>
      <p:ext uri="{BB962C8B-B14F-4D97-AF65-F5344CB8AC3E}">
        <p14:creationId xmlns:p14="http://schemas.microsoft.com/office/powerpoint/2010/main" val="20641996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schools (Primary and Secondary sectors) you will see the Welsh Language Charter gaining momentum with the whole school community working together to develop all aspects of what it is to be Welsh.</a:t>
            </a:r>
          </a:p>
          <a:p>
            <a:r>
              <a:rPr lang="en-US"/>
              <a:t>Welsh will probably be quite visible in schools with bilingual posters and signs but we need to move towards HEARING Welsh in schools – in classrooms, in the corridor, staffroom, playing fields, etc.</a:t>
            </a:r>
          </a:p>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50</a:t>
            </a:fld>
            <a:endParaRPr lang="en-US"/>
          </a:p>
        </p:txBody>
      </p:sp>
    </p:spTree>
    <p:extLst>
      <p:ext uri="{BB962C8B-B14F-4D97-AF65-F5344CB8AC3E}">
        <p14:creationId xmlns:p14="http://schemas.microsoft.com/office/powerpoint/2010/main" val="9091543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52</a:t>
            </a:fld>
            <a:endParaRPr lang="en-US"/>
          </a:p>
        </p:txBody>
      </p:sp>
    </p:spTree>
    <p:extLst>
      <p:ext uri="{BB962C8B-B14F-4D97-AF65-F5344CB8AC3E}">
        <p14:creationId xmlns:p14="http://schemas.microsoft.com/office/powerpoint/2010/main" val="19745069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Dyma</a:t>
            </a:r>
            <a:r>
              <a:rPr lang="en-US"/>
              <a:t> </a:t>
            </a:r>
            <a:r>
              <a:rPr lang="en-US" err="1"/>
              <a:t>sleid</a:t>
            </a:r>
            <a:r>
              <a:rPr lang="en-US"/>
              <a:t> </a:t>
            </a:r>
            <a:r>
              <a:rPr lang="en-US" err="1"/>
              <a:t>oedd</a:t>
            </a:r>
            <a:r>
              <a:rPr lang="en-US"/>
              <a:t> </a:t>
            </a:r>
            <a:r>
              <a:rPr lang="en-US" err="1"/>
              <a:t>yng</a:t>
            </a:r>
            <a:r>
              <a:rPr lang="en-US"/>
              <a:t> </a:t>
            </a:r>
            <a:r>
              <a:rPr lang="en-US" err="1"/>
              <a:t>nghyflwyniad</a:t>
            </a:r>
            <a:r>
              <a:rPr lang="en-US"/>
              <a:t> Jeni.</a:t>
            </a:r>
          </a:p>
        </p:txBody>
      </p:sp>
      <p:sp>
        <p:nvSpPr>
          <p:cNvPr id="4" name="Slide Number Placeholder 3"/>
          <p:cNvSpPr>
            <a:spLocks noGrp="1"/>
          </p:cNvSpPr>
          <p:nvPr>
            <p:ph type="sldNum" sz="quarter" idx="5"/>
          </p:nvPr>
        </p:nvSpPr>
        <p:spPr/>
        <p:txBody>
          <a:bodyPr/>
          <a:lstStyle/>
          <a:p>
            <a:fld id="{607BB3B2-CA97-F948-93DC-EE3FA4133FB0}" type="slidenum">
              <a:rPr lang="en-US" smtClean="0"/>
              <a:t>53</a:t>
            </a:fld>
            <a:endParaRPr lang="en-US"/>
          </a:p>
        </p:txBody>
      </p:sp>
    </p:spTree>
    <p:extLst>
      <p:ext uri="{BB962C8B-B14F-4D97-AF65-F5344CB8AC3E}">
        <p14:creationId xmlns:p14="http://schemas.microsoft.com/office/powerpoint/2010/main" val="2669706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6170E568-2F73-FE49-90D0-19144ECBC401}" type="datetimeFigureOut">
              <a:rPr lang="en-US" smtClean="0"/>
              <a:t>9/13/2023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3108950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70E568-2F73-FE49-90D0-19144ECBC401}" type="datetimeFigureOut">
              <a:rPr lang="en-US" smtClean="0"/>
              <a:t>9/13/2023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1542434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170E568-2F73-FE49-90D0-19144ECBC401}" type="datetimeFigureOut">
              <a:rPr lang="en-US" smtClean="0"/>
              <a:t>9/13/2023</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3088678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2680210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170E568-2F73-FE49-90D0-19144ECBC401}" type="datetimeFigureOut">
              <a:rPr lang="en-US" smtClean="0"/>
              <a:t>9/13/2023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3707249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170E568-2F73-FE49-90D0-19144ECBC401}" type="datetimeFigureOut">
              <a:rPr lang="en-US" smtClean="0"/>
              <a:t>9/13/2023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1538898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70E568-2F73-FE49-90D0-19144ECBC401}" type="datetimeFigureOut">
              <a:rPr lang="en-US" smtClean="0"/>
              <a:t>9/13/2023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3994176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2459943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2944320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4066917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2646087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B8254AE-C43C-2C46-95FE-B8F4A2A24596}"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6098514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170E568-2F73-FE49-90D0-19144ECBC401}" type="datetimeFigureOut">
              <a:rPr lang="en-US" smtClean="0"/>
              <a:t>9/13/2023</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1414450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170E568-2F73-FE49-90D0-19144ECBC401}" type="datetimeFigureOut">
              <a:rPr lang="en-US" smtClean="0"/>
              <a:t>9/13/2023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32990775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170E568-2F73-FE49-90D0-19144ECBC401}" type="datetimeFigureOut">
              <a:rPr lang="en-US" smtClean="0"/>
              <a:t>9/13/2023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1964232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70E568-2F73-FE49-90D0-19144ECBC401}" type="datetimeFigureOut">
              <a:rPr lang="en-US" smtClean="0"/>
              <a:t>9/13/2023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1673617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170E568-2F73-FE49-90D0-19144ECBC401}" type="datetimeFigureOut">
              <a:rPr lang="en-US" smtClean="0"/>
              <a:t>9/13/2023</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CB8254AE-C43C-2C46-95FE-B8F4A2A24596}" type="slidenum">
              <a:rPr lang="en-US" smtClean="0"/>
              <a:t>‹#›</a:t>
            </a:fld>
            <a:endParaRPr lang="en-US"/>
          </a:p>
        </p:txBody>
      </p:sp>
    </p:spTree>
    <p:extLst>
      <p:ext uri="{BB962C8B-B14F-4D97-AF65-F5344CB8AC3E}">
        <p14:creationId xmlns:p14="http://schemas.microsoft.com/office/powerpoint/2010/main" val="18652226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609600" y="1600201"/>
            <a:ext cx="10972800" cy="37004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185FA6A-237A-4F6B-A414-7617F2E260E3}" type="slidenum">
              <a:rPr lang="en-US" altLang="en-US"/>
              <a:pPr>
                <a:defRPr/>
              </a:pPr>
              <a:t>‹#›</a:t>
            </a:fld>
            <a:endParaRPr lang="en-US" altLang="en-US"/>
          </a:p>
        </p:txBody>
      </p:sp>
    </p:spTree>
    <p:extLst>
      <p:ext uri="{BB962C8B-B14F-4D97-AF65-F5344CB8AC3E}">
        <p14:creationId xmlns:p14="http://schemas.microsoft.com/office/powerpoint/2010/main" val="3504984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777E7A44-DABC-7643-9255-81D97F854201}" type="datetimeFigureOut">
              <a:rPr lang="en-US" smtClean="0"/>
              <a:t>9/13/2023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7E7A44-DABC-7643-9255-81D97F854201}" type="datetimeFigureOut">
              <a:rPr lang="en-US" smtClean="0"/>
              <a:t>9/13/2023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9/13/2023</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77E7A44-DABC-7643-9255-81D97F854201}" type="datetimeFigureOut">
              <a:rPr lang="en-US" smtClean="0"/>
              <a:t>9/13/2023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7E7A44-DABC-7643-9255-81D97F854201}" type="datetimeFigureOut">
              <a:rPr lang="en-US" smtClean="0"/>
              <a:t>9/13/2023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77E7A44-DABC-7643-9255-81D97F854201}" type="datetimeFigureOut">
              <a:rPr lang="en-US" smtClean="0"/>
              <a:t>9/13/2023</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7E7A44-DABC-7643-9255-81D97F854201}" type="datetimeFigureOut">
              <a:rPr lang="en-US" smtClean="0"/>
              <a:t>9/13/2023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77E7A44-DABC-7643-9255-81D97F854201}" type="datetimeFigureOut">
              <a:rPr lang="en-US" smtClean="0"/>
              <a:t>9/13/2023</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image" Target="../media/image1.png"/><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70E568-2F73-FE49-90D0-19144ECBC401}" type="datetimeFigureOut">
              <a:rPr lang="en-US" smtClean="0"/>
              <a:t>9/13/2023</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B8254AE-C43C-2C46-95FE-B8F4A2A24596}" type="slidenum">
              <a:rPr lang="en-US" smtClean="0"/>
              <a:t>‹#›</a:t>
            </a:fld>
            <a:endParaRPr lang="en-US"/>
          </a:p>
        </p:txBody>
      </p:sp>
    </p:spTree>
    <p:extLst>
      <p:ext uri="{BB962C8B-B14F-4D97-AF65-F5344CB8AC3E}">
        <p14:creationId xmlns:p14="http://schemas.microsoft.com/office/powerpoint/2010/main" val="190045249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7" r:id="rId18"/>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7E7A44-DABC-7643-9255-81D97F854201}" type="datetimeFigureOut">
              <a:rPr lang="en-US" smtClean="0"/>
              <a:t>9/13/2023</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B4FCB1-3D60-F64D-924F-799BBEAF8531}" type="slidenum">
              <a:rPr lang="en-US" smtClean="0"/>
              <a:t>‹#›</a:t>
            </a:fld>
            <a:endParaRPr lang="en-US"/>
          </a:p>
        </p:txBody>
      </p:sp>
    </p:spTree>
    <p:extLst>
      <p:ext uri="{BB962C8B-B14F-4D97-AF65-F5344CB8AC3E}">
        <p14:creationId xmlns:p14="http://schemas.microsoft.com/office/powerpoint/2010/main" val="2020422385"/>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5.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hyperlink" Target="https://anthropology.net/2008/02/05/the-indo-european-language-tre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tiff"/><Relationship Id="rId4" Type="http://schemas.openxmlformats.org/officeDocument/2006/relationships/image" Target="../media/image18.tiff"/></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tiff"/><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2" Type="http://schemas.openxmlformats.org/officeDocument/2006/relationships/hyperlink" Target="https://www.bbc.co.uk/cymrufyw/44255322"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44.png"/><Relationship Id="rId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7"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5.png"/><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gov.wales/sites/default/files/publications/2018-12/cymraeg-2050-welsh-language-strategy.pdf"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48.png"/></Relationships>
</file>

<file path=ppt/slides/_rels/slide42.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52.png"/></Relationships>
</file>

<file path=ppt/slides/_rels/slide45.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53.tiff"/></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7.tiff"/><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9.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2FBBA4-C673-684F-8443-EF2AFBAD2669}"/>
              </a:ext>
            </a:extLst>
          </p:cNvPr>
          <p:cNvSpPr txBox="1"/>
          <p:nvPr/>
        </p:nvSpPr>
        <p:spPr>
          <a:xfrm>
            <a:off x="1238326" y="1131589"/>
            <a:ext cx="9878518" cy="3662541"/>
          </a:xfrm>
          <a:prstGeom prst="rect">
            <a:avLst/>
          </a:prstGeom>
          <a:solidFill>
            <a:schemeClr val="bg1"/>
          </a:solidFill>
        </p:spPr>
        <p:txBody>
          <a:bodyPr wrap="square" lIns="91440" tIns="45720" rIns="91440" bIns="45720" rtlCol="0" anchor="t">
            <a:spAutoFit/>
          </a:bodyPr>
          <a:lstStyle/>
          <a:p>
            <a:pPr algn="ctr"/>
            <a:r>
              <a:rPr lang="en-US" sz="7200" b="1" dirty="0" err="1">
                <a:solidFill>
                  <a:schemeClr val="accent3"/>
                </a:solidFill>
                <a:latin typeface="Chalkboard SE"/>
              </a:rPr>
              <a:t>Cymraeg</a:t>
            </a:r>
            <a:r>
              <a:rPr lang="en-US" sz="7200" b="1" dirty="0">
                <a:solidFill>
                  <a:schemeClr val="accent3"/>
                </a:solidFill>
                <a:latin typeface="Chalkboard SE"/>
              </a:rPr>
              <a:t> </a:t>
            </a:r>
            <a:r>
              <a:rPr lang="en-US" sz="7200" b="1" dirty="0" err="1">
                <a:solidFill>
                  <a:schemeClr val="accent3"/>
                </a:solidFill>
                <a:latin typeface="Chalkboard SE"/>
              </a:rPr>
              <a:t>i</a:t>
            </a:r>
            <a:r>
              <a:rPr lang="en-US" sz="7200" b="1" dirty="0">
                <a:solidFill>
                  <a:schemeClr val="accent3"/>
                </a:solidFill>
                <a:latin typeface="Chalkboard SE"/>
              </a:rPr>
              <a:t> </a:t>
            </a:r>
            <a:r>
              <a:rPr lang="en-US" sz="7200" b="1" dirty="0" err="1">
                <a:solidFill>
                  <a:schemeClr val="accent3"/>
                </a:solidFill>
                <a:latin typeface="Chalkboard SE"/>
              </a:rPr>
              <a:t>Bawb</a:t>
            </a:r>
            <a:endParaRPr lang="en-US" sz="7200" b="1" dirty="0">
              <a:solidFill>
                <a:schemeClr val="accent3"/>
              </a:solidFill>
              <a:latin typeface="Chalkboard SE"/>
            </a:endParaRPr>
          </a:p>
          <a:p>
            <a:pPr algn="ctr"/>
            <a:r>
              <a:rPr lang="en-US" sz="7200" b="1" dirty="0">
                <a:solidFill>
                  <a:schemeClr val="accent3"/>
                </a:solidFill>
                <a:latin typeface="Chalkboard SE"/>
              </a:rPr>
              <a:t>Welsh for everyone</a:t>
            </a:r>
          </a:p>
          <a:p>
            <a:pPr algn="ctr"/>
            <a:r>
              <a:rPr lang="en-US" sz="2800" b="1" dirty="0"/>
              <a:t>T.A.R. / P.G.C.E</a:t>
            </a:r>
          </a:p>
          <a:p>
            <a:pPr algn="ctr"/>
            <a:endParaRPr lang="en-US" b="1" dirty="0"/>
          </a:p>
          <a:p>
            <a:pPr algn="ctr"/>
            <a:endParaRPr lang="en-US" b="1" dirty="0"/>
          </a:p>
          <a:p>
            <a:pPr algn="ctr"/>
            <a:endParaRPr lang="en-US" sz="2400" dirty="0"/>
          </a:p>
        </p:txBody>
      </p:sp>
      <p:pic>
        <p:nvPicPr>
          <p:cNvPr id="5" name="Picture 6" descr="A picture containing drawing&#10;&#10;Description automatically generated">
            <a:extLst>
              <a:ext uri="{FF2B5EF4-FFF2-40B4-BE49-F238E27FC236}">
                <a16:creationId xmlns:a16="http://schemas.microsoft.com/office/drawing/2014/main" id="{1622873B-68D3-4CCE-B79B-7AD2A395D0F4}"/>
              </a:ext>
            </a:extLst>
          </p:cNvPr>
          <p:cNvPicPr>
            <a:picLocks noChangeAspect="1"/>
          </p:cNvPicPr>
          <p:nvPr/>
        </p:nvPicPr>
        <p:blipFill>
          <a:blip r:embed="rId2"/>
          <a:stretch>
            <a:fillRect/>
          </a:stretch>
        </p:blipFill>
        <p:spPr>
          <a:xfrm rot="-1380000">
            <a:off x="62760" y="358286"/>
            <a:ext cx="2047053" cy="745333"/>
          </a:xfrm>
          <a:prstGeom prst="rect">
            <a:avLst/>
          </a:prstGeom>
        </p:spPr>
      </p:pic>
      <p:pic>
        <p:nvPicPr>
          <p:cNvPr id="4" name="Picture 3" descr="A close-up of a logo&#10;&#10;Description automatically generated">
            <a:extLst>
              <a:ext uri="{FF2B5EF4-FFF2-40B4-BE49-F238E27FC236}">
                <a16:creationId xmlns:a16="http://schemas.microsoft.com/office/drawing/2014/main" id="{34B38BC8-D219-9873-F3CE-145DCCE6A997}"/>
              </a:ext>
            </a:extLst>
          </p:cNvPr>
          <p:cNvPicPr>
            <a:picLocks noChangeAspect="1"/>
          </p:cNvPicPr>
          <p:nvPr/>
        </p:nvPicPr>
        <p:blipFill>
          <a:blip r:embed="rId3"/>
          <a:stretch>
            <a:fillRect/>
          </a:stretch>
        </p:blipFill>
        <p:spPr>
          <a:xfrm>
            <a:off x="202857" y="5277332"/>
            <a:ext cx="5994400" cy="1320800"/>
          </a:xfrm>
          <a:prstGeom prst="rect">
            <a:avLst/>
          </a:prstGeom>
        </p:spPr>
      </p:pic>
    </p:spTree>
    <p:extLst>
      <p:ext uri="{BB962C8B-B14F-4D97-AF65-F5344CB8AC3E}">
        <p14:creationId xmlns:p14="http://schemas.microsoft.com/office/powerpoint/2010/main" val="1169742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321972" y="160812"/>
            <a:ext cx="11539469" cy="985408"/>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3600">
                <a:latin typeface="Segoe Print"/>
              </a:rPr>
              <a:t>Heddiw, </a:t>
            </a:r>
            <a:r>
              <a:rPr lang="en-GB" sz="3600" err="1">
                <a:latin typeface="Segoe Print"/>
              </a:rPr>
              <a:t>fe</a:t>
            </a:r>
            <a:r>
              <a:rPr lang="en-GB" sz="3600">
                <a:latin typeface="Segoe Print"/>
              </a:rPr>
              <a:t> </a:t>
            </a:r>
            <a:r>
              <a:rPr lang="en-GB" sz="3600" err="1">
                <a:latin typeface="Segoe Print"/>
              </a:rPr>
              <a:t>fyddwn</a:t>
            </a:r>
            <a:r>
              <a:rPr lang="en-GB" sz="3600">
                <a:latin typeface="Segoe Print"/>
              </a:rPr>
              <a:t> </a:t>
            </a:r>
            <a:r>
              <a:rPr lang="en-GB" sz="3600" err="1">
                <a:latin typeface="Segoe Print"/>
              </a:rPr>
              <a:t>ni’n</a:t>
            </a:r>
            <a:r>
              <a:rPr lang="en-GB" sz="3600">
                <a:latin typeface="Segoe Print"/>
              </a:rPr>
              <a:t>:         Today we will:</a:t>
            </a:r>
            <a:r>
              <a:rPr lang="en-GB" sz="4400">
                <a:latin typeface="Segoe Print"/>
              </a:rPr>
              <a:t> </a:t>
            </a:r>
          </a:p>
        </p:txBody>
      </p:sp>
      <p:sp>
        <p:nvSpPr>
          <p:cNvPr id="3" name="Content Placeholder 2">
            <a:extLst>
              <a:ext uri="{FF2B5EF4-FFF2-40B4-BE49-F238E27FC236}">
                <a16:creationId xmlns:a16="http://schemas.microsoft.com/office/drawing/2014/main" id="{8FF87B40-E73D-4518-AA0F-AC1D3275C2D4}"/>
              </a:ext>
            </a:extLst>
          </p:cNvPr>
          <p:cNvSpPr>
            <a:spLocks noGrp="1"/>
          </p:cNvSpPr>
          <p:nvPr>
            <p:ph idx="1"/>
          </p:nvPr>
        </p:nvSpPr>
        <p:spPr>
          <a:xfrm>
            <a:off x="810252" y="1719929"/>
            <a:ext cx="4637511" cy="3880773"/>
          </a:xfrm>
        </p:spPr>
        <p:txBody>
          <a:bodyPr vert="horz" lIns="91440" tIns="45720" rIns="91440" bIns="45720" rtlCol="0" anchor="t">
            <a:normAutofit fontScale="92500" lnSpcReduction="10000"/>
          </a:bodyPr>
          <a:lstStyle/>
          <a:p>
            <a:r>
              <a:rPr lang="en-GB" sz="3200" dirty="0" err="1">
                <a:latin typeface="Arial" panose="020B0604020202020204" pitchFamily="34" charset="0"/>
                <a:cs typeface="Arial" panose="020B0604020202020204" pitchFamily="34" charset="0"/>
              </a:rPr>
              <a:t>Dysgu</a:t>
            </a:r>
            <a:r>
              <a:rPr lang="en-GB" sz="3200" dirty="0">
                <a:latin typeface="Arial" panose="020B0604020202020204" pitchFamily="34" charset="0"/>
                <a:cs typeface="Arial" panose="020B0604020202020204" pitchFamily="34" charset="0"/>
              </a:rPr>
              <a:t> am </a:t>
            </a:r>
            <a:r>
              <a:rPr lang="en-GB" sz="3200" dirty="0" err="1">
                <a:latin typeface="Arial" panose="020B0604020202020204" pitchFamily="34" charset="0"/>
                <a:cs typeface="Arial" panose="020B0604020202020204" pitchFamily="34" charset="0"/>
              </a:rPr>
              <a:t>hanes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iaith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Gymraeg</a:t>
            </a:r>
            <a:r>
              <a:rPr lang="en-GB" sz="3200" dirty="0">
                <a:latin typeface="Arial" panose="020B0604020202020204" pitchFamily="34" charset="0"/>
                <a:cs typeface="Arial" panose="020B0604020202020204" pitchFamily="34" charset="0"/>
              </a:rPr>
              <a:t>.</a:t>
            </a:r>
            <a:endParaRPr lang="en-US"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Ystyried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Ble</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ydyn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nawr</a:t>
            </a:r>
            <a:r>
              <a:rPr lang="en-GB" sz="3200" dirty="0">
                <a:latin typeface="Arial" panose="020B0604020202020204" pitchFamily="34" charset="0"/>
                <a:cs typeface="Arial" panose="020B0604020202020204" pitchFamily="34" charset="0"/>
              </a:rPr>
              <a:t> o ran y </a:t>
            </a:r>
            <a:r>
              <a:rPr lang="en-GB" sz="3200" dirty="0" err="1">
                <a:latin typeface="Arial" panose="020B0604020202020204" pitchFamily="34" charset="0"/>
                <a:cs typeface="Arial" panose="020B0604020202020204" pitchFamily="34" charset="0"/>
              </a:rPr>
              <a:t>Gymraeg</a:t>
            </a:r>
            <a:r>
              <a:rPr lang="en-GB" sz="3200" dirty="0">
                <a:latin typeface="Arial" panose="020B0604020202020204" pitchFamily="34" charset="0"/>
                <a:cs typeface="Arial" panose="020B0604020202020204" pitchFamily="34" charset="0"/>
              </a:rPr>
              <a:t>? </a:t>
            </a:r>
          </a:p>
          <a:p>
            <a:pPr marL="0" indent="0">
              <a:buNone/>
            </a:pP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Dechrau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taith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gyda’n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gilydd</a:t>
            </a:r>
            <a:r>
              <a:rPr lang="en-GB" sz="3200" dirty="0">
                <a:latin typeface="Arial" panose="020B0604020202020204" pitchFamily="34" charset="0"/>
                <a:cs typeface="Arial" panose="020B0604020202020204" pitchFamily="34" charset="0"/>
              </a:rPr>
              <a:t>.</a:t>
            </a:r>
          </a:p>
          <a:p>
            <a:pPr marL="0" indent="0">
              <a:buNone/>
            </a:pPr>
            <a:endParaRPr lang="en-GB" dirty="0"/>
          </a:p>
        </p:txBody>
      </p:sp>
      <p:sp>
        <p:nvSpPr>
          <p:cNvPr id="5" name="Content Placeholder 2">
            <a:extLst>
              <a:ext uri="{FF2B5EF4-FFF2-40B4-BE49-F238E27FC236}">
                <a16:creationId xmlns:a16="http://schemas.microsoft.com/office/drawing/2014/main" id="{EAC75368-9047-4E49-AEB7-3E4EE08659FC}"/>
              </a:ext>
            </a:extLst>
          </p:cNvPr>
          <p:cNvSpPr txBox="1">
            <a:spLocks/>
          </p:cNvSpPr>
          <p:nvPr/>
        </p:nvSpPr>
        <p:spPr>
          <a:xfrm>
            <a:off x="6680872" y="1719929"/>
            <a:ext cx="4637511" cy="3880773"/>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3200" i="1" dirty="0">
                <a:latin typeface="Arial" panose="020B0604020202020204" pitchFamily="34" charset="0"/>
                <a:cs typeface="Arial" panose="020B0604020202020204" pitchFamily="34" charset="0"/>
              </a:rPr>
              <a:t>Learn about the history of the Welsh language.</a:t>
            </a:r>
            <a:endParaRPr lang="en-US" sz="3200" i="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3200" i="1" dirty="0">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Think about: Where are we now?</a:t>
            </a:r>
          </a:p>
          <a:p>
            <a:pPr marL="0" indent="0">
              <a:buFont typeface="Arial" panose="020B0604020202020204" pitchFamily="34" charset="0"/>
              <a:buNone/>
            </a:pPr>
            <a:endParaRPr lang="en-GB" sz="3200" i="1" dirty="0">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Begin our journey together.</a:t>
            </a:r>
          </a:p>
          <a:p>
            <a:pPr marL="0" indent="0">
              <a:buFont typeface="Arial" panose="020B0604020202020204" pitchFamily="34" charset="0"/>
              <a:buNone/>
            </a:pPr>
            <a:endParaRPr lang="en-GB" dirty="0"/>
          </a:p>
        </p:txBody>
      </p:sp>
      <p:pic>
        <p:nvPicPr>
          <p:cNvPr id="6" name="Picture 5" descr="A close-up of a logo&#10;&#10;Description automatically generated">
            <a:extLst>
              <a:ext uri="{FF2B5EF4-FFF2-40B4-BE49-F238E27FC236}">
                <a16:creationId xmlns:a16="http://schemas.microsoft.com/office/drawing/2014/main" id="{6882E73A-516C-8772-B4A0-2126F4AF49F5}"/>
              </a:ext>
            </a:extLst>
          </p:cNvPr>
          <p:cNvPicPr>
            <a:picLocks noChangeAspect="1"/>
          </p:cNvPicPr>
          <p:nvPr/>
        </p:nvPicPr>
        <p:blipFill>
          <a:blip r:embed="rId2"/>
          <a:stretch>
            <a:fillRect/>
          </a:stretch>
        </p:blipFill>
        <p:spPr>
          <a:xfrm>
            <a:off x="131807" y="5663499"/>
            <a:ext cx="5315956" cy="1171312"/>
          </a:xfrm>
          <a:prstGeom prst="rect">
            <a:avLst/>
          </a:prstGeom>
        </p:spPr>
      </p:pic>
    </p:spTree>
    <p:extLst>
      <p:ext uri="{BB962C8B-B14F-4D97-AF65-F5344CB8AC3E}">
        <p14:creationId xmlns:p14="http://schemas.microsoft.com/office/powerpoint/2010/main" val="1261795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B7E1453B-11D0-FD4D-8B94-5744A3E0396E}"/>
              </a:ext>
            </a:extLst>
          </p:cNvPr>
          <p:cNvSpPr/>
          <p:nvPr/>
        </p:nvSpPr>
        <p:spPr>
          <a:xfrm>
            <a:off x="2498830" y="3187074"/>
            <a:ext cx="7526216" cy="2410264"/>
          </a:xfrm>
          <a:prstGeom prst="roundRect">
            <a:avLst/>
          </a:prstGeom>
          <a:solidFill>
            <a:srgbClr val="F2FD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a:solidFill>
                  <a:schemeClr val="accent4">
                    <a:lumMod val="50000"/>
                  </a:schemeClr>
                </a:solidFill>
              </a:rPr>
              <a:t> </a:t>
            </a:r>
            <a:r>
              <a:rPr lang="cy-GB" sz="4000" b="1">
                <a:solidFill>
                  <a:schemeClr val="accent1">
                    <a:lumMod val="10000"/>
                  </a:schemeClr>
                </a:solidFill>
                <a:latin typeface="+mj-lt"/>
              </a:rPr>
              <a:t>Beth ydy Cymreictod? </a:t>
            </a:r>
          </a:p>
          <a:p>
            <a:pPr algn="ctr"/>
            <a:endParaRPr lang="cy-GB" sz="4000" b="1">
              <a:solidFill>
                <a:schemeClr val="accent1">
                  <a:lumMod val="10000"/>
                </a:schemeClr>
              </a:solidFill>
              <a:latin typeface="+mj-lt"/>
            </a:endParaRPr>
          </a:p>
          <a:p>
            <a:pPr algn="ctr"/>
            <a:r>
              <a:rPr lang="cy-GB" sz="4000" b="1">
                <a:solidFill>
                  <a:schemeClr val="accent1">
                    <a:lumMod val="10000"/>
                  </a:schemeClr>
                </a:solidFill>
                <a:latin typeface="+mj-lt"/>
              </a:rPr>
              <a:t>What is being Welsh?</a:t>
            </a:r>
          </a:p>
          <a:p>
            <a:pPr algn="ctr"/>
            <a:endParaRPr lang="en-US"/>
          </a:p>
        </p:txBody>
      </p:sp>
      <p:sp>
        <p:nvSpPr>
          <p:cNvPr id="6" name="Title 5">
            <a:extLst>
              <a:ext uri="{FF2B5EF4-FFF2-40B4-BE49-F238E27FC236}">
                <a16:creationId xmlns:a16="http://schemas.microsoft.com/office/drawing/2014/main" id="{16BEE235-7671-4E04-941C-40A3BA40B9D0}"/>
              </a:ext>
            </a:extLst>
          </p:cNvPr>
          <p:cNvSpPr>
            <a:spLocks noGrp="1"/>
          </p:cNvSpPr>
          <p:nvPr>
            <p:ph type="title"/>
          </p:nvPr>
        </p:nvSpPr>
        <p:spPr>
          <a:xfrm>
            <a:off x="1188720" y="220209"/>
            <a:ext cx="10735055" cy="911679"/>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b="1" err="1">
                <a:latin typeface="Segoe Print" panose="02000800000000000000" pitchFamily="2" charset="0"/>
              </a:rPr>
              <a:t>Meddyliwch</a:t>
            </a:r>
            <a:r>
              <a:rPr lang="en-GB" b="1">
                <a:latin typeface="Segoe Print" panose="02000800000000000000" pitchFamily="2" charset="0"/>
              </a:rPr>
              <a:t> am…      Think about…</a:t>
            </a:r>
          </a:p>
        </p:txBody>
      </p:sp>
      <p:pic>
        <p:nvPicPr>
          <p:cNvPr id="2" name="Picture 2" descr="A picture containing text, graffiti&#10;&#10;Description automatically generated">
            <a:extLst>
              <a:ext uri="{FF2B5EF4-FFF2-40B4-BE49-F238E27FC236}">
                <a16:creationId xmlns:a16="http://schemas.microsoft.com/office/drawing/2014/main" id="{8F4F3CE4-56E6-446A-953E-802739551B67}"/>
              </a:ext>
            </a:extLst>
          </p:cNvPr>
          <p:cNvPicPr>
            <a:picLocks noChangeAspect="1"/>
          </p:cNvPicPr>
          <p:nvPr/>
        </p:nvPicPr>
        <p:blipFill>
          <a:blip r:embed="rId3"/>
          <a:stretch>
            <a:fillRect/>
          </a:stretch>
        </p:blipFill>
        <p:spPr>
          <a:xfrm>
            <a:off x="4866167" y="1266191"/>
            <a:ext cx="2565991" cy="1862409"/>
          </a:xfrm>
          <a:prstGeom prst="rect">
            <a:avLst/>
          </a:prstGeom>
        </p:spPr>
      </p:pic>
      <p:pic>
        <p:nvPicPr>
          <p:cNvPr id="3" name="Picture 3" descr="A picture containing game, necklace, mirror&#10;&#10;Description automatically generated">
            <a:extLst>
              <a:ext uri="{FF2B5EF4-FFF2-40B4-BE49-F238E27FC236}">
                <a16:creationId xmlns:a16="http://schemas.microsoft.com/office/drawing/2014/main" id="{89CB637A-DD46-4737-B58C-1F18BD275550}"/>
              </a:ext>
            </a:extLst>
          </p:cNvPr>
          <p:cNvPicPr>
            <a:picLocks noChangeAspect="1"/>
          </p:cNvPicPr>
          <p:nvPr/>
        </p:nvPicPr>
        <p:blipFill>
          <a:blip r:embed="rId4"/>
          <a:stretch>
            <a:fillRect/>
          </a:stretch>
        </p:blipFill>
        <p:spPr>
          <a:xfrm>
            <a:off x="9181214" y="5425370"/>
            <a:ext cx="2743200" cy="1217211"/>
          </a:xfrm>
          <a:prstGeom prst="rect">
            <a:avLst/>
          </a:prstGeom>
        </p:spPr>
      </p:pic>
      <p:pic>
        <p:nvPicPr>
          <p:cNvPr id="4" name="Picture 3" descr="A close-up of a logo&#10;&#10;Description automatically generated">
            <a:extLst>
              <a:ext uri="{FF2B5EF4-FFF2-40B4-BE49-F238E27FC236}">
                <a16:creationId xmlns:a16="http://schemas.microsoft.com/office/drawing/2014/main" id="{45083479-7D6E-0136-F697-2C20DDA5D006}"/>
              </a:ext>
            </a:extLst>
          </p:cNvPr>
          <p:cNvPicPr>
            <a:picLocks noChangeAspect="1"/>
          </p:cNvPicPr>
          <p:nvPr/>
        </p:nvPicPr>
        <p:blipFill>
          <a:blip r:embed="rId5"/>
          <a:stretch>
            <a:fillRect/>
          </a:stretch>
        </p:blipFill>
        <p:spPr>
          <a:xfrm>
            <a:off x="154762" y="5632862"/>
            <a:ext cx="5560238" cy="1225137"/>
          </a:xfrm>
          <a:prstGeom prst="rect">
            <a:avLst/>
          </a:prstGeom>
        </p:spPr>
      </p:pic>
    </p:spTree>
    <p:extLst>
      <p:ext uri="{BB962C8B-B14F-4D97-AF65-F5344CB8AC3E}">
        <p14:creationId xmlns:p14="http://schemas.microsoft.com/office/powerpoint/2010/main" val="393967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picture containing food&#10;&#10;Description automatically generated">
            <a:extLst>
              <a:ext uri="{FF2B5EF4-FFF2-40B4-BE49-F238E27FC236}">
                <a16:creationId xmlns:a16="http://schemas.microsoft.com/office/drawing/2014/main" id="{4B88B329-5A46-4792-ADF0-2E6996538138}"/>
              </a:ext>
            </a:extLst>
          </p:cNvPr>
          <p:cNvPicPr>
            <a:picLocks noChangeAspect="1"/>
          </p:cNvPicPr>
          <p:nvPr/>
        </p:nvPicPr>
        <p:blipFill>
          <a:blip r:embed="rId2"/>
          <a:stretch>
            <a:fillRect/>
          </a:stretch>
        </p:blipFill>
        <p:spPr>
          <a:xfrm>
            <a:off x="1695450" y="2029428"/>
            <a:ext cx="8810625" cy="3484943"/>
          </a:xfrm>
          <a:prstGeom prst="rect">
            <a:avLst/>
          </a:prstGeom>
        </p:spPr>
      </p:pic>
      <p:sp>
        <p:nvSpPr>
          <p:cNvPr id="9" name="Rectangle: Rounded Corners 8">
            <a:extLst>
              <a:ext uri="{FF2B5EF4-FFF2-40B4-BE49-F238E27FC236}">
                <a16:creationId xmlns:a16="http://schemas.microsoft.com/office/drawing/2014/main" id="{7E2F58BD-7CF4-4F1A-AA7D-1EA7722DC605}"/>
              </a:ext>
            </a:extLst>
          </p:cNvPr>
          <p:cNvSpPr/>
          <p:nvPr/>
        </p:nvSpPr>
        <p:spPr>
          <a:xfrm>
            <a:off x="838200" y="457200"/>
            <a:ext cx="8324850" cy="914400"/>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dirty="0">
                <a:solidFill>
                  <a:schemeClr val="accent3">
                    <a:lumMod val="50000"/>
                  </a:schemeClr>
                </a:solidFill>
              </a:rPr>
              <a:t>Beth </a:t>
            </a:r>
            <a:r>
              <a:rPr lang="en-GB" sz="2800" b="1" dirty="0" err="1">
                <a:solidFill>
                  <a:schemeClr val="accent3">
                    <a:lumMod val="50000"/>
                  </a:schemeClr>
                </a:solidFill>
              </a:rPr>
              <a:t>ydy’ch</a:t>
            </a:r>
            <a:r>
              <a:rPr lang="en-GB" sz="2800" b="1" dirty="0">
                <a:solidFill>
                  <a:schemeClr val="accent3">
                    <a:lumMod val="50000"/>
                  </a:schemeClr>
                </a:solidFill>
              </a:rPr>
              <a:t> barn chi?  / </a:t>
            </a:r>
            <a:r>
              <a:rPr lang="en-GB" sz="2800" b="1" i="1" dirty="0">
                <a:solidFill>
                  <a:schemeClr val="accent3">
                    <a:lumMod val="50000"/>
                  </a:schemeClr>
                </a:solidFill>
              </a:rPr>
              <a:t>What's your opinion? </a:t>
            </a:r>
          </a:p>
        </p:txBody>
      </p:sp>
      <p:pic>
        <p:nvPicPr>
          <p:cNvPr id="2" name="Picture 1" descr="A close-up of a logo&#10;&#10;Description automatically generated">
            <a:extLst>
              <a:ext uri="{FF2B5EF4-FFF2-40B4-BE49-F238E27FC236}">
                <a16:creationId xmlns:a16="http://schemas.microsoft.com/office/drawing/2014/main" id="{A07266CD-DBCF-B478-0FD4-9143CF3E2B82}"/>
              </a:ext>
            </a:extLst>
          </p:cNvPr>
          <p:cNvPicPr>
            <a:picLocks noChangeAspect="1"/>
          </p:cNvPicPr>
          <p:nvPr/>
        </p:nvPicPr>
        <p:blipFill>
          <a:blip r:embed="rId3"/>
          <a:stretch>
            <a:fillRect/>
          </a:stretch>
        </p:blipFill>
        <p:spPr>
          <a:xfrm>
            <a:off x="137770" y="5514371"/>
            <a:ext cx="5655018" cy="1246021"/>
          </a:xfrm>
          <a:prstGeom prst="rect">
            <a:avLst/>
          </a:prstGeom>
        </p:spPr>
      </p:pic>
    </p:spTree>
    <p:extLst>
      <p:ext uri="{BB962C8B-B14F-4D97-AF65-F5344CB8AC3E}">
        <p14:creationId xmlns:p14="http://schemas.microsoft.com/office/powerpoint/2010/main" val="3499309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04580"/>
            <a:ext cx="12192000" cy="1054259"/>
          </a:xfrm>
          <a:prstGeom prst="rect">
            <a:avLst/>
          </a:prstGeom>
        </p:spPr>
      </p:pic>
      <p:pic>
        <p:nvPicPr>
          <p:cNvPr id="4" name="Picture 4">
            <a:extLst>
              <a:ext uri="{FF2B5EF4-FFF2-40B4-BE49-F238E27FC236}">
                <a16:creationId xmlns:a16="http://schemas.microsoft.com/office/drawing/2014/main" id="{9FC5F165-8852-4232-B8E8-F39F621547A6}"/>
              </a:ext>
            </a:extLst>
          </p:cNvPr>
          <p:cNvPicPr>
            <a:picLocks noChangeAspect="1"/>
          </p:cNvPicPr>
          <p:nvPr/>
        </p:nvPicPr>
        <p:blipFill>
          <a:blip r:embed="rId4"/>
          <a:stretch>
            <a:fillRect/>
          </a:stretch>
        </p:blipFill>
        <p:spPr>
          <a:xfrm>
            <a:off x="3615017" y="2497992"/>
            <a:ext cx="4961964" cy="3406588"/>
          </a:xfrm>
          <a:prstGeom prst="rect">
            <a:avLst/>
          </a:prstGeom>
        </p:spPr>
      </p:pic>
      <p:sp>
        <p:nvSpPr>
          <p:cNvPr id="6" name="Speech Bubble: Rectangle with Corners Rounded 5">
            <a:extLst>
              <a:ext uri="{FF2B5EF4-FFF2-40B4-BE49-F238E27FC236}">
                <a16:creationId xmlns:a16="http://schemas.microsoft.com/office/drawing/2014/main" id="{D0DC9392-F9F0-4954-B1EC-49C8FBCA87C2}"/>
              </a:ext>
            </a:extLst>
          </p:cNvPr>
          <p:cNvSpPr/>
          <p:nvPr/>
        </p:nvSpPr>
        <p:spPr>
          <a:xfrm>
            <a:off x="1482202" y="444501"/>
            <a:ext cx="9236598" cy="1971580"/>
          </a:xfrm>
          <a:prstGeom prst="wedgeRoundRectCallout">
            <a:avLst/>
          </a:prstGeom>
          <a:solidFill>
            <a:schemeClr val="accent1">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1">
            <a:extLst>
              <a:ext uri="{FF2B5EF4-FFF2-40B4-BE49-F238E27FC236}">
                <a16:creationId xmlns:a16="http://schemas.microsoft.com/office/drawing/2014/main" id="{886BAF5E-6F0D-453C-88E9-79DB1826CF95}"/>
              </a:ext>
            </a:extLst>
          </p:cNvPr>
          <p:cNvSpPr txBox="1"/>
          <p:nvPr/>
        </p:nvSpPr>
        <p:spPr>
          <a:xfrm>
            <a:off x="1674184" y="559244"/>
            <a:ext cx="8843631" cy="181588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dirty="0">
                <a:latin typeface="Arial" panose="020B0604020202020204" pitchFamily="34" charset="0"/>
                <a:cs typeface="Arial" panose="020B0604020202020204" pitchFamily="34" charset="0"/>
              </a:rPr>
              <a:t>Beth </a:t>
            </a:r>
            <a:r>
              <a:rPr lang="en-US" sz="2800" dirty="0" err="1">
                <a:latin typeface="Arial" panose="020B0604020202020204" pitchFamily="34" charset="0"/>
                <a:cs typeface="Arial" panose="020B0604020202020204" pitchFamily="34" charset="0"/>
              </a:rPr>
              <a:t>ydych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chi’n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wybod</a:t>
            </a:r>
            <a:r>
              <a:rPr lang="en-US" sz="2800" dirty="0">
                <a:latin typeface="Arial" panose="020B0604020202020204" pitchFamily="34" charset="0"/>
                <a:cs typeface="Arial" panose="020B0604020202020204" pitchFamily="34" charset="0"/>
              </a:rPr>
              <a:t> am </a:t>
            </a:r>
            <a:r>
              <a:rPr lang="en-US" sz="2800" dirty="0" err="1">
                <a:latin typeface="Arial" panose="020B0604020202020204" pitchFamily="34" charset="0"/>
                <a:cs typeface="Arial" panose="020B0604020202020204" pitchFamily="34" charset="0"/>
              </a:rPr>
              <a:t>yr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iaith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Gymraeg</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barod</a:t>
            </a:r>
            <a:r>
              <a:rPr lang="en-US" sz="2800" dirty="0">
                <a:latin typeface="Arial" panose="020B0604020202020204" pitchFamily="34" charset="0"/>
                <a:cs typeface="Arial" panose="020B0604020202020204" pitchFamily="34" charset="0"/>
              </a:rPr>
              <a:t>?</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i="1" dirty="0">
                <a:latin typeface="Arial" panose="020B0604020202020204" pitchFamily="34" charset="0"/>
                <a:cs typeface="Arial" panose="020B0604020202020204" pitchFamily="34" charset="0"/>
              </a:rPr>
              <a:t>What do you already know about the Welsh language?</a:t>
            </a:r>
          </a:p>
        </p:txBody>
      </p:sp>
    </p:spTree>
    <p:extLst>
      <p:ext uri="{BB962C8B-B14F-4D97-AF65-F5344CB8AC3E}">
        <p14:creationId xmlns:p14="http://schemas.microsoft.com/office/powerpoint/2010/main" val="2743716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868AD79-231C-44D9-A57D-A6BF18D6C1D7}"/>
              </a:ext>
            </a:extLst>
          </p:cNvPr>
          <p:cNvPicPr>
            <a:picLocks noChangeAspect="1"/>
          </p:cNvPicPr>
          <p:nvPr/>
        </p:nvPicPr>
        <p:blipFill>
          <a:blip r:embed="rId2"/>
          <a:stretch>
            <a:fillRect/>
          </a:stretch>
        </p:blipFill>
        <p:spPr>
          <a:xfrm>
            <a:off x="2534758" y="1495426"/>
            <a:ext cx="6916037" cy="5204748"/>
          </a:xfrm>
          <a:prstGeom prst="rect">
            <a:avLst/>
          </a:prstGeom>
        </p:spPr>
      </p:pic>
      <p:sp>
        <p:nvSpPr>
          <p:cNvPr id="2" name="Rectangle: Rounded Corners 1">
            <a:extLst>
              <a:ext uri="{FF2B5EF4-FFF2-40B4-BE49-F238E27FC236}">
                <a16:creationId xmlns:a16="http://schemas.microsoft.com/office/drawing/2014/main" id="{1F12197D-B9F0-4985-91D0-603B617A1AD2}"/>
              </a:ext>
            </a:extLst>
          </p:cNvPr>
          <p:cNvSpPr/>
          <p:nvPr/>
        </p:nvSpPr>
        <p:spPr>
          <a:xfrm>
            <a:off x="1580706" y="508590"/>
            <a:ext cx="9631325" cy="91262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Hanes </a:t>
            </a:r>
            <a:r>
              <a:rPr lang="en-GB" sz="2800" b="1" dirty="0" err="1">
                <a:solidFill>
                  <a:schemeClr val="tx1"/>
                </a:solidFill>
              </a:rPr>
              <a:t>yr</a:t>
            </a:r>
            <a:r>
              <a:rPr lang="en-GB" sz="2800" b="1" dirty="0">
                <a:solidFill>
                  <a:schemeClr val="tx1"/>
                </a:solidFill>
              </a:rPr>
              <a:t> Iaith </a:t>
            </a:r>
            <a:r>
              <a:rPr lang="en-GB" sz="2800" b="1" dirty="0" err="1">
                <a:solidFill>
                  <a:schemeClr val="tx1"/>
                </a:solidFill>
              </a:rPr>
              <a:t>Gymraeg</a:t>
            </a:r>
            <a:r>
              <a:rPr lang="en-GB" sz="2800" b="1" dirty="0">
                <a:solidFill>
                  <a:schemeClr val="tx1"/>
                </a:solidFill>
              </a:rPr>
              <a:t>  / History of the Welsh language </a:t>
            </a:r>
          </a:p>
        </p:txBody>
      </p:sp>
    </p:spTree>
    <p:extLst>
      <p:ext uri="{BB962C8B-B14F-4D97-AF65-F5344CB8AC3E}">
        <p14:creationId xmlns:p14="http://schemas.microsoft.com/office/powerpoint/2010/main" val="4269990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map&#10;&#10;Description automatically generated">
            <a:extLst>
              <a:ext uri="{FF2B5EF4-FFF2-40B4-BE49-F238E27FC236}">
                <a16:creationId xmlns:a16="http://schemas.microsoft.com/office/drawing/2014/main" id="{BA366FAF-0BD9-439B-B4BB-6373B9DE425B}"/>
              </a:ext>
            </a:extLst>
          </p:cNvPr>
          <p:cNvPicPr>
            <a:picLocks noChangeAspect="1"/>
          </p:cNvPicPr>
          <p:nvPr/>
        </p:nvPicPr>
        <p:blipFill>
          <a:blip r:embed="rId3"/>
          <a:stretch>
            <a:fillRect/>
          </a:stretch>
        </p:blipFill>
        <p:spPr>
          <a:xfrm>
            <a:off x="2756928" y="242887"/>
            <a:ext cx="6678143" cy="6615113"/>
          </a:xfrm>
          <a:prstGeom prst="rect">
            <a:avLst/>
          </a:prstGeom>
        </p:spPr>
      </p:pic>
      <p:sp>
        <p:nvSpPr>
          <p:cNvPr id="2" name="Rounded Rectangle 1">
            <a:extLst>
              <a:ext uri="{FF2B5EF4-FFF2-40B4-BE49-F238E27FC236}">
                <a16:creationId xmlns:a16="http://schemas.microsoft.com/office/drawing/2014/main" id="{76AA09B8-5C9E-D544-9865-CEE39A47CC7D}"/>
              </a:ext>
            </a:extLst>
          </p:cNvPr>
          <p:cNvSpPr/>
          <p:nvPr/>
        </p:nvSpPr>
        <p:spPr>
          <a:xfrm>
            <a:off x="9824936" y="4630366"/>
            <a:ext cx="2081719" cy="1887166"/>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hlinkClick r:id="rId4"/>
              </a:rPr>
              <a:t>https://anthropology.net/2008/02/05/the-indo-european-language-tree/</a:t>
            </a:r>
            <a:endParaRPr lang="en-US"/>
          </a:p>
        </p:txBody>
      </p:sp>
    </p:spTree>
    <p:extLst>
      <p:ext uri="{BB962C8B-B14F-4D97-AF65-F5344CB8AC3E}">
        <p14:creationId xmlns:p14="http://schemas.microsoft.com/office/powerpoint/2010/main" val="62996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55707D-7D9D-A647-AC34-1DE8052B49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374"/>
            <a:ext cx="9245600" cy="6929120"/>
          </a:xfrm>
          <a:prstGeom prst="rect">
            <a:avLst/>
          </a:prstGeom>
        </p:spPr>
      </p:pic>
      <p:sp>
        <p:nvSpPr>
          <p:cNvPr id="5" name="TextBox 1">
            <a:extLst>
              <a:ext uri="{FF2B5EF4-FFF2-40B4-BE49-F238E27FC236}">
                <a16:creationId xmlns:a16="http://schemas.microsoft.com/office/drawing/2014/main" id="{7F9577FD-0922-964B-A85E-D66733A3F83D}"/>
              </a:ext>
            </a:extLst>
          </p:cNvPr>
          <p:cNvSpPr txBox="1">
            <a:spLocks noChangeArrowheads="1"/>
          </p:cNvSpPr>
          <p:nvPr/>
        </p:nvSpPr>
        <p:spPr bwMode="auto">
          <a:xfrm>
            <a:off x="1739516" y="6337478"/>
            <a:ext cx="6165850" cy="6771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cs typeface="Times New Roman" charset="0"/>
              </a:defRPr>
            </a:lvl1pPr>
            <a:lvl2pPr marL="742950" indent="-285750" eaLnBrk="0" hangingPunct="0">
              <a:defRPr sz="2400">
                <a:solidFill>
                  <a:schemeClr val="tx1"/>
                </a:solidFill>
                <a:latin typeface="Times New Roman" charset="0"/>
                <a:ea typeface="Times New Roman" charset="0"/>
                <a:cs typeface="Times New Roman" charset="0"/>
              </a:defRPr>
            </a:lvl2pPr>
            <a:lvl3pPr marL="1143000" indent="-228600" eaLnBrk="0" hangingPunct="0">
              <a:defRPr sz="2400">
                <a:solidFill>
                  <a:schemeClr val="tx1"/>
                </a:solidFill>
                <a:latin typeface="Times New Roman" charset="0"/>
                <a:ea typeface="Times New Roman" charset="0"/>
                <a:cs typeface="Times New Roman" charset="0"/>
              </a:defRPr>
            </a:lvl3pPr>
            <a:lvl4pPr marL="1600200" indent="-228600" eaLnBrk="0" hangingPunct="0">
              <a:defRPr sz="2400">
                <a:solidFill>
                  <a:schemeClr val="tx1"/>
                </a:solidFill>
                <a:latin typeface="Times New Roman" charset="0"/>
                <a:ea typeface="Times New Roman" charset="0"/>
                <a:cs typeface="Times New Roman" charset="0"/>
              </a:defRPr>
            </a:lvl4pPr>
            <a:lvl5pPr marL="2057400" indent="-228600" eaLnBrk="0" hangingPunct="0">
              <a:defRPr sz="2400">
                <a:solidFill>
                  <a:schemeClr val="tx1"/>
                </a:solidFill>
                <a:latin typeface="Times New Roman" charset="0"/>
                <a:ea typeface="Times New Roman" charset="0"/>
                <a:cs typeface="Times New Roman" charset="0"/>
              </a:defRPr>
            </a:lvl5pPr>
            <a:lvl6pPr marL="25146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718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290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862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r>
              <a:rPr lang="en-GB" sz="1400" b="1"/>
              <a:t>Janet Davies,</a:t>
            </a:r>
            <a:r>
              <a:rPr lang="en-GB" sz="1400" b="1" i="1"/>
              <a:t> The Welsh Language – A Pocket Guide    </a:t>
            </a:r>
            <a:r>
              <a:rPr lang="en-GB" sz="1400" b="1" err="1"/>
              <a:t>Caerdydd</a:t>
            </a:r>
            <a:r>
              <a:rPr lang="en-GB" sz="1400" b="1"/>
              <a:t>, UWP, 1999</a:t>
            </a:r>
          </a:p>
          <a:p>
            <a:pPr eaLnBrk="1" hangingPunct="1"/>
            <a:endParaRPr lang="en-GB"/>
          </a:p>
        </p:txBody>
      </p:sp>
    </p:spTree>
    <p:extLst>
      <p:ext uri="{BB962C8B-B14F-4D97-AF65-F5344CB8AC3E}">
        <p14:creationId xmlns:p14="http://schemas.microsoft.com/office/powerpoint/2010/main" val="3423952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tiled wall&#10;&#10;Description automatically generated">
            <a:extLst>
              <a:ext uri="{FF2B5EF4-FFF2-40B4-BE49-F238E27FC236}">
                <a16:creationId xmlns:a16="http://schemas.microsoft.com/office/drawing/2014/main" id="{B613E776-DEF5-49BA-B489-A4E18803126E}"/>
              </a:ext>
            </a:extLst>
          </p:cNvPr>
          <p:cNvPicPr>
            <a:picLocks noChangeAspect="1"/>
          </p:cNvPicPr>
          <p:nvPr/>
        </p:nvPicPr>
        <p:blipFill>
          <a:blip r:embed="rId3"/>
          <a:stretch>
            <a:fillRect/>
          </a:stretch>
        </p:blipFill>
        <p:spPr>
          <a:xfrm>
            <a:off x="1215656" y="1280844"/>
            <a:ext cx="9884734" cy="5581079"/>
          </a:xfrm>
          <a:prstGeom prst="rect">
            <a:avLst/>
          </a:prstGeom>
        </p:spPr>
      </p:pic>
      <p:pic>
        <p:nvPicPr>
          <p:cNvPr id="3" name="Picture 3">
            <a:extLst>
              <a:ext uri="{FF2B5EF4-FFF2-40B4-BE49-F238E27FC236}">
                <a16:creationId xmlns:a16="http://schemas.microsoft.com/office/drawing/2014/main" id="{D63E4270-B29D-4085-A3AB-A1027EB9535D}"/>
              </a:ext>
            </a:extLst>
          </p:cNvPr>
          <p:cNvPicPr>
            <a:picLocks noChangeAspect="1"/>
          </p:cNvPicPr>
          <p:nvPr/>
        </p:nvPicPr>
        <p:blipFill>
          <a:blip r:embed="rId4"/>
          <a:stretch>
            <a:fillRect/>
          </a:stretch>
        </p:blipFill>
        <p:spPr>
          <a:xfrm>
            <a:off x="8683168" y="154765"/>
            <a:ext cx="3251200" cy="1124774"/>
          </a:xfrm>
          <a:prstGeom prst="rect">
            <a:avLst/>
          </a:prstGeom>
        </p:spPr>
      </p:pic>
    </p:spTree>
    <p:extLst>
      <p:ext uri="{BB962C8B-B14F-4D97-AF65-F5344CB8AC3E}">
        <p14:creationId xmlns:p14="http://schemas.microsoft.com/office/powerpoint/2010/main" val="2450102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52392" y="405039"/>
            <a:ext cx="7153137" cy="973488"/>
          </a:xfrm>
          <a:solidFill>
            <a:srgbClr val="F0FFB9"/>
          </a:solidFill>
        </p:spPr>
        <p:txBody>
          <a:bodyPr>
            <a:normAutofit/>
          </a:bodyPr>
          <a:lstStyle/>
          <a:p>
            <a:pPr algn="ctr">
              <a:defRPr/>
            </a:pPr>
            <a:r>
              <a:rPr lang="en-GB" sz="3200" err="1">
                <a:solidFill>
                  <a:schemeClr val="accent4">
                    <a:lumMod val="50000"/>
                  </a:schemeClr>
                </a:solidFill>
                <a:latin typeface="Century Gothic"/>
                <a:cs typeface="Times New Roman"/>
              </a:rPr>
              <a:t>Geiriau</a:t>
            </a:r>
            <a:r>
              <a:rPr lang="en-GB" sz="3200">
                <a:solidFill>
                  <a:schemeClr val="accent4">
                    <a:lumMod val="50000"/>
                  </a:schemeClr>
                </a:solidFill>
                <a:latin typeface="Century Gothic"/>
                <a:cs typeface="Times New Roman"/>
              </a:rPr>
              <a:t> </a:t>
            </a:r>
            <a:r>
              <a:rPr lang="en-GB" sz="3200" err="1">
                <a:solidFill>
                  <a:schemeClr val="accent4">
                    <a:lumMod val="50000"/>
                  </a:schemeClr>
                </a:solidFill>
                <a:latin typeface="Century Gothic"/>
                <a:cs typeface="Times New Roman"/>
              </a:rPr>
              <a:t>Lladin</a:t>
            </a:r>
            <a:r>
              <a:rPr lang="en-GB" sz="3200">
                <a:solidFill>
                  <a:schemeClr val="accent4">
                    <a:lumMod val="50000"/>
                  </a:schemeClr>
                </a:solidFill>
                <a:latin typeface="Century Gothic"/>
                <a:cs typeface="Times New Roman"/>
              </a:rPr>
              <a:t> / Latin WORDS </a:t>
            </a:r>
            <a:endParaRPr lang="en-GB" sz="3200">
              <a:solidFill>
                <a:schemeClr val="accent4">
                  <a:lumMod val="50000"/>
                </a:schemeClr>
              </a:solidFill>
              <a:latin typeface="Century Gothic" panose="020B0502020202020204" pitchFamily="34" charset="0"/>
              <a:cs typeface="Times New Roman" charset="0"/>
            </a:endParaRPr>
          </a:p>
        </p:txBody>
      </p:sp>
      <p:pic>
        <p:nvPicPr>
          <p:cNvPr id="29698" name="Picture 5" descr="004.jpg"/>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0865" y="1484853"/>
            <a:ext cx="6624735" cy="453643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p:cNvSpPr/>
          <p:nvPr/>
        </p:nvSpPr>
        <p:spPr>
          <a:xfrm>
            <a:off x="3420865" y="6273316"/>
            <a:ext cx="6624735" cy="523220"/>
          </a:xfrm>
          <a:prstGeom prst="rect">
            <a:avLst/>
          </a:prstGeom>
        </p:spPr>
        <p:txBody>
          <a:bodyPr wrap="square">
            <a:spAutoFit/>
          </a:bodyPr>
          <a:lstStyle/>
          <a:p>
            <a:r>
              <a:rPr lang="en-GB" sz="1400" b="1">
                <a:solidFill>
                  <a:schemeClr val="accent4">
                    <a:lumMod val="50000"/>
                  </a:schemeClr>
                </a:solidFill>
                <a:latin typeface="+mj-lt"/>
              </a:rPr>
              <a:t>Janet Davies,</a:t>
            </a:r>
            <a:r>
              <a:rPr lang="en-GB" sz="1400" b="1" i="1">
                <a:solidFill>
                  <a:schemeClr val="accent4">
                    <a:lumMod val="50000"/>
                  </a:schemeClr>
                </a:solidFill>
                <a:latin typeface="+mj-lt"/>
              </a:rPr>
              <a:t> The Welsh Language – A Pocket Guide    </a:t>
            </a:r>
            <a:r>
              <a:rPr lang="en-GB" sz="1400" b="1" err="1">
                <a:solidFill>
                  <a:schemeClr val="accent4">
                    <a:lumMod val="50000"/>
                  </a:schemeClr>
                </a:solidFill>
                <a:latin typeface="+mj-lt"/>
              </a:rPr>
              <a:t>Caerdydd</a:t>
            </a:r>
            <a:r>
              <a:rPr lang="en-GB" sz="1400" b="1">
                <a:solidFill>
                  <a:schemeClr val="accent4">
                    <a:lumMod val="50000"/>
                  </a:schemeClr>
                </a:solidFill>
                <a:latin typeface="+mj-lt"/>
              </a:rPr>
              <a:t>, UWP, 1999</a:t>
            </a:r>
          </a:p>
        </p:txBody>
      </p:sp>
    </p:spTree>
    <p:extLst>
      <p:ext uri="{BB962C8B-B14F-4D97-AF65-F5344CB8AC3E}">
        <p14:creationId xmlns:p14="http://schemas.microsoft.com/office/powerpoint/2010/main" val="1951608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902" y="442119"/>
            <a:ext cx="8610600" cy="1295400"/>
          </a:xfrm>
        </p:spPr>
        <p:txBody>
          <a:bodyPr/>
          <a:lstStyle/>
          <a:p>
            <a:r>
              <a:rPr lang="en-US" err="1"/>
              <a:t>Enwau</a:t>
            </a:r>
            <a:r>
              <a:rPr lang="en-US"/>
              <a:t> </a:t>
            </a:r>
            <a:r>
              <a:rPr lang="en-US" err="1"/>
              <a:t>Pobl</a:t>
            </a:r>
            <a:endParaRPr lang="en-US"/>
          </a:p>
        </p:txBody>
      </p:sp>
      <p:sp>
        <p:nvSpPr>
          <p:cNvPr id="3" name="Text Placeholder 2"/>
          <p:cNvSpPr>
            <a:spLocks noGrp="1"/>
          </p:cNvSpPr>
          <p:nvPr>
            <p:ph type="body" idx="1"/>
          </p:nvPr>
        </p:nvSpPr>
        <p:spPr>
          <a:xfrm>
            <a:off x="2519968" y="1198853"/>
            <a:ext cx="4040188" cy="639762"/>
          </a:xfrm>
        </p:spPr>
        <p:txBody>
          <a:bodyPr/>
          <a:lstStyle/>
          <a:p>
            <a:r>
              <a:rPr lang="en-US" err="1"/>
              <a:t>Cymraeg</a:t>
            </a:r>
            <a:endParaRPr lang="en-US"/>
          </a:p>
        </p:txBody>
      </p:sp>
      <p:sp>
        <p:nvSpPr>
          <p:cNvPr id="4" name="Content Placeholder 3"/>
          <p:cNvSpPr>
            <a:spLocks noGrp="1"/>
          </p:cNvSpPr>
          <p:nvPr>
            <p:ph sz="half" idx="2"/>
          </p:nvPr>
        </p:nvSpPr>
        <p:spPr>
          <a:xfrm>
            <a:off x="1981201" y="1939711"/>
            <a:ext cx="3881827" cy="3621943"/>
          </a:xfrm>
        </p:spPr>
        <p:style>
          <a:lnRef idx="1">
            <a:schemeClr val="accent3"/>
          </a:lnRef>
          <a:fillRef idx="2">
            <a:schemeClr val="accent3"/>
          </a:fillRef>
          <a:effectRef idx="1">
            <a:schemeClr val="accent3"/>
          </a:effectRef>
          <a:fontRef idx="minor">
            <a:schemeClr val="dk1"/>
          </a:fontRef>
        </p:style>
        <p:txBody>
          <a:bodyPr/>
          <a:lstStyle/>
          <a:p>
            <a:r>
              <a:rPr lang="en-US" err="1"/>
              <a:t>Sioned</a:t>
            </a:r>
            <a:endParaRPr lang="en-US"/>
          </a:p>
          <a:p>
            <a:r>
              <a:rPr lang="en-US" err="1"/>
              <a:t>Siân</a:t>
            </a:r>
            <a:endParaRPr lang="en-US"/>
          </a:p>
          <a:p>
            <a:r>
              <a:rPr lang="en-US" err="1"/>
              <a:t>Siôn</a:t>
            </a:r>
            <a:endParaRPr lang="en-US"/>
          </a:p>
          <a:p>
            <a:r>
              <a:rPr lang="en-US" err="1"/>
              <a:t>Iwan</a:t>
            </a:r>
            <a:endParaRPr lang="en-US"/>
          </a:p>
          <a:p>
            <a:r>
              <a:rPr lang="en-US" err="1"/>
              <a:t>Ifan</a:t>
            </a:r>
            <a:endParaRPr lang="en-US"/>
          </a:p>
          <a:p>
            <a:r>
              <a:rPr lang="en-US" err="1"/>
              <a:t>Ioan</a:t>
            </a:r>
            <a:endParaRPr lang="en-US"/>
          </a:p>
          <a:p>
            <a:r>
              <a:rPr lang="en-US" err="1"/>
              <a:t>Dafydd</a:t>
            </a:r>
            <a:endParaRPr lang="en-US"/>
          </a:p>
          <a:p>
            <a:r>
              <a:rPr lang="en-US" err="1"/>
              <a:t>Gwilym</a:t>
            </a:r>
            <a:endParaRPr lang="en-US"/>
          </a:p>
          <a:p>
            <a:endParaRPr lang="en-US"/>
          </a:p>
          <a:p>
            <a:endParaRPr lang="en-US"/>
          </a:p>
        </p:txBody>
      </p:sp>
      <p:sp>
        <p:nvSpPr>
          <p:cNvPr id="5" name="Text Placeholder 4"/>
          <p:cNvSpPr>
            <a:spLocks noGrp="1"/>
          </p:cNvSpPr>
          <p:nvPr>
            <p:ph type="body" sz="quarter" idx="3"/>
          </p:nvPr>
        </p:nvSpPr>
        <p:spPr>
          <a:xfrm>
            <a:off x="6835453" y="1110255"/>
            <a:ext cx="4041775" cy="639762"/>
          </a:xfrm>
        </p:spPr>
        <p:txBody>
          <a:bodyPr/>
          <a:lstStyle/>
          <a:p>
            <a:r>
              <a:rPr lang="en-US" err="1"/>
              <a:t>Saesneg</a:t>
            </a:r>
            <a:endParaRPr lang="en-US"/>
          </a:p>
        </p:txBody>
      </p:sp>
      <p:sp>
        <p:nvSpPr>
          <p:cNvPr id="6" name="Content Placeholder 5"/>
          <p:cNvSpPr>
            <a:spLocks noGrp="1"/>
          </p:cNvSpPr>
          <p:nvPr>
            <p:ph sz="quarter" idx="4"/>
          </p:nvPr>
        </p:nvSpPr>
        <p:spPr>
          <a:xfrm>
            <a:off x="6169026" y="1939711"/>
            <a:ext cx="4041775" cy="3621943"/>
          </a:xfrm>
        </p:spPr>
        <p:style>
          <a:lnRef idx="1">
            <a:schemeClr val="accent1"/>
          </a:lnRef>
          <a:fillRef idx="2">
            <a:schemeClr val="accent1"/>
          </a:fillRef>
          <a:effectRef idx="1">
            <a:schemeClr val="accent1"/>
          </a:effectRef>
          <a:fontRef idx="minor">
            <a:schemeClr val="dk1"/>
          </a:fontRef>
        </p:style>
        <p:txBody>
          <a:bodyPr/>
          <a:lstStyle/>
          <a:p>
            <a:r>
              <a:rPr lang="en-US"/>
              <a:t>Janet</a:t>
            </a:r>
          </a:p>
          <a:p>
            <a:r>
              <a:rPr lang="en-US"/>
              <a:t>Jane</a:t>
            </a:r>
          </a:p>
          <a:p>
            <a:r>
              <a:rPr lang="en-US"/>
              <a:t>John</a:t>
            </a:r>
          </a:p>
          <a:p>
            <a:r>
              <a:rPr lang="en-US"/>
              <a:t>John/Evan </a:t>
            </a:r>
          </a:p>
          <a:p>
            <a:r>
              <a:rPr lang="en-US"/>
              <a:t>John/Evan</a:t>
            </a:r>
          </a:p>
          <a:p>
            <a:r>
              <a:rPr lang="en-US"/>
              <a:t>John/Evan</a:t>
            </a:r>
          </a:p>
          <a:p>
            <a:r>
              <a:rPr lang="en-US"/>
              <a:t>David</a:t>
            </a:r>
          </a:p>
          <a:p>
            <a:r>
              <a:rPr lang="en-US"/>
              <a:t>William</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04580"/>
            <a:ext cx="12192000" cy="1054259"/>
          </a:xfrm>
          <a:prstGeom prst="rect">
            <a:avLst/>
          </a:prstGeom>
        </p:spPr>
      </p:pic>
    </p:spTree>
    <p:extLst>
      <p:ext uri="{BB962C8B-B14F-4D97-AF65-F5344CB8AC3E}">
        <p14:creationId xmlns:p14="http://schemas.microsoft.com/office/powerpoint/2010/main" val="2205972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0FFB9"/>
          </a:solidFill>
        </p:spPr>
        <p:txBody>
          <a:bodyPr/>
          <a:lstStyle/>
          <a:p>
            <a:pPr algn="l"/>
            <a:r>
              <a:rPr lang="en-US">
                <a:solidFill>
                  <a:schemeClr val="tx1">
                    <a:lumMod val="50000"/>
                  </a:schemeClr>
                </a:solidFill>
              </a:rPr>
              <a:t>Y </a:t>
            </a:r>
            <a:r>
              <a:rPr lang="en-US" err="1">
                <a:solidFill>
                  <a:schemeClr val="tx1">
                    <a:lumMod val="50000"/>
                  </a:schemeClr>
                </a:solidFill>
              </a:rPr>
              <a:t>Gymraeg</a:t>
            </a:r>
            <a:r>
              <a:rPr lang="en-US">
                <a:solidFill>
                  <a:schemeClr val="tx1">
                    <a:lumMod val="50000"/>
                  </a:schemeClr>
                </a:solidFill>
              </a:rPr>
              <a:t> …</a:t>
            </a:r>
          </a:p>
        </p:txBody>
      </p:sp>
      <p:sp>
        <p:nvSpPr>
          <p:cNvPr id="3" name="Content Placeholder 2"/>
          <p:cNvSpPr>
            <a:spLocks noGrp="1"/>
          </p:cNvSpPr>
          <p:nvPr>
            <p:ph idx="1"/>
          </p:nvPr>
        </p:nvSpPr>
        <p:spPr>
          <a:xfrm>
            <a:off x="2986994" y="2203322"/>
            <a:ext cx="7056784" cy="4010648"/>
          </a:xfrm>
          <a:solidFill>
            <a:schemeClr val="tx2">
              <a:lumMod val="20000"/>
              <a:lumOff val="80000"/>
            </a:schemeClr>
          </a:solidFill>
        </p:spPr>
        <p:txBody>
          <a:bodyPr vert="horz" lIns="91440" tIns="45720" rIns="91440" bIns="45720" rtlCol="0" anchor="t">
            <a:normAutofit/>
          </a:bodyPr>
          <a:lstStyle/>
          <a:p>
            <a:r>
              <a:rPr lang="cy-GB">
                <a:solidFill>
                  <a:schemeClr val="tx1">
                    <a:lumMod val="50000"/>
                  </a:schemeClr>
                </a:solidFill>
              </a:rPr>
              <a:t>Un o ieithoedd hynaf Ewrop</a:t>
            </a:r>
          </a:p>
          <a:p>
            <a:pPr marL="0" indent="0">
              <a:buNone/>
            </a:pPr>
            <a:r>
              <a:rPr lang="en-US" i="1">
                <a:solidFill>
                  <a:schemeClr val="tx1">
                    <a:lumMod val="50000"/>
                  </a:schemeClr>
                </a:solidFill>
              </a:rPr>
              <a:t>(Oldest language in Europe) </a:t>
            </a:r>
          </a:p>
          <a:p>
            <a:endParaRPr lang="en-US" i="1">
              <a:solidFill>
                <a:schemeClr val="tx1">
                  <a:lumMod val="50000"/>
                </a:schemeClr>
              </a:solidFill>
            </a:endParaRPr>
          </a:p>
          <a:p>
            <a:r>
              <a:rPr lang="cy-GB">
                <a:solidFill>
                  <a:schemeClr val="tx1">
                    <a:lumMod val="50000"/>
                  </a:schemeClr>
                </a:solidFill>
              </a:rPr>
              <a:t>O’r ieithoedd a siaredir ar ynysoedd Prydain heddiw, hi yw’r hynaf. </a:t>
            </a:r>
          </a:p>
          <a:p>
            <a:pPr marL="0" indent="0">
              <a:buNone/>
            </a:pPr>
            <a:r>
              <a:rPr lang="en-US" i="1">
                <a:solidFill>
                  <a:schemeClr val="tx1">
                    <a:lumMod val="50000"/>
                  </a:schemeClr>
                </a:solidFill>
              </a:rPr>
              <a:t>(The oldest spoken language on the British Isles today.) </a:t>
            </a:r>
          </a:p>
        </p:txBody>
      </p:sp>
      <p:pic>
        <p:nvPicPr>
          <p:cNvPr id="4" name="Picture 4" descr="A close up of a flag&#10;&#10;Description automatically generated">
            <a:extLst>
              <a:ext uri="{FF2B5EF4-FFF2-40B4-BE49-F238E27FC236}">
                <a16:creationId xmlns:a16="http://schemas.microsoft.com/office/drawing/2014/main" id="{58ABD728-C275-4B40-B7B2-F2FF31594DB2}"/>
              </a:ext>
            </a:extLst>
          </p:cNvPr>
          <p:cNvPicPr>
            <a:picLocks noChangeAspect="1"/>
          </p:cNvPicPr>
          <p:nvPr/>
        </p:nvPicPr>
        <p:blipFill>
          <a:blip r:embed="rId2"/>
          <a:stretch>
            <a:fillRect/>
          </a:stretch>
        </p:blipFill>
        <p:spPr>
          <a:xfrm>
            <a:off x="152400" y="1872080"/>
            <a:ext cx="2743200" cy="1731608"/>
          </a:xfrm>
          <a:prstGeom prst="rect">
            <a:avLst/>
          </a:prstGeom>
        </p:spPr>
      </p:pic>
    </p:spTree>
    <p:extLst>
      <p:ext uri="{BB962C8B-B14F-4D97-AF65-F5344CB8AC3E}">
        <p14:creationId xmlns:p14="http://schemas.microsoft.com/office/powerpoint/2010/main" val="801975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923967"/>
          </a:xfrm>
          <a:solidFill>
            <a:srgbClr val="F0FFB9"/>
          </a:solidFill>
        </p:spPr>
        <p:txBody>
          <a:bodyPr/>
          <a:lstStyle/>
          <a:p>
            <a:r>
              <a:rPr lang="en-US" err="1">
                <a:solidFill>
                  <a:schemeClr val="accent1">
                    <a:lumMod val="10000"/>
                  </a:schemeClr>
                </a:solidFill>
              </a:rPr>
              <a:t>Enwau</a:t>
            </a:r>
            <a:r>
              <a:rPr lang="en-US">
                <a:solidFill>
                  <a:schemeClr val="accent1">
                    <a:lumMod val="10000"/>
                  </a:schemeClr>
                </a:solidFill>
              </a:rPr>
              <a:t> </a:t>
            </a:r>
            <a:r>
              <a:rPr lang="en-US" err="1">
                <a:solidFill>
                  <a:schemeClr val="accent1">
                    <a:lumMod val="10000"/>
                  </a:schemeClr>
                </a:solidFill>
              </a:rPr>
              <a:t>Llefydd</a:t>
            </a:r>
            <a:r>
              <a:rPr lang="en-US">
                <a:solidFill>
                  <a:schemeClr val="accent1">
                    <a:lumMod val="10000"/>
                  </a:schemeClr>
                </a:solidFill>
              </a:rPr>
              <a:t> …</a:t>
            </a:r>
          </a:p>
        </p:txBody>
      </p:sp>
      <p:cxnSp>
        <p:nvCxnSpPr>
          <p:cNvPr id="7" name="Straight Arrow Connector 6"/>
          <p:cNvCxnSpPr/>
          <p:nvPr/>
        </p:nvCxnSpPr>
        <p:spPr>
          <a:xfrm>
            <a:off x="4451149" y="2873066"/>
            <a:ext cx="64573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nvGrpSpPr>
          <p:cNvPr id="37" name="Group 36"/>
          <p:cNvGrpSpPr/>
          <p:nvPr/>
        </p:nvGrpSpPr>
        <p:grpSpPr>
          <a:xfrm>
            <a:off x="3381100" y="1242115"/>
            <a:ext cx="5981339" cy="1584117"/>
            <a:chOff x="-113240" y="2008609"/>
            <a:chExt cx="5981339" cy="1584117"/>
          </a:xfrm>
        </p:grpSpPr>
        <p:pic>
          <p:nvPicPr>
            <p:cNvPr id="4" name="Picture 3"/>
            <p:cNvPicPr>
              <a:picLocks noChangeAspect="1"/>
            </p:cNvPicPr>
            <p:nvPr/>
          </p:nvPicPr>
          <p:blipFill>
            <a:blip r:embed="rId3"/>
            <a:stretch>
              <a:fillRect/>
            </a:stretch>
          </p:blipFill>
          <p:spPr>
            <a:xfrm>
              <a:off x="1669193" y="2468262"/>
              <a:ext cx="1585596" cy="1124464"/>
            </a:xfrm>
            <a:prstGeom prst="rect">
              <a:avLst/>
            </a:prstGeom>
          </p:spPr>
        </p:pic>
        <p:sp>
          <p:nvSpPr>
            <p:cNvPr id="5" name="TextBox 4"/>
            <p:cNvSpPr txBox="1"/>
            <p:nvPr/>
          </p:nvSpPr>
          <p:spPr>
            <a:xfrm>
              <a:off x="1847210" y="2008609"/>
              <a:ext cx="1411926" cy="400110"/>
            </a:xfrm>
            <a:prstGeom prst="rect">
              <a:avLst/>
            </a:prstGeom>
            <a:noFill/>
          </p:spPr>
          <p:txBody>
            <a:bodyPr wrap="square" rtlCol="0">
              <a:spAutoFit/>
            </a:bodyPr>
            <a:lstStyle/>
            <a:p>
              <a:r>
                <a:rPr lang="en-US" sz="2000" b="1" err="1"/>
                <a:t>mynydd</a:t>
              </a:r>
              <a:endParaRPr lang="en-US" sz="2000" b="1"/>
            </a:p>
          </p:txBody>
        </p:sp>
        <p:sp>
          <p:nvSpPr>
            <p:cNvPr id="8" name="TextBox 7"/>
            <p:cNvSpPr txBox="1"/>
            <p:nvPr/>
          </p:nvSpPr>
          <p:spPr>
            <a:xfrm>
              <a:off x="3575484" y="2673347"/>
              <a:ext cx="2292615" cy="646331"/>
            </a:xfrm>
            <a:prstGeom prst="rect">
              <a:avLst/>
            </a:prstGeom>
            <a:noFill/>
          </p:spPr>
          <p:txBody>
            <a:bodyPr wrap="none" rtlCol="0">
              <a:spAutoFit/>
            </a:bodyPr>
            <a:lstStyle/>
            <a:p>
              <a:r>
                <a:rPr lang="en-US" err="1"/>
                <a:t>Myndtown</a:t>
              </a:r>
              <a:r>
                <a:rPr lang="en-US"/>
                <a:t> </a:t>
              </a:r>
            </a:p>
            <a:p>
              <a:r>
                <a:rPr lang="en-US"/>
                <a:t>(</a:t>
              </a:r>
              <a:r>
                <a:rPr lang="en-US" err="1"/>
                <a:t>Swydd</a:t>
              </a:r>
              <a:r>
                <a:rPr lang="en-US"/>
                <a:t> </a:t>
              </a:r>
              <a:r>
                <a:rPr lang="en-US" err="1"/>
                <a:t>Amwythig</a:t>
              </a:r>
              <a:r>
                <a:rPr lang="en-US"/>
                <a:t>)</a:t>
              </a:r>
            </a:p>
          </p:txBody>
        </p:sp>
        <p:cxnSp>
          <p:nvCxnSpPr>
            <p:cNvPr id="10" name="Straight Arrow Connector 9"/>
            <p:cNvCxnSpPr/>
            <p:nvPr/>
          </p:nvCxnSpPr>
          <p:spPr>
            <a:xfrm flipH="1">
              <a:off x="1298685" y="2571810"/>
              <a:ext cx="588718" cy="2672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113240" y="2842223"/>
              <a:ext cx="2202847" cy="646331"/>
            </a:xfrm>
            <a:prstGeom prst="rect">
              <a:avLst/>
            </a:prstGeom>
            <a:noFill/>
          </p:spPr>
          <p:txBody>
            <a:bodyPr wrap="none" rtlCol="0">
              <a:spAutoFit/>
            </a:bodyPr>
            <a:lstStyle/>
            <a:p>
              <a:r>
                <a:rPr lang="en-US" err="1"/>
                <a:t>Mindrum</a:t>
              </a:r>
              <a:endParaRPr lang="en-US"/>
            </a:p>
            <a:p>
              <a:pPr algn="ctr"/>
              <a:r>
                <a:rPr lang="en-US"/>
                <a:t>(Northumberland)</a:t>
              </a:r>
            </a:p>
          </p:txBody>
        </p:sp>
      </p:grpSp>
      <p:pic>
        <p:nvPicPr>
          <p:cNvPr id="15" name="Picture 14"/>
          <p:cNvPicPr>
            <a:picLocks noChangeAspect="1"/>
          </p:cNvPicPr>
          <p:nvPr/>
        </p:nvPicPr>
        <p:blipFill>
          <a:blip r:embed="rId4"/>
          <a:stretch>
            <a:fillRect/>
          </a:stretch>
        </p:blipFill>
        <p:spPr>
          <a:xfrm>
            <a:off x="3619416" y="4583233"/>
            <a:ext cx="1750433" cy="1204956"/>
          </a:xfrm>
          <a:prstGeom prst="rect">
            <a:avLst/>
          </a:prstGeom>
        </p:spPr>
      </p:pic>
      <p:sp>
        <p:nvSpPr>
          <p:cNvPr id="16" name="TextBox 15"/>
          <p:cNvSpPr txBox="1"/>
          <p:nvPr/>
        </p:nvSpPr>
        <p:spPr>
          <a:xfrm>
            <a:off x="3234854" y="4062431"/>
            <a:ext cx="1750433" cy="400110"/>
          </a:xfrm>
          <a:prstGeom prst="rect">
            <a:avLst/>
          </a:prstGeom>
          <a:noFill/>
        </p:spPr>
        <p:txBody>
          <a:bodyPr wrap="square" rtlCol="0">
            <a:spAutoFit/>
          </a:bodyPr>
          <a:lstStyle/>
          <a:p>
            <a:r>
              <a:rPr lang="en-US" sz="2000" b="1" err="1"/>
              <a:t>rhos</a:t>
            </a:r>
            <a:r>
              <a:rPr lang="en-US" sz="2000" b="1"/>
              <a:t> (moor)</a:t>
            </a:r>
          </a:p>
        </p:txBody>
      </p:sp>
      <p:cxnSp>
        <p:nvCxnSpPr>
          <p:cNvPr id="17" name="Straight Arrow Connector 16"/>
          <p:cNvCxnSpPr/>
          <p:nvPr/>
        </p:nvCxnSpPr>
        <p:spPr>
          <a:xfrm>
            <a:off x="3952940" y="5199225"/>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4334244" y="5908881"/>
            <a:ext cx="2831224" cy="369332"/>
          </a:xfrm>
          <a:prstGeom prst="rect">
            <a:avLst/>
          </a:prstGeom>
          <a:noFill/>
        </p:spPr>
        <p:txBody>
          <a:bodyPr wrap="none" rtlCol="0">
            <a:spAutoFit/>
          </a:bodyPr>
          <a:lstStyle/>
          <a:p>
            <a:r>
              <a:rPr lang="en-US"/>
              <a:t>Ross (</a:t>
            </a:r>
            <a:r>
              <a:rPr lang="en-US" err="1"/>
              <a:t>Swydd</a:t>
            </a:r>
            <a:r>
              <a:rPr lang="en-US"/>
              <a:t> </a:t>
            </a:r>
            <a:r>
              <a:rPr lang="en-US" err="1"/>
              <a:t>Henffordd</a:t>
            </a:r>
            <a:r>
              <a:rPr lang="en-US"/>
              <a:t>)</a:t>
            </a:r>
          </a:p>
        </p:txBody>
      </p:sp>
      <p:grpSp>
        <p:nvGrpSpPr>
          <p:cNvPr id="36" name="Group 35"/>
          <p:cNvGrpSpPr/>
          <p:nvPr/>
        </p:nvGrpSpPr>
        <p:grpSpPr>
          <a:xfrm>
            <a:off x="7665474" y="2869236"/>
            <a:ext cx="2528819" cy="2568159"/>
            <a:chOff x="6157981" y="2337774"/>
            <a:chExt cx="2528819" cy="2568159"/>
          </a:xfrm>
        </p:grpSpPr>
        <p:pic>
          <p:nvPicPr>
            <p:cNvPr id="25" name="Picture 24"/>
            <p:cNvPicPr>
              <a:picLocks noChangeAspect="1"/>
            </p:cNvPicPr>
            <p:nvPr/>
          </p:nvPicPr>
          <p:blipFill>
            <a:blip r:embed="rId5"/>
            <a:stretch>
              <a:fillRect/>
            </a:stretch>
          </p:blipFill>
          <p:spPr>
            <a:xfrm>
              <a:off x="6660292" y="2671466"/>
              <a:ext cx="1669193" cy="1112177"/>
            </a:xfrm>
            <a:prstGeom prst="rect">
              <a:avLst/>
            </a:prstGeom>
          </p:spPr>
        </p:pic>
        <p:sp>
          <p:nvSpPr>
            <p:cNvPr id="27" name="TextBox 26"/>
            <p:cNvSpPr txBox="1"/>
            <p:nvPr/>
          </p:nvSpPr>
          <p:spPr>
            <a:xfrm>
              <a:off x="7241059" y="2337774"/>
              <a:ext cx="1445741" cy="400110"/>
            </a:xfrm>
            <a:prstGeom prst="rect">
              <a:avLst/>
            </a:prstGeom>
            <a:noFill/>
          </p:spPr>
          <p:txBody>
            <a:bodyPr wrap="square" rtlCol="0">
              <a:spAutoFit/>
            </a:bodyPr>
            <a:lstStyle/>
            <a:p>
              <a:r>
                <a:rPr lang="cy-GB" sz="2000" b="1"/>
                <a:t>dŵr</a:t>
              </a:r>
              <a:r>
                <a:rPr lang="en-US"/>
                <a:t> </a:t>
              </a:r>
            </a:p>
          </p:txBody>
        </p:sp>
        <p:cxnSp>
          <p:nvCxnSpPr>
            <p:cNvPr id="29" name="Straight Arrow Connector 28"/>
            <p:cNvCxnSpPr/>
            <p:nvPr/>
          </p:nvCxnSpPr>
          <p:spPr>
            <a:xfrm>
              <a:off x="7963929" y="3877053"/>
              <a:ext cx="244419" cy="56613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p:nvPr/>
          </p:nvCxnSpPr>
          <p:spPr>
            <a:xfrm flipH="1">
              <a:off x="6660292" y="3877053"/>
              <a:ext cx="296562" cy="56613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4" name="TextBox 33"/>
            <p:cNvSpPr txBox="1"/>
            <p:nvPr/>
          </p:nvSpPr>
          <p:spPr>
            <a:xfrm>
              <a:off x="6157981" y="4536601"/>
              <a:ext cx="918841" cy="369332"/>
            </a:xfrm>
            <a:prstGeom prst="rect">
              <a:avLst/>
            </a:prstGeom>
            <a:noFill/>
          </p:spPr>
          <p:txBody>
            <a:bodyPr wrap="none" rtlCol="0">
              <a:spAutoFit/>
            </a:bodyPr>
            <a:lstStyle/>
            <a:p>
              <a:r>
                <a:rPr lang="en-US"/>
                <a:t>Dover </a:t>
              </a:r>
            </a:p>
          </p:txBody>
        </p:sp>
      </p:grpSp>
      <p:sp>
        <p:nvSpPr>
          <p:cNvPr id="35" name="TextBox 34"/>
          <p:cNvSpPr txBox="1"/>
          <p:nvPr/>
        </p:nvSpPr>
        <p:spPr>
          <a:xfrm>
            <a:off x="9247488" y="5012993"/>
            <a:ext cx="1350050" cy="646331"/>
          </a:xfrm>
          <a:prstGeom prst="rect">
            <a:avLst/>
          </a:prstGeom>
          <a:noFill/>
        </p:spPr>
        <p:txBody>
          <a:bodyPr wrap="none" rtlCol="0">
            <a:spAutoFit/>
          </a:bodyPr>
          <a:lstStyle/>
          <a:p>
            <a:r>
              <a:rPr lang="en-US"/>
              <a:t>Devon </a:t>
            </a:r>
          </a:p>
          <a:p>
            <a:pPr algn="ctr"/>
            <a:r>
              <a:rPr lang="en-US"/>
              <a:t>(</a:t>
            </a:r>
            <a:r>
              <a:rPr lang="en-US" err="1"/>
              <a:t>Dyfnaint</a:t>
            </a:r>
            <a:r>
              <a:rPr lang="en-US"/>
              <a:t>) </a:t>
            </a:r>
          </a:p>
        </p:txBody>
      </p:sp>
      <p:cxnSp>
        <p:nvCxnSpPr>
          <p:cNvPr id="38" name="Straight Arrow Connector 37"/>
          <p:cNvCxnSpPr/>
          <p:nvPr/>
        </p:nvCxnSpPr>
        <p:spPr>
          <a:xfrm>
            <a:off x="5091921" y="2353869"/>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2130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86382" y="797668"/>
            <a:ext cx="11108987" cy="5702727"/>
          </a:xfrm>
          <a:prstGeom prst="rect">
            <a:avLst/>
          </a:prstGeom>
        </p:spPr>
      </p:pic>
      <p:sp>
        <p:nvSpPr>
          <p:cNvPr id="3" name="Rectangle 2"/>
          <p:cNvSpPr/>
          <p:nvPr/>
        </p:nvSpPr>
        <p:spPr>
          <a:xfrm>
            <a:off x="1650448" y="210706"/>
            <a:ext cx="3813865" cy="369332"/>
          </a:xfrm>
          <a:prstGeom prst="rect">
            <a:avLst/>
          </a:prstGeom>
        </p:spPr>
        <p:txBody>
          <a:bodyPr wrap="none">
            <a:spAutoFit/>
          </a:bodyPr>
          <a:lstStyle/>
          <a:p>
            <a:r>
              <a:rPr lang="en-US"/>
              <a:t>http://</a:t>
            </a:r>
            <a:r>
              <a:rPr lang="en-US" err="1"/>
              <a:t>i.imgur.com</a:t>
            </a:r>
            <a:r>
              <a:rPr lang="en-US"/>
              <a:t>/tW7fGxq.png</a:t>
            </a:r>
          </a:p>
        </p:txBody>
      </p:sp>
    </p:spTree>
    <p:extLst>
      <p:ext uri="{BB962C8B-B14F-4D97-AF65-F5344CB8AC3E}">
        <p14:creationId xmlns:p14="http://schemas.microsoft.com/office/powerpoint/2010/main" val="326090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B3527-B414-AD40-99EB-23E059B067A3}"/>
              </a:ext>
            </a:extLst>
          </p:cNvPr>
          <p:cNvSpPr>
            <a:spLocks noGrp="1"/>
          </p:cNvSpPr>
          <p:nvPr>
            <p:ph type="title"/>
          </p:nvPr>
        </p:nvSpPr>
        <p:spPr>
          <a:xfrm>
            <a:off x="3182872" y="350154"/>
            <a:ext cx="6948772" cy="1026619"/>
          </a:xfrm>
          <a:solidFill>
            <a:srgbClr val="F0FFB9"/>
          </a:solidFill>
        </p:spPr>
        <p:txBody>
          <a:bodyPr>
            <a:normAutofit fontScale="90000"/>
          </a:bodyPr>
          <a:lstStyle/>
          <a:p>
            <a:br>
              <a:rPr lang="en-US"/>
            </a:br>
            <a:br>
              <a:rPr lang="en-US"/>
            </a:br>
            <a:r>
              <a:rPr lang="en-US">
                <a:solidFill>
                  <a:schemeClr val="tx1">
                    <a:lumMod val="50000"/>
                  </a:schemeClr>
                </a:solidFill>
              </a:rPr>
              <a:t>Y </a:t>
            </a:r>
            <a:r>
              <a:rPr lang="en-US" err="1">
                <a:solidFill>
                  <a:schemeClr val="tx1">
                    <a:lumMod val="50000"/>
                  </a:schemeClr>
                </a:solidFill>
              </a:rPr>
              <a:t>Teulu</a:t>
            </a:r>
            <a:r>
              <a:rPr lang="en-US">
                <a:solidFill>
                  <a:schemeClr val="tx1">
                    <a:lumMod val="50000"/>
                  </a:schemeClr>
                </a:solidFill>
              </a:rPr>
              <a:t> </a:t>
            </a:r>
            <a:r>
              <a:rPr lang="en-US" err="1">
                <a:solidFill>
                  <a:schemeClr val="tx1">
                    <a:lumMod val="50000"/>
                  </a:schemeClr>
                </a:solidFill>
              </a:rPr>
              <a:t>Celtaidd</a:t>
            </a:r>
            <a:r>
              <a:rPr lang="en-US">
                <a:solidFill>
                  <a:schemeClr val="tx1">
                    <a:lumMod val="50000"/>
                  </a:schemeClr>
                </a:solidFill>
              </a:rPr>
              <a:t> </a:t>
            </a:r>
            <a:br>
              <a:rPr lang="en-GB">
                <a:solidFill>
                  <a:schemeClr val="tx1">
                    <a:lumMod val="50000"/>
                  </a:schemeClr>
                </a:solidFill>
                <a:latin typeface="Century Gothic" panose="020B0502020202020204" pitchFamily="34" charset="0"/>
              </a:rPr>
            </a:br>
            <a:br>
              <a:rPr lang="en-GB"/>
            </a:br>
            <a:endParaRPr lang="en-US"/>
          </a:p>
        </p:txBody>
      </p:sp>
      <p:pic>
        <p:nvPicPr>
          <p:cNvPr id="4" name="Picture 3">
            <a:extLst>
              <a:ext uri="{FF2B5EF4-FFF2-40B4-BE49-F238E27FC236}">
                <a16:creationId xmlns:a16="http://schemas.microsoft.com/office/drawing/2014/main" id="{5AD72BF1-B380-3342-A09F-69E83B96BEBD}"/>
              </a:ext>
            </a:extLst>
          </p:cNvPr>
          <p:cNvPicPr>
            <a:picLocks noChangeAspect="1"/>
          </p:cNvPicPr>
          <p:nvPr/>
        </p:nvPicPr>
        <p:blipFill>
          <a:blip r:embed="rId2"/>
          <a:stretch>
            <a:fillRect/>
          </a:stretch>
        </p:blipFill>
        <p:spPr>
          <a:xfrm>
            <a:off x="8310354" y="4113077"/>
            <a:ext cx="1885675" cy="2590213"/>
          </a:xfrm>
          <a:prstGeom prst="rect">
            <a:avLst/>
          </a:prstGeom>
        </p:spPr>
      </p:pic>
      <p:pic>
        <p:nvPicPr>
          <p:cNvPr id="5" name="Picture 4">
            <a:extLst>
              <a:ext uri="{FF2B5EF4-FFF2-40B4-BE49-F238E27FC236}">
                <a16:creationId xmlns:a16="http://schemas.microsoft.com/office/drawing/2014/main" id="{EE942212-F677-9B4F-A22B-BC07FCC4FF55}"/>
              </a:ext>
            </a:extLst>
          </p:cNvPr>
          <p:cNvPicPr>
            <a:picLocks noChangeAspect="1"/>
          </p:cNvPicPr>
          <p:nvPr/>
        </p:nvPicPr>
        <p:blipFill>
          <a:blip r:embed="rId3"/>
          <a:stretch>
            <a:fillRect/>
          </a:stretch>
        </p:blipFill>
        <p:spPr>
          <a:xfrm rot="20852275">
            <a:off x="3387156" y="4406050"/>
            <a:ext cx="2106379" cy="2106379"/>
          </a:xfrm>
          <a:prstGeom prst="rect">
            <a:avLst/>
          </a:prstGeom>
        </p:spPr>
      </p:pic>
      <p:pic>
        <p:nvPicPr>
          <p:cNvPr id="7" name="Picture 6">
            <a:extLst>
              <a:ext uri="{FF2B5EF4-FFF2-40B4-BE49-F238E27FC236}">
                <a16:creationId xmlns:a16="http://schemas.microsoft.com/office/drawing/2014/main" id="{EA412CC5-83C6-AF4C-9B7A-8A8F180FEB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1684" y="1664804"/>
            <a:ext cx="7013370" cy="2448272"/>
          </a:xfrm>
          <a:prstGeom prst="rect">
            <a:avLst/>
          </a:prstGeom>
        </p:spPr>
      </p:pic>
    </p:spTree>
    <p:extLst>
      <p:ext uri="{BB962C8B-B14F-4D97-AF65-F5344CB8AC3E}">
        <p14:creationId xmlns:p14="http://schemas.microsoft.com/office/powerpoint/2010/main" val="656402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4450" y="131697"/>
            <a:ext cx="7200900" cy="1171163"/>
          </a:xfrm>
          <a:solidFill>
            <a:srgbClr val="F0FFB9"/>
          </a:solidFill>
        </p:spPr>
        <p:txBody>
          <a:bodyPr/>
          <a:lstStyle/>
          <a:p>
            <a:r>
              <a:rPr lang="en-US" err="1">
                <a:solidFill>
                  <a:schemeClr val="tx1">
                    <a:lumMod val="50000"/>
                  </a:schemeClr>
                </a:solidFill>
              </a:rPr>
              <a:t>Perthynas</a:t>
            </a:r>
            <a:r>
              <a:rPr lang="en-US">
                <a:solidFill>
                  <a:schemeClr val="tx1">
                    <a:lumMod val="50000"/>
                  </a:schemeClr>
                </a:solidFill>
              </a:rPr>
              <a:t> </a:t>
            </a:r>
            <a:r>
              <a:rPr lang="en-US" err="1">
                <a:solidFill>
                  <a:schemeClr val="tx1">
                    <a:lumMod val="50000"/>
                  </a:schemeClr>
                </a:solidFill>
              </a:rPr>
              <a:t>geiriau</a:t>
            </a:r>
            <a:r>
              <a:rPr lang="en-US">
                <a:solidFill>
                  <a:schemeClr val="tx1">
                    <a:lumMod val="50000"/>
                  </a:schemeClr>
                </a:solidFill>
              </a:rPr>
              <a:t> ….</a:t>
            </a:r>
          </a:p>
        </p:txBody>
      </p:sp>
      <p:graphicFrame>
        <p:nvGraphicFramePr>
          <p:cNvPr id="4" name="Table 3"/>
          <p:cNvGraphicFramePr>
            <a:graphicFrameLocks noGrp="1"/>
          </p:cNvGraphicFramePr>
          <p:nvPr/>
        </p:nvGraphicFramePr>
        <p:xfrm>
          <a:off x="3431704" y="1830716"/>
          <a:ext cx="6096000" cy="18542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err="1">
                          <a:solidFill>
                            <a:schemeClr val="tx1">
                              <a:lumMod val="50000"/>
                            </a:schemeClr>
                          </a:solidFill>
                        </a:rPr>
                        <a:t>Cymraeg</a:t>
                      </a:r>
                      <a:endParaRPr lang="en-US">
                        <a:solidFill>
                          <a:schemeClr val="tx1">
                            <a:lumMod val="50000"/>
                          </a:schemeClr>
                        </a:solidFill>
                      </a:endParaRPr>
                    </a:p>
                  </a:txBody>
                  <a:tcPr/>
                </a:tc>
                <a:tc>
                  <a:txBody>
                    <a:bodyPr/>
                    <a:lstStyle/>
                    <a:p>
                      <a:pPr algn="ctr"/>
                      <a:r>
                        <a:rPr lang="en-US">
                          <a:solidFill>
                            <a:schemeClr val="tx1">
                              <a:lumMod val="50000"/>
                            </a:schemeClr>
                          </a:solidFill>
                        </a:rPr>
                        <a:t>Breton</a:t>
                      </a:r>
                    </a:p>
                  </a:txBody>
                  <a:tcPr/>
                </a:tc>
                <a:tc>
                  <a:txBody>
                    <a:bodyPr/>
                    <a:lstStyle/>
                    <a:p>
                      <a:pPr algn="ctr"/>
                      <a:r>
                        <a:rPr lang="en-US" err="1">
                          <a:solidFill>
                            <a:schemeClr val="tx1">
                              <a:lumMod val="50000"/>
                            </a:schemeClr>
                          </a:solidFill>
                        </a:rPr>
                        <a:t>Gwyddeleg</a:t>
                      </a:r>
                      <a:endParaRPr lang="en-US">
                        <a:solidFill>
                          <a:schemeClr val="tx1">
                            <a:lumMod val="50000"/>
                          </a:schemeClr>
                        </a:solidFill>
                      </a:endParaRPr>
                    </a:p>
                  </a:txBody>
                  <a:tcPr/>
                </a:tc>
                <a:tc>
                  <a:txBody>
                    <a:bodyPr/>
                    <a:lstStyle/>
                    <a:p>
                      <a:pPr algn="ctr"/>
                      <a:r>
                        <a:rPr lang="en-US" err="1">
                          <a:solidFill>
                            <a:schemeClr val="tx1">
                              <a:lumMod val="50000"/>
                            </a:schemeClr>
                          </a:solidFill>
                        </a:rPr>
                        <a:t>Gaeleg</a:t>
                      </a:r>
                      <a:endParaRPr lang="en-US">
                        <a:solidFill>
                          <a:schemeClr val="tx1">
                            <a:lumMod val="50000"/>
                          </a:schemeClr>
                        </a:solidFill>
                      </a:endParaRPr>
                    </a:p>
                  </a:txBody>
                  <a:tcPr/>
                </a:tc>
                <a:extLst>
                  <a:ext uri="{0D108BD9-81ED-4DB2-BD59-A6C34878D82A}">
                    <a16:rowId xmlns:a16="http://schemas.microsoft.com/office/drawing/2014/main" val="10000"/>
                  </a:ext>
                </a:extLst>
              </a:tr>
              <a:tr h="370840">
                <a:tc>
                  <a:txBody>
                    <a:bodyPr/>
                    <a:lstStyle/>
                    <a:p>
                      <a:r>
                        <a:rPr lang="en-US"/>
                        <a:t>ci</a:t>
                      </a:r>
                    </a:p>
                  </a:txBody>
                  <a:tcPr/>
                </a:tc>
                <a:tc>
                  <a:txBody>
                    <a:bodyPr/>
                    <a:lstStyle/>
                    <a:p>
                      <a:r>
                        <a:rPr lang="en-US" err="1"/>
                        <a:t>ki</a:t>
                      </a:r>
                      <a:endParaRPr lang="en-US"/>
                    </a:p>
                  </a:txBody>
                  <a:tcPr/>
                </a:tc>
                <a:tc>
                  <a:txBody>
                    <a:bodyPr/>
                    <a:lstStyle/>
                    <a:p>
                      <a:r>
                        <a:rPr lang="en-US"/>
                        <a:t>cu</a:t>
                      </a:r>
                    </a:p>
                  </a:txBody>
                  <a:tcPr/>
                </a:tc>
                <a:tc>
                  <a:txBody>
                    <a:bodyPr/>
                    <a:lstStyle/>
                    <a:p>
                      <a:r>
                        <a:rPr lang="en-US"/>
                        <a:t>cu</a:t>
                      </a:r>
                    </a:p>
                  </a:txBody>
                  <a:tcPr/>
                </a:tc>
                <a:extLst>
                  <a:ext uri="{0D108BD9-81ED-4DB2-BD59-A6C34878D82A}">
                    <a16:rowId xmlns:a16="http://schemas.microsoft.com/office/drawing/2014/main" val="10001"/>
                  </a:ext>
                </a:extLst>
              </a:tr>
              <a:tr h="370840">
                <a:tc>
                  <a:txBody>
                    <a:bodyPr/>
                    <a:lstStyle/>
                    <a:p>
                      <a:r>
                        <a:rPr lang="en-US"/>
                        <a:t>du</a:t>
                      </a:r>
                    </a:p>
                  </a:txBody>
                  <a:tcPr/>
                </a:tc>
                <a:tc>
                  <a:txBody>
                    <a:bodyPr/>
                    <a:lstStyle/>
                    <a:p>
                      <a:r>
                        <a:rPr lang="en-US"/>
                        <a:t>du</a:t>
                      </a:r>
                    </a:p>
                  </a:txBody>
                  <a:tcPr/>
                </a:tc>
                <a:tc>
                  <a:txBody>
                    <a:bodyPr/>
                    <a:lstStyle/>
                    <a:p>
                      <a:r>
                        <a:rPr lang="en-US" err="1"/>
                        <a:t>dubh</a:t>
                      </a:r>
                      <a:endParaRPr lang="en-US"/>
                    </a:p>
                  </a:txBody>
                  <a:tcPr/>
                </a:tc>
                <a:tc>
                  <a:txBody>
                    <a:bodyPr/>
                    <a:lstStyle/>
                    <a:p>
                      <a:r>
                        <a:rPr lang="en-US" err="1"/>
                        <a:t>dubh</a:t>
                      </a:r>
                      <a:endParaRPr lang="en-US"/>
                    </a:p>
                  </a:txBody>
                  <a:tcPr/>
                </a:tc>
                <a:extLst>
                  <a:ext uri="{0D108BD9-81ED-4DB2-BD59-A6C34878D82A}">
                    <a16:rowId xmlns:a16="http://schemas.microsoft.com/office/drawing/2014/main" val="10002"/>
                  </a:ext>
                </a:extLst>
              </a:tr>
              <a:tr h="370840">
                <a:tc>
                  <a:txBody>
                    <a:bodyPr/>
                    <a:lstStyle/>
                    <a:p>
                      <a:r>
                        <a:rPr lang="en-US" err="1"/>
                        <a:t>cadair</a:t>
                      </a:r>
                      <a:endParaRPr lang="en-US"/>
                    </a:p>
                  </a:txBody>
                  <a:tcPr/>
                </a:tc>
                <a:tc>
                  <a:txBody>
                    <a:bodyPr/>
                    <a:lstStyle/>
                    <a:p>
                      <a:r>
                        <a:rPr lang="en-US" err="1"/>
                        <a:t>kador</a:t>
                      </a:r>
                      <a:endParaRPr lang="en-US"/>
                    </a:p>
                  </a:txBody>
                  <a:tcPr/>
                </a:tc>
                <a:tc>
                  <a:txBody>
                    <a:bodyPr/>
                    <a:lstStyle/>
                    <a:p>
                      <a:r>
                        <a:rPr lang="en-US" err="1"/>
                        <a:t>cathaoir</a:t>
                      </a:r>
                      <a:endParaRPr lang="en-US"/>
                    </a:p>
                  </a:txBody>
                  <a:tcPr/>
                </a:tc>
                <a:tc>
                  <a:txBody>
                    <a:bodyPr/>
                    <a:lstStyle/>
                    <a:p>
                      <a:r>
                        <a:rPr lang="en-US" err="1"/>
                        <a:t>cathair</a:t>
                      </a:r>
                      <a:endParaRPr lang="en-US"/>
                    </a:p>
                  </a:txBody>
                  <a:tcPr/>
                </a:tc>
                <a:extLst>
                  <a:ext uri="{0D108BD9-81ED-4DB2-BD59-A6C34878D82A}">
                    <a16:rowId xmlns:a16="http://schemas.microsoft.com/office/drawing/2014/main" val="10003"/>
                  </a:ext>
                </a:extLst>
              </a:tr>
              <a:tr h="370840">
                <a:tc>
                  <a:txBody>
                    <a:bodyPr/>
                    <a:lstStyle/>
                    <a:p>
                      <a:r>
                        <a:rPr lang="en-US" err="1"/>
                        <a:t>gwin</a:t>
                      </a:r>
                      <a:endParaRPr lang="en-US"/>
                    </a:p>
                  </a:txBody>
                  <a:tcPr/>
                </a:tc>
                <a:tc>
                  <a:txBody>
                    <a:bodyPr/>
                    <a:lstStyle/>
                    <a:p>
                      <a:r>
                        <a:rPr lang="en-US" err="1"/>
                        <a:t>gwin</a:t>
                      </a:r>
                      <a:endParaRPr lang="en-US"/>
                    </a:p>
                  </a:txBody>
                  <a:tcPr/>
                </a:tc>
                <a:tc>
                  <a:txBody>
                    <a:bodyPr/>
                    <a:lstStyle/>
                    <a:p>
                      <a:r>
                        <a:rPr lang="en-US" err="1"/>
                        <a:t>fion</a:t>
                      </a:r>
                      <a:endParaRPr lang="en-US"/>
                    </a:p>
                  </a:txBody>
                  <a:tcPr/>
                </a:tc>
                <a:tc>
                  <a:txBody>
                    <a:bodyPr/>
                    <a:lstStyle/>
                    <a:p>
                      <a:r>
                        <a:rPr lang="en-US" err="1"/>
                        <a:t>fion</a:t>
                      </a:r>
                      <a:endParaRPr lang="en-US"/>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3418451" y="1302859"/>
            <a:ext cx="3435348" cy="369332"/>
          </a:xfrm>
          <a:prstGeom prst="rect">
            <a:avLst/>
          </a:prstGeom>
          <a:noFill/>
        </p:spPr>
        <p:txBody>
          <a:bodyPr wrap="square" rtlCol="0">
            <a:spAutoFit/>
          </a:bodyPr>
          <a:lstStyle/>
          <a:p>
            <a:r>
              <a:rPr lang="en-US">
                <a:solidFill>
                  <a:schemeClr val="tx1">
                    <a:lumMod val="50000"/>
                  </a:schemeClr>
                </a:solidFill>
              </a:rPr>
              <a:t>Y </a:t>
            </a:r>
            <a:r>
              <a:rPr lang="en-US" err="1">
                <a:solidFill>
                  <a:schemeClr val="tx1">
                    <a:lumMod val="50000"/>
                  </a:schemeClr>
                </a:solidFill>
              </a:rPr>
              <a:t>Teulu</a:t>
            </a:r>
            <a:r>
              <a:rPr lang="en-US">
                <a:solidFill>
                  <a:schemeClr val="tx1">
                    <a:lumMod val="50000"/>
                  </a:schemeClr>
                </a:solidFill>
              </a:rPr>
              <a:t> </a:t>
            </a:r>
            <a:r>
              <a:rPr lang="en-US" err="1">
                <a:solidFill>
                  <a:schemeClr val="tx1">
                    <a:lumMod val="50000"/>
                  </a:schemeClr>
                </a:solidFill>
              </a:rPr>
              <a:t>Celtaidd</a:t>
            </a:r>
            <a:endParaRPr lang="en-US">
              <a:solidFill>
                <a:schemeClr val="tx1">
                  <a:lumMod val="50000"/>
                </a:schemeClr>
              </a:solidFill>
            </a:endParaRPr>
          </a:p>
        </p:txBody>
      </p:sp>
      <p:sp>
        <p:nvSpPr>
          <p:cNvPr id="6" name="TextBox 5"/>
          <p:cNvSpPr txBox="1"/>
          <p:nvPr/>
        </p:nvSpPr>
        <p:spPr>
          <a:xfrm>
            <a:off x="3278661" y="4518850"/>
            <a:ext cx="2545491" cy="923330"/>
          </a:xfrm>
          <a:prstGeom prst="rect">
            <a:avLst/>
          </a:prstGeom>
          <a:noFill/>
        </p:spPr>
        <p:txBody>
          <a:bodyPr wrap="square" rtlCol="0">
            <a:spAutoFit/>
          </a:bodyPr>
          <a:lstStyle/>
          <a:p>
            <a:r>
              <a:rPr lang="en-US" err="1"/>
              <a:t>Geiriau</a:t>
            </a:r>
            <a:r>
              <a:rPr lang="en-US"/>
              <a:t> </a:t>
            </a:r>
            <a:r>
              <a:rPr lang="en-US" err="1"/>
              <a:t>Cymraeg</a:t>
            </a:r>
            <a:r>
              <a:rPr lang="en-US"/>
              <a:t> </a:t>
            </a:r>
            <a:r>
              <a:rPr lang="en-US" err="1"/>
              <a:t>â’u</a:t>
            </a:r>
            <a:r>
              <a:rPr lang="en-US"/>
              <a:t> </a:t>
            </a:r>
          </a:p>
          <a:p>
            <a:r>
              <a:rPr lang="en-US" err="1"/>
              <a:t>gwreiddiau</a:t>
            </a:r>
            <a:r>
              <a:rPr lang="en-US"/>
              <a:t> </a:t>
            </a:r>
            <a:r>
              <a:rPr lang="en-US" err="1"/>
              <a:t>yn</a:t>
            </a:r>
            <a:r>
              <a:rPr lang="en-US"/>
              <a:t> y </a:t>
            </a:r>
            <a:r>
              <a:rPr lang="en-US" err="1"/>
              <a:t>Lladin</a:t>
            </a:r>
            <a:endParaRPr lang="en-US"/>
          </a:p>
        </p:txBody>
      </p:sp>
      <p:graphicFrame>
        <p:nvGraphicFramePr>
          <p:cNvPr id="7" name="Table 6"/>
          <p:cNvGraphicFramePr>
            <a:graphicFrameLocks noGrp="1"/>
          </p:cNvGraphicFramePr>
          <p:nvPr/>
        </p:nvGraphicFramePr>
        <p:xfrm>
          <a:off x="7428148" y="4111157"/>
          <a:ext cx="3052120" cy="256032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err="1">
                          <a:solidFill>
                            <a:schemeClr val="tx1">
                              <a:lumMod val="50000"/>
                            </a:schemeClr>
                          </a:solidFill>
                        </a:rPr>
                        <a:t>Lladin</a:t>
                      </a:r>
                      <a:endParaRPr lang="en-US">
                        <a:solidFill>
                          <a:schemeClr val="tx1">
                            <a:lumMod val="50000"/>
                          </a:schemeClr>
                        </a:solidFill>
                      </a:endParaRPr>
                    </a:p>
                  </a:txBody>
                  <a:tcPr/>
                </a:tc>
                <a:tc>
                  <a:txBody>
                    <a:bodyPr/>
                    <a:lstStyle/>
                    <a:p>
                      <a:pPr algn="ctr"/>
                      <a:r>
                        <a:rPr lang="en-US" err="1">
                          <a:solidFill>
                            <a:schemeClr val="tx1">
                              <a:lumMod val="50000"/>
                            </a:schemeClr>
                          </a:solidFill>
                        </a:rPr>
                        <a:t>Cymraeg</a:t>
                      </a:r>
                      <a:endParaRPr lang="en-US">
                        <a:solidFill>
                          <a:schemeClr val="tx1">
                            <a:lumMod val="50000"/>
                          </a:schemeClr>
                        </a:solidFill>
                      </a:endParaRPr>
                    </a:p>
                  </a:txBody>
                  <a:tcPr/>
                </a:tc>
                <a:extLst>
                  <a:ext uri="{0D108BD9-81ED-4DB2-BD59-A6C34878D82A}">
                    <a16:rowId xmlns:a16="http://schemas.microsoft.com/office/drawing/2014/main" val="10000"/>
                  </a:ext>
                </a:extLst>
              </a:tr>
              <a:tr h="342374">
                <a:tc>
                  <a:txBody>
                    <a:bodyPr/>
                    <a:lstStyle/>
                    <a:p>
                      <a:r>
                        <a:rPr lang="en-US"/>
                        <a:t>pons</a:t>
                      </a:r>
                    </a:p>
                  </a:txBody>
                  <a:tcPr/>
                </a:tc>
                <a:tc>
                  <a:txBody>
                    <a:bodyPr/>
                    <a:lstStyle/>
                    <a:p>
                      <a:r>
                        <a:rPr lang="en-US" err="1"/>
                        <a:t>pont</a:t>
                      </a:r>
                      <a:endParaRPr lang="en-US"/>
                    </a:p>
                  </a:txBody>
                  <a:tcPr/>
                </a:tc>
                <a:extLst>
                  <a:ext uri="{0D108BD9-81ED-4DB2-BD59-A6C34878D82A}">
                    <a16:rowId xmlns:a16="http://schemas.microsoft.com/office/drawing/2014/main" val="10001"/>
                  </a:ext>
                </a:extLst>
              </a:tr>
              <a:tr h="342374">
                <a:tc>
                  <a:txBody>
                    <a:bodyPr/>
                    <a:lstStyle/>
                    <a:p>
                      <a:r>
                        <a:rPr lang="en-US"/>
                        <a:t>ecclesia</a:t>
                      </a:r>
                    </a:p>
                  </a:txBody>
                  <a:tcPr/>
                </a:tc>
                <a:tc>
                  <a:txBody>
                    <a:bodyPr/>
                    <a:lstStyle/>
                    <a:p>
                      <a:r>
                        <a:rPr lang="en-US" err="1"/>
                        <a:t>eglwys</a:t>
                      </a:r>
                      <a:endParaRPr lang="en-US"/>
                    </a:p>
                  </a:txBody>
                  <a:tcPr/>
                </a:tc>
                <a:extLst>
                  <a:ext uri="{0D108BD9-81ED-4DB2-BD59-A6C34878D82A}">
                    <a16:rowId xmlns:a16="http://schemas.microsoft.com/office/drawing/2014/main" val="10002"/>
                  </a:ext>
                </a:extLst>
              </a:tr>
              <a:tr h="342374">
                <a:tc>
                  <a:txBody>
                    <a:bodyPr/>
                    <a:lstStyle/>
                    <a:p>
                      <a:r>
                        <a:rPr lang="en-US" err="1"/>
                        <a:t>legio</a:t>
                      </a:r>
                      <a:endParaRPr lang="en-US"/>
                    </a:p>
                  </a:txBody>
                  <a:tcPr/>
                </a:tc>
                <a:tc>
                  <a:txBody>
                    <a:bodyPr/>
                    <a:lstStyle/>
                    <a:p>
                      <a:r>
                        <a:rPr lang="en-US" err="1"/>
                        <a:t>lleng</a:t>
                      </a:r>
                      <a:endParaRPr lang="en-US"/>
                    </a:p>
                  </a:txBody>
                  <a:tcPr/>
                </a:tc>
                <a:extLst>
                  <a:ext uri="{0D108BD9-81ED-4DB2-BD59-A6C34878D82A}">
                    <a16:rowId xmlns:a16="http://schemas.microsoft.com/office/drawing/2014/main" val="10003"/>
                  </a:ext>
                </a:extLst>
              </a:tr>
              <a:tr h="342374">
                <a:tc>
                  <a:txBody>
                    <a:bodyPr/>
                    <a:lstStyle/>
                    <a:p>
                      <a:r>
                        <a:rPr lang="en-US" err="1"/>
                        <a:t>stabellum</a:t>
                      </a:r>
                      <a:endParaRPr lang="en-US"/>
                    </a:p>
                  </a:txBody>
                  <a:tcPr/>
                </a:tc>
                <a:tc>
                  <a:txBody>
                    <a:bodyPr/>
                    <a:lstStyle/>
                    <a:p>
                      <a:r>
                        <a:rPr lang="en-US" err="1"/>
                        <a:t>ystafell</a:t>
                      </a:r>
                      <a:endParaRPr lang="en-US"/>
                    </a:p>
                  </a:txBody>
                  <a:tcPr/>
                </a:tc>
                <a:extLst>
                  <a:ext uri="{0D108BD9-81ED-4DB2-BD59-A6C34878D82A}">
                    <a16:rowId xmlns:a16="http://schemas.microsoft.com/office/drawing/2014/main" val="10004"/>
                  </a:ext>
                </a:extLst>
              </a:tr>
              <a:tr h="342374">
                <a:tc>
                  <a:txBody>
                    <a:bodyPr/>
                    <a:lstStyle/>
                    <a:p>
                      <a:r>
                        <a:rPr lang="en-US" err="1"/>
                        <a:t>transtrum</a:t>
                      </a:r>
                      <a:endParaRPr lang="en-US"/>
                    </a:p>
                  </a:txBody>
                  <a:tcPr/>
                </a:tc>
                <a:tc>
                  <a:txBody>
                    <a:bodyPr/>
                    <a:lstStyle/>
                    <a:p>
                      <a:r>
                        <a:rPr lang="en-US" err="1"/>
                        <a:t>trawst</a:t>
                      </a:r>
                      <a:endParaRPr lang="en-US"/>
                    </a:p>
                  </a:txBody>
                  <a:tcPr/>
                </a:tc>
                <a:extLst>
                  <a:ext uri="{0D108BD9-81ED-4DB2-BD59-A6C34878D82A}">
                    <a16:rowId xmlns:a16="http://schemas.microsoft.com/office/drawing/2014/main" val="10005"/>
                  </a:ext>
                </a:extLst>
              </a:tr>
              <a:tr h="342374">
                <a:tc>
                  <a:txBody>
                    <a:bodyPr/>
                    <a:lstStyle/>
                    <a:p>
                      <a:r>
                        <a:rPr lang="en-US"/>
                        <a:t>brassica</a:t>
                      </a:r>
                    </a:p>
                  </a:txBody>
                  <a:tcPr/>
                </a:tc>
                <a:tc>
                  <a:txBody>
                    <a:bodyPr/>
                    <a:lstStyle/>
                    <a:p>
                      <a:r>
                        <a:rPr lang="en-US" err="1"/>
                        <a:t>bresych</a:t>
                      </a:r>
                      <a:endParaRPr lang="en-US"/>
                    </a:p>
                  </a:txBody>
                  <a:tcPr/>
                </a:tc>
                <a:extLst>
                  <a:ext uri="{0D108BD9-81ED-4DB2-BD59-A6C34878D82A}">
                    <a16:rowId xmlns:a16="http://schemas.microsoft.com/office/drawing/2014/main" val="10006"/>
                  </a:ext>
                </a:extLst>
              </a:tr>
            </a:tbl>
          </a:graphicData>
        </a:graphic>
      </p:graphicFrame>
      <p:sp>
        <p:nvSpPr>
          <p:cNvPr id="3" name="TextBox 2"/>
          <p:cNvSpPr txBox="1"/>
          <p:nvPr/>
        </p:nvSpPr>
        <p:spPr>
          <a:xfrm>
            <a:off x="3142118" y="3794105"/>
            <a:ext cx="5099473" cy="369332"/>
          </a:xfrm>
          <a:prstGeom prst="rect">
            <a:avLst/>
          </a:prstGeom>
          <a:noFill/>
        </p:spPr>
        <p:txBody>
          <a:bodyPr wrap="none" rtlCol="0">
            <a:spAutoFit/>
          </a:bodyPr>
          <a:lstStyle/>
          <a:p>
            <a:r>
              <a:rPr lang="en-US">
                <a:hlinkClick r:id="rId2"/>
              </a:rPr>
              <a:t>https://www.bbc.co.uk/cymrufyw/44255322</a:t>
            </a:r>
            <a:endParaRPr lang="en-US"/>
          </a:p>
        </p:txBody>
      </p:sp>
    </p:spTree>
    <p:extLst>
      <p:ext uri="{BB962C8B-B14F-4D97-AF65-F5344CB8AC3E}">
        <p14:creationId xmlns:p14="http://schemas.microsoft.com/office/powerpoint/2010/main" val="2539416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07C3-E3E0-A142-B3BE-9DA32BABD4FE}"/>
              </a:ext>
            </a:extLst>
          </p:cNvPr>
          <p:cNvSpPr>
            <a:spLocks noGrp="1"/>
          </p:cNvSpPr>
          <p:nvPr>
            <p:ph type="title"/>
          </p:nvPr>
        </p:nvSpPr>
        <p:spPr>
          <a:xfrm>
            <a:off x="885478" y="872716"/>
            <a:ext cx="11080018" cy="1551992"/>
          </a:xfrm>
          <a:solidFill>
            <a:srgbClr val="F0FFB9"/>
          </a:solidFill>
        </p:spPr>
        <p:txBody>
          <a:bodyPr>
            <a:normAutofit fontScale="90000"/>
          </a:bodyPr>
          <a:lstStyle/>
          <a:p>
            <a:pPr algn="ctr"/>
            <a:r>
              <a:rPr lang="en-US" err="1">
                <a:solidFill>
                  <a:schemeClr val="accent4">
                    <a:lumMod val="50000"/>
                  </a:schemeClr>
                </a:solidFill>
              </a:rPr>
              <a:t>Llinell</a:t>
            </a:r>
            <a:r>
              <a:rPr lang="en-US">
                <a:solidFill>
                  <a:schemeClr val="accent4">
                    <a:lumMod val="50000"/>
                  </a:schemeClr>
                </a:solidFill>
              </a:rPr>
              <a:t> Amser yr Iaith Gymraeg </a:t>
            </a:r>
            <a:br>
              <a:rPr lang="en-US">
                <a:solidFill>
                  <a:schemeClr val="accent4">
                    <a:lumMod val="50000"/>
                  </a:schemeClr>
                </a:solidFill>
              </a:rPr>
            </a:br>
            <a:br>
              <a:rPr lang="en-US"/>
            </a:br>
            <a:endParaRPr lang="en-US"/>
          </a:p>
        </p:txBody>
      </p:sp>
      <p:pic>
        <p:nvPicPr>
          <p:cNvPr id="5" name="Picture 4">
            <a:extLst>
              <a:ext uri="{FF2B5EF4-FFF2-40B4-BE49-F238E27FC236}">
                <a16:creationId xmlns:a16="http://schemas.microsoft.com/office/drawing/2014/main" id="{C7A3D737-8D76-8D41-B0B0-6937E26247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1560" y="2683864"/>
            <a:ext cx="4274571" cy="3336192"/>
          </a:xfrm>
          <a:prstGeom prst="rect">
            <a:avLst/>
          </a:prstGeom>
        </p:spPr>
      </p:pic>
    </p:spTree>
    <p:extLst>
      <p:ext uri="{BB962C8B-B14F-4D97-AF65-F5344CB8AC3E}">
        <p14:creationId xmlns:p14="http://schemas.microsoft.com/office/powerpoint/2010/main" val="806623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E0DB-3F0E-48EA-9127-20E3537B5054}"/>
              </a:ext>
            </a:extLst>
          </p:cNvPr>
          <p:cNvSpPr>
            <a:spLocks noGrp="1"/>
          </p:cNvSpPr>
          <p:nvPr>
            <p:ph type="title"/>
          </p:nvPr>
        </p:nvSpPr>
        <p:spPr/>
        <p:txBody>
          <a:bodyPr/>
          <a:lstStyle/>
          <a:p>
            <a:r>
              <a:rPr lang="en-GB" err="1"/>
              <a:t>Llinell</a:t>
            </a:r>
            <a:r>
              <a:rPr lang="en-GB"/>
              <a:t> </a:t>
            </a:r>
            <a:r>
              <a:rPr lang="en-GB" err="1"/>
              <a:t>Amser</a:t>
            </a:r>
            <a:r>
              <a:rPr lang="en-GB"/>
              <a:t> / </a:t>
            </a:r>
            <a:r>
              <a:rPr lang="en-GB" err="1"/>
              <a:t>TIMELIne</a:t>
            </a:r>
            <a:r>
              <a:rPr lang="en-GB"/>
              <a:t> </a:t>
            </a:r>
          </a:p>
        </p:txBody>
      </p:sp>
      <p:pic>
        <p:nvPicPr>
          <p:cNvPr id="4" name="Llinell Amser.mp4">
            <a:hlinkClick r:id="" action="ppaction://media"/>
            <a:extLst>
              <a:ext uri="{FF2B5EF4-FFF2-40B4-BE49-F238E27FC236}">
                <a16:creationId xmlns:a16="http://schemas.microsoft.com/office/drawing/2014/main" id="{7FD61E49-EDD3-AA4E-8B76-2FAD5289B95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517775" y="2193925"/>
            <a:ext cx="7154863" cy="4024313"/>
          </a:xfrm>
        </p:spPr>
      </p:pic>
    </p:spTree>
    <p:extLst>
      <p:ext uri="{BB962C8B-B14F-4D97-AF65-F5344CB8AC3E}">
        <p14:creationId xmlns:p14="http://schemas.microsoft.com/office/powerpoint/2010/main" val="374073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4081957046"/>
              </p:ext>
            </p:extLst>
          </p:nvPr>
        </p:nvGraphicFramePr>
        <p:xfrm>
          <a:off x="1079500" y="1371600"/>
          <a:ext cx="9944101" cy="1933073"/>
        </p:xfrm>
        <a:graphic>
          <a:graphicData uri="http://schemas.openxmlformats.org/drawingml/2006/table">
            <a:tbl>
              <a:tblPr>
                <a:noFill/>
              </a:tblPr>
              <a:tblGrid>
                <a:gridCol w="856972">
                  <a:extLst>
                    <a:ext uri="{9D8B030D-6E8A-4147-A177-3AD203B41FA5}">
                      <a16:colId xmlns:a16="http://schemas.microsoft.com/office/drawing/2014/main" val="20000"/>
                    </a:ext>
                  </a:extLst>
                </a:gridCol>
                <a:gridCol w="2015840">
                  <a:extLst>
                    <a:ext uri="{9D8B030D-6E8A-4147-A177-3AD203B41FA5}">
                      <a16:colId xmlns:a16="http://schemas.microsoft.com/office/drawing/2014/main" val="20001"/>
                    </a:ext>
                  </a:extLst>
                </a:gridCol>
                <a:gridCol w="3400309">
                  <a:extLst>
                    <a:ext uri="{9D8B030D-6E8A-4147-A177-3AD203B41FA5}">
                      <a16:colId xmlns:a16="http://schemas.microsoft.com/office/drawing/2014/main" val="20002"/>
                    </a:ext>
                  </a:extLst>
                </a:gridCol>
                <a:gridCol w="3670980">
                  <a:extLst>
                    <a:ext uri="{9D8B030D-6E8A-4147-A177-3AD203B41FA5}">
                      <a16:colId xmlns:a16="http://schemas.microsoft.com/office/drawing/2014/main" val="20003"/>
                    </a:ext>
                  </a:extLst>
                </a:gridCol>
              </a:tblGrid>
              <a:tr h="1933073">
                <a:tc>
                  <a:txBody>
                    <a:bodyPr/>
                    <a:lstStyle/>
                    <a:p>
                      <a:pPr marL="0" marR="0" lvl="0" indent="0" algn="l" rtl="0">
                        <a:spcBef>
                          <a:spcPts val="0"/>
                        </a:spcBef>
                        <a:spcAft>
                          <a:spcPts val="0"/>
                        </a:spcAft>
                        <a:buNone/>
                      </a:pPr>
                      <a:r>
                        <a:rPr lang="en-US" sz="1800" b="1">
                          <a:solidFill>
                            <a:schemeClr val="bg1"/>
                          </a:solidFill>
                          <a:latin typeface="Arial"/>
                          <a:ea typeface="Arial"/>
                          <a:cs typeface="Arial"/>
                          <a:sym typeface="Arial"/>
                        </a:rPr>
                        <a:t>1588</a:t>
                      </a:r>
                      <a:endParaRPr sz="18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Beibl</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Cymraeg</a:t>
                      </a:r>
                      <a:br>
                        <a:rPr lang="en-US" sz="1800" b="1" dirty="0">
                          <a:solidFill>
                            <a:srgbClr val="3B3B3B"/>
                          </a:solidFill>
                          <a:latin typeface="Arial"/>
                          <a:ea typeface="Arial"/>
                          <a:cs typeface="Arial"/>
                          <a:sym typeface="Arial"/>
                        </a:rPr>
                      </a:br>
                      <a:endParaRPr sz="18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800" b="1" i="1" dirty="0">
                          <a:latin typeface="Arial"/>
                          <a:ea typeface="Arial"/>
                          <a:cs typeface="Arial"/>
                          <a:sym typeface="Arial"/>
                        </a:rPr>
                        <a:t>Welsh Bible</a:t>
                      </a:r>
                      <a:r>
                        <a:rPr lang="en-US" sz="1800" b="1" i="1" dirty="0">
                          <a:solidFill>
                            <a:srgbClr val="3B3B3B"/>
                          </a:solidFill>
                          <a:latin typeface="Arial"/>
                          <a:ea typeface="Arial"/>
                          <a:cs typeface="Arial"/>
                          <a:sym typeface="Arial"/>
                        </a:rPr>
                        <a:t> </a:t>
                      </a:r>
                      <a:endParaRPr sz="18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Cyhoeddir Beibl Cymraeg William Morgan</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a:solidFill>
                            <a:srgbClr val="3B3B3B"/>
                          </a:solidFill>
                          <a:latin typeface="Arial"/>
                          <a:ea typeface="Arial"/>
                          <a:cs typeface="Arial"/>
                          <a:sym typeface="Arial"/>
                        </a:rPr>
                        <a:t>Bishop William Morgan’s Welsh Bible is published</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507832" y="3304673"/>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1980347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3289983366"/>
              </p:ext>
            </p:extLst>
          </p:nvPr>
        </p:nvGraphicFramePr>
        <p:xfrm>
          <a:off x="1034715" y="1439506"/>
          <a:ext cx="10122569" cy="3840480"/>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1847</a:t>
                      </a:r>
                      <a:r>
                        <a:rPr lang="en-US" sz="2100" dirty="0">
                          <a:solidFill>
                            <a:schemeClr val="bg1"/>
                          </a:solidFill>
                          <a:latin typeface="Arial"/>
                          <a:ea typeface="Arial"/>
                          <a:cs typeface="Arial"/>
                          <a:sym typeface="Arial"/>
                        </a:rPr>
                        <a:t> </a:t>
                      </a:r>
                      <a:endParaRPr sz="1800" dirty="0">
                        <a:solidFill>
                          <a:schemeClr val="bg1"/>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800" b="1" dirty="0">
                          <a:solidFill>
                            <a:srgbClr val="3B3B3B"/>
                          </a:solidFill>
                          <a:latin typeface="Arial" panose="020B0604020202020204" pitchFamily="34" charset="0"/>
                          <a:ea typeface="Arial"/>
                          <a:cs typeface="Arial" panose="020B0604020202020204" pitchFamily="34" charset="0"/>
                          <a:sym typeface="Arial"/>
                        </a:rPr>
                        <a:t>Brad y </a:t>
                      </a:r>
                      <a:r>
                        <a:rPr lang="en-US" sz="1800" b="1" dirty="0" err="1">
                          <a:solidFill>
                            <a:srgbClr val="3B3B3B"/>
                          </a:solidFill>
                          <a:latin typeface="Arial" panose="020B0604020202020204" pitchFamily="34" charset="0"/>
                          <a:ea typeface="Arial"/>
                          <a:cs typeface="Arial" panose="020B0604020202020204" pitchFamily="34" charset="0"/>
                          <a:sym typeface="Arial"/>
                        </a:rPr>
                        <a:t>Llyfrau</a:t>
                      </a:r>
                      <a:r>
                        <a:rPr lang="en-US" sz="1800" b="1" dirty="0">
                          <a:solidFill>
                            <a:srgbClr val="3B3B3B"/>
                          </a:solidFill>
                          <a:latin typeface="Arial" panose="020B0604020202020204" pitchFamily="34" charset="0"/>
                          <a:ea typeface="Arial"/>
                          <a:cs typeface="Arial" panose="020B0604020202020204" pitchFamily="34" charset="0"/>
                          <a:sym typeface="Arial"/>
                        </a:rPr>
                        <a:t> </a:t>
                      </a:r>
                      <a:r>
                        <a:rPr lang="en-US" sz="1800" b="1" dirty="0" err="1">
                          <a:solidFill>
                            <a:srgbClr val="3B3B3B"/>
                          </a:solidFill>
                          <a:latin typeface="Arial" panose="020B0604020202020204" pitchFamily="34" charset="0"/>
                          <a:ea typeface="Arial"/>
                          <a:cs typeface="Arial" panose="020B0604020202020204" pitchFamily="34" charset="0"/>
                          <a:sym typeface="Arial"/>
                        </a:rPr>
                        <a:t>Gleision</a:t>
                      </a:r>
                      <a:r>
                        <a:rPr lang="en-US" sz="1800" b="1" dirty="0">
                          <a:solidFill>
                            <a:srgbClr val="3B3B3B"/>
                          </a:solidFill>
                          <a:latin typeface="Arial" panose="020B0604020202020204" pitchFamily="34" charset="0"/>
                          <a:ea typeface="Arial"/>
                          <a:cs typeface="Arial" panose="020B0604020202020204" pitchFamily="34" charset="0"/>
                          <a:sym typeface="Arial"/>
                        </a:rPr>
                        <a:t> </a:t>
                      </a:r>
                      <a:br>
                        <a:rPr lang="en-US" sz="1800" b="1" dirty="0">
                          <a:solidFill>
                            <a:srgbClr val="3B3B3B"/>
                          </a:solidFill>
                          <a:latin typeface="Arial" panose="020B0604020202020204" pitchFamily="34" charset="0"/>
                          <a:ea typeface="Arial"/>
                          <a:cs typeface="Arial" panose="020B0604020202020204" pitchFamily="34" charset="0"/>
                          <a:sym typeface="Arial"/>
                        </a:rPr>
                      </a:br>
                      <a:endParaRPr sz="1800" b="1" dirty="0">
                        <a:solidFill>
                          <a:srgbClr val="3B3B3B"/>
                        </a:solidFill>
                        <a:latin typeface="Arial" panose="020B0604020202020204" pitchFamily="34" charset="0"/>
                        <a:ea typeface="Arial"/>
                        <a:cs typeface="Arial" panose="020B0604020202020204" pitchFamily="34" charset="0"/>
                        <a:sym typeface="Arial"/>
                      </a:endParaRPr>
                    </a:p>
                    <a:p>
                      <a:pPr marL="0" marR="0" lvl="0" indent="0" algn="l" rtl="0">
                        <a:spcBef>
                          <a:spcPts val="0"/>
                        </a:spcBef>
                        <a:spcAft>
                          <a:spcPts val="0"/>
                        </a:spcAft>
                        <a:buNone/>
                      </a:pPr>
                      <a:r>
                        <a:rPr lang="en-US" sz="1800" b="1" i="1" dirty="0">
                          <a:solidFill>
                            <a:srgbClr val="3B3B3B"/>
                          </a:solidFill>
                          <a:latin typeface="Arial" panose="020B0604020202020204" pitchFamily="34" charset="0"/>
                          <a:ea typeface="Arial"/>
                          <a:cs typeface="Arial" panose="020B0604020202020204" pitchFamily="34" charset="0"/>
                          <a:sym typeface="Arial"/>
                        </a:rPr>
                        <a:t>Treason of the Blue Books</a:t>
                      </a:r>
                      <a:r>
                        <a:rPr lang="en-US" sz="1800" b="1" i="1" dirty="0">
                          <a:solidFill>
                            <a:srgbClr val="3B3B3B"/>
                          </a:solidFill>
                          <a:latin typeface="Arial" panose="020B0604020202020204" pitchFamily="34" charset="0"/>
                          <a:ea typeface="Arial"/>
                          <a:cs typeface="Arial" panose="020B0604020202020204" pitchFamily="34" charset="0"/>
                        </a:rPr>
                        <a:t> </a:t>
                      </a:r>
                      <a:endParaRPr sz="1800" b="1" i="1" dirty="0">
                        <a:latin typeface="Arial" panose="020B0604020202020204" pitchFamily="34" charset="0"/>
                        <a:ea typeface="Calibri"/>
                        <a:cs typeface="Arial" panose="020B0604020202020204" pitchFamily="34" charset="0"/>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1800" err="1">
                          <a:solidFill>
                            <a:srgbClr val="000000"/>
                          </a:solidFill>
                          <a:latin typeface="Arial"/>
                          <a:ea typeface="Arial"/>
                          <a:cs typeface="Arial"/>
                          <a:sym typeface="Arial"/>
                        </a:rPr>
                        <a:t>Dyma’r</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enw</a:t>
                      </a:r>
                      <a:r>
                        <a:rPr lang="en-US" sz="1800">
                          <a:solidFill>
                            <a:srgbClr val="000000"/>
                          </a:solidFill>
                          <a:latin typeface="Arial"/>
                          <a:ea typeface="Arial"/>
                          <a:cs typeface="Arial"/>
                          <a:sym typeface="Arial"/>
                        </a:rPr>
                        <a:t> a </a:t>
                      </a:r>
                      <a:r>
                        <a:rPr lang="en-US" sz="1800" err="1">
                          <a:solidFill>
                            <a:srgbClr val="000000"/>
                          </a:solidFill>
                          <a:latin typeface="Arial"/>
                          <a:ea typeface="Arial"/>
                          <a:cs typeface="Arial"/>
                          <a:sym typeface="Arial"/>
                        </a:rPr>
                        <a:t>roddir</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ar</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gyfnod</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adroddiad</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ar</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gyflwr</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addysg</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yng</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Nghymru</a:t>
                      </a:r>
                      <a:r>
                        <a:rPr lang="en-US" sz="1800">
                          <a:solidFill>
                            <a:srgbClr val="000000"/>
                          </a:solidFill>
                          <a:latin typeface="Arial"/>
                          <a:ea typeface="Arial"/>
                          <a:cs typeface="Arial"/>
                          <a:sym typeface="Arial"/>
                        </a:rPr>
                        <a:t> a </a:t>
                      </a:r>
                      <a:r>
                        <a:rPr lang="en-US" sz="1800" err="1">
                          <a:solidFill>
                            <a:srgbClr val="000000"/>
                          </a:solidFill>
                          <a:latin typeface="Arial"/>
                          <a:ea typeface="Arial"/>
                          <a:cs typeface="Arial"/>
                          <a:sym typeface="Arial"/>
                        </a:rPr>
                        <a:t>gomisiynwyd</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gan</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llywodraeth</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Lloegr</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a’i</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effeithiau</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Gwelwyd</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arfer</a:t>
                      </a:r>
                      <a:r>
                        <a:rPr lang="en-US" sz="1800">
                          <a:solidFill>
                            <a:srgbClr val="000000"/>
                          </a:solidFill>
                          <a:latin typeface="Arial"/>
                          <a:ea typeface="Arial"/>
                          <a:cs typeface="Arial"/>
                          <a:sym typeface="Arial"/>
                        </a:rPr>
                        <a:t> y “Welsh Not” a </a:t>
                      </a:r>
                      <a:r>
                        <a:rPr lang="en-US" sz="1800" err="1">
                          <a:solidFill>
                            <a:srgbClr val="000000"/>
                          </a:solidFill>
                          <a:latin typeface="Arial"/>
                          <a:ea typeface="Arial"/>
                          <a:cs typeface="Arial"/>
                          <a:sym typeface="Arial"/>
                        </a:rPr>
                        <a:t>chosb</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gorfforol</a:t>
                      </a:r>
                      <a:r>
                        <a:rPr lang="en-US" sz="1800">
                          <a:solidFill>
                            <a:srgbClr val="000000"/>
                          </a:solidFill>
                          <a:latin typeface="Arial"/>
                          <a:ea typeface="Arial"/>
                          <a:cs typeface="Arial"/>
                          <a:sym typeface="Arial"/>
                        </a:rPr>
                        <a:t> am </a:t>
                      </a:r>
                      <a:r>
                        <a:rPr lang="en-US" sz="1800" err="1">
                          <a:solidFill>
                            <a:srgbClr val="000000"/>
                          </a:solidFill>
                          <a:latin typeface="Arial"/>
                          <a:ea typeface="Arial"/>
                          <a:cs typeface="Arial"/>
                          <a:sym typeface="Arial"/>
                        </a:rPr>
                        <a:t>gyfathrebu</a:t>
                      </a:r>
                      <a:r>
                        <a:rPr lang="en-US" sz="1800">
                          <a:solidFill>
                            <a:srgbClr val="000000"/>
                          </a:solidFill>
                          <a:latin typeface="Arial"/>
                          <a:ea typeface="Arial"/>
                          <a:cs typeface="Arial"/>
                          <a:sym typeface="Arial"/>
                        </a:rPr>
                        <a:t> </a:t>
                      </a:r>
                      <a:r>
                        <a:rPr lang="en-US" sz="1800" err="1">
                          <a:solidFill>
                            <a:srgbClr val="000000"/>
                          </a:solidFill>
                          <a:latin typeface="Arial"/>
                          <a:ea typeface="Arial"/>
                          <a:cs typeface="Arial"/>
                          <a:sym typeface="Arial"/>
                        </a:rPr>
                        <a:t>yn</a:t>
                      </a:r>
                      <a:r>
                        <a:rPr lang="en-US" sz="1800">
                          <a:solidFill>
                            <a:srgbClr val="000000"/>
                          </a:solidFill>
                          <a:latin typeface="Arial"/>
                          <a:ea typeface="Arial"/>
                          <a:cs typeface="Arial"/>
                          <a:sym typeface="Arial"/>
                        </a:rPr>
                        <a:t> y </a:t>
                      </a:r>
                      <a:r>
                        <a:rPr lang="en-US" sz="1800" err="1">
                          <a:solidFill>
                            <a:srgbClr val="000000"/>
                          </a:solidFill>
                          <a:latin typeface="Arial"/>
                          <a:ea typeface="Arial"/>
                          <a:cs typeface="Arial"/>
                          <a:sym typeface="Arial"/>
                        </a:rPr>
                        <a:t>Gymraeg</a:t>
                      </a:r>
                      <a:r>
                        <a:rPr lang="en-US" sz="1800">
                          <a:solidFill>
                            <a:srgbClr val="000000"/>
                          </a:solidFill>
                          <a:latin typeface="Arial"/>
                          <a:ea typeface="Arial"/>
                          <a:cs typeface="Arial"/>
                          <a:sym typeface="Arial"/>
                        </a:rPr>
                        <a:t> </a:t>
                      </a:r>
                      <a:r>
                        <a:rPr lang="en-US" sz="1800" err="1">
                          <a:solidFill>
                            <a:srgbClr val="1C1C1C"/>
                          </a:solidFill>
                          <a:latin typeface="Arial"/>
                          <a:ea typeface="Arial"/>
                          <a:cs typeface="Arial"/>
                          <a:sym typeface="Arial"/>
                        </a:rPr>
                        <a:t>yn</a:t>
                      </a:r>
                      <a:r>
                        <a:rPr lang="en-US" sz="1800">
                          <a:solidFill>
                            <a:srgbClr val="1C1C1C"/>
                          </a:solidFill>
                          <a:latin typeface="Arial"/>
                          <a:ea typeface="Arial"/>
                          <a:cs typeface="Arial"/>
                          <a:sym typeface="Arial"/>
                        </a:rPr>
                        <a:t> </a:t>
                      </a:r>
                      <a:r>
                        <a:rPr lang="en-US" sz="1800" err="1">
                          <a:solidFill>
                            <a:srgbClr val="1C1C1C"/>
                          </a:solidFill>
                          <a:latin typeface="Arial"/>
                          <a:ea typeface="Arial"/>
                          <a:cs typeface="Arial"/>
                          <a:sym typeface="Arial"/>
                        </a:rPr>
                        <a:t>sgil</a:t>
                      </a:r>
                      <a:r>
                        <a:rPr lang="en-US" sz="1800">
                          <a:solidFill>
                            <a:srgbClr val="1C1C1C"/>
                          </a:solidFill>
                          <a:latin typeface="Arial"/>
                          <a:ea typeface="Arial"/>
                          <a:cs typeface="Arial"/>
                          <a:sym typeface="Arial"/>
                        </a:rPr>
                        <a:t> </a:t>
                      </a:r>
                      <a:r>
                        <a:rPr lang="en-US" sz="1800" err="1">
                          <a:solidFill>
                            <a:srgbClr val="1C1C1C"/>
                          </a:solidFill>
                          <a:latin typeface="Arial"/>
                          <a:ea typeface="Arial"/>
                          <a:cs typeface="Arial"/>
                          <a:sym typeface="Arial"/>
                        </a:rPr>
                        <a:t>argymhellion</a:t>
                      </a:r>
                      <a:r>
                        <a:rPr lang="en-US" sz="1800">
                          <a:solidFill>
                            <a:srgbClr val="1C1C1C"/>
                          </a:solidFill>
                          <a:latin typeface="Arial"/>
                          <a:ea typeface="Arial"/>
                          <a:cs typeface="Arial"/>
                          <a:sym typeface="Arial"/>
                        </a:rPr>
                        <a:t> </a:t>
                      </a:r>
                      <a:r>
                        <a:rPr lang="en-US" sz="1800" err="1">
                          <a:solidFill>
                            <a:srgbClr val="1C1C1C"/>
                          </a:solidFill>
                          <a:latin typeface="Arial"/>
                          <a:ea typeface="Arial"/>
                          <a:cs typeface="Arial"/>
                          <a:sym typeface="Arial"/>
                        </a:rPr>
                        <a:t>yr</a:t>
                      </a:r>
                      <a:r>
                        <a:rPr lang="en-US" sz="1800">
                          <a:solidFill>
                            <a:srgbClr val="1C1C1C"/>
                          </a:solidFill>
                          <a:latin typeface="Arial"/>
                          <a:ea typeface="Arial"/>
                          <a:cs typeface="Arial"/>
                          <a:sym typeface="Arial"/>
                        </a:rPr>
                        <a:t> </a:t>
                      </a:r>
                      <a:r>
                        <a:rPr lang="en-US" sz="1800" err="1">
                          <a:solidFill>
                            <a:srgbClr val="1C1C1C"/>
                          </a:solidFill>
                          <a:latin typeface="Arial"/>
                          <a:ea typeface="Arial"/>
                          <a:cs typeface="Arial"/>
                          <a:sym typeface="Arial"/>
                        </a:rPr>
                        <a:t>adroddiad</a:t>
                      </a:r>
                      <a:r>
                        <a:rPr lang="en-US" sz="1800">
                          <a:solidFill>
                            <a:srgbClr val="1C1C1C"/>
                          </a:solidFill>
                          <a:latin typeface="Arial"/>
                          <a:ea typeface="Arial"/>
                          <a:cs typeface="Arial"/>
                          <a:sym typeface="Arial"/>
                        </a:rPr>
                        <a:t>.</a:t>
                      </a:r>
                      <a:endParaRPr lang="en-US">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a:spcBef>
                          <a:spcPts val="0"/>
                        </a:spcBef>
                        <a:spcAft>
                          <a:spcPts val="0"/>
                        </a:spcAft>
                        <a:buNone/>
                      </a:pPr>
                      <a:endParaRPr lang="en-US" sz="1800" b="0" i="0" u="none" strike="noStrike" noProof="0" dirty="0"/>
                    </a:p>
                    <a:p>
                      <a:pPr marL="0" marR="0" lvl="0" indent="0" algn="l">
                        <a:spcBef>
                          <a:spcPts val="0"/>
                        </a:spcBef>
                        <a:spcAft>
                          <a:spcPts val="0"/>
                        </a:spcAft>
                        <a:buNone/>
                      </a:pPr>
                      <a:r>
                        <a:rPr lang="en-GB" sz="1800" b="1" i="0" u="none" strike="noStrike" noProof="0" dirty="0"/>
                        <a:t>Short Film on the Welsh Not</a:t>
                      </a:r>
                      <a:endParaRPr lang="en-GB" sz="1800" b="0" i="0" u="none" strike="noStrike" noProof="0" dirty="0"/>
                    </a:p>
                    <a:p>
                      <a:pPr marL="0" marR="0" lvl="0" indent="0" algn="l">
                        <a:spcBef>
                          <a:spcPts val="0"/>
                        </a:spcBef>
                        <a:spcAft>
                          <a:spcPts val="0"/>
                        </a:spcAft>
                        <a:buNone/>
                      </a:pPr>
                      <a:r>
                        <a:rPr lang="en-US" sz="1800" b="0" i="0" u="none" strike="noStrike" noProof="0" dirty="0">
                          <a:hlinkClick r:id="rId3"/>
                        </a:rPr>
                        <a:t>https://www.youtube.com/watch?v=5eiMMBEPhfE</a:t>
                      </a:r>
                      <a:endParaRPr lang="en-US" sz="1800" b="0" i="0" u="none" strike="noStrike" noProof="0" dirty="0"/>
                    </a:p>
                    <a:p>
                      <a:pPr marL="0" marR="0" lvl="0" indent="0" algn="l">
                        <a:spcBef>
                          <a:spcPts val="0"/>
                        </a:spcBef>
                        <a:spcAft>
                          <a:spcPts val="0"/>
                        </a:spcAft>
                        <a:buNone/>
                      </a:pPr>
                      <a:endParaRPr lang="en-GB" sz="1800" dirty="0">
                        <a:latin typeface="Calibri"/>
                        <a:ea typeface="Calibri"/>
                        <a:cs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337203" y="4580022"/>
            <a:ext cx="2900903" cy="2138971"/>
          </a:xfrm>
          <a:prstGeom prst="rect">
            <a:avLst/>
          </a:prstGeom>
          <a:noFill/>
          <a:ln>
            <a:noFill/>
          </a:ln>
        </p:spPr>
      </p:pic>
    </p:spTree>
    <p:extLst>
      <p:ext uri="{BB962C8B-B14F-4D97-AF65-F5344CB8AC3E}">
        <p14:creationId xmlns:p14="http://schemas.microsoft.com/office/powerpoint/2010/main" val="89988058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nvGraphicFramePr>
        <p:xfrm>
          <a:off x="1026695" y="1179969"/>
          <a:ext cx="9994231" cy="313712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1922</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Urdd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Gobaith</a:t>
                      </a:r>
                      <a:r>
                        <a:rPr lang="en-US" sz="1800" b="1" dirty="0">
                          <a:solidFill>
                            <a:srgbClr val="3B3B3B"/>
                          </a:solidFill>
                          <a:latin typeface="Arial"/>
                          <a:ea typeface="Arial"/>
                          <a:cs typeface="Arial"/>
                          <a:sym typeface="Arial"/>
                        </a:rPr>
                        <a:t> Cymru</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err="1">
                          <a:solidFill>
                            <a:srgbClr val="3B3B3B"/>
                          </a:solidFill>
                          <a:latin typeface="Arial"/>
                          <a:ea typeface="Arial"/>
                          <a:cs typeface="Arial"/>
                          <a:sym typeface="Arial"/>
                        </a:rPr>
                        <a:t>Sefydlir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Urdd</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Gobaith</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Cymru</a:t>
                      </a:r>
                      <a:endParaRPr sz="1800">
                        <a:latin typeface="Calibri"/>
                        <a:ea typeface="Calibri"/>
                        <a:cs typeface="Calibri"/>
                        <a:sym typeface="Calibri"/>
                      </a:endParaRPr>
                    </a:p>
                    <a:p>
                      <a:pPr marL="0" marR="0" lvl="0" indent="0" algn="l" rtl="0">
                        <a:spcBef>
                          <a:spcPts val="0"/>
                        </a:spcBef>
                        <a:spcAft>
                          <a:spcPts val="0"/>
                        </a:spcAft>
                        <a:buNone/>
                      </a:pPr>
                      <a:r>
                        <a:rPr lang="en-US" sz="1800">
                          <a:solidFill>
                            <a:srgbClr val="3B3B3B"/>
                          </a:solidFill>
                          <a:latin typeface="Arial"/>
                          <a:ea typeface="Arial"/>
                          <a:cs typeface="Arial"/>
                          <a:sym typeface="Arial"/>
                        </a:rPr>
                        <a:t>“</a:t>
                      </a:r>
                      <a:r>
                        <a:rPr lang="en-US" sz="1800">
                          <a:latin typeface="Arial"/>
                          <a:ea typeface="Arial"/>
                          <a:cs typeface="Arial"/>
                          <a:sym typeface="Arial"/>
                        </a:rPr>
                        <a:t>Nod yr </a:t>
                      </a:r>
                      <a:r>
                        <a:rPr lang="en-US" sz="1800" err="1">
                          <a:latin typeface="Arial"/>
                          <a:ea typeface="Arial"/>
                          <a:cs typeface="Arial"/>
                          <a:sym typeface="Arial"/>
                        </a:rPr>
                        <a:t>Urdd</a:t>
                      </a:r>
                      <a:r>
                        <a:rPr lang="en-US" sz="1800">
                          <a:latin typeface="Arial"/>
                          <a:ea typeface="Arial"/>
                          <a:cs typeface="Arial"/>
                          <a:sym typeface="Arial"/>
                        </a:rPr>
                        <a:t> </a:t>
                      </a:r>
                      <a:r>
                        <a:rPr lang="en-US" sz="1800" err="1">
                          <a:latin typeface="Arial"/>
                          <a:ea typeface="Arial"/>
                          <a:cs typeface="Arial"/>
                          <a:sym typeface="Arial"/>
                        </a:rPr>
                        <a:t>yw</a:t>
                      </a:r>
                      <a:r>
                        <a:rPr lang="en-US" sz="1800">
                          <a:latin typeface="Arial"/>
                          <a:ea typeface="Arial"/>
                          <a:cs typeface="Arial"/>
                          <a:sym typeface="Arial"/>
                        </a:rPr>
                        <a:t> </a:t>
                      </a:r>
                      <a:r>
                        <a:rPr lang="en-US" sz="1800" err="1">
                          <a:latin typeface="Arial"/>
                          <a:ea typeface="Arial"/>
                          <a:cs typeface="Arial"/>
                          <a:sym typeface="Arial"/>
                        </a:rPr>
                        <a:t>sicrhau</a:t>
                      </a:r>
                      <a:r>
                        <a:rPr lang="en-US" sz="1800">
                          <a:latin typeface="Arial"/>
                          <a:ea typeface="Arial"/>
                          <a:cs typeface="Arial"/>
                          <a:sym typeface="Arial"/>
                        </a:rPr>
                        <a:t> </a:t>
                      </a:r>
                      <a:r>
                        <a:rPr lang="en-US" sz="1800" err="1">
                          <a:latin typeface="Arial"/>
                          <a:ea typeface="Arial"/>
                          <a:cs typeface="Arial"/>
                          <a:sym typeface="Arial"/>
                        </a:rPr>
                        <a:t>cyfle</a:t>
                      </a:r>
                      <a:r>
                        <a:rPr lang="en-US" sz="1800">
                          <a:latin typeface="Arial"/>
                          <a:ea typeface="Arial"/>
                          <a:cs typeface="Arial"/>
                          <a:sym typeface="Arial"/>
                        </a:rPr>
                        <a:t>, </a:t>
                      </a:r>
                      <a:r>
                        <a:rPr lang="en-US" sz="1800" err="1">
                          <a:latin typeface="Arial"/>
                          <a:ea typeface="Arial"/>
                          <a:cs typeface="Arial"/>
                          <a:sym typeface="Arial"/>
                        </a:rPr>
                        <a:t>trwy</a:t>
                      </a:r>
                      <a:r>
                        <a:rPr lang="en-US" sz="1800">
                          <a:latin typeface="Arial"/>
                          <a:ea typeface="Arial"/>
                          <a:cs typeface="Arial"/>
                          <a:sym typeface="Arial"/>
                        </a:rPr>
                        <a:t> </a:t>
                      </a:r>
                      <a:r>
                        <a:rPr lang="en-US" sz="1800" err="1">
                          <a:latin typeface="Arial"/>
                          <a:ea typeface="Arial"/>
                          <a:cs typeface="Arial"/>
                          <a:sym typeface="Arial"/>
                        </a:rPr>
                        <a:t>gyfrwng</a:t>
                      </a:r>
                      <a:r>
                        <a:rPr lang="en-US" sz="1800">
                          <a:latin typeface="Arial"/>
                          <a:ea typeface="Arial"/>
                          <a:cs typeface="Arial"/>
                          <a:sym typeface="Arial"/>
                        </a:rPr>
                        <a:t> yr </a:t>
                      </a:r>
                      <a:r>
                        <a:rPr lang="en-US" sz="1800" err="1">
                          <a:latin typeface="Arial"/>
                          <a:ea typeface="Arial"/>
                          <a:cs typeface="Arial"/>
                          <a:sym typeface="Arial"/>
                        </a:rPr>
                        <a:t>iaith</a:t>
                      </a:r>
                      <a:r>
                        <a:rPr lang="en-US" sz="1800">
                          <a:latin typeface="Arial"/>
                          <a:ea typeface="Arial"/>
                          <a:cs typeface="Arial"/>
                          <a:sym typeface="Arial"/>
                        </a:rPr>
                        <a:t> Gymraeg, </a:t>
                      </a:r>
                      <a:r>
                        <a:rPr lang="en-US" sz="1800" err="1">
                          <a:latin typeface="Arial"/>
                          <a:ea typeface="Arial"/>
                          <a:cs typeface="Arial"/>
                          <a:sym typeface="Arial"/>
                        </a:rPr>
                        <a:t>i</a:t>
                      </a:r>
                      <a:r>
                        <a:rPr lang="en-US" sz="1800">
                          <a:latin typeface="Arial"/>
                          <a:ea typeface="Arial"/>
                          <a:cs typeface="Arial"/>
                          <a:sym typeface="Arial"/>
                        </a:rPr>
                        <a:t> </a:t>
                      </a:r>
                      <a:r>
                        <a:rPr lang="en-US" sz="1800" err="1">
                          <a:latin typeface="Arial"/>
                          <a:ea typeface="Arial"/>
                          <a:cs typeface="Arial"/>
                          <a:sym typeface="Arial"/>
                        </a:rPr>
                        <a:t>holl</a:t>
                      </a:r>
                      <a:r>
                        <a:rPr lang="en-US" sz="1800">
                          <a:latin typeface="Arial"/>
                          <a:ea typeface="Arial"/>
                          <a:cs typeface="Arial"/>
                          <a:sym typeface="Arial"/>
                        </a:rPr>
                        <a:t> </a:t>
                      </a:r>
                      <a:r>
                        <a:rPr lang="en-US" sz="1800" err="1">
                          <a:latin typeface="Arial"/>
                          <a:ea typeface="Arial"/>
                          <a:cs typeface="Arial"/>
                          <a:sym typeface="Arial"/>
                        </a:rPr>
                        <a:t>ieuenctid</a:t>
                      </a:r>
                      <a:r>
                        <a:rPr lang="en-US" sz="1800">
                          <a:latin typeface="Arial"/>
                          <a:ea typeface="Arial"/>
                          <a:cs typeface="Arial"/>
                          <a:sym typeface="Arial"/>
                        </a:rPr>
                        <a:t> </a:t>
                      </a:r>
                      <a:r>
                        <a:rPr lang="en-US" sz="1800" err="1">
                          <a:latin typeface="Arial"/>
                          <a:ea typeface="Arial"/>
                          <a:cs typeface="Arial"/>
                          <a:sym typeface="Arial"/>
                        </a:rPr>
                        <a:t>Cymru</a:t>
                      </a:r>
                      <a:r>
                        <a:rPr lang="en-US" sz="1800">
                          <a:latin typeface="Arial"/>
                          <a:ea typeface="Arial"/>
                          <a:cs typeface="Arial"/>
                          <a:sym typeface="Arial"/>
                        </a:rPr>
                        <a:t> (</a:t>
                      </a:r>
                      <a:r>
                        <a:rPr lang="en-US" sz="1800" err="1">
                          <a:latin typeface="Arial"/>
                          <a:ea typeface="Arial"/>
                          <a:cs typeface="Arial"/>
                          <a:sym typeface="Arial"/>
                        </a:rPr>
                        <a:t>rhwng</a:t>
                      </a:r>
                      <a:r>
                        <a:rPr lang="en-US" sz="1800">
                          <a:latin typeface="Arial"/>
                          <a:ea typeface="Arial"/>
                          <a:cs typeface="Arial"/>
                          <a:sym typeface="Arial"/>
                        </a:rPr>
                        <a:t> 8 a 25 </a:t>
                      </a:r>
                      <a:r>
                        <a:rPr lang="en-US" sz="1800" err="1">
                          <a:latin typeface="Arial"/>
                          <a:ea typeface="Arial"/>
                          <a:cs typeface="Arial"/>
                          <a:sym typeface="Arial"/>
                        </a:rPr>
                        <a:t>oed</a:t>
                      </a:r>
                      <a:r>
                        <a:rPr lang="en-US" sz="1800">
                          <a:latin typeface="Arial"/>
                          <a:ea typeface="Arial"/>
                          <a:cs typeface="Arial"/>
                          <a:sym typeface="Arial"/>
                        </a:rPr>
                        <a:t>) </a:t>
                      </a:r>
                      <a:r>
                        <a:rPr lang="en-US" sz="1800" err="1">
                          <a:latin typeface="Arial"/>
                          <a:ea typeface="Arial"/>
                          <a:cs typeface="Arial"/>
                          <a:sym typeface="Arial"/>
                        </a:rPr>
                        <a:t>ddatblygu’n</a:t>
                      </a:r>
                      <a:r>
                        <a:rPr lang="en-US" sz="1800">
                          <a:latin typeface="Arial"/>
                          <a:ea typeface="Arial"/>
                          <a:cs typeface="Arial"/>
                          <a:sym typeface="Arial"/>
                        </a:rPr>
                        <a:t> </a:t>
                      </a:r>
                      <a:r>
                        <a:rPr lang="en-US" sz="1800" err="1">
                          <a:latin typeface="Arial"/>
                          <a:ea typeface="Arial"/>
                          <a:cs typeface="Arial"/>
                          <a:sym typeface="Arial"/>
                        </a:rPr>
                        <a:t>unigolion</a:t>
                      </a:r>
                      <a:r>
                        <a:rPr lang="en-US" sz="1800">
                          <a:latin typeface="Arial"/>
                          <a:ea typeface="Arial"/>
                          <a:cs typeface="Arial"/>
                          <a:sym typeface="Arial"/>
                        </a:rPr>
                        <a:t> </a:t>
                      </a:r>
                      <a:r>
                        <a:rPr lang="en-US" sz="1800" err="1">
                          <a:latin typeface="Arial"/>
                          <a:ea typeface="Arial"/>
                          <a:cs typeface="Arial"/>
                          <a:sym typeface="Arial"/>
                        </a:rPr>
                        <a:t>cyflawn</a:t>
                      </a:r>
                      <a:r>
                        <a:rPr lang="en-US" sz="1800">
                          <a:latin typeface="Arial"/>
                          <a:ea typeface="Arial"/>
                          <a:cs typeface="Arial"/>
                          <a:sym typeface="Arial"/>
                        </a:rPr>
                        <a:t>; </a:t>
                      </a:r>
                      <a:r>
                        <a:rPr lang="en-US" sz="1800" err="1">
                          <a:latin typeface="Arial"/>
                          <a:ea typeface="Arial"/>
                          <a:cs typeface="Arial"/>
                          <a:sym typeface="Arial"/>
                        </a:rPr>
                        <a:t>a’u</a:t>
                      </a:r>
                      <a:r>
                        <a:rPr lang="en-US" sz="1800">
                          <a:latin typeface="Arial"/>
                          <a:ea typeface="Arial"/>
                          <a:cs typeface="Arial"/>
                          <a:sym typeface="Arial"/>
                        </a:rPr>
                        <a:t> </a:t>
                      </a:r>
                      <a:r>
                        <a:rPr lang="en-US" sz="1800" err="1">
                          <a:latin typeface="Arial"/>
                          <a:ea typeface="Arial"/>
                          <a:cs typeface="Arial"/>
                          <a:sym typeface="Arial"/>
                        </a:rPr>
                        <a:t>galluogi</a:t>
                      </a:r>
                      <a:r>
                        <a:rPr lang="en-US" sz="1800">
                          <a:latin typeface="Arial"/>
                          <a:ea typeface="Arial"/>
                          <a:cs typeface="Arial"/>
                          <a:sym typeface="Arial"/>
                        </a:rPr>
                        <a:t> </a:t>
                      </a:r>
                      <a:r>
                        <a:rPr lang="en-US" sz="1800" err="1">
                          <a:latin typeface="Arial"/>
                          <a:ea typeface="Arial"/>
                          <a:cs typeface="Arial"/>
                          <a:sym typeface="Arial"/>
                        </a:rPr>
                        <a:t>i</a:t>
                      </a:r>
                      <a:r>
                        <a:rPr lang="en-US" sz="1800">
                          <a:latin typeface="Arial"/>
                          <a:ea typeface="Arial"/>
                          <a:cs typeface="Arial"/>
                          <a:sym typeface="Arial"/>
                        </a:rPr>
                        <a:t> </a:t>
                      </a:r>
                      <a:r>
                        <a:rPr lang="en-US" sz="1800" err="1">
                          <a:latin typeface="Arial"/>
                          <a:ea typeface="Arial"/>
                          <a:cs typeface="Arial"/>
                          <a:sym typeface="Arial"/>
                        </a:rPr>
                        <a:t>chwarae</a:t>
                      </a:r>
                      <a:r>
                        <a:rPr lang="en-US" sz="1800">
                          <a:latin typeface="Arial"/>
                          <a:ea typeface="Arial"/>
                          <a:cs typeface="Arial"/>
                          <a:sym typeface="Arial"/>
                        </a:rPr>
                        <a:t> </a:t>
                      </a:r>
                      <a:r>
                        <a:rPr lang="en-US" sz="1800" err="1">
                          <a:latin typeface="Arial"/>
                          <a:ea typeface="Arial"/>
                          <a:cs typeface="Arial"/>
                          <a:sym typeface="Arial"/>
                        </a:rPr>
                        <a:t>rhan</a:t>
                      </a:r>
                      <a:r>
                        <a:rPr lang="en-US" sz="1800">
                          <a:latin typeface="Arial"/>
                          <a:ea typeface="Arial"/>
                          <a:cs typeface="Arial"/>
                          <a:sym typeface="Arial"/>
                        </a:rPr>
                        <a:t> </a:t>
                      </a:r>
                      <a:r>
                        <a:rPr lang="en-US" sz="1800" err="1">
                          <a:latin typeface="Arial"/>
                          <a:ea typeface="Arial"/>
                          <a:cs typeface="Arial"/>
                          <a:sym typeface="Arial"/>
                        </a:rPr>
                        <a:t>adeiladol</a:t>
                      </a:r>
                      <a:r>
                        <a:rPr lang="en-US" sz="1800">
                          <a:latin typeface="Arial"/>
                          <a:ea typeface="Arial"/>
                          <a:cs typeface="Arial"/>
                          <a:sym typeface="Arial"/>
                        </a:rPr>
                        <a:t> </a:t>
                      </a:r>
                      <a:r>
                        <a:rPr lang="en-US" sz="1800" err="1">
                          <a:latin typeface="Arial"/>
                          <a:ea typeface="Arial"/>
                          <a:cs typeface="Arial"/>
                          <a:sym typeface="Arial"/>
                        </a:rPr>
                        <a:t>yn</a:t>
                      </a:r>
                      <a:r>
                        <a:rPr lang="en-US" sz="1800">
                          <a:latin typeface="Arial"/>
                          <a:ea typeface="Arial"/>
                          <a:cs typeface="Arial"/>
                          <a:sym typeface="Arial"/>
                        </a:rPr>
                        <a:t> y </a:t>
                      </a:r>
                      <a:r>
                        <a:rPr lang="en-US" sz="1800" err="1">
                          <a:latin typeface="Arial"/>
                          <a:ea typeface="Arial"/>
                          <a:cs typeface="Arial"/>
                          <a:sym typeface="Arial"/>
                        </a:rPr>
                        <a:t>gymdeithas</a:t>
                      </a:r>
                      <a:r>
                        <a:rPr lang="en-US" sz="1800">
                          <a:latin typeface="Arial"/>
                          <a:ea typeface="Arial"/>
                          <a:cs typeface="Arial"/>
                          <a:sym typeface="Arial"/>
                        </a:rPr>
                        <a:t> </a:t>
                      </a:r>
                      <a:r>
                        <a:rPr lang="en-US" sz="1800" err="1">
                          <a:latin typeface="Arial"/>
                          <a:ea typeface="Arial"/>
                          <a:cs typeface="Arial"/>
                          <a:sym typeface="Arial"/>
                        </a:rPr>
                        <a:t>gan</a:t>
                      </a:r>
                      <a:r>
                        <a:rPr lang="en-US" sz="1800">
                          <a:latin typeface="Arial"/>
                          <a:ea typeface="Arial"/>
                          <a:cs typeface="Arial"/>
                          <a:sym typeface="Arial"/>
                        </a:rPr>
                        <a:t> </a:t>
                      </a:r>
                      <a:r>
                        <a:rPr lang="en-US" sz="1800" err="1">
                          <a:latin typeface="Arial"/>
                          <a:ea typeface="Arial"/>
                          <a:cs typeface="Arial"/>
                          <a:sym typeface="Arial"/>
                        </a:rPr>
                        <a:t>feithrin</a:t>
                      </a:r>
                      <a:r>
                        <a:rPr lang="en-US" sz="1800">
                          <a:latin typeface="Arial"/>
                          <a:ea typeface="Arial"/>
                          <a:cs typeface="Arial"/>
                          <a:sym typeface="Arial"/>
                        </a:rPr>
                        <a:t> </a:t>
                      </a:r>
                      <a:r>
                        <a:rPr lang="en-US" sz="1800" err="1">
                          <a:latin typeface="Arial"/>
                          <a:ea typeface="Arial"/>
                          <a:cs typeface="Arial"/>
                          <a:sym typeface="Arial"/>
                        </a:rPr>
                        <a:t>sgiliau</a:t>
                      </a:r>
                      <a:r>
                        <a:rPr lang="en-US" sz="1800">
                          <a:latin typeface="Arial"/>
                          <a:ea typeface="Arial"/>
                          <a:cs typeface="Arial"/>
                          <a:sym typeface="Arial"/>
                        </a:rPr>
                        <a:t> </a:t>
                      </a:r>
                      <a:r>
                        <a:rPr lang="en-US" sz="1800" err="1">
                          <a:latin typeface="Arial"/>
                          <a:ea typeface="Arial"/>
                          <a:cs typeface="Arial"/>
                          <a:sym typeface="Arial"/>
                        </a:rPr>
                        <a:t>personol</a:t>
                      </a:r>
                      <a:r>
                        <a:rPr lang="en-US" sz="1800">
                          <a:latin typeface="Arial"/>
                          <a:ea typeface="Arial"/>
                          <a:cs typeface="Arial"/>
                          <a:sym typeface="Arial"/>
                        </a:rPr>
                        <a:t> a </a:t>
                      </a:r>
                      <a:r>
                        <a:rPr lang="en-US" sz="1800" err="1">
                          <a:latin typeface="Arial"/>
                          <a:ea typeface="Arial"/>
                          <a:cs typeface="Arial"/>
                          <a:sym typeface="Arial"/>
                        </a:rPr>
                        <a:t>chymdeithasol</a:t>
                      </a:r>
                      <a:r>
                        <a:rPr lang="en-US" sz="1800">
                          <a:latin typeface="Arial"/>
                          <a:ea typeface="Arial"/>
                          <a:cs typeface="Arial"/>
                          <a:sym typeface="Arial"/>
                        </a:rPr>
                        <a:t>.”</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err="1">
                          <a:solidFill>
                            <a:srgbClr val="3B3B3B"/>
                          </a:solidFill>
                          <a:latin typeface="Arial"/>
                          <a:ea typeface="Arial"/>
                          <a:cs typeface="Arial"/>
                          <a:sym typeface="Arial"/>
                        </a:rPr>
                        <a:t>Urdd</a:t>
                      </a:r>
                      <a:r>
                        <a:rPr lang="en-US" sz="1800" i="1" dirty="0">
                          <a:solidFill>
                            <a:srgbClr val="3B3B3B"/>
                          </a:solidFill>
                          <a:latin typeface="Arial"/>
                          <a:ea typeface="Arial"/>
                          <a:cs typeface="Arial"/>
                          <a:sym typeface="Arial"/>
                        </a:rPr>
                        <a:t> </a:t>
                      </a:r>
                      <a:r>
                        <a:rPr lang="en-US" sz="1800" i="1" dirty="0" err="1">
                          <a:solidFill>
                            <a:srgbClr val="3B3B3B"/>
                          </a:solidFill>
                          <a:latin typeface="Arial"/>
                          <a:ea typeface="Arial"/>
                          <a:cs typeface="Arial"/>
                          <a:sym typeface="Arial"/>
                        </a:rPr>
                        <a:t>Gobaith</a:t>
                      </a:r>
                      <a:r>
                        <a:rPr lang="en-US" sz="1800" i="1" dirty="0">
                          <a:solidFill>
                            <a:srgbClr val="3B3B3B"/>
                          </a:solidFill>
                          <a:latin typeface="Arial"/>
                          <a:ea typeface="Arial"/>
                          <a:cs typeface="Arial"/>
                          <a:sym typeface="Arial"/>
                        </a:rPr>
                        <a:t> Cymru (Welsh Youth Movement) is founded.</a:t>
                      </a:r>
                      <a:r>
                        <a:rPr lang="en-US" sz="1800" i="1" dirty="0">
                          <a:latin typeface="Arial"/>
                          <a:ea typeface="Arial"/>
                          <a:cs typeface="Arial"/>
                          <a:sym typeface="Arial"/>
                        </a:rPr>
                        <a:t> “</a:t>
                      </a:r>
                      <a:r>
                        <a:rPr lang="en-US" sz="1800" i="1" dirty="0" err="1">
                          <a:latin typeface="Arial"/>
                          <a:ea typeface="Arial"/>
                          <a:cs typeface="Arial"/>
                          <a:sym typeface="Arial"/>
                        </a:rPr>
                        <a:t>Urdd</a:t>
                      </a:r>
                      <a:r>
                        <a:rPr lang="en-US" sz="1800" i="1" dirty="0">
                          <a:latin typeface="Arial"/>
                          <a:ea typeface="Arial"/>
                          <a:cs typeface="Arial"/>
                          <a:sym typeface="Arial"/>
                        </a:rPr>
                        <a:t> </a:t>
                      </a:r>
                      <a:r>
                        <a:rPr lang="en-US" sz="1800" i="1" dirty="0" err="1">
                          <a:latin typeface="Arial"/>
                          <a:ea typeface="Arial"/>
                          <a:cs typeface="Arial"/>
                          <a:sym typeface="Arial"/>
                        </a:rPr>
                        <a:t>Gobaith</a:t>
                      </a:r>
                      <a:r>
                        <a:rPr lang="en-US" sz="1800" i="1" dirty="0">
                          <a:latin typeface="Arial"/>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18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931140" y="4691759"/>
            <a:ext cx="1902691" cy="1902691"/>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833831" y="4679181"/>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679181"/>
            <a:ext cx="4267200" cy="1657450"/>
          </a:xfrm>
          <a:prstGeom prst="rect">
            <a:avLst/>
          </a:prstGeom>
          <a:noFill/>
          <a:ln>
            <a:noFill/>
          </a:ln>
        </p:spPr>
      </p:pic>
    </p:spTree>
    <p:extLst>
      <p:ext uri="{BB962C8B-B14F-4D97-AF65-F5344CB8AC3E}">
        <p14:creationId xmlns:p14="http://schemas.microsoft.com/office/powerpoint/2010/main" val="2024816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766388022"/>
              </p:ext>
            </p:extLst>
          </p:nvPr>
        </p:nvGraphicFramePr>
        <p:xfrm>
          <a:off x="977900" y="1320801"/>
          <a:ext cx="9715500" cy="2336800"/>
        </p:xfrm>
        <a:graphic>
          <a:graphicData uri="http://schemas.openxmlformats.org/drawingml/2006/table">
            <a:tbl>
              <a:tblPr>
                <a:noFill/>
              </a:tblPr>
              <a:tblGrid>
                <a:gridCol w="765107">
                  <a:extLst>
                    <a:ext uri="{9D8B030D-6E8A-4147-A177-3AD203B41FA5}">
                      <a16:colId xmlns:a16="http://schemas.microsoft.com/office/drawing/2014/main" val="20000"/>
                    </a:ext>
                  </a:extLst>
                </a:gridCol>
                <a:gridCol w="2470144">
                  <a:extLst>
                    <a:ext uri="{9D8B030D-6E8A-4147-A177-3AD203B41FA5}">
                      <a16:colId xmlns:a16="http://schemas.microsoft.com/office/drawing/2014/main" val="20001"/>
                    </a:ext>
                  </a:extLst>
                </a:gridCol>
                <a:gridCol w="3435733">
                  <a:extLst>
                    <a:ext uri="{9D8B030D-6E8A-4147-A177-3AD203B41FA5}">
                      <a16:colId xmlns:a16="http://schemas.microsoft.com/office/drawing/2014/main" val="20002"/>
                    </a:ext>
                  </a:extLst>
                </a:gridCol>
                <a:gridCol w="3044516">
                  <a:extLst>
                    <a:ext uri="{9D8B030D-6E8A-4147-A177-3AD203B41FA5}">
                      <a16:colId xmlns:a16="http://schemas.microsoft.com/office/drawing/2014/main" val="20003"/>
                    </a:ext>
                  </a:extLst>
                </a:gridCol>
              </a:tblGrid>
              <a:tr h="2336800">
                <a:tc>
                  <a:txBody>
                    <a:bodyPr/>
                    <a:lstStyle/>
                    <a:p>
                      <a:pPr marL="0" marR="0" lvl="0" indent="0" algn="l" rtl="0">
                        <a:spcBef>
                          <a:spcPts val="0"/>
                        </a:spcBef>
                        <a:spcAft>
                          <a:spcPts val="0"/>
                        </a:spcAft>
                        <a:buNone/>
                      </a:pPr>
                      <a:r>
                        <a:rPr lang="en-US" sz="1800" b="1">
                          <a:solidFill>
                            <a:schemeClr val="bg1"/>
                          </a:solidFill>
                          <a:latin typeface="Arial"/>
                          <a:ea typeface="Arial"/>
                          <a:cs typeface="Arial"/>
                          <a:sym typeface="Arial"/>
                        </a:rPr>
                        <a:t>1939</a:t>
                      </a:r>
                      <a:endParaRPr sz="18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800" b="1" dirty="0">
                          <a:solidFill>
                            <a:srgbClr val="3B3B3B"/>
                          </a:solidFill>
                          <a:latin typeface="Arial"/>
                          <a:ea typeface="Arial"/>
                          <a:cs typeface="Arial"/>
                          <a:sym typeface="Arial"/>
                        </a:rPr>
                        <a:t>Ysgol </a:t>
                      </a:r>
                      <a:r>
                        <a:rPr lang="en-US" sz="1800" b="1" dirty="0" err="1">
                          <a:solidFill>
                            <a:srgbClr val="3B3B3B"/>
                          </a:solidFill>
                          <a:latin typeface="Arial"/>
                          <a:ea typeface="Arial"/>
                          <a:cs typeface="Arial"/>
                          <a:sym typeface="Arial"/>
                        </a:rPr>
                        <a:t>gynradd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gyfrwng</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Gymraeg</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gyntaf</a:t>
                      </a:r>
                      <a:r>
                        <a:rPr lang="en-US" sz="1800" b="1" dirty="0">
                          <a:solidFill>
                            <a:srgbClr val="3B3B3B"/>
                          </a:solidFill>
                          <a:latin typeface="Arial"/>
                          <a:ea typeface="Arial"/>
                          <a:cs typeface="Arial"/>
                          <a:sym typeface="Arial"/>
                        </a:rPr>
                        <a:t> </a:t>
                      </a:r>
                      <a:br>
                        <a:rPr lang="en-US" sz="1800" b="1" dirty="0">
                          <a:solidFill>
                            <a:srgbClr val="3B3B3B"/>
                          </a:solidFill>
                          <a:latin typeface="Arial"/>
                          <a:ea typeface="Arial"/>
                          <a:cs typeface="Arial"/>
                          <a:sym typeface="Arial"/>
                        </a:rPr>
                      </a:br>
                      <a:endParaRPr sz="18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800" b="1" dirty="0">
                          <a:solidFill>
                            <a:srgbClr val="3B3B3B"/>
                          </a:solidFill>
                          <a:latin typeface="Arial"/>
                          <a:ea typeface="Arial"/>
                          <a:cs typeface="Arial"/>
                          <a:sym typeface="Arial"/>
                        </a:rPr>
                        <a:t>First Welsh language private primary school</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err="1">
                          <a:solidFill>
                            <a:srgbClr val="3B3B3B"/>
                          </a:solidFill>
                          <a:latin typeface="Arial"/>
                          <a:ea typeface="Arial"/>
                          <a:cs typeface="Arial"/>
                          <a:sym typeface="Arial"/>
                        </a:rPr>
                        <a:t>Agorir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Ysgol</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Lluest</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Aberystwyth</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Ysgol</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breifat</a:t>
                      </a:r>
                      <a:r>
                        <a:rPr lang="en-US" sz="1800">
                          <a:solidFill>
                            <a:srgbClr val="3B3B3B"/>
                          </a:solidFill>
                          <a:latin typeface="Arial"/>
                          <a:ea typeface="Arial"/>
                          <a:cs typeface="Arial"/>
                          <a:sym typeface="Arial"/>
                        </a:rPr>
                        <a:t>.</a:t>
                      </a:r>
                      <a:endParaRPr/>
                    </a:p>
                    <a:p>
                      <a:pPr marL="0" marR="0" lvl="0" indent="0" algn="l" rtl="0">
                        <a:spcBef>
                          <a:spcPts val="0"/>
                        </a:spcBef>
                        <a:spcAft>
                          <a:spcPts val="0"/>
                        </a:spcAft>
                        <a:buNone/>
                      </a:pPr>
                      <a:endParaRPr sz="1800" b="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Lluest</a:t>
                      </a:r>
                      <a:r>
                        <a:rPr lang="en-US" sz="1800" dirty="0">
                          <a:latin typeface="Arial"/>
                          <a:ea typeface="Arial"/>
                          <a:cs typeface="Arial"/>
                          <a:sym typeface="Arial"/>
                        </a:rPr>
                        <a:t> in Aberystwyth opens. Private school.</a:t>
                      </a:r>
                      <a:endParaRPr sz="1800" dirty="0">
                        <a:latin typeface="Calibri"/>
                        <a:ea typeface="Calibri"/>
                        <a:cs typeface="Calibri"/>
                        <a:sym typeface="Calibri"/>
                      </a:endParaRPr>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3467099" y="3955777"/>
            <a:ext cx="4904873" cy="2634978"/>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202188953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1648868425"/>
              </p:ext>
            </p:extLst>
          </p:nvPr>
        </p:nvGraphicFramePr>
        <p:xfrm>
          <a:off x="1498600" y="1435100"/>
          <a:ext cx="9178371" cy="1993900"/>
        </p:xfrm>
        <a:graphic>
          <a:graphicData uri="http://schemas.openxmlformats.org/drawingml/2006/table">
            <a:tbl>
              <a:tblPr>
                <a:noFill/>
              </a:tblPr>
              <a:tblGrid>
                <a:gridCol w="803543">
                  <a:extLst>
                    <a:ext uri="{9D8B030D-6E8A-4147-A177-3AD203B41FA5}">
                      <a16:colId xmlns:a16="http://schemas.microsoft.com/office/drawing/2014/main" val="20000"/>
                    </a:ext>
                  </a:extLst>
                </a:gridCol>
                <a:gridCol w="2732048">
                  <a:extLst>
                    <a:ext uri="{9D8B030D-6E8A-4147-A177-3AD203B41FA5}">
                      <a16:colId xmlns:a16="http://schemas.microsoft.com/office/drawing/2014/main" val="20001"/>
                    </a:ext>
                  </a:extLst>
                </a:gridCol>
                <a:gridCol w="3190891">
                  <a:extLst>
                    <a:ext uri="{9D8B030D-6E8A-4147-A177-3AD203B41FA5}">
                      <a16:colId xmlns:a16="http://schemas.microsoft.com/office/drawing/2014/main" val="20002"/>
                    </a:ext>
                  </a:extLst>
                </a:gridCol>
                <a:gridCol w="2451889">
                  <a:extLst>
                    <a:ext uri="{9D8B030D-6E8A-4147-A177-3AD203B41FA5}">
                      <a16:colId xmlns:a16="http://schemas.microsoft.com/office/drawing/2014/main" val="20003"/>
                    </a:ext>
                  </a:extLst>
                </a:gridCol>
              </a:tblGrid>
              <a:tr h="1993900">
                <a:tc>
                  <a:txBody>
                    <a:bodyPr/>
                    <a:lstStyle/>
                    <a:p>
                      <a:pPr marL="0" marR="0" lvl="0" indent="0" algn="l" rtl="0">
                        <a:spcBef>
                          <a:spcPts val="0"/>
                        </a:spcBef>
                        <a:spcAft>
                          <a:spcPts val="0"/>
                        </a:spcAft>
                        <a:buNone/>
                      </a:pPr>
                      <a:endParaRPr sz="2100" b="1">
                        <a:solidFill>
                          <a:schemeClr val="bg1"/>
                        </a:solidFill>
                        <a:latin typeface="Arial"/>
                        <a:ea typeface="Arial"/>
                        <a:cs typeface="Arial"/>
                        <a:sym typeface="Arial"/>
                      </a:endParaRPr>
                    </a:p>
                    <a:p>
                      <a:pPr marL="0" marR="0" lvl="0" indent="0" algn="l" rtl="0">
                        <a:spcBef>
                          <a:spcPts val="0"/>
                        </a:spcBef>
                        <a:spcAft>
                          <a:spcPts val="0"/>
                        </a:spcAft>
                        <a:buNone/>
                      </a:pPr>
                      <a:r>
                        <a:rPr lang="en-US" sz="2100" b="1">
                          <a:solidFill>
                            <a:schemeClr val="bg1"/>
                          </a:solidFill>
                          <a:latin typeface="Arial"/>
                          <a:ea typeface="Arial"/>
                          <a:cs typeface="Arial"/>
                          <a:sym typeface="Arial"/>
                        </a:rPr>
                        <a:t>1947</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a:solidFill>
                            <a:srgbClr val="3B3B3B"/>
                          </a:solidFill>
                          <a:latin typeface="Arial"/>
                          <a:ea typeface="Arial"/>
                          <a:cs typeface="Arial"/>
                          <a:sym typeface="Arial"/>
                        </a:rPr>
                        <a:t>Ysgol </a:t>
                      </a:r>
                      <a:r>
                        <a:rPr lang="en-US" sz="1800" b="1" dirty="0" err="1">
                          <a:solidFill>
                            <a:srgbClr val="3B3B3B"/>
                          </a:solidFill>
                          <a:latin typeface="Arial"/>
                          <a:ea typeface="Arial"/>
                          <a:cs typeface="Arial"/>
                          <a:sym typeface="Arial"/>
                        </a:rPr>
                        <a:t>gynradd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Gymraeg</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gyntaf</a:t>
                      </a:r>
                      <a:r>
                        <a:rPr lang="en-US" sz="1800" b="1" dirty="0">
                          <a:solidFill>
                            <a:srgbClr val="3B3B3B"/>
                          </a:solidFill>
                          <a:latin typeface="Arial"/>
                          <a:ea typeface="Arial"/>
                          <a:cs typeface="Arial"/>
                          <a:sym typeface="Arial"/>
                        </a:rPr>
                        <a:t> </a:t>
                      </a:r>
                      <a:br>
                        <a:rPr lang="en-US" sz="1800" b="1" dirty="0">
                          <a:solidFill>
                            <a:srgbClr val="3B3B3B"/>
                          </a:solidFill>
                          <a:latin typeface="Arial"/>
                          <a:ea typeface="Arial"/>
                          <a:cs typeface="Arial"/>
                          <a:sym typeface="Arial"/>
                        </a:rPr>
                      </a:br>
                      <a:endParaRPr sz="1800" b="1" dirty="0">
                        <a:solidFill>
                          <a:srgbClr val="3B3B3B"/>
                        </a:solidFill>
                        <a:latin typeface="Arial"/>
                        <a:ea typeface="Arial"/>
                        <a:cs typeface="Arial"/>
                        <a:sym typeface="Arial"/>
                      </a:endParaRPr>
                    </a:p>
                    <a:p>
                      <a:pPr marL="0" marR="0" lvl="0" indent="0" algn="l" rtl="0">
                        <a:spcBef>
                          <a:spcPts val="0"/>
                        </a:spcBef>
                        <a:spcAft>
                          <a:spcPts val="0"/>
                        </a:spcAft>
                        <a:buNone/>
                      </a:pPr>
                      <a:r>
                        <a:rPr lang="en-US" sz="1800" b="1" dirty="0">
                          <a:solidFill>
                            <a:srgbClr val="3B3B3B"/>
                          </a:solidFill>
                          <a:latin typeface="Arial"/>
                          <a:ea typeface="Arial"/>
                          <a:cs typeface="Arial"/>
                          <a:sym typeface="Arial"/>
                        </a:rPr>
                        <a:t>First Welsh language state primary school</a:t>
                      </a:r>
                      <a:endParaRPr sz="1800" b="1" dirty="0">
                        <a:latin typeface="Calibri"/>
                        <a:ea typeface="Calibri"/>
                        <a:cs typeface="Calibri"/>
                        <a:sym typeface="Calibri"/>
                      </a:endParaRPr>
                    </a:p>
                    <a:p>
                      <a:pPr marL="0" marR="0" lvl="0" indent="0" algn="l" rtl="0">
                        <a:spcBef>
                          <a:spcPts val="0"/>
                        </a:spcBef>
                        <a:spcAft>
                          <a:spcPts val="0"/>
                        </a:spcAft>
                        <a:buNone/>
                      </a:pPr>
                      <a:endParaRPr sz="15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err="1">
                          <a:latin typeface="Arial"/>
                          <a:ea typeface="Arial"/>
                          <a:cs typeface="Arial"/>
                          <a:sym typeface="Arial"/>
                        </a:rPr>
                        <a:t>Agorir</a:t>
                      </a:r>
                      <a:r>
                        <a:rPr lang="en-US" sz="1800">
                          <a:latin typeface="Arial"/>
                          <a:ea typeface="Arial"/>
                          <a:cs typeface="Arial"/>
                          <a:sym typeface="Arial"/>
                        </a:rPr>
                        <a:t> </a:t>
                      </a:r>
                      <a:r>
                        <a:rPr lang="en-US" sz="1800" err="1">
                          <a:latin typeface="Arial"/>
                          <a:ea typeface="Arial"/>
                          <a:cs typeface="Arial"/>
                          <a:sym typeface="Arial"/>
                        </a:rPr>
                        <a:t>Ysgol</a:t>
                      </a:r>
                      <a:r>
                        <a:rPr lang="en-US" sz="1800">
                          <a:latin typeface="Arial"/>
                          <a:ea typeface="Arial"/>
                          <a:cs typeface="Arial"/>
                          <a:sym typeface="Arial"/>
                        </a:rPr>
                        <a:t> </a:t>
                      </a:r>
                      <a:r>
                        <a:rPr lang="en-US" sz="1800" err="1">
                          <a:latin typeface="Arial"/>
                          <a:ea typeface="Arial"/>
                          <a:cs typeface="Arial"/>
                          <a:sym typeface="Arial"/>
                        </a:rPr>
                        <a:t>Dewi</a:t>
                      </a:r>
                      <a:r>
                        <a:rPr lang="en-US" sz="1800">
                          <a:latin typeface="Arial"/>
                          <a:ea typeface="Arial"/>
                          <a:cs typeface="Arial"/>
                          <a:sym typeface="Arial"/>
                        </a:rPr>
                        <a:t> Sant, </a:t>
                      </a:r>
                      <a:r>
                        <a:rPr lang="en-US" sz="1800" err="1">
                          <a:latin typeface="Arial"/>
                          <a:ea typeface="Arial"/>
                          <a:cs typeface="Arial"/>
                          <a:sym typeface="Arial"/>
                        </a:rPr>
                        <a:t>Llanelli</a:t>
                      </a:r>
                      <a:r>
                        <a:rPr lang="en-US" sz="1800">
                          <a:latin typeface="Arial"/>
                          <a:ea typeface="Arial"/>
                          <a:cs typeface="Arial"/>
                          <a:sym typeface="Arial"/>
                        </a:rPr>
                        <a:t>. </a:t>
                      </a:r>
                      <a:r>
                        <a:rPr lang="en-US" sz="1800" err="1">
                          <a:latin typeface="Arial"/>
                          <a:ea typeface="Arial"/>
                          <a:cs typeface="Arial"/>
                          <a:sym typeface="Arial"/>
                        </a:rPr>
                        <a:t>Ysgol</a:t>
                      </a:r>
                      <a:r>
                        <a:rPr lang="en-US" sz="1800">
                          <a:latin typeface="Arial"/>
                          <a:ea typeface="Arial"/>
                          <a:cs typeface="Arial"/>
                          <a:sym typeface="Arial"/>
                        </a:rPr>
                        <a:t> o </a:t>
                      </a:r>
                      <a:r>
                        <a:rPr lang="en-US" sz="1800" err="1">
                          <a:latin typeface="Arial"/>
                          <a:ea typeface="Arial"/>
                          <a:cs typeface="Arial"/>
                          <a:sym typeface="Arial"/>
                        </a:rPr>
                        <a:t>dan</a:t>
                      </a:r>
                      <a:r>
                        <a:rPr lang="en-US" sz="1800">
                          <a:latin typeface="Arial"/>
                          <a:ea typeface="Arial"/>
                          <a:cs typeface="Arial"/>
                          <a:sym typeface="Arial"/>
                        </a:rPr>
                        <a:t> yr </a:t>
                      </a:r>
                      <a:r>
                        <a:rPr lang="en-US" sz="1800" err="1">
                          <a:latin typeface="Arial"/>
                          <a:ea typeface="Arial"/>
                          <a:cs typeface="Arial"/>
                          <a:sym typeface="Arial"/>
                        </a:rPr>
                        <a:t>awdurdod</a:t>
                      </a:r>
                      <a:r>
                        <a:rPr lang="en-US" sz="1800">
                          <a:latin typeface="Arial"/>
                          <a:ea typeface="Arial"/>
                          <a:cs typeface="Arial"/>
                          <a:sym typeface="Arial"/>
                        </a:rPr>
                        <a:t> </a:t>
                      </a:r>
                      <a:r>
                        <a:rPr lang="en-US" sz="1800" err="1">
                          <a:latin typeface="Arial"/>
                          <a:ea typeface="Arial"/>
                          <a:cs typeface="Arial"/>
                          <a:sym typeface="Arial"/>
                        </a:rPr>
                        <a:t>lleol</a:t>
                      </a:r>
                      <a:r>
                        <a:rPr lang="en-US" sz="1800">
                          <a:latin typeface="Arial"/>
                          <a:ea typeface="Arial"/>
                          <a:cs typeface="Arial"/>
                          <a:sym typeface="Arial"/>
                        </a:rPr>
                        <a:t>.</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opens. Local authority school.</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633676"/>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272590" y="3620816"/>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80287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1961854824"/>
              </p:ext>
            </p:extLst>
          </p:nvPr>
        </p:nvGraphicFramePr>
        <p:xfrm>
          <a:off x="946484" y="1572917"/>
          <a:ext cx="9994232" cy="2148840"/>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210468">
                  <a:extLst>
                    <a:ext uri="{9D8B030D-6E8A-4147-A177-3AD203B41FA5}">
                      <a16:colId xmlns:a16="http://schemas.microsoft.com/office/drawing/2014/main" val="20001"/>
                    </a:ext>
                  </a:extLst>
                </a:gridCol>
                <a:gridCol w="3484479">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endParaRPr sz="2100" b="1" i="1">
                        <a:solidFill>
                          <a:schemeClr val="bg1"/>
                        </a:solidFill>
                        <a:latin typeface="Arial"/>
                        <a:ea typeface="Arial"/>
                        <a:cs typeface="Arial"/>
                        <a:sym typeface="Arial"/>
                      </a:endParaRPr>
                    </a:p>
                    <a:p>
                      <a:pPr marL="0" marR="0" lvl="0" indent="0" algn="l" rtl="0">
                        <a:spcBef>
                          <a:spcPts val="0"/>
                        </a:spcBef>
                        <a:spcAft>
                          <a:spcPts val="0"/>
                        </a:spcAft>
                        <a:buNone/>
                      </a:pPr>
                      <a:r>
                        <a:rPr lang="en-US" sz="2100" b="1" i="1">
                          <a:solidFill>
                            <a:schemeClr val="bg1"/>
                          </a:solidFill>
                          <a:latin typeface="Arial"/>
                          <a:ea typeface="Arial"/>
                          <a:cs typeface="Arial"/>
                          <a:sym typeface="Arial"/>
                        </a:rPr>
                        <a:t>1956</a:t>
                      </a:r>
                      <a:endParaRPr sz="2100" i="1">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i="1" dirty="0">
                          <a:solidFill>
                            <a:srgbClr val="3B3B3B"/>
                          </a:solidFill>
                          <a:latin typeface="Arial"/>
                          <a:ea typeface="Arial"/>
                          <a:cs typeface="Arial"/>
                          <a:sym typeface="Arial"/>
                        </a:rPr>
                        <a:t>Ysgol </a:t>
                      </a:r>
                      <a:r>
                        <a:rPr lang="en-US" sz="1800" b="1" i="1" dirty="0" err="1">
                          <a:solidFill>
                            <a:srgbClr val="3B3B3B"/>
                          </a:solidFill>
                          <a:latin typeface="Arial"/>
                          <a:ea typeface="Arial"/>
                          <a:cs typeface="Arial"/>
                          <a:sym typeface="Arial"/>
                        </a:rPr>
                        <a:t>Uwchradd</a:t>
                      </a:r>
                      <a:r>
                        <a:rPr lang="en-US" sz="1800" b="1" i="1" dirty="0">
                          <a:solidFill>
                            <a:srgbClr val="3B3B3B"/>
                          </a:solidFill>
                          <a:latin typeface="Arial"/>
                          <a:ea typeface="Arial"/>
                          <a:cs typeface="Arial"/>
                          <a:sym typeface="Arial"/>
                        </a:rPr>
                        <a:t> </a:t>
                      </a:r>
                      <a:r>
                        <a:rPr lang="en-US" sz="1800" b="1" i="1" dirty="0" err="1">
                          <a:solidFill>
                            <a:srgbClr val="3B3B3B"/>
                          </a:solidFill>
                          <a:latin typeface="Arial"/>
                          <a:ea typeface="Arial"/>
                          <a:cs typeface="Arial"/>
                          <a:sym typeface="Arial"/>
                        </a:rPr>
                        <a:t>Gyfrwng</a:t>
                      </a:r>
                      <a:r>
                        <a:rPr lang="en-US" sz="1800" b="1" i="1" dirty="0">
                          <a:solidFill>
                            <a:srgbClr val="3B3B3B"/>
                          </a:solidFill>
                          <a:latin typeface="Arial"/>
                          <a:ea typeface="Arial"/>
                          <a:cs typeface="Arial"/>
                          <a:sym typeface="Arial"/>
                        </a:rPr>
                        <a:t> </a:t>
                      </a:r>
                      <a:r>
                        <a:rPr lang="en-US" sz="1800" b="1" i="1" dirty="0" err="1">
                          <a:solidFill>
                            <a:srgbClr val="3B3B3B"/>
                          </a:solidFill>
                          <a:latin typeface="Arial"/>
                          <a:ea typeface="Arial"/>
                          <a:cs typeface="Arial"/>
                          <a:sym typeface="Arial"/>
                        </a:rPr>
                        <a:t>Cymraeg</a:t>
                      </a:r>
                      <a:r>
                        <a:rPr lang="en-US" sz="1800" b="1" i="1" dirty="0">
                          <a:solidFill>
                            <a:srgbClr val="3B3B3B"/>
                          </a:solidFill>
                          <a:latin typeface="Arial"/>
                          <a:ea typeface="Arial"/>
                          <a:cs typeface="Arial"/>
                          <a:sym typeface="Arial"/>
                        </a:rPr>
                        <a:t> </a:t>
                      </a:r>
                      <a:r>
                        <a:rPr lang="en-US" sz="1800" b="1" i="1" dirty="0" err="1">
                          <a:solidFill>
                            <a:srgbClr val="3B3B3B"/>
                          </a:solidFill>
                          <a:latin typeface="Arial"/>
                          <a:ea typeface="Arial"/>
                          <a:cs typeface="Arial"/>
                          <a:sym typeface="Arial"/>
                        </a:rPr>
                        <a:t>gyntaf</a:t>
                      </a:r>
                      <a:r>
                        <a:rPr lang="en-US" sz="1800" b="1" i="1" dirty="0">
                          <a:solidFill>
                            <a:srgbClr val="3B3B3B"/>
                          </a:solidFill>
                          <a:latin typeface="Arial"/>
                          <a:ea typeface="Arial"/>
                          <a:cs typeface="Arial"/>
                          <a:sym typeface="Arial"/>
                        </a:rPr>
                        <a:t> </a:t>
                      </a:r>
                      <a:br>
                        <a:rPr lang="en-US" sz="1800" b="1" i="1" dirty="0">
                          <a:solidFill>
                            <a:srgbClr val="3B3B3B"/>
                          </a:solidFill>
                          <a:latin typeface="Arial"/>
                          <a:ea typeface="Arial"/>
                          <a:cs typeface="Arial"/>
                          <a:sym typeface="Arial"/>
                        </a:rPr>
                      </a:br>
                      <a:endParaRPr sz="1800" b="1" i="1" dirty="0">
                        <a:solidFill>
                          <a:srgbClr val="3B3B3B"/>
                        </a:solidFill>
                        <a:latin typeface="Arial"/>
                        <a:ea typeface="Arial"/>
                        <a:cs typeface="Arial"/>
                        <a:sym typeface="Arial"/>
                      </a:endParaRPr>
                    </a:p>
                    <a:p>
                      <a:pPr marL="0" marR="0" lvl="0" indent="0" algn="l" rtl="0">
                        <a:spcBef>
                          <a:spcPts val="0"/>
                        </a:spcBef>
                        <a:spcAft>
                          <a:spcPts val="0"/>
                        </a:spcAft>
                        <a:buNone/>
                      </a:pPr>
                      <a:r>
                        <a:rPr lang="en-US" sz="1800" b="1" i="1" dirty="0">
                          <a:solidFill>
                            <a:srgbClr val="3B3B3B"/>
                          </a:solidFill>
                          <a:latin typeface="Arial"/>
                          <a:ea typeface="Arial"/>
                          <a:cs typeface="Arial"/>
                          <a:sym typeface="Arial"/>
                        </a:rPr>
                        <a:t>First Welsh language state secondary school</a:t>
                      </a:r>
                      <a:endParaRPr sz="1800" b="1" i="1" dirty="0">
                        <a:latin typeface="Arial"/>
                        <a:ea typeface="Arial"/>
                        <a:cs typeface="Arial"/>
                        <a:sym typeface="Arial"/>
                      </a:endParaRPr>
                    </a:p>
                    <a:p>
                      <a:pPr marL="0" marR="0" lvl="0" indent="0" algn="l" rtl="0">
                        <a:spcBef>
                          <a:spcPts val="0"/>
                        </a:spcBef>
                        <a:spcAft>
                          <a:spcPts val="0"/>
                        </a:spcAft>
                        <a:buNone/>
                      </a:pPr>
                      <a:endParaRPr sz="15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err="1">
                          <a:latin typeface="Arial"/>
                          <a:ea typeface="Arial"/>
                          <a:cs typeface="Arial"/>
                          <a:sym typeface="Arial"/>
                        </a:rPr>
                        <a:t>Agorir</a:t>
                      </a:r>
                      <a:r>
                        <a:rPr lang="en-US" sz="1800" i="1" dirty="0">
                          <a:latin typeface="Arial"/>
                          <a:ea typeface="Arial"/>
                          <a:cs typeface="Arial"/>
                          <a:sym typeface="Arial"/>
                        </a:rPr>
                        <a:t> Ysgol Glan </a:t>
                      </a:r>
                      <a:r>
                        <a:rPr lang="en-US" sz="1800" i="1" dirty="0" err="1">
                          <a:latin typeface="Arial"/>
                          <a:ea typeface="Arial"/>
                          <a:cs typeface="Arial"/>
                          <a:sym typeface="Arial"/>
                        </a:rPr>
                        <a:t>Clwyd</a:t>
                      </a:r>
                      <a:r>
                        <a:rPr lang="en-US" sz="1800" i="1" dirty="0">
                          <a:latin typeface="Arial"/>
                          <a:ea typeface="Arial"/>
                          <a:cs typeface="Arial"/>
                          <a:sym typeface="Arial"/>
                        </a:rPr>
                        <a:t>, Y Rhyl.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Ysgol Glan </a:t>
                      </a:r>
                      <a:r>
                        <a:rPr lang="en-US" sz="1800" i="1" dirty="0" err="1">
                          <a:latin typeface="Arial"/>
                          <a:ea typeface="Arial"/>
                          <a:cs typeface="Arial"/>
                          <a:sym typeface="Arial"/>
                        </a:rPr>
                        <a:t>Clwyd</a:t>
                      </a:r>
                      <a:r>
                        <a:rPr lang="en-US" sz="1800" i="1" dirty="0">
                          <a:latin typeface="Arial"/>
                          <a:ea typeface="Arial"/>
                          <a:cs typeface="Arial"/>
                          <a:sym typeface="Arial"/>
                        </a:rPr>
                        <a:t>, Y Rhyl opens.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4434426"/>
            <a:ext cx="1905000" cy="1879600"/>
          </a:xfrm>
          <a:prstGeom prst="rect">
            <a:avLst/>
          </a:prstGeom>
          <a:noFill/>
          <a:ln>
            <a:noFill/>
          </a:ln>
        </p:spPr>
      </p:pic>
    </p:spTree>
    <p:extLst>
      <p:ext uri="{BB962C8B-B14F-4D97-AF65-F5344CB8AC3E}">
        <p14:creationId xmlns:p14="http://schemas.microsoft.com/office/powerpoint/2010/main" val="16208105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1566182828"/>
              </p:ext>
            </p:extLst>
          </p:nvPr>
        </p:nvGraphicFramePr>
        <p:xfrm>
          <a:off x="1122947" y="1497901"/>
          <a:ext cx="9428111" cy="2267984"/>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1962</a:t>
                      </a:r>
                      <a:endParaRPr sz="2100" b="1">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a:solidFill>
                            <a:srgbClr val="3B3B3B"/>
                          </a:solidFill>
                          <a:latin typeface="Arial"/>
                          <a:ea typeface="Arial"/>
                          <a:cs typeface="Arial"/>
                          <a:sym typeface="Arial"/>
                        </a:rPr>
                        <a:t>‘</a:t>
                      </a:r>
                      <a:r>
                        <a:rPr lang="en-US" sz="1800" b="1" dirty="0" err="1">
                          <a:solidFill>
                            <a:srgbClr val="3B3B3B"/>
                          </a:solidFill>
                          <a:latin typeface="Arial"/>
                          <a:ea typeface="Arial"/>
                          <a:cs typeface="Arial"/>
                          <a:sym typeface="Arial"/>
                        </a:rPr>
                        <a:t>Tynged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yr</a:t>
                      </a:r>
                      <a:r>
                        <a:rPr lang="en-US" sz="1800" b="1" dirty="0">
                          <a:solidFill>
                            <a:srgbClr val="3B3B3B"/>
                          </a:solidFill>
                          <a:latin typeface="Arial"/>
                          <a:ea typeface="Arial"/>
                          <a:cs typeface="Arial"/>
                          <a:sym typeface="Arial"/>
                        </a:rPr>
                        <a:t> Iaith’</a:t>
                      </a:r>
                      <a:endParaRPr sz="1800" b="1" dirty="0"/>
                    </a:p>
                    <a:p>
                      <a:pPr marL="0" marR="0" lvl="0" indent="0" algn="l" rtl="0">
                        <a:lnSpc>
                          <a:spcPct val="100000"/>
                        </a:lnSpc>
                        <a:spcBef>
                          <a:spcPts val="0"/>
                        </a:spcBef>
                        <a:spcAft>
                          <a:spcPts val="0"/>
                        </a:spcAft>
                        <a:buClr>
                          <a:srgbClr val="3B3B3B"/>
                        </a:buClr>
                        <a:buFont typeface="Arial"/>
                        <a:buNone/>
                      </a:pPr>
                      <a:r>
                        <a:rPr lang="en-US" sz="1800" b="1" dirty="0">
                          <a:solidFill>
                            <a:srgbClr val="3B3B3B"/>
                          </a:solidFill>
                          <a:latin typeface="Arial"/>
                          <a:ea typeface="Arial"/>
                          <a:cs typeface="Arial"/>
                          <a:sym typeface="Arial"/>
                        </a:rPr>
                        <a:t>The Fate of the Language’ </a:t>
                      </a:r>
                      <a:endParaRPr sz="1800" b="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err="1">
                          <a:solidFill>
                            <a:srgbClr val="3B3B3B"/>
                          </a:solidFill>
                          <a:latin typeface="Arial"/>
                          <a:ea typeface="Arial"/>
                          <a:cs typeface="Arial"/>
                          <a:sym typeface="Arial"/>
                        </a:rPr>
                        <a:t>Darlledir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darlith</a:t>
                      </a:r>
                      <a:r>
                        <a:rPr lang="en-US" sz="1800">
                          <a:solidFill>
                            <a:srgbClr val="3B3B3B"/>
                          </a:solidFill>
                          <a:latin typeface="Arial"/>
                          <a:ea typeface="Arial"/>
                          <a:cs typeface="Arial"/>
                          <a:sym typeface="Arial"/>
                        </a:rPr>
                        <a:t> Saunders Lewis ‘</a:t>
                      </a:r>
                      <a:r>
                        <a:rPr lang="en-US" sz="1800" err="1">
                          <a:solidFill>
                            <a:srgbClr val="3B3B3B"/>
                          </a:solidFill>
                          <a:latin typeface="Arial"/>
                          <a:ea typeface="Arial"/>
                          <a:cs typeface="Arial"/>
                          <a:sym typeface="Arial"/>
                        </a:rPr>
                        <a:t>Tynged</a:t>
                      </a:r>
                      <a:r>
                        <a:rPr lang="en-US" sz="1800">
                          <a:solidFill>
                            <a:srgbClr val="3B3B3B"/>
                          </a:solidFill>
                          <a:latin typeface="Arial"/>
                          <a:ea typeface="Arial"/>
                          <a:cs typeface="Arial"/>
                          <a:sym typeface="Arial"/>
                        </a:rPr>
                        <a:t> yr Iaith’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annog</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sefydlu</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Cymdeithas</a:t>
                      </a:r>
                      <a:r>
                        <a:rPr lang="en-US" sz="1800">
                          <a:solidFill>
                            <a:srgbClr val="3B3B3B"/>
                          </a:solidFill>
                          <a:latin typeface="Arial"/>
                          <a:ea typeface="Arial"/>
                          <a:cs typeface="Arial"/>
                          <a:sym typeface="Arial"/>
                        </a:rPr>
                        <a:t> yr Iaith Gymraeg. Mae Lewis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rhagweld</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marwolaeth</a:t>
                      </a:r>
                      <a:r>
                        <a:rPr lang="en-US" sz="1800">
                          <a:solidFill>
                            <a:srgbClr val="3B3B3B"/>
                          </a:solidFill>
                          <a:latin typeface="Arial"/>
                          <a:ea typeface="Arial"/>
                          <a:cs typeface="Arial"/>
                          <a:sym typeface="Arial"/>
                        </a:rPr>
                        <a:t> y Gymraeg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gynnar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yr unfed </a:t>
                      </a:r>
                      <a:r>
                        <a:rPr lang="en-US" sz="1800" err="1">
                          <a:solidFill>
                            <a:srgbClr val="3B3B3B"/>
                          </a:solidFill>
                          <a:latin typeface="Arial"/>
                          <a:ea typeface="Arial"/>
                          <a:cs typeface="Arial"/>
                          <a:sym typeface="Arial"/>
                        </a:rPr>
                        <a:t>ganrif</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ar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hugain</a:t>
                      </a:r>
                      <a:r>
                        <a:rPr lang="en-US" sz="1800">
                          <a:solidFill>
                            <a:srgbClr val="3B3B3B"/>
                          </a:solidFill>
                          <a:latin typeface="Arial"/>
                          <a:ea typeface="Arial"/>
                          <a:cs typeface="Arial"/>
                          <a:sym typeface="Arial"/>
                        </a:rPr>
                        <a:t>.</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dirty="0">
                          <a:solidFill>
                            <a:srgbClr val="3B3B3B"/>
                          </a:solidFill>
                          <a:latin typeface="Arial"/>
                          <a:ea typeface="Arial"/>
                          <a:cs typeface="Arial"/>
                          <a:sym typeface="Arial"/>
                        </a:rPr>
                        <a:t>Saunders Lewis delivers his lecture ‘The Fate of the Language.’ This encourages the formation of the Welsh Language Society. Lewis foresees the death of the Welsh Language by the start of the 21</a:t>
                      </a:r>
                      <a:r>
                        <a:rPr lang="en-US" sz="1800" baseline="30000" dirty="0">
                          <a:solidFill>
                            <a:srgbClr val="3B3B3B"/>
                          </a:solidFill>
                          <a:latin typeface="Arial"/>
                          <a:ea typeface="Arial"/>
                          <a:cs typeface="Arial"/>
                          <a:sym typeface="Arial"/>
                        </a:rPr>
                        <a:t>st</a:t>
                      </a:r>
                      <a:r>
                        <a:rPr lang="en-US" sz="1800" dirty="0">
                          <a:solidFill>
                            <a:srgbClr val="3B3B3B"/>
                          </a:solidFill>
                          <a:latin typeface="Arial"/>
                          <a:ea typeface="Arial"/>
                          <a:cs typeface="Arial"/>
                          <a:sym typeface="Arial"/>
                        </a:rPr>
                        <a:t> century.</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3756770" y="3950733"/>
            <a:ext cx="4396508" cy="2473036"/>
          </a:xfrm>
          <a:prstGeom prst="rect">
            <a:avLst/>
          </a:prstGeom>
          <a:noFill/>
          <a:ln>
            <a:noFill/>
          </a:ln>
        </p:spPr>
      </p:pic>
    </p:spTree>
    <p:extLst>
      <p:ext uri="{BB962C8B-B14F-4D97-AF65-F5344CB8AC3E}">
        <p14:creationId xmlns:p14="http://schemas.microsoft.com/office/powerpoint/2010/main" val="24551638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294771483"/>
              </p:ext>
            </p:extLst>
          </p:nvPr>
        </p:nvGraphicFramePr>
        <p:xfrm>
          <a:off x="1465441" y="1512958"/>
          <a:ext cx="905915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1962</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panose="020B0604020202020204" pitchFamily="34" charset="0"/>
                          <a:ea typeface="Arial"/>
                          <a:cs typeface="Arial" panose="020B0604020202020204" pitchFamily="34" charset="0"/>
                          <a:sym typeface="Arial"/>
                        </a:rPr>
                        <a:t>Cymdeithas</a:t>
                      </a:r>
                      <a:r>
                        <a:rPr lang="en-US" sz="1800" b="1" dirty="0">
                          <a:solidFill>
                            <a:srgbClr val="3B3B3B"/>
                          </a:solidFill>
                          <a:latin typeface="Arial" panose="020B0604020202020204" pitchFamily="34" charset="0"/>
                          <a:ea typeface="Arial"/>
                          <a:cs typeface="Arial" panose="020B0604020202020204" pitchFamily="34" charset="0"/>
                          <a:sym typeface="Arial"/>
                        </a:rPr>
                        <a:t> </a:t>
                      </a:r>
                      <a:r>
                        <a:rPr lang="en-US" sz="1800" b="1" dirty="0" err="1">
                          <a:solidFill>
                            <a:srgbClr val="3B3B3B"/>
                          </a:solidFill>
                          <a:latin typeface="Arial" panose="020B0604020202020204" pitchFamily="34" charset="0"/>
                          <a:ea typeface="Arial"/>
                          <a:cs typeface="Arial" panose="020B0604020202020204" pitchFamily="34" charset="0"/>
                          <a:sym typeface="Arial"/>
                        </a:rPr>
                        <a:t>yr</a:t>
                      </a:r>
                      <a:r>
                        <a:rPr lang="en-US" sz="1800" b="1" dirty="0">
                          <a:solidFill>
                            <a:srgbClr val="3B3B3B"/>
                          </a:solidFill>
                          <a:latin typeface="Arial" panose="020B0604020202020204" pitchFamily="34" charset="0"/>
                          <a:ea typeface="Arial"/>
                          <a:cs typeface="Arial" panose="020B0604020202020204" pitchFamily="34" charset="0"/>
                          <a:sym typeface="Arial"/>
                        </a:rPr>
                        <a:t> Iaith </a:t>
                      </a:r>
                      <a:r>
                        <a:rPr lang="en-US" sz="1800" b="1" dirty="0" err="1">
                          <a:solidFill>
                            <a:srgbClr val="3B3B3B"/>
                          </a:solidFill>
                          <a:latin typeface="Arial" panose="020B0604020202020204" pitchFamily="34" charset="0"/>
                          <a:ea typeface="Arial"/>
                          <a:cs typeface="Arial" panose="020B0604020202020204" pitchFamily="34" charset="0"/>
                          <a:sym typeface="Arial"/>
                        </a:rPr>
                        <a:t>Gymraeg</a:t>
                      </a:r>
                      <a:br>
                        <a:rPr lang="en-US" sz="1800" b="1" dirty="0">
                          <a:solidFill>
                            <a:srgbClr val="3B3B3B"/>
                          </a:solidFill>
                          <a:latin typeface="Arial" panose="020B0604020202020204" pitchFamily="34" charset="0"/>
                          <a:ea typeface="Arial"/>
                          <a:cs typeface="Arial" panose="020B0604020202020204" pitchFamily="34" charset="0"/>
                          <a:sym typeface="Arial"/>
                        </a:rPr>
                      </a:br>
                      <a:endParaRPr sz="1800" b="1" dirty="0">
                        <a:latin typeface="Arial" panose="020B0604020202020204" pitchFamily="34" charset="0"/>
                        <a:cs typeface="Arial" panose="020B0604020202020204" pitchFamily="34" charset="0"/>
                      </a:endParaRPr>
                    </a:p>
                    <a:p>
                      <a:pPr marL="0" marR="0" lvl="0" indent="0" algn="l" rtl="0">
                        <a:lnSpc>
                          <a:spcPct val="100000"/>
                        </a:lnSpc>
                        <a:spcBef>
                          <a:spcPts val="0"/>
                        </a:spcBef>
                        <a:spcAft>
                          <a:spcPts val="0"/>
                        </a:spcAft>
                        <a:buClr>
                          <a:srgbClr val="3B3B3B"/>
                        </a:buClr>
                        <a:buFont typeface="Arial"/>
                        <a:buNone/>
                      </a:pPr>
                      <a:r>
                        <a:rPr lang="en-US" sz="1800" b="1" dirty="0">
                          <a:solidFill>
                            <a:srgbClr val="3B3B3B"/>
                          </a:solidFill>
                          <a:latin typeface="Arial" panose="020B0604020202020204" pitchFamily="34" charset="0"/>
                          <a:ea typeface="Arial"/>
                          <a:cs typeface="Arial" panose="020B0604020202020204" pitchFamily="34" charset="0"/>
                          <a:sym typeface="Arial"/>
                        </a:rPr>
                        <a:t>Welsh Language Society</a:t>
                      </a:r>
                      <a:endParaRPr sz="1800" b="1" dirty="0">
                        <a:latin typeface="Arial" panose="020B0604020202020204" pitchFamily="34" charset="0"/>
                        <a:ea typeface="Calibri"/>
                        <a:cs typeface="Arial" panose="020B0604020202020204" pitchFamily="34" charset="0"/>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err="1">
                          <a:solidFill>
                            <a:srgbClr val="3B3B3B"/>
                          </a:solidFill>
                          <a:latin typeface="Arial"/>
                          <a:ea typeface="Arial"/>
                          <a:cs typeface="Arial"/>
                          <a:sym typeface="Arial"/>
                        </a:rPr>
                        <a:t>Sefydlir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Cymdeithas</a:t>
                      </a:r>
                      <a:r>
                        <a:rPr lang="en-US" sz="1800">
                          <a:solidFill>
                            <a:srgbClr val="3B3B3B"/>
                          </a:solidFill>
                          <a:latin typeface="Arial"/>
                          <a:ea typeface="Arial"/>
                          <a:cs typeface="Arial"/>
                          <a:sym typeface="Arial"/>
                        </a:rPr>
                        <a:t> yr Iaith </a:t>
                      </a:r>
                      <a:r>
                        <a:rPr lang="en-US" sz="1800" err="1">
                          <a:solidFill>
                            <a:srgbClr val="3B3B3B"/>
                          </a:solidFill>
                          <a:latin typeface="Arial"/>
                          <a:ea typeface="Arial"/>
                          <a:cs typeface="Arial"/>
                          <a:sym typeface="Arial"/>
                        </a:rPr>
                        <a:t>er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mwyn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codi</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proffil</a:t>
                      </a:r>
                      <a:r>
                        <a:rPr lang="en-US" sz="1800">
                          <a:solidFill>
                            <a:srgbClr val="3B3B3B"/>
                          </a:solidFill>
                          <a:latin typeface="Arial"/>
                          <a:ea typeface="Arial"/>
                          <a:cs typeface="Arial"/>
                          <a:sym typeface="Arial"/>
                        </a:rPr>
                        <a:t> a </a:t>
                      </a:r>
                      <a:r>
                        <a:rPr lang="en-US" sz="1800" err="1">
                          <a:solidFill>
                            <a:srgbClr val="3B3B3B"/>
                          </a:solidFill>
                          <a:latin typeface="Arial"/>
                          <a:ea typeface="Arial"/>
                          <a:cs typeface="Arial"/>
                          <a:sym typeface="Arial"/>
                        </a:rPr>
                        <a:t>statws</a:t>
                      </a:r>
                      <a:r>
                        <a:rPr lang="en-US" sz="1800">
                          <a:solidFill>
                            <a:srgbClr val="3B3B3B"/>
                          </a:solidFill>
                          <a:latin typeface="Arial"/>
                          <a:ea typeface="Arial"/>
                          <a:cs typeface="Arial"/>
                          <a:sym typeface="Arial"/>
                        </a:rPr>
                        <a:t> y Gymraeg, </a:t>
                      </a:r>
                      <a:r>
                        <a:rPr lang="en-US" sz="1800" err="1">
                          <a:solidFill>
                            <a:srgbClr val="3B3B3B"/>
                          </a:solidFill>
                          <a:latin typeface="Arial"/>
                          <a:ea typeface="Arial"/>
                          <a:cs typeface="Arial"/>
                          <a:sym typeface="Arial"/>
                        </a:rPr>
                        <a:t>gan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ganolbwyntio</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bennaf</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ar</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wysion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Cymraeg</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gwasanaeth</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swyddfeydd</a:t>
                      </a:r>
                      <a:r>
                        <a:rPr lang="en-US" sz="1800">
                          <a:solidFill>
                            <a:srgbClr val="3B3B3B"/>
                          </a:solidFill>
                          <a:latin typeface="Arial"/>
                          <a:ea typeface="Arial"/>
                          <a:cs typeface="Arial"/>
                          <a:sym typeface="Arial"/>
                        </a:rPr>
                        <a:t> post a </a:t>
                      </a:r>
                      <a:r>
                        <a:rPr lang="en-US" sz="1800" err="1">
                          <a:solidFill>
                            <a:srgbClr val="3B3B3B"/>
                          </a:solidFill>
                          <a:latin typeface="Arial"/>
                          <a:ea typeface="Arial"/>
                          <a:cs typeface="Arial"/>
                          <a:sym typeface="Arial"/>
                        </a:rPr>
                        <a:t>thrwyddedau</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cerbydau</a:t>
                      </a:r>
                      <a:r>
                        <a:rPr lang="en-US" sz="1800">
                          <a:solidFill>
                            <a:srgbClr val="3B3B3B"/>
                          </a:solidFill>
                          <a:latin typeface="Arial"/>
                          <a:ea typeface="Arial"/>
                          <a:cs typeface="Arial"/>
                          <a:sym typeface="Arial"/>
                        </a:rPr>
                        <a:t> a </a:t>
                      </a:r>
                      <a:r>
                        <a:rPr lang="en-US" sz="1800" err="1">
                          <a:solidFill>
                            <a:srgbClr val="3B3B3B"/>
                          </a:solidFill>
                          <a:latin typeface="Arial"/>
                          <a:ea typeface="Arial"/>
                          <a:cs typeface="Arial"/>
                          <a:sym typeface="Arial"/>
                        </a:rPr>
                        <a:t>gweld</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arwyddion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dwyieithog</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cael</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eu</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codi</a:t>
                      </a:r>
                      <a:r>
                        <a:rPr lang="en-US" sz="1800">
                          <a:solidFill>
                            <a:srgbClr val="3B3B3B"/>
                          </a:solidFill>
                          <a:latin typeface="Arial"/>
                          <a:ea typeface="Arial"/>
                          <a:cs typeface="Arial"/>
                          <a:sym typeface="Arial"/>
                        </a:rPr>
                        <a:t>.</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err="1">
                          <a:latin typeface="Arial"/>
                          <a:ea typeface="Arial"/>
                          <a:cs typeface="Arial"/>
                          <a:sym typeface="Arial"/>
                        </a:rPr>
                        <a:t>Cymdeithas</a:t>
                      </a:r>
                      <a:r>
                        <a:rPr lang="en-US" sz="1800" i="1" dirty="0">
                          <a:latin typeface="Arial"/>
                          <a:ea typeface="Arial"/>
                          <a:cs typeface="Arial"/>
                          <a:sym typeface="Arial"/>
                        </a:rPr>
                        <a:t> </a:t>
                      </a:r>
                      <a:r>
                        <a:rPr lang="en-US" sz="1800" i="1" dirty="0" err="1">
                          <a:latin typeface="Arial"/>
                          <a:ea typeface="Arial"/>
                          <a:cs typeface="Arial"/>
                          <a:sym typeface="Arial"/>
                        </a:rPr>
                        <a:t>yr</a:t>
                      </a:r>
                      <a:r>
                        <a:rPr lang="en-US" sz="1800" i="1" dirty="0">
                          <a:latin typeface="Arial"/>
                          <a:ea typeface="Arial"/>
                          <a:cs typeface="Arial"/>
                          <a:sym typeface="Arial"/>
                        </a:rPr>
                        <a:t> Iaith </a:t>
                      </a:r>
                      <a:r>
                        <a:rPr lang="en-US" sz="1800" i="1" dirty="0" err="1">
                          <a:latin typeface="Arial"/>
                          <a:ea typeface="Arial"/>
                          <a:cs typeface="Arial"/>
                          <a:sym typeface="Arial"/>
                        </a:rPr>
                        <a:t>Gymraeg</a:t>
                      </a:r>
                      <a:r>
                        <a:rPr lang="en-US" sz="1800" i="1" dirty="0">
                          <a:latin typeface="Arial"/>
                          <a:ea typeface="Arial"/>
                          <a:cs typeface="Arial"/>
                          <a:sym typeface="Arial"/>
                        </a:rPr>
                        <a:t> is established to raise the profile of Welsh, by </a:t>
                      </a:r>
                      <a:r>
                        <a:rPr lang="en-US" sz="1800" i="1" dirty="0" err="1">
                          <a:latin typeface="Arial"/>
                          <a:ea typeface="Arial"/>
                          <a:cs typeface="Arial"/>
                          <a:sym typeface="Arial"/>
                        </a:rPr>
                        <a:t>focussing</a:t>
                      </a:r>
                      <a:r>
                        <a:rPr lang="en-US" sz="1800" i="1" dirty="0">
                          <a:latin typeface="Arial"/>
                          <a:ea typeface="Arial"/>
                          <a:cs typeface="Arial"/>
                          <a:sym typeface="Arial"/>
                        </a:rPr>
                        <a:t> primarily on Welsh services, post office services and licenses, as well as bilingual signs.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4229138" y="4627008"/>
            <a:ext cx="3531755" cy="1706109"/>
          </a:xfrm>
          <a:prstGeom prst="rect">
            <a:avLst/>
          </a:prstGeom>
          <a:noFill/>
          <a:ln>
            <a:noFill/>
          </a:ln>
        </p:spPr>
      </p:pic>
    </p:spTree>
    <p:extLst>
      <p:ext uri="{BB962C8B-B14F-4D97-AF65-F5344CB8AC3E}">
        <p14:creationId xmlns:p14="http://schemas.microsoft.com/office/powerpoint/2010/main" val="815997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1339606362"/>
              </p:ext>
            </p:extLst>
          </p:nvPr>
        </p:nvGraphicFramePr>
        <p:xfrm>
          <a:off x="716911" y="1675489"/>
          <a:ext cx="10282989" cy="16002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1967, 1993</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Deddfau’r</a:t>
                      </a:r>
                      <a:r>
                        <a:rPr lang="en-US" sz="1800" b="1" dirty="0">
                          <a:solidFill>
                            <a:srgbClr val="3B3B3B"/>
                          </a:solidFill>
                          <a:latin typeface="Arial"/>
                          <a:ea typeface="Arial"/>
                          <a:cs typeface="Arial"/>
                          <a:sym typeface="Arial"/>
                        </a:rPr>
                        <a:t> Iaith </a:t>
                      </a:r>
                      <a:r>
                        <a:rPr lang="en-US" sz="1800" b="1" dirty="0" err="1">
                          <a:solidFill>
                            <a:srgbClr val="3B3B3B"/>
                          </a:solidFill>
                          <a:latin typeface="Arial"/>
                          <a:ea typeface="Arial"/>
                          <a:cs typeface="Arial"/>
                          <a:sym typeface="Arial"/>
                        </a:rPr>
                        <a:t>Gymraeg</a:t>
                      </a:r>
                      <a:br>
                        <a:rPr lang="en-US" sz="1800" b="1" dirty="0">
                          <a:solidFill>
                            <a:srgbClr val="3B3B3B"/>
                          </a:solidFill>
                          <a:latin typeface="Arial"/>
                          <a:ea typeface="Arial"/>
                          <a:cs typeface="Arial"/>
                          <a:sym typeface="Arial"/>
                        </a:rPr>
                      </a:br>
                      <a:endParaRPr sz="18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800" b="1" i="1" dirty="0">
                          <a:solidFill>
                            <a:srgbClr val="3B3B3B"/>
                          </a:solidFill>
                          <a:latin typeface="Arial"/>
                          <a:ea typeface="Arial"/>
                          <a:cs typeface="Arial"/>
                          <a:sym typeface="Arial"/>
                        </a:rPr>
                        <a:t>Welsh Language Acts</a:t>
                      </a:r>
                      <a:endParaRPr sz="18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err="1">
                          <a:solidFill>
                            <a:srgbClr val="3B3B3B"/>
                          </a:solidFill>
                          <a:latin typeface="Arial"/>
                          <a:ea typeface="Arial"/>
                          <a:cs typeface="Arial"/>
                          <a:sym typeface="Arial"/>
                        </a:rPr>
                        <a:t>Rhoddir</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dilysrwydd</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cyfreithiol</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i’r</a:t>
                      </a:r>
                      <a:r>
                        <a:rPr lang="en-US" sz="2100">
                          <a:solidFill>
                            <a:srgbClr val="3B3B3B"/>
                          </a:solidFill>
                          <a:latin typeface="Arial"/>
                          <a:ea typeface="Arial"/>
                          <a:cs typeface="Arial"/>
                          <a:sym typeface="Arial"/>
                        </a:rPr>
                        <a:t> Gymraeg ac </a:t>
                      </a:r>
                      <a:r>
                        <a:rPr lang="en-US" sz="2100" err="1">
                          <a:solidFill>
                            <a:srgbClr val="3B3B3B"/>
                          </a:solidFill>
                          <a:latin typeface="Arial"/>
                          <a:ea typeface="Arial"/>
                          <a:cs typeface="Arial"/>
                          <a:sym typeface="Arial"/>
                        </a:rPr>
                        <a:t>i’r</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Saesneg</a:t>
                      </a:r>
                      <a:r>
                        <a:rPr lang="en-US" sz="2100">
                          <a:solidFill>
                            <a:srgbClr val="3B3B3B"/>
                          </a:solidFill>
                          <a:latin typeface="Arial"/>
                          <a:ea typeface="Arial"/>
                          <a:cs typeface="Arial"/>
                          <a:sym typeface="Arial"/>
                        </a:rPr>
                        <a:t>.</a:t>
                      </a:r>
                      <a:endParaRPr/>
                    </a:p>
                    <a:p>
                      <a:pPr marL="0" marR="0" lvl="0" indent="0" algn="l" rtl="0">
                        <a:spcBef>
                          <a:spcPts val="0"/>
                        </a:spcBef>
                        <a:spcAft>
                          <a:spcPts val="0"/>
                        </a:spcAft>
                        <a:buNone/>
                      </a:pP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100" i="1" dirty="0">
                          <a:latin typeface="Arial"/>
                          <a:ea typeface="Arial"/>
                          <a:cs typeface="Arial"/>
                          <a:sym typeface="Arial"/>
                        </a:rPr>
                        <a:t>Legal validation is given to both Welsh and English.</a:t>
                      </a:r>
                      <a:endParaRPr sz="2100" i="1" dirty="0">
                        <a:latin typeface="Calibri"/>
                        <a:ea typeface="Calibri"/>
                        <a:cs typeface="Calibri"/>
                        <a:sym typeface="Calibri"/>
                      </a:endParaRPr>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096570" y="3582311"/>
            <a:ext cx="3523673" cy="2642755"/>
          </a:xfrm>
          <a:prstGeom prst="rect">
            <a:avLst/>
          </a:prstGeom>
          <a:noFill/>
          <a:ln>
            <a:noFill/>
          </a:ln>
        </p:spPr>
      </p:pic>
    </p:spTree>
    <p:extLst>
      <p:ext uri="{BB962C8B-B14F-4D97-AF65-F5344CB8AC3E}">
        <p14:creationId xmlns:p14="http://schemas.microsoft.com/office/powerpoint/2010/main" val="26900976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nvGraphicFramePr>
        <p:xfrm>
          <a:off x="721895" y="1768763"/>
          <a:ext cx="10315074" cy="160020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00200">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1971</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Mudiad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Meithrin</a:t>
                      </a:r>
                      <a:r>
                        <a:rPr lang="en-US" sz="1800" b="1" dirty="0">
                          <a:solidFill>
                            <a:srgbClr val="3B3B3B"/>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err="1">
                          <a:solidFill>
                            <a:srgbClr val="3B3B3B"/>
                          </a:solidFill>
                          <a:latin typeface="Arial"/>
                          <a:ea typeface="Arial"/>
                          <a:cs typeface="Arial"/>
                          <a:sym typeface="Arial"/>
                        </a:rPr>
                        <a:t>Sefydlir</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Mudiad</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Ysgolion</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Meithrin</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gynt</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er</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mwyn</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hybu</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addysg</a:t>
                      </a:r>
                      <a:r>
                        <a:rPr lang="en-US" sz="2100">
                          <a:solidFill>
                            <a:srgbClr val="3B3B3B"/>
                          </a:solidFill>
                          <a:latin typeface="Arial"/>
                          <a:ea typeface="Arial"/>
                          <a:cs typeface="Arial"/>
                          <a:sym typeface="Arial"/>
                        </a:rPr>
                        <a:t> </a:t>
                      </a:r>
                      <a:r>
                        <a:rPr lang="en-US" sz="2100" err="1">
                          <a:solidFill>
                            <a:srgbClr val="3B3B3B"/>
                          </a:solidFill>
                          <a:latin typeface="Arial"/>
                          <a:ea typeface="Arial"/>
                          <a:cs typeface="Arial"/>
                          <a:sym typeface="Arial"/>
                        </a:rPr>
                        <a:t>feithrin</a:t>
                      </a:r>
                      <a:r>
                        <a:rPr lang="en-US" sz="2100">
                          <a:solidFill>
                            <a:srgbClr val="3B3B3B"/>
                          </a:solidFill>
                          <a:latin typeface="Arial"/>
                          <a:ea typeface="Arial"/>
                          <a:cs typeface="Arial"/>
                          <a:sym typeface="Arial"/>
                        </a:rPr>
                        <a:t> Gymraeg.</a:t>
                      </a: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i="1" dirty="0">
                          <a:latin typeface="Arial"/>
                          <a:ea typeface="Arial"/>
                          <a:cs typeface="Arial"/>
                          <a:sym typeface="Arial"/>
                        </a:rPr>
                        <a:t>Formerly, </a:t>
                      </a:r>
                      <a:r>
                        <a:rPr lang="en-US" sz="2100" i="1" dirty="0" err="1">
                          <a:solidFill>
                            <a:schemeClr val="accent1"/>
                          </a:solidFill>
                          <a:latin typeface="Arial"/>
                          <a:ea typeface="Arial"/>
                          <a:cs typeface="Arial"/>
                          <a:sym typeface="Arial"/>
                        </a:rPr>
                        <a:t>Mudiad</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Ysgolion</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Meithrin</a:t>
                      </a:r>
                      <a:r>
                        <a:rPr lang="en-US" sz="2100" i="1" dirty="0">
                          <a:solidFill>
                            <a:schemeClr val="accent1"/>
                          </a:solidFill>
                          <a:latin typeface="Arial"/>
                          <a:ea typeface="Arial"/>
                          <a:cs typeface="Arial"/>
                          <a:sym typeface="Arial"/>
                        </a:rPr>
                        <a:t>.</a:t>
                      </a:r>
                      <a:r>
                        <a:rPr lang="en-US" sz="2100" i="1" dirty="0">
                          <a:latin typeface="Arial"/>
                          <a:ea typeface="Arial"/>
                          <a:cs typeface="Arial"/>
                          <a:sym typeface="Arial"/>
                        </a:rPr>
                        <a:t> The movement is established to promote Welsh medium nursery education.</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8558" y="3897014"/>
            <a:ext cx="4734883" cy="1600201"/>
          </a:xfrm>
          <a:prstGeom prst="rect">
            <a:avLst/>
          </a:prstGeom>
          <a:noFill/>
          <a:ln>
            <a:noFill/>
          </a:ln>
        </p:spPr>
      </p:pic>
    </p:spTree>
    <p:extLst>
      <p:ext uri="{BB962C8B-B14F-4D97-AF65-F5344CB8AC3E}">
        <p14:creationId xmlns:p14="http://schemas.microsoft.com/office/powerpoint/2010/main" val="10030659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605117077"/>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1982</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a:solidFill>
                            <a:srgbClr val="3B3B3B"/>
                          </a:solidFill>
                          <a:latin typeface="Arial"/>
                          <a:ea typeface="Arial"/>
                          <a:cs typeface="Arial"/>
                          <a:sym typeface="Arial"/>
                        </a:rPr>
                        <a:t>S4C</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a:solidFill>
                            <a:srgbClr val="3B3B3B"/>
                          </a:solidFill>
                          <a:latin typeface="Arial"/>
                          <a:ea typeface="Arial"/>
                          <a:cs typeface="Arial"/>
                          <a:sym typeface="Arial"/>
                        </a:rPr>
                        <a:t>Mae S4C yn dechrau darlledu</a:t>
                      </a: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i="1" dirty="0">
                          <a:solidFill>
                            <a:srgbClr val="3B3B3B"/>
                          </a:solidFill>
                          <a:latin typeface="Arial"/>
                          <a:ea typeface="Arial"/>
                          <a:cs typeface="Arial"/>
                          <a:sym typeface="Arial"/>
                        </a:rPr>
                        <a:t>Welsh medium television channel starts broadcasting.</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42145" y="2603500"/>
            <a:ext cx="5080000" cy="3479800"/>
          </a:xfrm>
          <a:prstGeom prst="rect">
            <a:avLst/>
          </a:prstGeom>
          <a:noFill/>
          <a:ln>
            <a:noFill/>
          </a:ln>
        </p:spPr>
      </p:pic>
    </p:spTree>
    <p:extLst>
      <p:ext uri="{BB962C8B-B14F-4D97-AF65-F5344CB8AC3E}">
        <p14:creationId xmlns:p14="http://schemas.microsoft.com/office/powerpoint/2010/main" val="19681603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3049382210"/>
              </p:ext>
            </p:extLst>
          </p:nvPr>
        </p:nvGraphicFramePr>
        <p:xfrm>
          <a:off x="1021347" y="1523016"/>
          <a:ext cx="9946106" cy="822960"/>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822950">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1993</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262626"/>
                          </a:solidFill>
                          <a:latin typeface="Arial"/>
                          <a:ea typeface="Arial"/>
                          <a:cs typeface="Arial"/>
                          <a:sym typeface="Arial"/>
                        </a:rPr>
                        <a:t>Deddf</a:t>
                      </a:r>
                      <a:r>
                        <a:rPr lang="en-US" sz="1800" b="1" dirty="0">
                          <a:solidFill>
                            <a:srgbClr val="262626"/>
                          </a:solidFill>
                          <a:latin typeface="Arial"/>
                          <a:ea typeface="Arial"/>
                          <a:cs typeface="Arial"/>
                          <a:sym typeface="Arial"/>
                        </a:rPr>
                        <a:t> </a:t>
                      </a:r>
                      <a:r>
                        <a:rPr lang="en-US" sz="1800" b="1" dirty="0" err="1">
                          <a:solidFill>
                            <a:srgbClr val="262626"/>
                          </a:solidFill>
                          <a:latin typeface="Arial"/>
                          <a:ea typeface="Arial"/>
                          <a:cs typeface="Arial"/>
                          <a:sym typeface="Arial"/>
                        </a:rPr>
                        <a:t>yr</a:t>
                      </a:r>
                      <a:r>
                        <a:rPr lang="en-US" sz="1800" b="1" dirty="0">
                          <a:solidFill>
                            <a:srgbClr val="262626"/>
                          </a:solidFill>
                          <a:latin typeface="Arial"/>
                          <a:ea typeface="Arial"/>
                          <a:cs typeface="Arial"/>
                          <a:sym typeface="Arial"/>
                        </a:rPr>
                        <a:t> Iaith </a:t>
                      </a:r>
                      <a:r>
                        <a:rPr lang="en-US" sz="1800" b="1" dirty="0" err="1">
                          <a:solidFill>
                            <a:srgbClr val="262626"/>
                          </a:solidFill>
                          <a:latin typeface="Arial"/>
                          <a:ea typeface="Arial"/>
                          <a:cs typeface="Arial"/>
                          <a:sym typeface="Arial"/>
                        </a:rPr>
                        <a:t>Gymraeg</a:t>
                      </a:r>
                      <a:r>
                        <a:rPr lang="en-US" sz="1800" b="1" dirty="0">
                          <a:solidFill>
                            <a:srgbClr val="262626"/>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err="1">
                          <a:solidFill>
                            <a:srgbClr val="3B3B3B"/>
                          </a:solidFill>
                          <a:latin typeface="Arial"/>
                          <a:ea typeface="Arial"/>
                          <a:cs typeface="Arial"/>
                          <a:sym typeface="Arial"/>
                        </a:rPr>
                        <a:t>Mae’r</a:t>
                      </a:r>
                      <a:r>
                        <a:rPr lang="en-US" sz="1800">
                          <a:solidFill>
                            <a:srgbClr val="3B3B3B"/>
                          </a:solidFill>
                          <a:latin typeface="Arial"/>
                          <a:ea typeface="Arial"/>
                          <a:cs typeface="Arial"/>
                          <a:sym typeface="Arial"/>
                        </a:rPr>
                        <a:t> Gymraeg </a:t>
                      </a:r>
                      <a:r>
                        <a:rPr lang="en-US" sz="1800" err="1">
                          <a:solidFill>
                            <a:srgbClr val="3B3B3B"/>
                          </a:solidFill>
                          <a:latin typeface="Arial"/>
                          <a:ea typeface="Arial"/>
                          <a:cs typeface="Arial"/>
                          <a:sym typeface="Arial"/>
                        </a:rPr>
                        <a:t>yn</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cael</a:t>
                      </a:r>
                      <a:r>
                        <a:rPr lang="en-US" sz="1800">
                          <a:solidFill>
                            <a:srgbClr val="3B3B3B"/>
                          </a:solidFill>
                          <a:latin typeface="Arial"/>
                          <a:ea typeface="Arial"/>
                          <a:cs typeface="Arial"/>
                          <a:sym typeface="Arial"/>
                        </a:rPr>
                        <a:t> yr un </a:t>
                      </a:r>
                      <a:r>
                        <a:rPr lang="en-US" sz="1800" err="1">
                          <a:solidFill>
                            <a:srgbClr val="3B3B3B"/>
                          </a:solidFill>
                          <a:latin typeface="Arial"/>
                          <a:ea typeface="Arial"/>
                          <a:cs typeface="Arial"/>
                          <a:sym typeface="Arial"/>
                        </a:rPr>
                        <a:t>statws</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â</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Saesneg</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ym</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mywyd</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cyhoeddus</a:t>
                      </a:r>
                      <a:r>
                        <a:rPr lang="en-US" sz="1800">
                          <a:solidFill>
                            <a:srgbClr val="3B3B3B"/>
                          </a:solidFill>
                          <a:latin typeface="Arial"/>
                          <a:ea typeface="Arial"/>
                          <a:cs typeface="Arial"/>
                          <a:sym typeface="Arial"/>
                        </a:rPr>
                        <a:t> </a:t>
                      </a:r>
                      <a:r>
                        <a:rPr lang="en-US" sz="1800" err="1">
                          <a:solidFill>
                            <a:srgbClr val="3B3B3B"/>
                          </a:solidFill>
                          <a:latin typeface="Arial"/>
                          <a:ea typeface="Arial"/>
                          <a:cs typeface="Arial"/>
                          <a:sym typeface="Arial"/>
                        </a:rPr>
                        <a:t>Cymru</a:t>
                      </a:r>
                      <a:r>
                        <a:rPr lang="en-US" sz="1800">
                          <a:solidFill>
                            <a:srgbClr val="3B3B3B"/>
                          </a:solidFill>
                          <a:latin typeface="Arial"/>
                          <a:ea typeface="Arial"/>
                          <a:cs typeface="Arial"/>
                          <a:sym typeface="Arial"/>
                        </a:rPr>
                        <a:t>.</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Welsh given equal status to English in public life in Wales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3749435" y="2498984"/>
            <a:ext cx="4870930" cy="4026082"/>
          </a:xfrm>
          <a:prstGeom prst="rect">
            <a:avLst/>
          </a:prstGeom>
          <a:noFill/>
          <a:ln>
            <a:noFill/>
          </a:ln>
        </p:spPr>
      </p:pic>
    </p:spTree>
    <p:extLst>
      <p:ext uri="{BB962C8B-B14F-4D97-AF65-F5344CB8AC3E}">
        <p14:creationId xmlns:p14="http://schemas.microsoft.com/office/powerpoint/2010/main" val="2053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3251046170"/>
              </p:ext>
            </p:extLst>
          </p:nvPr>
        </p:nvGraphicFramePr>
        <p:xfrm>
          <a:off x="850232" y="1685413"/>
          <a:ext cx="10138609" cy="1371600"/>
        </p:xfrm>
        <a:graphic>
          <a:graphicData uri="http://schemas.openxmlformats.org/drawingml/2006/table">
            <a:tbl>
              <a:tblPr>
                <a:noFill/>
              </a:tblPr>
              <a:tblGrid>
                <a:gridCol w="772003">
                  <a:extLst>
                    <a:ext uri="{9D8B030D-6E8A-4147-A177-3AD203B41FA5}">
                      <a16:colId xmlns:a16="http://schemas.microsoft.com/office/drawing/2014/main" val="20000"/>
                    </a:ext>
                  </a:extLst>
                </a:gridCol>
                <a:gridCol w="2437227">
                  <a:extLst>
                    <a:ext uri="{9D8B030D-6E8A-4147-A177-3AD203B41FA5}">
                      <a16:colId xmlns:a16="http://schemas.microsoft.com/office/drawing/2014/main" val="20001"/>
                    </a:ext>
                  </a:extLst>
                </a:gridCol>
                <a:gridCol w="3218182">
                  <a:extLst>
                    <a:ext uri="{9D8B030D-6E8A-4147-A177-3AD203B41FA5}">
                      <a16:colId xmlns:a16="http://schemas.microsoft.com/office/drawing/2014/main" val="20002"/>
                    </a:ext>
                  </a:extLst>
                </a:gridCol>
                <a:gridCol w="3711197">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1997</a:t>
                      </a:r>
                      <a:endParaRPr sz="2100" b="1">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Pleidlais</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datganoli</a:t>
                      </a:r>
                      <a:r>
                        <a:rPr lang="en-US" sz="1800" b="1" dirty="0">
                          <a:solidFill>
                            <a:srgbClr val="3B3B3B"/>
                          </a:solidFill>
                          <a:latin typeface="Arial"/>
                          <a:ea typeface="Arial"/>
                          <a:cs typeface="Arial"/>
                          <a:sym typeface="Arial"/>
                        </a:rPr>
                        <a:t> </a:t>
                      </a:r>
                      <a:br>
                        <a:rPr lang="en-US" sz="1800" b="1" dirty="0">
                          <a:solidFill>
                            <a:srgbClr val="3B3B3B"/>
                          </a:solidFill>
                          <a:latin typeface="Arial"/>
                          <a:ea typeface="Arial"/>
                          <a:cs typeface="Arial"/>
                          <a:sym typeface="Arial"/>
                        </a:rPr>
                      </a:br>
                      <a:endParaRPr sz="18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800" b="1" i="1" dirty="0">
                          <a:latin typeface="Arial"/>
                          <a:ea typeface="Arial"/>
                          <a:cs typeface="Arial"/>
                          <a:sym typeface="Arial"/>
                        </a:rPr>
                        <a:t>Devolution referendum</a:t>
                      </a:r>
                      <a:endParaRPr sz="18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a:solidFill>
                            <a:srgbClr val="3B3B3B"/>
                          </a:solidFill>
                          <a:latin typeface="Arial"/>
                          <a:ea typeface="Arial"/>
                          <a:cs typeface="Arial"/>
                          <a:sym typeface="Arial"/>
                        </a:rPr>
                        <a:t>Mae </a:t>
                      </a:r>
                      <a:r>
                        <a:rPr lang="en-US" sz="2100" b="0" err="1">
                          <a:solidFill>
                            <a:srgbClr val="3B3B3B"/>
                          </a:solidFill>
                          <a:latin typeface="Arial"/>
                          <a:ea typeface="Arial"/>
                          <a:cs typeface="Arial"/>
                          <a:sym typeface="Arial"/>
                        </a:rPr>
                        <a:t>Cymru’n</a:t>
                      </a:r>
                      <a:r>
                        <a:rPr lang="en-US" sz="2100" b="0">
                          <a:solidFill>
                            <a:srgbClr val="3B3B3B"/>
                          </a:solidFill>
                          <a:latin typeface="Arial"/>
                          <a:ea typeface="Arial"/>
                          <a:cs typeface="Arial"/>
                          <a:sym typeface="Arial"/>
                        </a:rPr>
                        <a:t> </a:t>
                      </a:r>
                      <a:r>
                        <a:rPr lang="en-US" sz="2100" b="0" err="1">
                          <a:solidFill>
                            <a:srgbClr val="3B3B3B"/>
                          </a:solidFill>
                          <a:latin typeface="Arial"/>
                          <a:ea typeface="Arial"/>
                          <a:cs typeface="Arial"/>
                          <a:sym typeface="Arial"/>
                        </a:rPr>
                        <a:t>pleidleisio’n</a:t>
                      </a:r>
                      <a:r>
                        <a:rPr lang="en-US" sz="2100" b="0">
                          <a:solidFill>
                            <a:srgbClr val="3B3B3B"/>
                          </a:solidFill>
                          <a:latin typeface="Arial"/>
                          <a:ea typeface="Arial"/>
                          <a:cs typeface="Arial"/>
                          <a:sym typeface="Arial"/>
                        </a:rPr>
                        <a:t> </a:t>
                      </a:r>
                      <a:r>
                        <a:rPr lang="en-US" sz="2100" b="0" err="1">
                          <a:solidFill>
                            <a:srgbClr val="3B3B3B"/>
                          </a:solidFill>
                          <a:latin typeface="Arial"/>
                          <a:ea typeface="Arial"/>
                          <a:cs typeface="Arial"/>
                          <a:sym typeface="Arial"/>
                        </a:rPr>
                        <a:t>agos</a:t>
                      </a:r>
                      <a:r>
                        <a:rPr lang="en-US" sz="2100" b="0">
                          <a:solidFill>
                            <a:srgbClr val="3B3B3B"/>
                          </a:solidFill>
                          <a:latin typeface="Arial"/>
                          <a:ea typeface="Arial"/>
                          <a:cs typeface="Arial"/>
                          <a:sym typeface="Arial"/>
                        </a:rPr>
                        <a:t> o </a:t>
                      </a:r>
                      <a:r>
                        <a:rPr lang="en-US" sz="2100" b="0" err="1">
                          <a:solidFill>
                            <a:srgbClr val="3B3B3B"/>
                          </a:solidFill>
                          <a:latin typeface="Arial"/>
                          <a:ea typeface="Arial"/>
                          <a:cs typeface="Arial"/>
                          <a:sym typeface="Arial"/>
                        </a:rPr>
                        <a:t>blaid</a:t>
                      </a:r>
                      <a:r>
                        <a:rPr lang="en-US" sz="2100" b="0">
                          <a:solidFill>
                            <a:srgbClr val="3B3B3B"/>
                          </a:solidFill>
                          <a:latin typeface="Arial"/>
                          <a:ea typeface="Arial"/>
                          <a:cs typeface="Arial"/>
                          <a:sym typeface="Arial"/>
                        </a:rPr>
                        <a:t> </a:t>
                      </a:r>
                      <a:r>
                        <a:rPr lang="en-US" sz="2100" b="0" err="1">
                          <a:solidFill>
                            <a:srgbClr val="3B3B3B"/>
                          </a:solidFill>
                          <a:latin typeface="Arial"/>
                          <a:ea typeface="Arial"/>
                          <a:cs typeface="Arial"/>
                          <a:sym typeface="Arial"/>
                        </a:rPr>
                        <a:t>datganoli</a:t>
                      </a:r>
                      <a:r>
                        <a:rPr lang="en-US" sz="2100" b="0">
                          <a:solidFill>
                            <a:srgbClr val="3B3B3B"/>
                          </a:solidFill>
                          <a:latin typeface="Arial"/>
                          <a:ea typeface="Arial"/>
                          <a:cs typeface="Arial"/>
                          <a:sym typeface="Arial"/>
                        </a:rPr>
                        <a:t>.</a:t>
                      </a:r>
                      <a:endParaRPr sz="2100" b="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b="0" i="1" dirty="0">
                          <a:solidFill>
                            <a:srgbClr val="3B3B3B"/>
                          </a:solidFill>
                          <a:latin typeface="Arial"/>
                          <a:ea typeface="Arial"/>
                          <a:cs typeface="Arial"/>
                          <a:sym typeface="Arial"/>
                        </a:rPr>
                        <a:t>Wales votes narrowly for devolution.</a:t>
                      </a:r>
                      <a:endParaRPr sz="2100" b="0" i="1" dirty="0">
                        <a:latin typeface="Calibri"/>
                        <a:ea typeface="Calibri"/>
                        <a:cs typeface="Calibri"/>
                        <a:sym typeface="Calibri"/>
                      </a:endParaRPr>
                    </a:p>
                    <a:p>
                      <a:pPr marL="0" marR="0" lvl="0" indent="0" algn="l" rtl="0">
                        <a:spcBef>
                          <a:spcPts val="0"/>
                        </a:spcBef>
                        <a:spcAft>
                          <a:spcPts val="0"/>
                        </a:spcAft>
                        <a:buNone/>
                      </a:pP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590776"/>
            <a:ext cx="2082800" cy="2692400"/>
          </a:xfrm>
          <a:prstGeom prst="rect">
            <a:avLst/>
          </a:prstGeom>
          <a:noFill/>
          <a:ln>
            <a:noFill/>
          </a:ln>
        </p:spPr>
      </p:pic>
    </p:spTree>
    <p:extLst>
      <p:ext uri="{BB962C8B-B14F-4D97-AF65-F5344CB8AC3E}">
        <p14:creationId xmlns:p14="http://schemas.microsoft.com/office/powerpoint/2010/main" val="142886891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3652348699"/>
              </p:ext>
            </p:extLst>
          </p:nvPr>
        </p:nvGraphicFramePr>
        <p:xfrm>
          <a:off x="850233" y="1685413"/>
          <a:ext cx="10079706" cy="2315087"/>
        </p:xfrm>
        <a:graphic>
          <a:graphicData uri="http://schemas.openxmlformats.org/drawingml/2006/table">
            <a:tbl>
              <a:tblPr>
                <a:noFill/>
              </a:tblPr>
              <a:tblGrid>
                <a:gridCol w="767518">
                  <a:extLst>
                    <a:ext uri="{9D8B030D-6E8A-4147-A177-3AD203B41FA5}">
                      <a16:colId xmlns:a16="http://schemas.microsoft.com/office/drawing/2014/main" val="20000"/>
                    </a:ext>
                  </a:extLst>
                </a:gridCol>
                <a:gridCol w="2423067">
                  <a:extLst>
                    <a:ext uri="{9D8B030D-6E8A-4147-A177-3AD203B41FA5}">
                      <a16:colId xmlns:a16="http://schemas.microsoft.com/office/drawing/2014/main" val="20001"/>
                    </a:ext>
                  </a:extLst>
                </a:gridCol>
                <a:gridCol w="3199485">
                  <a:extLst>
                    <a:ext uri="{9D8B030D-6E8A-4147-A177-3AD203B41FA5}">
                      <a16:colId xmlns:a16="http://schemas.microsoft.com/office/drawing/2014/main" val="20002"/>
                    </a:ext>
                  </a:extLst>
                </a:gridCol>
                <a:gridCol w="3689636">
                  <a:extLst>
                    <a:ext uri="{9D8B030D-6E8A-4147-A177-3AD203B41FA5}">
                      <a16:colId xmlns:a16="http://schemas.microsoft.com/office/drawing/2014/main" val="20003"/>
                    </a:ext>
                  </a:extLst>
                </a:gridCol>
              </a:tblGrid>
              <a:tr h="2315087">
                <a:tc>
                  <a:txBody>
                    <a:bodyPr/>
                    <a:lstStyle/>
                    <a:p>
                      <a:pPr marL="0" marR="0" lvl="0" indent="0" algn="l" rtl="0">
                        <a:spcBef>
                          <a:spcPts val="0"/>
                        </a:spcBef>
                        <a:spcAft>
                          <a:spcPts val="0"/>
                        </a:spcAft>
                        <a:buNone/>
                      </a:pPr>
                      <a:r>
                        <a:rPr lang="en-US" sz="2100" b="1" dirty="0">
                          <a:solidFill>
                            <a:schemeClr val="bg1"/>
                          </a:solidFill>
                          <a:latin typeface="Arial"/>
                          <a:ea typeface="Calibri"/>
                          <a:cs typeface="Arial"/>
                          <a:sym typeface="Arial"/>
                        </a:rPr>
                        <a:t>2017</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cy-GB" sz="1800" b="1" dirty="0">
                          <a:solidFill>
                            <a:srgbClr val="3B3B3B"/>
                          </a:solidFill>
                          <a:latin typeface="Arial"/>
                          <a:ea typeface="Arial"/>
                          <a:cs typeface="Arial"/>
                          <a:sym typeface="Arial"/>
                        </a:rPr>
                        <a:t>Miliwn o Siaradwyr Cymraeg erbyn 2050.</a:t>
                      </a:r>
                    </a:p>
                    <a:p>
                      <a:pPr marL="0" marR="0" lvl="0" indent="0" algn="l" rtl="0">
                        <a:spcBef>
                          <a:spcPts val="0"/>
                        </a:spcBef>
                        <a:spcAft>
                          <a:spcPts val="0"/>
                        </a:spcAft>
                        <a:buNone/>
                      </a:pPr>
                      <a:endParaRPr lang="cy-GB" sz="1800" b="1" dirty="0">
                        <a:solidFill>
                          <a:srgbClr val="3B3B3B"/>
                        </a:solidFill>
                        <a:latin typeface="Arial"/>
                        <a:ea typeface="Arial"/>
                        <a:cs typeface="Arial"/>
                        <a:sym typeface="Arial"/>
                      </a:endParaRPr>
                    </a:p>
                    <a:p>
                      <a:pPr marL="0" marR="0" lvl="0" indent="0" algn="l" rtl="0">
                        <a:spcBef>
                          <a:spcPts val="0"/>
                        </a:spcBef>
                        <a:spcAft>
                          <a:spcPts val="0"/>
                        </a:spcAft>
                        <a:buNone/>
                      </a:pPr>
                      <a:r>
                        <a:rPr lang="cy-GB" sz="1800" b="1" dirty="0">
                          <a:solidFill>
                            <a:srgbClr val="3B3B3B"/>
                          </a:solidFill>
                          <a:latin typeface="Arial"/>
                          <a:ea typeface="Arial"/>
                          <a:cs typeface="Arial"/>
                          <a:sym typeface="Arial"/>
                        </a:rPr>
                        <a:t>Million Welsh speakers by 2050.</a:t>
                      </a:r>
                    </a:p>
                    <a:p>
                      <a:pPr marL="0" marR="0" lvl="0" indent="0" algn="l" rtl="0">
                        <a:spcBef>
                          <a:spcPts val="0"/>
                        </a:spcBef>
                        <a:spcAft>
                          <a:spcPts val="0"/>
                        </a:spcAft>
                        <a:buNone/>
                      </a:pPr>
                      <a:endParaRPr lang="cy-GB" sz="1800" b="1" dirty="0">
                        <a:solidFill>
                          <a:srgbClr val="3B3B3B"/>
                        </a:solidFill>
                        <a:latin typeface="Arial"/>
                        <a:ea typeface="Arial"/>
                        <a:cs typeface="Arial"/>
                        <a:sym typeface="Arial"/>
                      </a:endParaRPr>
                    </a:p>
                    <a:p>
                      <a:pPr marL="0" marR="0" lvl="0" indent="0" algn="l" rtl="0">
                        <a:spcBef>
                          <a:spcPts val="0"/>
                        </a:spcBef>
                        <a:spcAft>
                          <a:spcPts val="0"/>
                        </a:spcAft>
                        <a:buNone/>
                      </a:pPr>
                      <a:endParaRPr sz="18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dirty="0" err="1">
                          <a:solidFill>
                            <a:srgbClr val="3B3B3B"/>
                          </a:solidFill>
                          <a:latin typeface="Arial"/>
                          <a:ea typeface="Arial"/>
                          <a:cs typeface="Arial"/>
                          <a:sym typeface="Arial"/>
                        </a:rPr>
                        <a:t>Cyhoeddodd</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Llywodraeth</a:t>
                      </a:r>
                      <a:r>
                        <a:rPr lang="en-US" sz="2100" b="0" dirty="0">
                          <a:solidFill>
                            <a:srgbClr val="3B3B3B"/>
                          </a:solidFill>
                          <a:latin typeface="Arial"/>
                          <a:ea typeface="Arial"/>
                          <a:cs typeface="Arial"/>
                          <a:sym typeface="Arial"/>
                        </a:rPr>
                        <a:t> Cymru </a:t>
                      </a:r>
                      <a:r>
                        <a:rPr lang="en-US" sz="2100" b="0" dirty="0" err="1">
                          <a:solidFill>
                            <a:srgbClr val="3B3B3B"/>
                          </a:solidFill>
                          <a:latin typeface="Arial"/>
                          <a:ea typeface="Arial"/>
                          <a:cs typeface="Arial"/>
                          <a:sym typeface="Arial"/>
                        </a:rPr>
                        <a:t>strategaeth</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i</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gynyddu</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nifer</a:t>
                      </a:r>
                      <a:r>
                        <a:rPr lang="en-US" sz="2100" b="0" dirty="0">
                          <a:solidFill>
                            <a:srgbClr val="3B3B3B"/>
                          </a:solidFill>
                          <a:latin typeface="Arial"/>
                          <a:ea typeface="Arial"/>
                          <a:cs typeface="Arial"/>
                          <a:sym typeface="Arial"/>
                        </a:rPr>
                        <a:t> y </a:t>
                      </a:r>
                      <a:r>
                        <a:rPr lang="en-US" sz="2100" b="0" dirty="0" err="1">
                          <a:solidFill>
                            <a:srgbClr val="3B3B3B"/>
                          </a:solidFill>
                          <a:latin typeface="Arial"/>
                          <a:ea typeface="Arial"/>
                          <a:cs typeface="Arial"/>
                          <a:sym typeface="Arial"/>
                        </a:rPr>
                        <a:t>siaradwyr</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Cymraeg</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i</a:t>
                      </a:r>
                      <a:r>
                        <a:rPr lang="en-US" sz="2100" b="0" dirty="0">
                          <a:solidFill>
                            <a:srgbClr val="3B3B3B"/>
                          </a:solidFill>
                          <a:latin typeface="Arial"/>
                          <a:ea typeface="Arial"/>
                          <a:cs typeface="Arial"/>
                          <a:sym typeface="Arial"/>
                        </a:rPr>
                        <a:t> un </a:t>
                      </a:r>
                      <a:r>
                        <a:rPr lang="en-US" sz="2100" b="0" dirty="0" err="1">
                          <a:solidFill>
                            <a:srgbClr val="3B3B3B"/>
                          </a:solidFill>
                          <a:latin typeface="Arial"/>
                          <a:ea typeface="Arial"/>
                          <a:cs typeface="Arial"/>
                          <a:sym typeface="Arial"/>
                        </a:rPr>
                        <a:t>miliwn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erbyn</a:t>
                      </a:r>
                      <a:r>
                        <a:rPr lang="en-US" sz="2100" b="0" dirty="0">
                          <a:solidFill>
                            <a:srgbClr val="3B3B3B"/>
                          </a:solidFill>
                          <a:latin typeface="Arial"/>
                          <a:ea typeface="Arial"/>
                          <a:cs typeface="Arial"/>
                          <a:sym typeface="Arial"/>
                        </a:rPr>
                        <a:t> 2050.</a:t>
                      </a: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cy-GB" sz="2100" b="0" dirty="0">
                          <a:latin typeface="Calibri"/>
                          <a:ea typeface="Calibri"/>
                          <a:cs typeface="Calibri"/>
                          <a:sym typeface="Calibri"/>
                        </a:rPr>
                        <a:t> </a:t>
                      </a:r>
                      <a:r>
                        <a:rPr lang="cy-GB" sz="2100" b="0" i="1" dirty="0">
                          <a:latin typeface="Arial" panose="020B0604020202020204" pitchFamily="34" charset="0"/>
                          <a:ea typeface="Calibri"/>
                          <a:cs typeface="Arial" panose="020B0604020202020204" pitchFamily="34" charset="0"/>
                          <a:sym typeface="Calibri"/>
                        </a:rPr>
                        <a:t>The Welsh Government announced a strategy to increase the number of Welsh speakers to one million by 2050.</a:t>
                      </a:r>
                      <a:endParaRPr sz="2100" b="0" i="1" dirty="0">
                        <a:latin typeface="Arial" panose="020B0604020202020204" pitchFamily="34" charset="0"/>
                        <a:ea typeface="Calibri"/>
                        <a:cs typeface="Arial" panose="020B0604020202020204" pitchFamily="34" charset="0"/>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026" name="Picture 2" descr="Cymraeg 2050: Ar drywydd i gyrraedd miliwn? - BBC Cymru Fyw">
            <a:extLst>
              <a:ext uri="{FF2B5EF4-FFF2-40B4-BE49-F238E27FC236}">
                <a16:creationId xmlns:a16="http://schemas.microsoft.com/office/drawing/2014/main" id="{131FC901-783D-9BFD-D0DA-50783D1C5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6623" y="4452202"/>
            <a:ext cx="3108577" cy="1748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0704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1652337" y="1195560"/>
            <a:ext cx="4443664"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cy-GB" sz="2800" b="1"/>
              <a:t>Deddfwriaeth a pholisi</a:t>
            </a:r>
          </a:p>
        </p:txBody>
      </p:sp>
      <p:sp>
        <p:nvSpPr>
          <p:cNvPr id="4" name="Content Placeholder 5"/>
          <p:cNvSpPr txBox="1">
            <a:spLocks/>
          </p:cNvSpPr>
          <p:nvPr/>
        </p:nvSpPr>
        <p:spPr>
          <a:xfrm>
            <a:off x="1652338" y="2002446"/>
            <a:ext cx="4581278" cy="40188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a:solidFill>
                  <a:schemeClr val="accent4">
                    <a:lumMod val="50000"/>
                  </a:schemeClr>
                </a:solidFill>
              </a:rPr>
              <a:t>2003 Iaith Pawb</a:t>
            </a:r>
          </a:p>
          <a:p>
            <a:r>
              <a:rPr lang="cy-GB" sz="2000">
                <a:solidFill>
                  <a:schemeClr val="accent4">
                    <a:lumMod val="50000"/>
                  </a:schemeClr>
                </a:solidFill>
              </a:rPr>
              <a:t>2008 Statws yn Ewrop</a:t>
            </a:r>
          </a:p>
          <a:p>
            <a:r>
              <a:rPr lang="cy-GB" sz="2000">
                <a:solidFill>
                  <a:schemeClr val="accent4">
                    <a:lumMod val="50000"/>
                  </a:schemeClr>
                </a:solidFill>
              </a:rPr>
              <a:t>Mesur yr Iaith Gymraeg (Cymru) 2011</a:t>
            </a:r>
          </a:p>
          <a:p>
            <a:r>
              <a:rPr lang="cy-GB" sz="2000">
                <a:solidFill>
                  <a:schemeClr val="accent4">
                    <a:lumMod val="50000"/>
                  </a:schemeClr>
                </a:solidFill>
              </a:rPr>
              <a:t>Mesuriadau Ansawdd Estyn </a:t>
            </a:r>
          </a:p>
          <a:p>
            <a:r>
              <a:rPr lang="cy-GB" sz="2000">
                <a:solidFill>
                  <a:schemeClr val="accent4">
                    <a:lumMod val="50000"/>
                  </a:schemeClr>
                </a:solidFill>
              </a:rPr>
              <a:t>Strategaeth Addysg Cyfrwng Cymraeg</a:t>
            </a:r>
          </a:p>
          <a:p>
            <a:r>
              <a:rPr lang="cy-GB" sz="2000">
                <a:solidFill>
                  <a:schemeClr val="accent4">
                    <a:lumMod val="50000"/>
                  </a:schemeClr>
                </a:solidFill>
              </a:rPr>
              <a:t>Iaith Fyw: Iaith Byw, Llywodraeth Cymru 2012</a:t>
            </a:r>
            <a:br>
              <a:rPr lang="cy-GB" sz="2000">
                <a:solidFill>
                  <a:schemeClr val="accent4">
                    <a:lumMod val="50000"/>
                  </a:schemeClr>
                </a:solidFill>
              </a:rPr>
            </a:br>
            <a:endParaRPr lang="cy-GB" sz="2000">
              <a:solidFill>
                <a:schemeClr val="accent4">
                  <a:lumMod val="50000"/>
                </a:schemeClr>
              </a:solidFill>
            </a:endParaRPr>
          </a:p>
          <a:p>
            <a:r>
              <a:rPr lang="en-US" sz="2000">
                <a:solidFill>
                  <a:schemeClr val="accent4">
                    <a:lumMod val="50000"/>
                  </a:schemeClr>
                </a:solidFill>
              </a:rPr>
              <a:t>2017:</a:t>
            </a:r>
            <a:br>
              <a:rPr lang="en-US" sz="2000">
                <a:solidFill>
                  <a:schemeClr val="accent4">
                    <a:lumMod val="50000"/>
                  </a:schemeClr>
                </a:solidFill>
              </a:rPr>
            </a:br>
            <a:r>
              <a:rPr lang="en-US" sz="2000" err="1">
                <a:solidFill>
                  <a:schemeClr val="accent4">
                    <a:lumMod val="50000"/>
                  </a:schemeClr>
                </a:solidFill>
              </a:rPr>
              <a:t>Cymraeg</a:t>
            </a:r>
            <a:r>
              <a:rPr lang="en-US" sz="2000">
                <a:solidFill>
                  <a:schemeClr val="accent4">
                    <a:lumMod val="50000"/>
                  </a:schemeClr>
                </a:solidFill>
              </a:rPr>
              <a:t> 2050, </a:t>
            </a:r>
            <a:r>
              <a:rPr lang="en-US" sz="2000" err="1">
                <a:solidFill>
                  <a:schemeClr val="accent4">
                    <a:lumMod val="50000"/>
                  </a:schemeClr>
                </a:solidFill>
              </a:rPr>
              <a:t>Miliwn</a:t>
            </a:r>
            <a:r>
              <a:rPr lang="en-US" sz="2000">
                <a:solidFill>
                  <a:schemeClr val="accent4">
                    <a:lumMod val="50000"/>
                  </a:schemeClr>
                </a:solidFill>
              </a:rPr>
              <a:t> o </a:t>
            </a:r>
            <a:r>
              <a:rPr lang="en-US" sz="2000" err="1">
                <a:solidFill>
                  <a:schemeClr val="accent4">
                    <a:lumMod val="50000"/>
                  </a:schemeClr>
                </a:solidFill>
              </a:rPr>
              <a:t>Siaradwyr</a:t>
            </a:r>
            <a:r>
              <a:rPr lang="en-US" sz="2000">
                <a:solidFill>
                  <a:schemeClr val="accent4">
                    <a:lumMod val="50000"/>
                  </a:schemeClr>
                </a:solidFill>
              </a:rPr>
              <a:t> </a:t>
            </a:r>
            <a:r>
              <a:rPr lang="en-US" sz="2000" err="1">
                <a:solidFill>
                  <a:schemeClr val="accent4">
                    <a:lumMod val="50000"/>
                  </a:schemeClr>
                </a:solidFill>
              </a:rPr>
              <a:t>Cymraeg</a:t>
            </a:r>
            <a:endParaRPr lang="en-US" sz="2000">
              <a:solidFill>
                <a:schemeClr val="accent4">
                  <a:lumMod val="50000"/>
                </a:schemeClr>
              </a:solidFill>
            </a:endParaRPr>
          </a:p>
        </p:txBody>
      </p:sp>
      <p:sp>
        <p:nvSpPr>
          <p:cNvPr id="5" name="Text Placeholder 6"/>
          <p:cNvSpPr txBox="1">
            <a:spLocks/>
          </p:cNvSpPr>
          <p:nvPr/>
        </p:nvSpPr>
        <p:spPr>
          <a:xfrm>
            <a:off x="6858336" y="1192241"/>
            <a:ext cx="4242801"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800" b="1" i="1"/>
              <a:t>Legislation and policy</a:t>
            </a:r>
          </a:p>
        </p:txBody>
      </p:sp>
      <p:sp>
        <p:nvSpPr>
          <p:cNvPr id="8" name="Content Placeholder 7"/>
          <p:cNvSpPr txBox="1">
            <a:spLocks/>
          </p:cNvSpPr>
          <p:nvPr/>
        </p:nvSpPr>
        <p:spPr>
          <a:xfrm>
            <a:off x="6858335" y="1871274"/>
            <a:ext cx="4242801"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a:solidFill>
                  <a:schemeClr val="accent4">
                    <a:lumMod val="50000"/>
                  </a:schemeClr>
                </a:solidFill>
              </a:rPr>
              <a:t>2003 National action plan.</a:t>
            </a:r>
          </a:p>
          <a:p>
            <a:r>
              <a:rPr lang="en-GB" sz="2000" i="1">
                <a:solidFill>
                  <a:schemeClr val="accent4">
                    <a:lumMod val="50000"/>
                  </a:schemeClr>
                </a:solidFill>
              </a:rPr>
              <a:t>2008 Status in Europe</a:t>
            </a:r>
          </a:p>
          <a:p>
            <a:r>
              <a:rPr lang="en-GB" sz="2000" i="1">
                <a:solidFill>
                  <a:schemeClr val="accent4">
                    <a:lumMod val="50000"/>
                  </a:schemeClr>
                </a:solidFill>
              </a:rPr>
              <a:t>Welsh Language (Wales) Measure 2011</a:t>
            </a:r>
          </a:p>
          <a:p>
            <a:r>
              <a:rPr lang="cy-GB" sz="2000" i="1">
                <a:solidFill>
                  <a:schemeClr val="accent4">
                    <a:lumMod val="50000"/>
                  </a:schemeClr>
                </a:solidFill>
              </a:rPr>
              <a:t> Estyn’s </a:t>
            </a:r>
            <a:r>
              <a:rPr lang="en-GB" sz="2000" i="1">
                <a:solidFill>
                  <a:schemeClr val="accent4">
                    <a:lumMod val="50000"/>
                  </a:schemeClr>
                </a:solidFill>
              </a:rPr>
              <a:t>Quality Indicators</a:t>
            </a:r>
            <a:br>
              <a:rPr lang="en-GB" sz="2000" i="1">
                <a:solidFill>
                  <a:schemeClr val="accent4">
                    <a:lumMod val="50000"/>
                  </a:schemeClr>
                </a:solidFill>
              </a:rPr>
            </a:br>
            <a:endParaRPr lang="en-GB" sz="2000" i="1">
              <a:solidFill>
                <a:schemeClr val="accent4">
                  <a:lumMod val="50000"/>
                </a:schemeClr>
              </a:solidFill>
            </a:endParaRPr>
          </a:p>
          <a:p>
            <a:r>
              <a:rPr lang="en-GB" sz="2000" i="1">
                <a:solidFill>
                  <a:schemeClr val="accent4">
                    <a:lumMod val="50000"/>
                  </a:schemeClr>
                </a:solidFill>
              </a:rPr>
              <a:t>Welsh Medium Education Strategy</a:t>
            </a:r>
          </a:p>
          <a:p>
            <a:r>
              <a:rPr lang="en-GB" sz="2000" i="1">
                <a:solidFill>
                  <a:schemeClr val="accent4">
                    <a:lumMod val="50000"/>
                  </a:schemeClr>
                </a:solidFill>
              </a:rPr>
              <a:t>A Living Language: a Language for Living, Welsh Government 2012</a:t>
            </a:r>
          </a:p>
          <a:p>
            <a:r>
              <a:rPr lang="en-GB" sz="2000" i="1">
                <a:solidFill>
                  <a:schemeClr val="accent4">
                    <a:lumMod val="50000"/>
                  </a:schemeClr>
                </a:solidFill>
              </a:rPr>
              <a:t>2017:</a:t>
            </a:r>
            <a:br>
              <a:rPr lang="en-GB" sz="2000" i="1">
                <a:solidFill>
                  <a:schemeClr val="accent4">
                    <a:lumMod val="50000"/>
                  </a:schemeClr>
                </a:solidFill>
              </a:rPr>
            </a:br>
            <a:r>
              <a:rPr lang="en-GB" sz="2000" i="1" err="1">
                <a:solidFill>
                  <a:schemeClr val="accent4">
                    <a:lumMod val="50000"/>
                  </a:schemeClr>
                </a:solidFill>
              </a:rPr>
              <a:t>Cymraeg</a:t>
            </a:r>
            <a:r>
              <a:rPr lang="en-GB" sz="2000" i="1">
                <a:solidFill>
                  <a:schemeClr val="accent4">
                    <a:lumMod val="50000"/>
                  </a:schemeClr>
                </a:solidFill>
              </a:rPr>
              <a:t> 2050, a million Welsh speakers </a:t>
            </a:r>
          </a:p>
          <a:p>
            <a:endParaRPr lang="en-US" sz="2000"/>
          </a:p>
        </p:txBody>
      </p:sp>
    </p:spTree>
    <p:extLst>
      <p:ext uri="{BB962C8B-B14F-4D97-AF65-F5344CB8AC3E}">
        <p14:creationId xmlns:p14="http://schemas.microsoft.com/office/powerpoint/2010/main" val="4429135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400" y="262096"/>
            <a:ext cx="8255358" cy="961396"/>
          </a:xfrm>
          <a:solidFill>
            <a:schemeClr val="tx1"/>
          </a:solidFill>
        </p:spPr>
        <p:txBody>
          <a:bodyPr>
            <a:normAutofit fontScale="90000"/>
          </a:bodyPr>
          <a:lstStyle/>
          <a:p>
            <a:pPr algn="ctr"/>
            <a:r>
              <a:rPr lang="en-US" sz="3200" err="1">
                <a:solidFill>
                  <a:schemeClr val="bg1"/>
                </a:solidFill>
                <a:latin typeface="Segoe Print" panose="02000800000000000000" pitchFamily="2" charset="0"/>
              </a:rPr>
              <a:t>Ffilm</a:t>
            </a:r>
            <a:r>
              <a:rPr lang="en-US" sz="3200">
                <a:solidFill>
                  <a:schemeClr val="bg1"/>
                </a:solidFill>
                <a:latin typeface="Segoe Print" panose="02000800000000000000" pitchFamily="2" charset="0"/>
              </a:rPr>
              <a:t> – Hanes y </a:t>
            </a:r>
            <a:r>
              <a:rPr lang="en-US" sz="3200" err="1">
                <a:solidFill>
                  <a:schemeClr val="bg1"/>
                </a:solidFill>
                <a:latin typeface="Segoe Print" panose="02000800000000000000" pitchFamily="2" charset="0"/>
              </a:rPr>
              <a:t>Gymraeg</a:t>
            </a:r>
            <a:br>
              <a:rPr lang="en-US" sz="3200">
                <a:solidFill>
                  <a:schemeClr val="bg1"/>
                </a:solidFill>
                <a:latin typeface="Segoe Print" panose="02000800000000000000" pitchFamily="2" charset="0"/>
              </a:rPr>
            </a:br>
            <a:r>
              <a:rPr lang="en-US" sz="3200" i="1">
                <a:solidFill>
                  <a:schemeClr val="bg1"/>
                </a:solidFill>
                <a:latin typeface="Segoe Print" panose="02000800000000000000" pitchFamily="2" charset="0"/>
              </a:rPr>
              <a:t>History of the Welsh Language</a:t>
            </a:r>
          </a:p>
        </p:txBody>
      </p:sp>
      <p:sp>
        <p:nvSpPr>
          <p:cNvPr id="3" name="Content Placeholder 2"/>
          <p:cNvSpPr>
            <a:spLocks noGrp="1"/>
          </p:cNvSpPr>
          <p:nvPr>
            <p:ph idx="1"/>
          </p:nvPr>
        </p:nvSpPr>
        <p:spPr>
          <a:xfrm>
            <a:off x="685800" y="2194560"/>
            <a:ext cx="3483935" cy="4024125"/>
          </a:xfrm>
        </p:spPr>
        <p:txBody>
          <a:bodyPr/>
          <a:lstStyle/>
          <a:p>
            <a:pPr marL="0" indent="0">
              <a:buNone/>
            </a:pPr>
            <a:r>
              <a:rPr lang="en-US" dirty="0" err="1">
                <a:hlinkClick r:id="rId3"/>
              </a:rPr>
              <a:t>Ffilm</a:t>
            </a:r>
            <a:r>
              <a:rPr lang="en-US" dirty="0">
                <a:hlinkClick r:id="rId3"/>
              </a:rPr>
              <a:t> 1: </a:t>
            </a:r>
            <a:r>
              <a:rPr lang="en-US" dirty="0" err="1">
                <a:hlinkClick r:id="rId3"/>
              </a:rPr>
              <a:t>Cysgodion</a:t>
            </a:r>
            <a:r>
              <a:rPr lang="en-US" dirty="0">
                <a:hlinkClick r:id="rId3"/>
              </a:rPr>
              <a:t> </a:t>
            </a:r>
            <a:r>
              <a:rPr lang="en-US" dirty="0" err="1">
                <a:hlinkClick r:id="rId3"/>
              </a:rPr>
              <a:t>Ddoe</a:t>
            </a:r>
            <a:endParaRPr lang="en-US" dirty="0"/>
          </a:p>
          <a:p>
            <a:pPr marL="0" indent="0">
              <a:buNone/>
            </a:pPr>
            <a:endParaRPr lang="en-US" dirty="0"/>
          </a:p>
          <a:p>
            <a:pPr marL="0" inden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None/>
            </a:pPr>
            <a:r>
              <a:rPr lang="en-US" i="1" dirty="0"/>
              <a:t>With thanks to </a:t>
            </a:r>
            <a:r>
              <a:rPr lang="en-US" i="1" dirty="0" err="1"/>
              <a:t>Colegau</a:t>
            </a:r>
            <a:r>
              <a:rPr lang="en-US" i="1" dirty="0"/>
              <a:t> Cymru and the Welsh Government</a:t>
            </a:r>
          </a:p>
          <a:p>
            <a:pPr marL="0" indent="0">
              <a:buNone/>
            </a:pPr>
            <a:endParaRPr lang="en-US" dirty="0">
              <a:hlinkClick r:id="rId3"/>
            </a:endParaRPr>
          </a:p>
        </p:txBody>
      </p:sp>
      <p:pic>
        <p:nvPicPr>
          <p:cNvPr id="4" name="Picture 5" descr="A picture containing room, clock&#10;&#10;Description automatically generated">
            <a:extLst>
              <a:ext uri="{FF2B5EF4-FFF2-40B4-BE49-F238E27FC236}">
                <a16:creationId xmlns:a16="http://schemas.microsoft.com/office/drawing/2014/main" id="{0914A54F-CC97-474B-AA10-A011070AFD91}"/>
              </a:ext>
            </a:extLst>
          </p:cNvPr>
          <p:cNvPicPr>
            <a:picLocks noChangeAspect="1"/>
          </p:cNvPicPr>
          <p:nvPr/>
        </p:nvPicPr>
        <p:blipFill>
          <a:blip r:embed="rId4"/>
          <a:stretch>
            <a:fillRect/>
          </a:stretch>
        </p:blipFill>
        <p:spPr>
          <a:xfrm>
            <a:off x="4400699" y="3294793"/>
            <a:ext cx="2272118" cy="2067115"/>
          </a:xfrm>
          <a:prstGeom prst="rect">
            <a:avLst/>
          </a:prstGeom>
        </p:spPr>
      </p:pic>
      <p:sp>
        <p:nvSpPr>
          <p:cNvPr id="6" name="Rectangle 5">
            <a:extLst>
              <a:ext uri="{FF2B5EF4-FFF2-40B4-BE49-F238E27FC236}">
                <a16:creationId xmlns:a16="http://schemas.microsoft.com/office/drawing/2014/main" id="{0924B2F4-F9BF-407B-B1B0-5251B2CB8513}"/>
              </a:ext>
            </a:extLst>
          </p:cNvPr>
          <p:cNvSpPr/>
          <p:nvPr/>
        </p:nvSpPr>
        <p:spPr>
          <a:xfrm>
            <a:off x="6755218" y="1492102"/>
            <a:ext cx="5077045" cy="4917556"/>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b="1" dirty="0">
                <a:solidFill>
                  <a:schemeClr val="tx1"/>
                </a:solidFill>
                <a:ea typeface="+mn-lt"/>
                <a:cs typeface="+mn-lt"/>
              </a:rPr>
              <a:t>PWYNTIAU TRAFOD / DISCUSSION POINTS </a:t>
            </a:r>
            <a:endParaRPr lang="en-US" b="1" dirty="0">
              <a:solidFill>
                <a:schemeClr val="tx1"/>
              </a:solidFill>
              <a:ea typeface="+mn-lt"/>
              <a:cs typeface="+mn-lt"/>
            </a:endParaRPr>
          </a:p>
          <a:p>
            <a:pPr algn="ctr"/>
            <a:r>
              <a:rPr lang="en-GB" dirty="0">
                <a:solidFill>
                  <a:schemeClr val="tx1"/>
                </a:solidFill>
                <a:ea typeface="+mn-lt"/>
                <a:cs typeface="+mn-lt"/>
              </a:rPr>
              <a:t>Pam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gostyngiad</a:t>
            </a:r>
            <a:r>
              <a:rPr lang="en-GB" dirty="0">
                <a:solidFill>
                  <a:schemeClr val="tx1"/>
                </a:solidFill>
                <a:ea typeface="+mn-lt"/>
                <a:cs typeface="+mn-lt"/>
              </a:rPr>
              <a:t>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nifer</a:t>
            </a:r>
            <a:r>
              <a:rPr lang="en-GB" dirty="0">
                <a:solidFill>
                  <a:schemeClr val="tx1"/>
                </a:solidFill>
                <a:ea typeface="+mn-lt"/>
                <a:cs typeface="+mn-lt"/>
              </a:rPr>
              <a:t> y </a:t>
            </a:r>
            <a:r>
              <a:rPr lang="en-GB" dirty="0" err="1">
                <a:solidFill>
                  <a:schemeClr val="tx1"/>
                </a:solidFill>
                <a:ea typeface="+mn-lt"/>
                <a:cs typeface="+mn-lt"/>
              </a:rPr>
              <a:t>siaradwyr</a:t>
            </a:r>
            <a:r>
              <a:rPr lang="en-GB" dirty="0">
                <a:solidFill>
                  <a:schemeClr val="tx1"/>
                </a:solidFill>
                <a:ea typeface="+mn-lt"/>
                <a:cs typeface="+mn-lt"/>
              </a:rPr>
              <a:t> Cymraeg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ystod</a:t>
            </a:r>
            <a:r>
              <a:rPr lang="en-GB" dirty="0">
                <a:solidFill>
                  <a:schemeClr val="tx1"/>
                </a:solidFill>
                <a:ea typeface="+mn-lt"/>
                <a:cs typeface="+mn-lt"/>
              </a:rPr>
              <a:t> </a:t>
            </a:r>
            <a:r>
              <a:rPr lang="en-GB" dirty="0" err="1">
                <a:solidFill>
                  <a:schemeClr val="tx1"/>
                </a:solidFill>
                <a:ea typeface="+mn-lt"/>
                <a:cs typeface="+mn-lt"/>
              </a:rPr>
              <a:t>yr</a:t>
            </a:r>
            <a:r>
              <a:rPr lang="en-GB" dirty="0">
                <a:solidFill>
                  <a:schemeClr val="tx1"/>
                </a:solidFill>
                <a:ea typeface="+mn-lt"/>
                <a:cs typeface="+mn-lt"/>
              </a:rPr>
              <a:t> 20fed</a:t>
            </a:r>
            <a:endParaRPr lang="en-US" dirty="0">
              <a:solidFill>
                <a:schemeClr val="tx1"/>
              </a:solidFill>
            </a:endParaRPr>
          </a:p>
          <a:p>
            <a:pPr algn="ctr"/>
            <a:r>
              <a:rPr lang="en-GB" dirty="0" err="1">
                <a:solidFill>
                  <a:schemeClr val="tx1"/>
                </a:solidFill>
                <a:ea typeface="+mn-lt"/>
                <a:cs typeface="+mn-lt"/>
              </a:rPr>
              <a:t>ganrif</a:t>
            </a:r>
            <a:r>
              <a:rPr lang="en-GB" dirty="0">
                <a:solidFill>
                  <a:schemeClr val="tx1"/>
                </a:solidFill>
                <a:ea typeface="+mn-lt"/>
                <a:cs typeface="+mn-lt"/>
              </a:rPr>
              <a:t>?</a:t>
            </a:r>
            <a:endParaRPr lang="en-GB" dirty="0">
              <a:solidFill>
                <a:schemeClr val="tx1"/>
              </a:solidFill>
            </a:endParaRPr>
          </a:p>
          <a:p>
            <a:pPr algn="ctr"/>
            <a:r>
              <a:rPr lang="en-GB" dirty="0">
                <a:solidFill>
                  <a:schemeClr val="tx1"/>
                </a:solidFill>
                <a:ea typeface="+mn-lt"/>
                <a:cs typeface="+mn-lt"/>
              </a:rPr>
              <a:t>Why did the number of Welsh speakers decrease so much during the</a:t>
            </a:r>
            <a:endParaRPr lang="en-GB" dirty="0">
              <a:solidFill>
                <a:schemeClr val="tx1"/>
              </a:solidFill>
            </a:endParaRPr>
          </a:p>
          <a:p>
            <a:pPr algn="ctr"/>
            <a:r>
              <a:rPr lang="en-GB" dirty="0">
                <a:solidFill>
                  <a:schemeClr val="tx1"/>
                </a:solidFill>
                <a:ea typeface="+mn-lt"/>
                <a:cs typeface="+mn-lt"/>
              </a:rPr>
              <a:t>20th century?</a:t>
            </a:r>
            <a:endParaRPr lang="en-GB" dirty="0">
              <a:solidFill>
                <a:schemeClr val="tx1"/>
              </a:solidFill>
            </a:endParaRPr>
          </a:p>
          <a:p>
            <a:pPr algn="ctr"/>
            <a:endParaRPr lang="en-GB">
              <a:solidFill>
                <a:schemeClr val="tx1"/>
              </a:solidFill>
              <a:ea typeface="+mn-lt"/>
              <a:cs typeface="+mn-lt"/>
            </a:endParaRPr>
          </a:p>
          <a:p>
            <a:pPr algn="ctr"/>
            <a:endParaRPr lang="en-GB">
              <a:solidFill>
                <a:schemeClr val="tx1"/>
              </a:solidFill>
              <a:ea typeface="+mn-lt"/>
              <a:cs typeface="+mn-lt"/>
            </a:endParaRPr>
          </a:p>
          <a:p>
            <a:pPr algn="ctr"/>
            <a:r>
              <a:rPr lang="en-GB" dirty="0">
                <a:solidFill>
                  <a:schemeClr val="tx1"/>
                </a:solidFill>
                <a:ea typeface="+mn-lt"/>
                <a:cs typeface="+mn-lt"/>
              </a:rPr>
              <a:t>· Beth </a:t>
            </a:r>
            <a:r>
              <a:rPr lang="en-GB" dirty="0" err="1">
                <a:solidFill>
                  <a:schemeClr val="tx1"/>
                </a:solidFill>
                <a:ea typeface="+mn-lt"/>
                <a:cs typeface="+mn-lt"/>
              </a:rPr>
              <a:t>yw</a:t>
            </a:r>
            <a:r>
              <a:rPr lang="en-GB" dirty="0">
                <a:solidFill>
                  <a:schemeClr val="tx1"/>
                </a:solidFill>
                <a:ea typeface="+mn-lt"/>
                <a:cs typeface="+mn-lt"/>
              </a:rPr>
              <a:t> </a:t>
            </a:r>
            <a:r>
              <a:rPr lang="en-GB" dirty="0" err="1">
                <a:solidFill>
                  <a:schemeClr val="tx1"/>
                </a:solidFill>
                <a:ea typeface="+mn-lt"/>
                <a:cs typeface="+mn-lt"/>
              </a:rPr>
              <a:t>effeithiau</a:t>
            </a:r>
            <a:r>
              <a:rPr lang="en-GB" dirty="0">
                <a:solidFill>
                  <a:schemeClr val="tx1"/>
                </a:solidFill>
                <a:ea typeface="+mn-lt"/>
                <a:cs typeface="+mn-lt"/>
              </a:rPr>
              <a:t> hir </a:t>
            </a:r>
            <a:r>
              <a:rPr lang="en-GB" dirty="0" err="1">
                <a:solidFill>
                  <a:schemeClr val="tx1"/>
                </a:solidFill>
                <a:ea typeface="+mn-lt"/>
                <a:cs typeface="+mn-lt"/>
              </a:rPr>
              <a:t>dymor</a:t>
            </a:r>
            <a:r>
              <a:rPr lang="en-GB" dirty="0">
                <a:solidFill>
                  <a:schemeClr val="tx1"/>
                </a:solidFill>
                <a:ea typeface="+mn-lt"/>
                <a:cs typeface="+mn-lt"/>
              </a:rPr>
              <a:t> y </a:t>
            </a:r>
            <a:r>
              <a:rPr lang="en-GB" dirty="0" err="1">
                <a:solidFill>
                  <a:schemeClr val="tx1"/>
                </a:solidFill>
                <a:ea typeface="+mn-lt"/>
                <a:cs typeface="+mn-lt"/>
              </a:rPr>
              <a:t>deddfau</a:t>
            </a:r>
            <a:r>
              <a:rPr lang="en-GB" dirty="0">
                <a:solidFill>
                  <a:schemeClr val="tx1"/>
                </a:solidFill>
                <a:ea typeface="+mn-lt"/>
                <a:cs typeface="+mn-lt"/>
              </a:rPr>
              <a:t> uno a brad y </a:t>
            </a:r>
            <a:r>
              <a:rPr lang="en-GB" dirty="0" err="1">
                <a:solidFill>
                  <a:schemeClr val="tx1"/>
                </a:solidFill>
                <a:ea typeface="+mn-lt"/>
                <a:cs typeface="+mn-lt"/>
              </a:rPr>
              <a:t>llyfrau</a:t>
            </a:r>
            <a:r>
              <a:rPr lang="en-GB" dirty="0">
                <a:solidFill>
                  <a:schemeClr val="tx1"/>
                </a:solidFill>
                <a:ea typeface="+mn-lt"/>
                <a:cs typeface="+mn-lt"/>
              </a:rPr>
              <a:t> </a:t>
            </a:r>
            <a:r>
              <a:rPr lang="en-GB" dirty="0" err="1">
                <a:solidFill>
                  <a:schemeClr val="tx1"/>
                </a:solidFill>
                <a:ea typeface="+mn-lt"/>
                <a:cs typeface="+mn-lt"/>
              </a:rPr>
              <a:t>gleision</a:t>
            </a:r>
            <a:r>
              <a:rPr lang="en-GB" dirty="0">
                <a:solidFill>
                  <a:schemeClr val="tx1"/>
                </a:solidFill>
                <a:ea typeface="+mn-lt"/>
                <a:cs typeface="+mn-lt"/>
              </a:rPr>
              <a:t>.</a:t>
            </a:r>
            <a:endParaRPr lang="en-GB" dirty="0">
              <a:solidFill>
                <a:schemeClr val="tx1"/>
              </a:solidFill>
            </a:endParaRPr>
          </a:p>
          <a:p>
            <a:pPr algn="ctr"/>
            <a:r>
              <a:rPr lang="en-GB" dirty="0">
                <a:solidFill>
                  <a:schemeClr val="tx1"/>
                </a:solidFill>
                <a:ea typeface="+mn-lt"/>
                <a:cs typeface="+mn-lt"/>
              </a:rPr>
              <a:t>What are the lasting effects of the acts of Union and the Treason of the Blue Books. ?</a:t>
            </a:r>
            <a:endParaRPr lang="en-GB" dirty="0">
              <a:solidFill>
                <a:schemeClr val="tx1"/>
              </a:solidFill>
            </a:endParaRPr>
          </a:p>
          <a:p>
            <a:pPr algn="ctr"/>
            <a:endParaRPr lang="en-GB"/>
          </a:p>
        </p:txBody>
      </p:sp>
      <p:pic>
        <p:nvPicPr>
          <p:cNvPr id="7" name="Picture 7" descr="A picture containing graphics, room&#10;&#10;Description automatically generated">
            <a:extLst>
              <a:ext uri="{FF2B5EF4-FFF2-40B4-BE49-F238E27FC236}">
                <a16:creationId xmlns:a16="http://schemas.microsoft.com/office/drawing/2014/main" id="{4B011E38-59E6-4CF4-AF62-630F6C80A454}"/>
              </a:ext>
            </a:extLst>
          </p:cNvPr>
          <p:cNvPicPr>
            <a:picLocks noChangeAspect="1"/>
          </p:cNvPicPr>
          <p:nvPr/>
        </p:nvPicPr>
        <p:blipFill>
          <a:blip r:embed="rId5"/>
          <a:stretch>
            <a:fillRect/>
          </a:stretch>
        </p:blipFill>
        <p:spPr>
          <a:xfrm>
            <a:off x="4626935" y="1491069"/>
            <a:ext cx="1963480" cy="1616445"/>
          </a:xfrm>
          <a:prstGeom prst="rect">
            <a:avLst/>
          </a:prstGeom>
        </p:spPr>
      </p:pic>
      <p:pic>
        <p:nvPicPr>
          <p:cNvPr id="8" name="Picture 7" descr="A close-up of a logo&#10;&#10;Description automatically generated">
            <a:extLst>
              <a:ext uri="{FF2B5EF4-FFF2-40B4-BE49-F238E27FC236}">
                <a16:creationId xmlns:a16="http://schemas.microsoft.com/office/drawing/2014/main" id="{B4038749-B97A-97D7-1C5B-DCFA39B57E1A}"/>
              </a:ext>
            </a:extLst>
          </p:cNvPr>
          <p:cNvPicPr>
            <a:picLocks noChangeAspect="1"/>
          </p:cNvPicPr>
          <p:nvPr/>
        </p:nvPicPr>
        <p:blipFill>
          <a:blip r:embed="rId6"/>
          <a:stretch>
            <a:fillRect/>
          </a:stretch>
        </p:blipFill>
        <p:spPr>
          <a:xfrm>
            <a:off x="188570" y="5549188"/>
            <a:ext cx="5655018" cy="1246021"/>
          </a:xfrm>
          <a:prstGeom prst="rect">
            <a:avLst/>
          </a:prstGeom>
        </p:spPr>
      </p:pic>
    </p:spTree>
    <p:extLst>
      <p:ext uri="{BB962C8B-B14F-4D97-AF65-F5344CB8AC3E}">
        <p14:creationId xmlns:p14="http://schemas.microsoft.com/office/powerpoint/2010/main" val="624109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326492"/>
            <a:ext cx="10084158" cy="987153"/>
          </a:xfrm>
          <a:solidFill>
            <a:schemeClr val="tx1"/>
          </a:solidFill>
        </p:spPr>
        <p:txBody>
          <a:bodyPr>
            <a:normAutofit/>
          </a:bodyPr>
          <a:lstStyle/>
          <a:p>
            <a:pPr algn="ctr"/>
            <a:r>
              <a:rPr lang="en-US" sz="3200" err="1">
                <a:solidFill>
                  <a:schemeClr val="bg1"/>
                </a:solidFill>
                <a:latin typeface="Segoe Print" panose="02000800000000000000" pitchFamily="2" charset="0"/>
              </a:rPr>
              <a:t>Ffilm</a:t>
            </a:r>
            <a:r>
              <a:rPr lang="en-US" sz="3200">
                <a:solidFill>
                  <a:schemeClr val="bg1"/>
                </a:solidFill>
                <a:latin typeface="Segoe Print" panose="02000800000000000000" pitchFamily="2" charset="0"/>
              </a:rPr>
              <a:t> – </a:t>
            </a:r>
            <a:r>
              <a:rPr lang="en-US" sz="3200" err="1">
                <a:solidFill>
                  <a:schemeClr val="bg1"/>
                </a:solidFill>
                <a:latin typeface="Segoe Print" panose="02000800000000000000" pitchFamily="2" charset="0"/>
              </a:rPr>
              <a:t>Mwy</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o’r</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Gymraeg</a:t>
            </a:r>
            <a:br>
              <a:rPr lang="en-US" sz="3200">
                <a:solidFill>
                  <a:schemeClr val="bg1"/>
                </a:solidFill>
                <a:latin typeface="Segoe Print" panose="02000800000000000000" pitchFamily="2" charset="0"/>
              </a:rPr>
            </a:br>
            <a:r>
              <a:rPr lang="en-US" sz="3200" i="1">
                <a:solidFill>
                  <a:schemeClr val="bg1"/>
                </a:solidFill>
                <a:latin typeface="Segoe Print" panose="02000800000000000000" pitchFamily="2" charset="0"/>
              </a:rPr>
              <a:t>More History of the Welsh Language</a:t>
            </a:r>
          </a:p>
        </p:txBody>
      </p:sp>
      <p:sp>
        <p:nvSpPr>
          <p:cNvPr id="3" name="Content Placeholder 2"/>
          <p:cNvSpPr>
            <a:spLocks noGrp="1"/>
          </p:cNvSpPr>
          <p:nvPr>
            <p:ph idx="1"/>
          </p:nvPr>
        </p:nvSpPr>
        <p:spPr>
          <a:xfrm>
            <a:off x="704730" y="1595877"/>
            <a:ext cx="2342447" cy="4024125"/>
          </a:xfrm>
        </p:spPr>
        <p:txBody>
          <a:bodyPr vert="horz" lIns="91440" tIns="45720" rIns="91440" bIns="45720" rtlCol="0" anchor="t">
            <a:normAutofit fontScale="92500"/>
          </a:bodyPr>
          <a:lstStyle/>
          <a:p>
            <a:pPr marL="0" indent="0">
              <a:buNone/>
            </a:pPr>
            <a:r>
              <a:rPr lang="en-US" dirty="0">
                <a:hlinkClick r:id="rId3"/>
              </a:rPr>
              <a:t>Ein Hiaith: Ffilm 2</a:t>
            </a:r>
            <a:endParaRPr lang="en-US" dirty="0"/>
          </a:p>
          <a:p>
            <a:pPr marL="0" indent="0">
              <a:buNone/>
            </a:pPr>
            <a:endParaRPr lang="en-US">
              <a:hlinkClick r:id="" action="ppaction://noaction"/>
            </a:endParaRPr>
          </a:p>
          <a:p>
            <a:pPr marL="0" indent="0">
              <a:buNone/>
            </a:pPr>
            <a:endParaRPr lang="en-US">
              <a:hlinkClick r:id="" action="ppaction://noaction"/>
            </a:endParaRPr>
          </a:p>
          <a:p>
            <a:pPr marL="0" inden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None/>
            </a:pPr>
            <a:r>
              <a:rPr lang="en-US" i="1" dirty="0"/>
              <a:t>With thanks to </a:t>
            </a:r>
            <a:r>
              <a:rPr lang="en-US" i="1" dirty="0" err="1"/>
              <a:t>Colegau</a:t>
            </a:r>
            <a:r>
              <a:rPr lang="en-US" i="1" dirty="0"/>
              <a:t> Cymru and the Welsh Government</a:t>
            </a:r>
          </a:p>
          <a:p>
            <a:pPr marL="0" indent="0">
              <a:buNone/>
            </a:pPr>
            <a:endParaRPr lang="en-US"/>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3181585" y="146236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4251756" y="1449550"/>
            <a:ext cx="7785063" cy="515678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dirty="0">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a:p>
            <a:endParaRPr lang="en-GB" b="1">
              <a:solidFill>
                <a:schemeClr val="tx1"/>
              </a:solidFill>
            </a:endParaRPr>
          </a:p>
        </p:txBody>
      </p:sp>
      <p:pic>
        <p:nvPicPr>
          <p:cNvPr id="8" name="Picture 8" descr="A close up of a logo&#10;&#10;Description automatically generated">
            <a:extLst>
              <a:ext uri="{FF2B5EF4-FFF2-40B4-BE49-F238E27FC236}">
                <a16:creationId xmlns:a16="http://schemas.microsoft.com/office/drawing/2014/main" id="{6C33E127-0024-4072-96DE-0ABAE8AC6487}"/>
              </a:ext>
            </a:extLst>
          </p:cNvPr>
          <p:cNvPicPr>
            <a:picLocks noChangeAspect="1"/>
          </p:cNvPicPr>
          <p:nvPr/>
        </p:nvPicPr>
        <p:blipFill>
          <a:blip r:embed="rId5"/>
          <a:stretch>
            <a:fillRect/>
          </a:stretch>
        </p:blipFill>
        <p:spPr>
          <a:xfrm>
            <a:off x="11224917" y="959691"/>
            <a:ext cx="965201" cy="987506"/>
          </a:xfrm>
          <a:prstGeom prst="rect">
            <a:avLst/>
          </a:prstGeom>
        </p:spPr>
      </p:pic>
      <p:pic>
        <p:nvPicPr>
          <p:cNvPr id="10" name="Picture 7" descr="A picture containing graphics, room&#10;&#10;Description automatically generated">
            <a:extLst>
              <a:ext uri="{FF2B5EF4-FFF2-40B4-BE49-F238E27FC236}">
                <a16:creationId xmlns:a16="http://schemas.microsoft.com/office/drawing/2014/main" id="{114BDC35-7528-4742-BD8D-936792B6C781}"/>
              </a:ext>
            </a:extLst>
          </p:cNvPr>
          <p:cNvPicPr>
            <a:picLocks noChangeAspect="1"/>
          </p:cNvPicPr>
          <p:nvPr/>
        </p:nvPicPr>
        <p:blipFill>
          <a:blip r:embed="rId6"/>
          <a:stretch>
            <a:fillRect/>
          </a:stretch>
        </p:blipFill>
        <p:spPr>
          <a:xfrm>
            <a:off x="10459528" y="5348106"/>
            <a:ext cx="1530740" cy="1258964"/>
          </a:xfrm>
          <a:prstGeom prst="rect">
            <a:avLst/>
          </a:prstGeom>
        </p:spPr>
      </p:pic>
      <p:pic>
        <p:nvPicPr>
          <p:cNvPr id="6" name="Picture 5" descr="A close-up of a logo&#10;&#10;Description automatically generated">
            <a:extLst>
              <a:ext uri="{FF2B5EF4-FFF2-40B4-BE49-F238E27FC236}">
                <a16:creationId xmlns:a16="http://schemas.microsoft.com/office/drawing/2014/main" id="{0B6C6986-8F91-607B-0D19-664644EB52E9}"/>
              </a:ext>
            </a:extLst>
          </p:cNvPr>
          <p:cNvPicPr>
            <a:picLocks noChangeAspect="1"/>
          </p:cNvPicPr>
          <p:nvPr/>
        </p:nvPicPr>
        <p:blipFill>
          <a:blip r:embed="rId7"/>
          <a:stretch>
            <a:fillRect/>
          </a:stretch>
        </p:blipFill>
        <p:spPr>
          <a:xfrm>
            <a:off x="188570" y="5902234"/>
            <a:ext cx="4052732" cy="892975"/>
          </a:xfrm>
          <a:prstGeom prst="rect">
            <a:avLst/>
          </a:prstGeom>
        </p:spPr>
      </p:pic>
      <p:sp>
        <p:nvSpPr>
          <p:cNvPr id="5" name="TextBox 4">
            <a:extLst>
              <a:ext uri="{FF2B5EF4-FFF2-40B4-BE49-F238E27FC236}">
                <a16:creationId xmlns:a16="http://schemas.microsoft.com/office/drawing/2014/main" id="{614F245D-C685-3306-3116-D615C3056C68}"/>
              </a:ext>
            </a:extLst>
          </p:cNvPr>
          <p:cNvSpPr txBox="1"/>
          <p:nvPr/>
        </p:nvSpPr>
        <p:spPr>
          <a:xfrm>
            <a:off x="4557203" y="1716349"/>
            <a:ext cx="708733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Watch the second film. </a:t>
            </a:r>
            <a:endParaRPr lang="en-US" dirty="0">
              <a:ea typeface="+mn-lt"/>
              <a:cs typeface="+mn-lt"/>
            </a:endParaRPr>
          </a:p>
          <a:p>
            <a:endParaRPr lang="en-GB" dirty="0">
              <a:ea typeface="+mn-lt"/>
              <a:cs typeface="+mn-lt"/>
            </a:endParaRPr>
          </a:p>
          <a:p>
            <a:r>
              <a:rPr lang="en-GB" dirty="0">
                <a:ea typeface="+mn-lt"/>
                <a:cs typeface="+mn-lt"/>
              </a:rPr>
              <a:t>· Beth </a:t>
            </a:r>
            <a:r>
              <a:rPr lang="en-GB" dirty="0" err="1">
                <a:ea typeface="+mn-lt"/>
                <a:cs typeface="+mn-lt"/>
              </a:rPr>
              <a:t>oedd</a:t>
            </a:r>
            <a:r>
              <a:rPr lang="en-GB" dirty="0">
                <a:ea typeface="+mn-lt"/>
                <a:cs typeface="+mn-lt"/>
              </a:rPr>
              <a:t> y </a:t>
            </a:r>
            <a:r>
              <a:rPr lang="en-GB" dirty="0" err="1">
                <a:ea typeface="+mn-lt"/>
                <a:cs typeface="+mn-lt"/>
              </a:rPr>
              <a:t>trobwynt</a:t>
            </a:r>
            <a:r>
              <a:rPr lang="en-GB" dirty="0">
                <a:ea typeface="+mn-lt"/>
                <a:cs typeface="+mn-lt"/>
              </a:rPr>
              <a:t> a </a:t>
            </a:r>
            <a:r>
              <a:rPr lang="en-GB" dirty="0" err="1">
                <a:ea typeface="+mn-lt"/>
                <a:cs typeface="+mn-lt"/>
              </a:rPr>
              <a:t>welwyd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ystod</a:t>
            </a:r>
            <a:r>
              <a:rPr lang="en-GB" dirty="0">
                <a:ea typeface="+mn-lt"/>
                <a:cs typeface="+mn-lt"/>
              </a:rPr>
              <a:t> </a:t>
            </a:r>
            <a:r>
              <a:rPr lang="en-GB" dirty="0" err="1">
                <a:ea typeface="+mn-lt"/>
                <a:cs typeface="+mn-lt"/>
              </a:rPr>
              <a:t>yr</a:t>
            </a:r>
            <a:r>
              <a:rPr lang="en-GB" dirty="0">
                <a:ea typeface="+mn-lt"/>
                <a:cs typeface="+mn-lt"/>
              </a:rPr>
              <a:t> 20fed </a:t>
            </a:r>
            <a:r>
              <a:rPr lang="en-GB" dirty="0" err="1">
                <a:ea typeface="+mn-lt"/>
                <a:cs typeface="+mn-lt"/>
              </a:rPr>
              <a:t>ganrif</a:t>
            </a:r>
            <a:r>
              <a:rPr lang="en-GB" dirty="0">
                <a:ea typeface="+mn-lt"/>
                <a:cs typeface="+mn-lt"/>
              </a:rPr>
              <a:t>?</a:t>
            </a:r>
            <a:endParaRPr lang="en-US" dirty="0">
              <a:ea typeface="+mn-lt"/>
              <a:cs typeface="+mn-lt"/>
            </a:endParaRPr>
          </a:p>
          <a:p>
            <a:r>
              <a:rPr lang="en-GB" dirty="0">
                <a:ea typeface="+mn-lt"/>
                <a:cs typeface="+mn-lt"/>
              </a:rPr>
              <a:t>What was the turning point in the 20th century?</a:t>
            </a:r>
          </a:p>
          <a:p>
            <a:endParaRPr lang="en-GB" dirty="0">
              <a:ea typeface="+mn-lt"/>
              <a:cs typeface="+mn-lt"/>
            </a:endParaRPr>
          </a:p>
          <a:p>
            <a:r>
              <a:rPr lang="en-GB" dirty="0">
                <a:ea typeface="+mn-lt"/>
                <a:cs typeface="+mn-lt"/>
              </a:rPr>
              <a:t>· “For the Welsh Language to survive it needed to be valued.” </a:t>
            </a:r>
            <a:r>
              <a:rPr lang="en-GB" dirty="0" err="1">
                <a:ea typeface="+mn-lt"/>
                <a:cs typeface="+mn-lt"/>
              </a:rPr>
              <a:t>Trafodwch</a:t>
            </a:r>
            <a:r>
              <a:rPr lang="en-GB" dirty="0">
                <a:ea typeface="+mn-lt"/>
                <a:cs typeface="+mn-lt"/>
              </a:rPr>
              <a:t>/ Discuss.</a:t>
            </a:r>
          </a:p>
          <a:p>
            <a:endParaRPr lang="en-GB" dirty="0">
              <a:ea typeface="+mn-lt"/>
              <a:cs typeface="+mn-lt"/>
            </a:endParaRPr>
          </a:p>
          <a:p>
            <a:r>
              <a:rPr lang="en-GB" dirty="0">
                <a:ea typeface="+mn-lt"/>
                <a:cs typeface="+mn-lt"/>
              </a:rPr>
              <a:t>· </a:t>
            </a:r>
            <a:r>
              <a:rPr lang="en-GB" dirty="0" err="1">
                <a:ea typeface="+mn-lt"/>
                <a:cs typeface="+mn-lt"/>
              </a:rPr>
              <a:t>Oeddwch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ymwybodol</a:t>
            </a:r>
            <a:r>
              <a:rPr lang="en-GB" dirty="0">
                <a:ea typeface="+mn-lt"/>
                <a:cs typeface="+mn-lt"/>
              </a:rPr>
              <a:t> o </a:t>
            </a:r>
            <a:r>
              <a:rPr lang="en-GB" dirty="0" err="1">
                <a:ea typeface="+mn-lt"/>
                <a:cs typeface="+mn-lt"/>
              </a:rPr>
              <a:t>hanes</a:t>
            </a:r>
            <a:r>
              <a:rPr lang="en-GB" dirty="0">
                <a:ea typeface="+mn-lt"/>
                <a:cs typeface="+mn-lt"/>
              </a:rPr>
              <a:t> </a:t>
            </a:r>
            <a:r>
              <a:rPr lang="en-GB" dirty="0" err="1">
                <a:ea typeface="+mn-lt"/>
                <a:cs typeface="+mn-lt"/>
              </a:rPr>
              <a:t>sefydlu</a:t>
            </a:r>
            <a:r>
              <a:rPr lang="en-GB" dirty="0">
                <a:ea typeface="+mn-lt"/>
                <a:cs typeface="+mn-lt"/>
              </a:rPr>
              <a:t> S4C? </a:t>
            </a:r>
            <a:r>
              <a:rPr lang="en-GB" dirty="0" err="1">
                <a:ea typeface="+mn-lt"/>
                <a:cs typeface="+mn-lt"/>
              </a:rPr>
              <a:t>Oeddech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gwybod</a:t>
            </a:r>
            <a:r>
              <a:rPr lang="en-GB" dirty="0">
                <a:ea typeface="+mn-lt"/>
                <a:cs typeface="+mn-lt"/>
              </a:rPr>
              <a:t> am </a:t>
            </a:r>
            <a:r>
              <a:rPr lang="en-GB" dirty="0" err="1">
                <a:ea typeface="+mn-lt"/>
                <a:cs typeface="+mn-lt"/>
              </a:rPr>
              <a:t>fygythiad</a:t>
            </a:r>
            <a:r>
              <a:rPr lang="en-GB" dirty="0">
                <a:ea typeface="+mn-lt"/>
                <a:cs typeface="+mn-lt"/>
              </a:rPr>
              <a:t> Gwynfor Evans? Did you know about S4C and Gwynfor Evans' hunger strike threat?</a:t>
            </a:r>
          </a:p>
          <a:p>
            <a:endParaRPr lang="en-GB" dirty="0">
              <a:ea typeface="+mn-lt"/>
              <a:cs typeface="+mn-lt"/>
            </a:endParaRPr>
          </a:p>
          <a:p>
            <a:r>
              <a:rPr lang="en-GB" dirty="0">
                <a:ea typeface="+mn-lt"/>
                <a:cs typeface="+mn-lt"/>
              </a:rPr>
              <a:t>· Pa mor </a:t>
            </a:r>
            <a:r>
              <a:rPr lang="en-GB" dirty="0" err="1">
                <a:ea typeface="+mn-lt"/>
                <a:cs typeface="+mn-lt"/>
              </a:rPr>
              <a:t>bwysig</a:t>
            </a:r>
            <a:r>
              <a:rPr lang="en-GB" dirty="0">
                <a:ea typeface="+mn-lt"/>
                <a:cs typeface="+mn-lt"/>
              </a:rPr>
              <a:t> </a:t>
            </a:r>
            <a:r>
              <a:rPr lang="en-GB" dirty="0" err="1">
                <a:ea typeface="+mn-lt"/>
                <a:cs typeface="+mn-lt"/>
              </a:rPr>
              <a:t>oedd</a:t>
            </a:r>
            <a:r>
              <a:rPr lang="en-GB" dirty="0">
                <a:ea typeface="+mn-lt"/>
                <a:cs typeface="+mn-lt"/>
              </a:rPr>
              <a:t> </a:t>
            </a:r>
            <a:r>
              <a:rPr lang="en-GB" dirty="0" err="1">
                <a:ea typeface="+mn-lt"/>
                <a:cs typeface="+mn-lt"/>
              </a:rPr>
              <a:t>sefydlu</a:t>
            </a:r>
            <a:r>
              <a:rPr lang="en-GB" dirty="0">
                <a:ea typeface="+mn-lt"/>
                <a:cs typeface="+mn-lt"/>
              </a:rPr>
              <a:t> S4C </a:t>
            </a:r>
            <a:r>
              <a:rPr lang="en-GB" dirty="0" err="1">
                <a:ea typeface="+mn-lt"/>
                <a:cs typeface="+mn-lt"/>
              </a:rPr>
              <a:t>yn</a:t>
            </a:r>
            <a:r>
              <a:rPr lang="en-GB" dirty="0">
                <a:ea typeface="+mn-lt"/>
                <a:cs typeface="+mn-lt"/>
              </a:rPr>
              <a:t> </a:t>
            </a:r>
            <a:r>
              <a:rPr lang="en-GB" dirty="0" err="1">
                <a:ea typeface="+mn-lt"/>
                <a:cs typeface="+mn-lt"/>
              </a:rPr>
              <a:t>eich</a:t>
            </a:r>
            <a:r>
              <a:rPr lang="en-GB" dirty="0">
                <a:ea typeface="+mn-lt"/>
                <a:cs typeface="+mn-lt"/>
              </a:rPr>
              <a:t> barn chi?</a:t>
            </a:r>
          </a:p>
          <a:p>
            <a:r>
              <a:rPr lang="en-GB" dirty="0">
                <a:ea typeface="+mn-lt"/>
                <a:cs typeface="+mn-lt"/>
              </a:rPr>
              <a:t>How important is S4C in your opinion?</a:t>
            </a:r>
            <a:endParaRPr lang="en-GB" dirty="0"/>
          </a:p>
        </p:txBody>
      </p:sp>
    </p:spTree>
    <p:extLst>
      <p:ext uri="{BB962C8B-B14F-4D97-AF65-F5344CB8AC3E}">
        <p14:creationId xmlns:p14="http://schemas.microsoft.com/office/powerpoint/2010/main" val="936401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B7E1453B-11D0-FD4D-8B94-5744A3E0396E}"/>
              </a:ext>
            </a:extLst>
          </p:cNvPr>
          <p:cNvSpPr/>
          <p:nvPr/>
        </p:nvSpPr>
        <p:spPr>
          <a:xfrm>
            <a:off x="346216" y="3222131"/>
            <a:ext cx="11432977" cy="3067898"/>
          </a:xfrm>
          <a:prstGeom prst="roundRect">
            <a:avLst/>
          </a:prstGeom>
          <a:solidFill>
            <a:srgbClr val="F2FD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a:solidFill>
                  <a:schemeClr val="accent4">
                    <a:lumMod val="50000"/>
                  </a:schemeClr>
                </a:solidFill>
              </a:rPr>
              <a:t> </a:t>
            </a:r>
            <a:r>
              <a:rPr lang="cy-GB" sz="3600" b="1">
                <a:solidFill>
                  <a:schemeClr val="accent4">
                    <a:lumMod val="50000"/>
                  </a:schemeClr>
                </a:solidFill>
                <a:latin typeface="+mj-lt"/>
              </a:rPr>
              <a:t>Pa brofiad(au) o'r iaith Gymraeg sydd gennych chi? </a:t>
            </a:r>
          </a:p>
          <a:p>
            <a:pPr algn="ctr"/>
            <a:endParaRPr lang="cy-GB" sz="3600" b="1">
              <a:solidFill>
                <a:schemeClr val="accent1">
                  <a:lumMod val="10000"/>
                </a:schemeClr>
              </a:solidFill>
              <a:latin typeface="+mj-lt"/>
            </a:endParaRPr>
          </a:p>
          <a:p>
            <a:pPr algn="ctr"/>
            <a:r>
              <a:rPr lang="cy-GB" sz="3600" b="1">
                <a:solidFill>
                  <a:schemeClr val="accent1">
                    <a:lumMod val="10000"/>
                  </a:schemeClr>
                </a:solidFill>
                <a:latin typeface="+mj-lt"/>
              </a:rPr>
              <a:t>What is your experience of the Welsh language?</a:t>
            </a:r>
          </a:p>
          <a:p>
            <a:pPr algn="ctr"/>
            <a:endParaRPr lang="en-US"/>
          </a:p>
        </p:txBody>
      </p:sp>
      <p:sp>
        <p:nvSpPr>
          <p:cNvPr id="6" name="Title 5">
            <a:extLst>
              <a:ext uri="{FF2B5EF4-FFF2-40B4-BE49-F238E27FC236}">
                <a16:creationId xmlns:a16="http://schemas.microsoft.com/office/drawing/2014/main" id="{16BEE235-7671-4E04-941C-40A3BA40B9D0}"/>
              </a:ext>
            </a:extLst>
          </p:cNvPr>
          <p:cNvSpPr>
            <a:spLocks noGrp="1"/>
          </p:cNvSpPr>
          <p:nvPr>
            <p:ph type="title"/>
          </p:nvPr>
        </p:nvSpPr>
        <p:spPr>
          <a:xfrm>
            <a:off x="713233" y="220209"/>
            <a:ext cx="11065960" cy="911679"/>
          </a:xfrm>
        </p:spPr>
        <p:style>
          <a:lnRef idx="1">
            <a:schemeClr val="dk1"/>
          </a:lnRef>
          <a:fillRef idx="3">
            <a:schemeClr val="dk1"/>
          </a:fillRef>
          <a:effectRef idx="2">
            <a:schemeClr val="dk1"/>
          </a:effectRef>
          <a:fontRef idx="minor">
            <a:schemeClr val="lt1"/>
          </a:fontRef>
        </p:style>
        <p:txBody>
          <a:bodyPr>
            <a:normAutofit fontScale="90000"/>
          </a:bodyPr>
          <a:lstStyle/>
          <a:p>
            <a:r>
              <a:rPr lang="en-GB" b="1" err="1">
                <a:latin typeface="+mj-lt"/>
              </a:rPr>
              <a:t>Meddyliwch</a:t>
            </a:r>
            <a:r>
              <a:rPr lang="en-GB" b="1">
                <a:latin typeface="+mj-lt"/>
              </a:rPr>
              <a:t> am :                          Think about …</a:t>
            </a:r>
          </a:p>
        </p:txBody>
      </p:sp>
      <p:pic>
        <p:nvPicPr>
          <p:cNvPr id="3" name="Picture 2">
            <a:extLst>
              <a:ext uri="{FF2B5EF4-FFF2-40B4-BE49-F238E27FC236}">
                <a16:creationId xmlns:a16="http://schemas.microsoft.com/office/drawing/2014/main" id="{E2039764-4DB7-C642-86E8-BF163B76D8C9}"/>
              </a:ext>
            </a:extLst>
          </p:cNvPr>
          <p:cNvPicPr>
            <a:picLocks noChangeAspect="1"/>
          </p:cNvPicPr>
          <p:nvPr/>
        </p:nvPicPr>
        <p:blipFill>
          <a:blip r:embed="rId2"/>
          <a:stretch>
            <a:fillRect/>
          </a:stretch>
        </p:blipFill>
        <p:spPr>
          <a:xfrm>
            <a:off x="5198088" y="1312393"/>
            <a:ext cx="1729232" cy="1729232"/>
          </a:xfrm>
          <a:prstGeom prst="rect">
            <a:avLst/>
          </a:prstGeom>
        </p:spPr>
      </p:pic>
    </p:spTree>
    <p:extLst>
      <p:ext uri="{BB962C8B-B14F-4D97-AF65-F5344CB8AC3E}">
        <p14:creationId xmlns:p14="http://schemas.microsoft.com/office/powerpoint/2010/main" val="4197481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772732" y="309093"/>
            <a:ext cx="10663707" cy="605307"/>
          </a:xfrm>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3200" b="1">
                <a:latin typeface="Segoe Print" panose="02000800000000000000" pitchFamily="2" charset="0"/>
              </a:rPr>
              <a:t>Pam </a:t>
            </a:r>
            <a:r>
              <a:rPr lang="en-US" sz="3200" b="1" err="1">
                <a:latin typeface="Segoe Print" panose="02000800000000000000" pitchFamily="2" charset="0"/>
              </a:rPr>
              <a:t>ydyn</a:t>
            </a:r>
            <a:r>
              <a:rPr lang="en-US" sz="3200" b="1">
                <a:latin typeface="Segoe Print" panose="02000800000000000000" pitchFamily="2" charset="0"/>
              </a:rPr>
              <a:t> </a:t>
            </a:r>
            <a:r>
              <a:rPr lang="en-US" sz="3200" b="1" err="1">
                <a:latin typeface="Segoe Print" panose="02000800000000000000" pitchFamily="2" charset="0"/>
              </a:rPr>
              <a:t>ni</a:t>
            </a:r>
            <a:r>
              <a:rPr lang="en-US" sz="3200" b="1">
                <a:latin typeface="Segoe Print" panose="02000800000000000000" pitchFamily="2" charset="0"/>
              </a:rPr>
              <a:t> </a:t>
            </a:r>
            <a:r>
              <a:rPr lang="en-US" sz="3200" b="1" err="1">
                <a:latin typeface="Segoe Print" panose="02000800000000000000" pitchFamily="2" charset="0"/>
              </a:rPr>
              <a:t>yma</a:t>
            </a:r>
            <a:r>
              <a:rPr lang="en-US" sz="3200" b="1">
                <a:latin typeface="Segoe Print" panose="02000800000000000000" pitchFamily="2" charset="0"/>
              </a:rPr>
              <a:t>?         </a:t>
            </a:r>
            <a:r>
              <a:rPr lang="en-US" sz="3200">
                <a:latin typeface="Segoe Print" panose="02000800000000000000" pitchFamily="2" charset="0"/>
              </a:rPr>
              <a:t>Why are we here?</a:t>
            </a:r>
          </a:p>
        </p:txBody>
      </p:sp>
      <p:sp>
        <p:nvSpPr>
          <p:cNvPr id="4" name="TextBox 3">
            <a:extLst>
              <a:ext uri="{FF2B5EF4-FFF2-40B4-BE49-F238E27FC236}">
                <a16:creationId xmlns:a16="http://schemas.microsoft.com/office/drawing/2014/main" id="{A5D8C445-DDCD-B347-930A-A3E97C474AB6}"/>
              </a:ext>
            </a:extLst>
          </p:cNvPr>
          <p:cNvSpPr txBox="1"/>
          <p:nvPr/>
        </p:nvSpPr>
        <p:spPr>
          <a:xfrm>
            <a:off x="6104585" y="1591002"/>
            <a:ext cx="5628069" cy="3816429"/>
          </a:xfrm>
          <a:prstGeom prst="rect">
            <a:avLst/>
          </a:prstGeom>
          <a:noFill/>
        </p:spPr>
        <p:txBody>
          <a:bodyPr wrap="square" rtlCol="0">
            <a:spAutoFit/>
          </a:bodyPr>
          <a:lstStyle/>
          <a:p>
            <a:pPr fontAlgn="base"/>
            <a:r>
              <a:rPr lang="en-GB" sz="2800" i="1"/>
              <a:t>In the 1911 census, there were 977,366 Welsh speakers, (43.5% of the population).</a:t>
            </a:r>
            <a:r>
              <a:rPr lang="en-US" sz="2800" i="1"/>
              <a:t>​</a:t>
            </a:r>
          </a:p>
          <a:p>
            <a:pPr fontAlgn="base"/>
            <a:r>
              <a:rPr lang="en-GB" sz="2800" i="1"/>
              <a:t>​</a:t>
            </a:r>
          </a:p>
          <a:p>
            <a:pPr fontAlgn="base"/>
            <a:endParaRPr lang="en-GB" sz="2800" i="1"/>
          </a:p>
          <a:p>
            <a:pPr fontAlgn="base"/>
            <a:r>
              <a:rPr lang="en-GB" sz="2800" i="1"/>
              <a:t>In the 2011 census, there were 562,000 Welsh speakers, (19.0% of the population).</a:t>
            </a:r>
            <a:r>
              <a:rPr lang="en-US" sz="2800" i="1"/>
              <a:t>​</a:t>
            </a:r>
          </a:p>
          <a:p>
            <a:endParaRPr lang="en-US"/>
          </a:p>
        </p:txBody>
      </p:sp>
      <p:sp>
        <p:nvSpPr>
          <p:cNvPr id="6" name="TextBox 5">
            <a:extLst>
              <a:ext uri="{FF2B5EF4-FFF2-40B4-BE49-F238E27FC236}">
                <a16:creationId xmlns:a16="http://schemas.microsoft.com/office/drawing/2014/main" id="{032C3241-7FEA-E142-A286-02BD549503D5}"/>
              </a:ext>
            </a:extLst>
          </p:cNvPr>
          <p:cNvSpPr txBox="1"/>
          <p:nvPr/>
        </p:nvSpPr>
        <p:spPr>
          <a:xfrm>
            <a:off x="270976" y="1591002"/>
            <a:ext cx="5254971" cy="4247317"/>
          </a:xfrm>
          <a:prstGeom prst="rect">
            <a:avLst/>
          </a:prstGeom>
          <a:noFill/>
        </p:spPr>
        <p:txBody>
          <a:bodyPr wrap="square" rtlCol="0">
            <a:spAutoFit/>
          </a:bodyPr>
          <a:lstStyle/>
          <a:p>
            <a:pPr fontAlgn="base"/>
            <a:r>
              <a:rPr lang="en-GB" sz="2800" err="1"/>
              <a:t>Yn</a:t>
            </a:r>
            <a:r>
              <a:rPr lang="en-GB" sz="2800"/>
              <a:t> </a:t>
            </a:r>
            <a:r>
              <a:rPr lang="en-GB" sz="2800" err="1"/>
              <a:t>nghyfrifiad</a:t>
            </a:r>
            <a:r>
              <a:rPr lang="en-GB" sz="2800"/>
              <a:t> 1911, </a:t>
            </a:r>
            <a:r>
              <a:rPr lang="en-GB" sz="2800" err="1"/>
              <a:t>roedd</a:t>
            </a:r>
            <a:r>
              <a:rPr lang="en-GB" sz="2800"/>
              <a:t> 977,366 o </a:t>
            </a:r>
            <a:r>
              <a:rPr lang="en-GB" sz="2800" err="1"/>
              <a:t>siaradwyr</a:t>
            </a:r>
            <a:r>
              <a:rPr lang="en-GB" sz="2800"/>
              <a:t> </a:t>
            </a:r>
            <a:r>
              <a:rPr lang="en-GB" sz="2800" err="1"/>
              <a:t>Cymraeg</a:t>
            </a:r>
            <a:r>
              <a:rPr lang="en-GB" sz="2800"/>
              <a:t> , (43.5% </a:t>
            </a:r>
            <a:r>
              <a:rPr lang="en-GB" sz="2800" err="1"/>
              <a:t>o’r</a:t>
            </a:r>
            <a:r>
              <a:rPr lang="en-GB" sz="2800"/>
              <a:t> </a:t>
            </a:r>
            <a:r>
              <a:rPr lang="en-GB" sz="2800" err="1"/>
              <a:t>boblogaeth</a:t>
            </a:r>
            <a:r>
              <a:rPr lang="en-GB" sz="2800"/>
              <a:t>).​</a:t>
            </a:r>
          </a:p>
          <a:p>
            <a:pPr fontAlgn="base"/>
            <a:endParaRPr lang="en-GB" sz="2800"/>
          </a:p>
          <a:p>
            <a:pPr fontAlgn="base"/>
            <a:r>
              <a:rPr lang="en-GB" sz="2800" err="1"/>
              <a:t>Yng</a:t>
            </a:r>
            <a:r>
              <a:rPr lang="en-GB" sz="2800"/>
              <a:t> </a:t>
            </a:r>
            <a:r>
              <a:rPr lang="en-GB" sz="2800" err="1"/>
              <a:t>nghyfrifiad</a:t>
            </a:r>
            <a:r>
              <a:rPr lang="en-GB" sz="2800"/>
              <a:t> 2011, </a:t>
            </a:r>
            <a:r>
              <a:rPr lang="en-GB" sz="2800" err="1"/>
              <a:t>roedd</a:t>
            </a:r>
            <a:r>
              <a:rPr lang="en-GB" sz="2800"/>
              <a:t> 562,000 o </a:t>
            </a:r>
            <a:r>
              <a:rPr lang="en-GB" sz="2800" err="1"/>
              <a:t>siaradwyr</a:t>
            </a:r>
            <a:r>
              <a:rPr lang="en-GB" sz="2800"/>
              <a:t> </a:t>
            </a:r>
            <a:r>
              <a:rPr lang="en-GB" sz="2800" err="1"/>
              <a:t>Cymraeg</a:t>
            </a:r>
            <a:r>
              <a:rPr lang="en-GB" sz="2800"/>
              <a:t>, (19.0% </a:t>
            </a:r>
            <a:r>
              <a:rPr lang="en-GB" sz="2800" err="1"/>
              <a:t>o’r</a:t>
            </a:r>
            <a:r>
              <a:rPr lang="en-GB" sz="2800"/>
              <a:t> </a:t>
            </a:r>
            <a:r>
              <a:rPr lang="en-GB" sz="2800" err="1"/>
              <a:t>boblogaeth</a:t>
            </a:r>
            <a:r>
              <a:rPr lang="en-GB" sz="2800"/>
              <a:t>).</a:t>
            </a:r>
            <a:r>
              <a:rPr lang="en-US" sz="2800"/>
              <a:t>​</a:t>
            </a:r>
          </a:p>
          <a:p>
            <a:endParaRPr lang="en-US"/>
          </a:p>
        </p:txBody>
      </p:sp>
      <p:pic>
        <p:nvPicPr>
          <p:cNvPr id="3" name="Picture 2" descr="A close-up of a logo&#10;&#10;Description automatically generated">
            <a:extLst>
              <a:ext uri="{FF2B5EF4-FFF2-40B4-BE49-F238E27FC236}">
                <a16:creationId xmlns:a16="http://schemas.microsoft.com/office/drawing/2014/main" id="{40ADAAD4-7DBE-F6BA-11C3-27CBBDEB297D}"/>
              </a:ext>
            </a:extLst>
          </p:cNvPr>
          <p:cNvPicPr>
            <a:picLocks noChangeAspect="1"/>
          </p:cNvPicPr>
          <p:nvPr/>
        </p:nvPicPr>
        <p:blipFill>
          <a:blip r:embed="rId3"/>
          <a:stretch>
            <a:fillRect/>
          </a:stretch>
        </p:blipFill>
        <p:spPr>
          <a:xfrm>
            <a:off x="188570" y="5549188"/>
            <a:ext cx="5655018" cy="1246021"/>
          </a:xfrm>
          <a:prstGeom prst="rect">
            <a:avLst/>
          </a:prstGeom>
        </p:spPr>
      </p:pic>
    </p:spTree>
    <p:extLst>
      <p:ext uri="{BB962C8B-B14F-4D97-AF65-F5344CB8AC3E}">
        <p14:creationId xmlns:p14="http://schemas.microsoft.com/office/powerpoint/2010/main" val="29754119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299508" y="1619281"/>
            <a:ext cx="4093943" cy="3004235"/>
          </a:xfrm>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3200">
                <a:latin typeface="Segoe Print" panose="02000800000000000000" pitchFamily="2" charset="0"/>
              </a:rPr>
              <a:t>Ein </a:t>
            </a:r>
            <a:r>
              <a:rPr lang="en-US" sz="3200" err="1">
                <a:latin typeface="Segoe Print" panose="02000800000000000000" pitchFamily="2" charset="0"/>
              </a:rPr>
              <a:t>sefyllfa</a:t>
            </a:r>
            <a:r>
              <a:rPr lang="en-US" sz="3200">
                <a:latin typeface="Segoe Print" panose="02000800000000000000" pitchFamily="2" charset="0"/>
              </a:rPr>
              <a:t> </a:t>
            </a:r>
            <a:r>
              <a:rPr lang="en-US" sz="3200" err="1">
                <a:latin typeface="Segoe Print" panose="02000800000000000000" pitchFamily="2" charset="0"/>
              </a:rPr>
              <a:t>bresennol</a:t>
            </a:r>
            <a:r>
              <a:rPr lang="en-US" sz="3200">
                <a:latin typeface="Segoe Print" panose="02000800000000000000" pitchFamily="2" charset="0"/>
              </a:rPr>
              <a:t> … </a:t>
            </a:r>
            <a:br>
              <a:rPr lang="en-US" sz="3200">
                <a:latin typeface="Segoe Print" panose="02000800000000000000" pitchFamily="2" charset="0"/>
              </a:rPr>
            </a:br>
            <a:br>
              <a:rPr lang="en-US" sz="3200">
                <a:latin typeface="Segoe Print" panose="02000800000000000000" pitchFamily="2" charset="0"/>
              </a:rPr>
            </a:br>
            <a:br>
              <a:rPr lang="en-US" sz="3200">
                <a:latin typeface="Segoe Print" panose="02000800000000000000" pitchFamily="2" charset="0"/>
              </a:rPr>
            </a:br>
            <a:r>
              <a:rPr lang="en-US" sz="3200">
                <a:latin typeface="Segoe Print" panose="02000800000000000000" pitchFamily="2" charset="0"/>
              </a:rPr>
              <a:t>Our current situation …</a:t>
            </a:r>
          </a:p>
        </p:txBody>
      </p:sp>
      <p:pic>
        <p:nvPicPr>
          <p:cNvPr id="12" name="Picture 12" descr="A close up of a map&#10;&#10;Description generated with high confidence">
            <a:extLst>
              <a:ext uri="{FF2B5EF4-FFF2-40B4-BE49-F238E27FC236}">
                <a16:creationId xmlns:a16="http://schemas.microsoft.com/office/drawing/2014/main" id="{41F5BF62-7295-4F01-8371-017FC0D9B73C}"/>
              </a:ext>
            </a:extLst>
          </p:cNvPr>
          <p:cNvPicPr>
            <a:picLocks noGrp="1" noChangeAspect="1"/>
          </p:cNvPicPr>
          <p:nvPr>
            <p:ph idx="1"/>
          </p:nvPr>
        </p:nvPicPr>
        <p:blipFill>
          <a:blip r:embed="rId3"/>
          <a:stretch>
            <a:fillRect/>
          </a:stretch>
        </p:blipFill>
        <p:spPr>
          <a:xfrm>
            <a:off x="5309956" y="39769"/>
            <a:ext cx="5326401" cy="6761267"/>
          </a:xfrm>
        </p:spPr>
      </p:pic>
      <p:pic>
        <p:nvPicPr>
          <p:cNvPr id="3" name="Picture 2" descr="A close-up of a logo&#10;&#10;Description automatically generated">
            <a:extLst>
              <a:ext uri="{FF2B5EF4-FFF2-40B4-BE49-F238E27FC236}">
                <a16:creationId xmlns:a16="http://schemas.microsoft.com/office/drawing/2014/main" id="{88F1540F-55E5-DE34-8D1D-933B4C862C59}"/>
              </a:ext>
            </a:extLst>
          </p:cNvPr>
          <p:cNvPicPr>
            <a:picLocks noChangeAspect="1"/>
          </p:cNvPicPr>
          <p:nvPr/>
        </p:nvPicPr>
        <p:blipFill>
          <a:blip r:embed="rId4"/>
          <a:stretch>
            <a:fillRect/>
          </a:stretch>
        </p:blipFill>
        <p:spPr>
          <a:xfrm>
            <a:off x="188570" y="5786438"/>
            <a:ext cx="4578268" cy="1008771"/>
          </a:xfrm>
          <a:prstGeom prst="rect">
            <a:avLst/>
          </a:prstGeom>
        </p:spPr>
      </p:pic>
    </p:spTree>
    <p:extLst>
      <p:ext uri="{BB962C8B-B14F-4D97-AF65-F5344CB8AC3E}">
        <p14:creationId xmlns:p14="http://schemas.microsoft.com/office/powerpoint/2010/main" val="8083231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94264-EF9A-407C-82A7-07E2F0CDD26C}"/>
              </a:ext>
            </a:extLst>
          </p:cNvPr>
          <p:cNvSpPr>
            <a:spLocks noGrp="1"/>
          </p:cNvSpPr>
          <p:nvPr>
            <p:ph type="title"/>
          </p:nvPr>
        </p:nvSpPr>
        <p:spPr>
          <a:xfrm>
            <a:off x="1730510" y="235924"/>
            <a:ext cx="8621803" cy="1044092"/>
          </a:xfrm>
        </p:spPr>
        <p:style>
          <a:lnRef idx="1">
            <a:schemeClr val="dk1"/>
          </a:lnRef>
          <a:fillRef idx="3">
            <a:schemeClr val="dk1"/>
          </a:fillRef>
          <a:effectRef idx="2">
            <a:schemeClr val="dk1"/>
          </a:effectRef>
          <a:fontRef idx="minor">
            <a:schemeClr val="lt1"/>
          </a:fontRef>
        </p:style>
        <p:txBody>
          <a:bodyPr>
            <a:normAutofit/>
          </a:bodyPr>
          <a:lstStyle/>
          <a:p>
            <a:pPr algn="ctr"/>
            <a:r>
              <a:rPr lang="en-GB" sz="3200" b="1">
                <a:latin typeface="Segoe Print"/>
              </a:rPr>
              <a:t>Beth </a:t>
            </a:r>
            <a:r>
              <a:rPr lang="en-GB" sz="3200" b="1" err="1">
                <a:latin typeface="Segoe Print"/>
              </a:rPr>
              <a:t>wnaeth</a:t>
            </a:r>
            <a:r>
              <a:rPr lang="en-GB" sz="3200" b="1">
                <a:latin typeface="Segoe Print"/>
              </a:rPr>
              <a:t> y </a:t>
            </a:r>
            <a:r>
              <a:rPr lang="en-GB" sz="3200" b="1" err="1">
                <a:latin typeface="Segoe Print"/>
              </a:rPr>
              <a:t>Llywodraeth</a:t>
            </a:r>
            <a:r>
              <a:rPr lang="en-GB" sz="3200" b="1">
                <a:latin typeface="Segoe Print"/>
              </a:rPr>
              <a:t>?</a:t>
            </a:r>
            <a:br>
              <a:rPr lang="en-GB" sz="3200" b="1">
                <a:latin typeface="Segoe Print"/>
              </a:rPr>
            </a:br>
            <a:r>
              <a:rPr lang="en-GB" sz="3200" b="1">
                <a:latin typeface="Segoe Print"/>
              </a:rPr>
              <a:t>What did the Government do?</a:t>
            </a:r>
            <a:endParaRPr lang="en-US" sz="3200"/>
          </a:p>
        </p:txBody>
      </p:sp>
      <p:pic>
        <p:nvPicPr>
          <p:cNvPr id="4" name="Picture 4" descr="A picture containing shirt, man, sign, young&#10;&#10;Description generated with very high confidence">
            <a:extLst>
              <a:ext uri="{FF2B5EF4-FFF2-40B4-BE49-F238E27FC236}">
                <a16:creationId xmlns:a16="http://schemas.microsoft.com/office/drawing/2014/main" id="{53FA914B-B6A1-4CC9-AC61-39225FD3FF37}"/>
              </a:ext>
            </a:extLst>
          </p:cNvPr>
          <p:cNvPicPr>
            <a:picLocks noGrp="1" noChangeAspect="1"/>
          </p:cNvPicPr>
          <p:nvPr>
            <p:ph idx="1"/>
          </p:nvPr>
        </p:nvPicPr>
        <p:blipFill>
          <a:blip r:embed="rId3"/>
          <a:stretch>
            <a:fillRect/>
          </a:stretch>
        </p:blipFill>
        <p:spPr>
          <a:xfrm>
            <a:off x="1945991" y="2026649"/>
            <a:ext cx="4403294" cy="3654363"/>
          </a:xfrm>
          <a:ln w="38100">
            <a:solidFill>
              <a:schemeClr val="tx1"/>
            </a:solidFill>
          </a:ln>
        </p:spPr>
      </p:pic>
      <p:sp>
        <p:nvSpPr>
          <p:cNvPr id="6" name="TextBox 5">
            <a:extLst>
              <a:ext uri="{FF2B5EF4-FFF2-40B4-BE49-F238E27FC236}">
                <a16:creationId xmlns:a16="http://schemas.microsoft.com/office/drawing/2014/main" id="{C90767B8-67C7-4FBA-BCC6-863B5D86A697}"/>
              </a:ext>
            </a:extLst>
          </p:cNvPr>
          <p:cNvSpPr txBox="1"/>
          <p:nvPr/>
        </p:nvSpPr>
        <p:spPr>
          <a:xfrm>
            <a:off x="6602186" y="2026649"/>
            <a:ext cx="375012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This is a strategy for the whole of Wales, and we want every part of the country to share in the vision of a million Welsh speakers.  </a:t>
            </a:r>
            <a:endParaRPr lang="en-US">
              <a:latin typeface="Trebuchet MS" panose="020B0603020202020204"/>
              <a:cs typeface="Arial"/>
            </a:endParaRPr>
          </a:p>
          <a:p>
            <a:endParaRPr lang="en-US">
              <a:latin typeface="Arial"/>
              <a:cs typeface="Arial"/>
            </a:endParaRPr>
          </a:p>
          <a:p>
            <a:r>
              <a:rPr lang="en-US">
                <a:latin typeface="Arial"/>
                <a:cs typeface="Arial"/>
              </a:rPr>
              <a:t>(page 7)</a:t>
            </a:r>
            <a:endParaRPr lang="en-US"/>
          </a:p>
        </p:txBody>
      </p:sp>
      <p:sp>
        <p:nvSpPr>
          <p:cNvPr id="7" name="TextBox 6">
            <a:extLst>
              <a:ext uri="{FF2B5EF4-FFF2-40B4-BE49-F238E27FC236}">
                <a16:creationId xmlns:a16="http://schemas.microsoft.com/office/drawing/2014/main" id="{F225926C-F0C3-424B-9747-0F5D015B4EC8}"/>
              </a:ext>
            </a:extLst>
          </p:cNvPr>
          <p:cNvSpPr txBox="1"/>
          <p:nvPr/>
        </p:nvSpPr>
        <p:spPr>
          <a:xfrm>
            <a:off x="6602186" y="5302956"/>
            <a:ext cx="5400924" cy="1200329"/>
          </a:xfrm>
          <a:prstGeom prst="rect">
            <a:avLst/>
          </a:prstGeom>
          <a:noFill/>
        </p:spPr>
        <p:txBody>
          <a:bodyPr wrap="square" rtlCol="0">
            <a:spAutoFit/>
          </a:bodyPr>
          <a:lstStyle/>
          <a:p>
            <a:r>
              <a:rPr lang="en-US">
                <a:hlinkClick r:id="rId4"/>
              </a:rPr>
              <a:t>https://gov.wales/sites/default/files/publications/2018-12/cymraeg-2050-welsh-language-strategy.pdf</a:t>
            </a:r>
            <a:endParaRPr lang="en-US"/>
          </a:p>
          <a:p>
            <a:endParaRPr lang="en-US"/>
          </a:p>
        </p:txBody>
      </p:sp>
      <p:pic>
        <p:nvPicPr>
          <p:cNvPr id="3" name="Picture 2" descr="A close-up of a logo&#10;&#10;Description automatically generated">
            <a:extLst>
              <a:ext uri="{FF2B5EF4-FFF2-40B4-BE49-F238E27FC236}">
                <a16:creationId xmlns:a16="http://schemas.microsoft.com/office/drawing/2014/main" id="{184367C9-2BF1-EC9D-37DD-AAE6FC315FF5}"/>
              </a:ext>
            </a:extLst>
          </p:cNvPr>
          <p:cNvPicPr>
            <a:picLocks noChangeAspect="1"/>
          </p:cNvPicPr>
          <p:nvPr/>
        </p:nvPicPr>
        <p:blipFill>
          <a:blip r:embed="rId5"/>
          <a:stretch>
            <a:fillRect/>
          </a:stretch>
        </p:blipFill>
        <p:spPr>
          <a:xfrm>
            <a:off x="188570" y="5801035"/>
            <a:ext cx="4512018" cy="994174"/>
          </a:xfrm>
          <a:prstGeom prst="rect">
            <a:avLst/>
          </a:prstGeom>
        </p:spPr>
      </p:pic>
    </p:spTree>
    <p:extLst>
      <p:ext uri="{BB962C8B-B14F-4D97-AF65-F5344CB8AC3E}">
        <p14:creationId xmlns:p14="http://schemas.microsoft.com/office/powerpoint/2010/main" val="14064950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0255" y="116632"/>
            <a:ext cx="10349345" cy="5524314"/>
          </a:xfrm>
          <a:solidFill>
            <a:schemeClr val="bg1"/>
          </a:solidFill>
          <a:ln w="38100">
            <a:solidFill>
              <a:schemeClr val="tx1"/>
            </a:solidFill>
          </a:ln>
        </p:spPr>
        <p:txBody>
          <a:bodyPr vert="horz" lIns="91440" tIns="45720" rIns="91440" bIns="45720" rtlCol="0" anchor="t">
            <a:normAutofit fontScale="92500" lnSpcReduction="10000"/>
          </a:bodyPr>
          <a:lstStyle/>
          <a:p>
            <a:pPr marL="114300" indent="0">
              <a:buNone/>
            </a:pPr>
            <a:r>
              <a:rPr lang="en-GB" sz="3200" b="1"/>
              <a:t>“</a:t>
            </a:r>
            <a:r>
              <a:rPr lang="en-GB" sz="2800" b="1" err="1"/>
              <a:t>Mae’r</a:t>
            </a:r>
            <a:r>
              <a:rPr lang="en-GB" sz="2800" b="1"/>
              <a:t> </a:t>
            </a:r>
            <a:r>
              <a:rPr lang="en-GB" sz="2800" b="1" err="1"/>
              <a:t>Gymraeg</a:t>
            </a:r>
            <a:r>
              <a:rPr lang="en-GB" sz="2800" b="1"/>
              <a:t> </a:t>
            </a:r>
            <a:r>
              <a:rPr lang="en-GB" sz="2800" b="1" err="1"/>
              <a:t>yn</a:t>
            </a:r>
            <a:r>
              <a:rPr lang="en-GB" sz="2800" b="1"/>
              <a:t> un o </a:t>
            </a:r>
            <a:r>
              <a:rPr lang="en-GB" sz="2800" b="1" err="1"/>
              <a:t>drysorau</a:t>
            </a:r>
            <a:r>
              <a:rPr lang="en-GB" sz="2800" b="1"/>
              <a:t> </a:t>
            </a:r>
            <a:r>
              <a:rPr lang="en-GB" sz="2800" b="1" err="1"/>
              <a:t>Cymru</a:t>
            </a:r>
            <a:r>
              <a:rPr lang="en-GB" sz="2800" b="1"/>
              <a:t>…… Ein </a:t>
            </a:r>
            <a:r>
              <a:rPr lang="en-GB" sz="2800" b="1" err="1"/>
              <a:t>huchelgais</a:t>
            </a:r>
            <a:r>
              <a:rPr lang="en-GB" sz="2800" b="1"/>
              <a:t> </a:t>
            </a:r>
            <a:r>
              <a:rPr lang="en-GB" sz="2800" b="1" err="1"/>
              <a:t>ni</a:t>
            </a:r>
            <a:r>
              <a:rPr lang="en-GB" sz="2800" b="1"/>
              <a:t> </a:t>
            </a:r>
            <a:r>
              <a:rPr lang="en-GB" sz="2800" b="1" err="1"/>
              <a:t>fel</a:t>
            </a:r>
            <a:r>
              <a:rPr lang="en-GB" sz="2800" b="1"/>
              <a:t> </a:t>
            </a:r>
            <a:r>
              <a:rPr lang="en-GB" sz="2800" b="1" err="1"/>
              <a:t>Llywodraeth</a:t>
            </a:r>
            <a:r>
              <a:rPr lang="en-GB" sz="2800" b="1"/>
              <a:t> </a:t>
            </a:r>
            <a:r>
              <a:rPr lang="en-GB" sz="2800" b="1" err="1"/>
              <a:t>Cymru</a:t>
            </a:r>
            <a:r>
              <a:rPr lang="en-GB" sz="2800" b="1"/>
              <a:t> </a:t>
            </a:r>
            <a:r>
              <a:rPr lang="en-GB" sz="2800" b="1" err="1"/>
              <a:t>yw</a:t>
            </a:r>
            <a:r>
              <a:rPr lang="en-GB" sz="2800" b="1"/>
              <a:t> </a:t>
            </a:r>
            <a:r>
              <a:rPr lang="en-GB" sz="2800" b="1" err="1"/>
              <a:t>gweld</a:t>
            </a:r>
            <a:r>
              <a:rPr lang="en-GB" sz="2800" b="1"/>
              <a:t> </a:t>
            </a:r>
            <a:r>
              <a:rPr lang="en-GB" sz="2800" b="1" err="1"/>
              <a:t>miliwn</a:t>
            </a:r>
            <a:r>
              <a:rPr lang="en-GB" sz="2800" b="1"/>
              <a:t> o </a:t>
            </a:r>
            <a:r>
              <a:rPr lang="en-GB" sz="2800" b="1" err="1"/>
              <a:t>bobl</a:t>
            </a:r>
            <a:r>
              <a:rPr lang="en-GB" sz="2800" b="1"/>
              <a:t> </a:t>
            </a:r>
            <a:r>
              <a:rPr lang="en-GB" sz="2800" b="1" err="1"/>
              <a:t>yn</a:t>
            </a:r>
            <a:r>
              <a:rPr lang="en-GB" sz="2800" b="1"/>
              <a:t> </a:t>
            </a:r>
            <a:r>
              <a:rPr lang="en-GB" sz="2800" b="1" err="1"/>
              <a:t>gallu</a:t>
            </a:r>
            <a:r>
              <a:rPr lang="en-GB" sz="2800" b="1"/>
              <a:t> </a:t>
            </a:r>
            <a:r>
              <a:rPr lang="en-GB" sz="2800" b="1" err="1"/>
              <a:t>mwynhau</a:t>
            </a:r>
            <a:r>
              <a:rPr lang="en-GB" sz="2800" b="1"/>
              <a:t> </a:t>
            </a:r>
            <a:r>
              <a:rPr lang="en-GB" sz="2800" b="1" err="1"/>
              <a:t>siarad</a:t>
            </a:r>
            <a:r>
              <a:rPr lang="en-GB" sz="2800" b="1"/>
              <a:t> a </a:t>
            </a:r>
            <a:r>
              <a:rPr lang="en-GB" sz="2800" b="1" err="1"/>
              <a:t>defnyddio’r</a:t>
            </a:r>
            <a:r>
              <a:rPr lang="en-GB" sz="2800" b="1"/>
              <a:t>  </a:t>
            </a:r>
            <a:r>
              <a:rPr lang="en-GB" sz="2800" b="1" err="1"/>
              <a:t>Gymraeg</a:t>
            </a:r>
            <a:r>
              <a:rPr lang="en-GB" sz="2800" b="1"/>
              <a:t> </a:t>
            </a:r>
            <a:r>
              <a:rPr lang="en-GB" sz="2800" b="1" err="1"/>
              <a:t>erbyn</a:t>
            </a:r>
            <a:r>
              <a:rPr lang="en-GB" sz="2800" b="1"/>
              <a:t> 2050.  Does dim </a:t>
            </a:r>
            <a:r>
              <a:rPr lang="en-GB" sz="2800" b="1" err="1"/>
              <a:t>dwywaith</a:t>
            </a:r>
            <a:r>
              <a:rPr lang="en-GB" sz="2800" b="1"/>
              <a:t> </a:t>
            </a:r>
            <a:r>
              <a:rPr lang="en-GB" sz="2800" b="1" err="1"/>
              <a:t>fod</a:t>
            </a:r>
            <a:r>
              <a:rPr lang="en-GB" sz="2800" b="1"/>
              <a:t> hon </a:t>
            </a:r>
            <a:r>
              <a:rPr lang="en-GB" sz="2800" b="1" u="sng" err="1"/>
              <a:t>yn</a:t>
            </a:r>
            <a:r>
              <a:rPr lang="en-GB" sz="2800" b="1" u="sng"/>
              <a:t> </a:t>
            </a:r>
            <a:r>
              <a:rPr lang="en-GB" sz="2800" b="1" u="sng" err="1"/>
              <a:t>uchelgais</a:t>
            </a:r>
            <a:r>
              <a:rPr lang="en-GB" sz="2800" b="1" u="sng"/>
              <a:t> </a:t>
            </a:r>
            <a:r>
              <a:rPr lang="en-GB" sz="2800" b="1" u="sng" err="1"/>
              <a:t>heriol</a:t>
            </a:r>
            <a:r>
              <a:rPr lang="en-GB" sz="2800" b="1"/>
              <a:t> ……”</a:t>
            </a:r>
            <a:endParaRPr lang="en-GB" sz="2800"/>
          </a:p>
          <a:p>
            <a:pPr marL="114300" indent="0">
              <a:buNone/>
            </a:pPr>
            <a:endParaRPr lang="en-GB" sz="1600"/>
          </a:p>
          <a:p>
            <a:pPr marL="114300" indent="0">
              <a:buNone/>
            </a:pPr>
            <a:r>
              <a:rPr lang="en-GB" sz="1600" err="1"/>
              <a:t>Rhagair</a:t>
            </a:r>
            <a:r>
              <a:rPr lang="en-GB" sz="1600"/>
              <a:t> Carwyn Jones AC (</a:t>
            </a:r>
            <a:r>
              <a:rPr lang="en-GB" sz="1600" err="1"/>
              <a:t>Prif</a:t>
            </a:r>
            <a:r>
              <a:rPr lang="en-GB" sz="1600"/>
              <a:t> </a:t>
            </a:r>
            <a:r>
              <a:rPr lang="en-GB" sz="1600" err="1"/>
              <a:t>Weinidog</a:t>
            </a:r>
            <a:r>
              <a:rPr lang="en-GB" sz="1600"/>
              <a:t> </a:t>
            </a:r>
            <a:r>
              <a:rPr lang="en-GB" sz="1600" err="1"/>
              <a:t>yn</a:t>
            </a:r>
            <a:r>
              <a:rPr lang="en-GB" sz="1600"/>
              <a:t> 2017) ac Alun Davies AC (</a:t>
            </a:r>
            <a:r>
              <a:rPr lang="en-GB" sz="1600" err="1"/>
              <a:t>Gweinidog</a:t>
            </a:r>
            <a:r>
              <a:rPr lang="en-GB" sz="1600"/>
              <a:t> y </a:t>
            </a:r>
            <a:r>
              <a:rPr lang="en-GB" sz="1600" err="1"/>
              <a:t>Gymraeg</a:t>
            </a:r>
            <a:r>
              <a:rPr lang="en-GB" sz="1600"/>
              <a:t> a </a:t>
            </a:r>
            <a:r>
              <a:rPr lang="en-GB" sz="1600" err="1"/>
              <a:t>Dysgu</a:t>
            </a:r>
            <a:r>
              <a:rPr lang="en-GB" sz="1600"/>
              <a:t> </a:t>
            </a:r>
            <a:r>
              <a:rPr lang="en-GB" sz="1600" err="1"/>
              <a:t>Gydol</a:t>
            </a:r>
            <a:r>
              <a:rPr lang="en-GB" sz="1600"/>
              <a:t> </a:t>
            </a:r>
            <a:r>
              <a:rPr lang="en-GB" sz="1600" err="1"/>
              <a:t>Oes</a:t>
            </a:r>
            <a:r>
              <a:rPr lang="en-GB" sz="1600"/>
              <a:t> </a:t>
            </a:r>
            <a:r>
              <a:rPr lang="en-GB" sz="1600" err="1"/>
              <a:t>yn</a:t>
            </a:r>
            <a:r>
              <a:rPr lang="en-GB" sz="1600"/>
              <a:t> 2017)</a:t>
            </a:r>
          </a:p>
          <a:p>
            <a:pPr marL="114300" indent="0">
              <a:buNone/>
            </a:pPr>
            <a:endParaRPr lang="en-GB" sz="1600"/>
          </a:p>
          <a:p>
            <a:pPr marL="114300" indent="0">
              <a:buNone/>
            </a:pPr>
            <a:r>
              <a:rPr lang="en-GB" sz="2800" b="1" i="1">
                <a:latin typeface="+mj-lt"/>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a:latin typeface="+mj-lt"/>
            </a:endParaRPr>
          </a:p>
          <a:p>
            <a:pPr marL="114300" indent="0">
              <a:buNone/>
            </a:pPr>
            <a:r>
              <a:rPr lang="en-GB" i="1">
                <a:latin typeface="+mj-lt"/>
              </a:rPr>
              <a:t>F</a:t>
            </a:r>
            <a:r>
              <a:rPr lang="en-GB" sz="1600" i="1">
                <a:latin typeface="+mj-lt"/>
              </a:rPr>
              <a:t>oreword by Carwyn Jones AM (Fist Minister 2017) and Alun Davies AM (Minister for Lifelong learning and Welsh Language in 2017</a:t>
            </a:r>
            <a:r>
              <a:rPr lang="en-GB" i="1">
                <a:latin typeface="+mj-lt"/>
              </a:rPr>
              <a:t>)</a:t>
            </a:r>
          </a:p>
        </p:txBody>
      </p:sp>
      <p:pic>
        <p:nvPicPr>
          <p:cNvPr id="4" name="Picture 4" descr="A picture containing shirt, man, sign, young&#10;&#10;Description generated with very high confidence">
            <a:extLst>
              <a:ext uri="{FF2B5EF4-FFF2-40B4-BE49-F238E27FC236}">
                <a16:creationId xmlns:a16="http://schemas.microsoft.com/office/drawing/2014/main" id="{3E0146C7-F25F-EE4A-A16A-1B8133603DC2}"/>
              </a:ext>
            </a:extLst>
          </p:cNvPr>
          <p:cNvPicPr>
            <a:picLocks noChangeAspect="1"/>
          </p:cNvPicPr>
          <p:nvPr/>
        </p:nvPicPr>
        <p:blipFill>
          <a:blip r:embed="rId3"/>
          <a:stretch>
            <a:fillRect/>
          </a:stretch>
        </p:blipFill>
        <p:spPr>
          <a:xfrm>
            <a:off x="161341" y="2436954"/>
            <a:ext cx="1341816" cy="1113594"/>
          </a:xfrm>
          <a:prstGeom prst="rect">
            <a:avLst/>
          </a:prstGeom>
          <a:ln w="38100">
            <a:solidFill>
              <a:schemeClr val="tx1"/>
            </a:solidFill>
          </a:ln>
        </p:spPr>
      </p:pic>
      <p:pic>
        <p:nvPicPr>
          <p:cNvPr id="2" name="Picture 1" descr="A close-up of a logo&#10;&#10;Description automatically generated">
            <a:extLst>
              <a:ext uri="{FF2B5EF4-FFF2-40B4-BE49-F238E27FC236}">
                <a16:creationId xmlns:a16="http://schemas.microsoft.com/office/drawing/2014/main" id="{B4264B35-A6BC-1099-8AF5-03FA89ACFC90}"/>
              </a:ext>
            </a:extLst>
          </p:cNvPr>
          <p:cNvPicPr>
            <a:picLocks noChangeAspect="1"/>
          </p:cNvPicPr>
          <p:nvPr/>
        </p:nvPicPr>
        <p:blipFill>
          <a:blip r:embed="rId4"/>
          <a:stretch>
            <a:fillRect/>
          </a:stretch>
        </p:blipFill>
        <p:spPr>
          <a:xfrm>
            <a:off x="188570" y="5684556"/>
            <a:ext cx="5040655" cy="1110653"/>
          </a:xfrm>
          <a:prstGeom prst="rect">
            <a:avLst/>
          </a:prstGeom>
        </p:spPr>
      </p:pic>
    </p:spTree>
    <p:extLst>
      <p:ext uri="{BB962C8B-B14F-4D97-AF65-F5344CB8AC3E}">
        <p14:creationId xmlns:p14="http://schemas.microsoft.com/office/powerpoint/2010/main" val="16402387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B04CD305-DE72-4A2A-AA8C-A30316A964D1}"/>
              </a:ext>
            </a:extLst>
          </p:cNvPr>
          <p:cNvPicPr>
            <a:picLocks noGrp="1" noChangeAspect="1"/>
          </p:cNvPicPr>
          <p:nvPr>
            <p:ph idx="1"/>
          </p:nvPr>
        </p:nvPicPr>
        <p:blipFill>
          <a:blip r:embed="rId3"/>
          <a:stretch>
            <a:fillRect/>
          </a:stretch>
        </p:blipFill>
        <p:spPr>
          <a:xfrm>
            <a:off x="2760304" y="180109"/>
            <a:ext cx="9293150" cy="6077816"/>
          </a:xfrm>
          <a:ln w="38100">
            <a:solidFill>
              <a:schemeClr val="tx1"/>
            </a:solidFill>
          </a:ln>
        </p:spPr>
      </p:pic>
      <p:pic>
        <p:nvPicPr>
          <p:cNvPr id="6" name="Picture 4" descr="A picture containing shirt, man, sign, young&#10;&#10;Description generated with very high confidence">
            <a:extLst>
              <a:ext uri="{FF2B5EF4-FFF2-40B4-BE49-F238E27FC236}">
                <a16:creationId xmlns:a16="http://schemas.microsoft.com/office/drawing/2014/main" id="{5E9E8E86-CC66-224D-9109-81EFBFAD8E3B}"/>
              </a:ext>
            </a:extLst>
          </p:cNvPr>
          <p:cNvPicPr>
            <a:picLocks noChangeAspect="1"/>
          </p:cNvPicPr>
          <p:nvPr/>
        </p:nvPicPr>
        <p:blipFill>
          <a:blip r:embed="rId4"/>
          <a:stretch>
            <a:fillRect/>
          </a:stretch>
        </p:blipFill>
        <p:spPr>
          <a:xfrm>
            <a:off x="332508" y="2591958"/>
            <a:ext cx="1807850" cy="1500363"/>
          </a:xfrm>
          <a:prstGeom prst="rect">
            <a:avLst/>
          </a:prstGeom>
          <a:ln w="38100">
            <a:solidFill>
              <a:schemeClr val="tx1"/>
            </a:solidFill>
          </a:ln>
        </p:spPr>
      </p:pic>
      <p:pic>
        <p:nvPicPr>
          <p:cNvPr id="2" name="Picture 1" descr="A close-up of a logo&#10;&#10;Description automatically generated">
            <a:extLst>
              <a:ext uri="{FF2B5EF4-FFF2-40B4-BE49-F238E27FC236}">
                <a16:creationId xmlns:a16="http://schemas.microsoft.com/office/drawing/2014/main" id="{14DE94F9-CEA0-2EAF-D814-F0942616E32B}"/>
              </a:ext>
            </a:extLst>
          </p:cNvPr>
          <p:cNvPicPr>
            <a:picLocks noChangeAspect="1"/>
          </p:cNvPicPr>
          <p:nvPr/>
        </p:nvPicPr>
        <p:blipFill>
          <a:blip r:embed="rId5"/>
          <a:stretch>
            <a:fillRect/>
          </a:stretch>
        </p:blipFill>
        <p:spPr>
          <a:xfrm>
            <a:off x="188570" y="6090660"/>
            <a:ext cx="3197568" cy="704549"/>
          </a:xfrm>
          <a:prstGeom prst="rect">
            <a:avLst/>
          </a:prstGeom>
        </p:spPr>
      </p:pic>
    </p:spTree>
    <p:extLst>
      <p:ext uri="{BB962C8B-B14F-4D97-AF65-F5344CB8AC3E}">
        <p14:creationId xmlns:p14="http://schemas.microsoft.com/office/powerpoint/2010/main" val="34683328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140560" y="738249"/>
            <a:ext cx="9878291" cy="3750623"/>
          </a:xfrm>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err="1">
                <a:latin typeface="+mj-lt"/>
              </a:rPr>
              <a:t>Ond</a:t>
            </a:r>
            <a:r>
              <a:rPr lang="en-US" sz="4000" b="1">
                <a:latin typeface="+mj-lt"/>
              </a:rPr>
              <a:t>, </a:t>
            </a:r>
            <a:r>
              <a:rPr lang="en-US" sz="4000" b="1" err="1">
                <a:latin typeface="+mj-lt"/>
              </a:rPr>
              <a:t>sut</a:t>
            </a:r>
            <a:r>
              <a:rPr lang="en-US" sz="4000" b="1">
                <a:latin typeface="+mj-lt"/>
              </a:rPr>
              <a:t> </a:t>
            </a:r>
            <a:r>
              <a:rPr lang="en-US" sz="4000" b="1" err="1">
                <a:latin typeface="+mj-lt"/>
              </a:rPr>
              <a:t>mae</a:t>
            </a:r>
            <a:r>
              <a:rPr lang="en-US" sz="4000" b="1">
                <a:latin typeface="+mj-lt"/>
              </a:rPr>
              <a:t> </a:t>
            </a:r>
            <a:r>
              <a:rPr lang="en-US" sz="4000" b="1" err="1">
                <a:latin typeface="+mj-lt"/>
              </a:rPr>
              <a:t>cael</a:t>
            </a:r>
            <a:r>
              <a:rPr lang="en-US" sz="4000" b="1">
                <a:latin typeface="+mj-lt"/>
              </a:rPr>
              <a:t> </a:t>
            </a:r>
            <a:r>
              <a:rPr lang="en-US" sz="4000" b="1" err="1">
                <a:latin typeface="+mj-lt"/>
              </a:rPr>
              <a:t>mwy</a:t>
            </a:r>
            <a:r>
              <a:rPr lang="en-US" sz="4000" b="1">
                <a:latin typeface="+mj-lt"/>
              </a:rPr>
              <a:t> o </a:t>
            </a:r>
            <a:r>
              <a:rPr lang="en-US" sz="4000" b="1" err="1">
                <a:latin typeface="+mj-lt"/>
              </a:rPr>
              <a:t>siaradwyr</a:t>
            </a:r>
            <a:r>
              <a:rPr lang="en-US" sz="4000" b="1">
                <a:latin typeface="+mj-lt"/>
              </a:rPr>
              <a:t> </a:t>
            </a:r>
            <a:r>
              <a:rPr lang="en-US" sz="4000" b="1" err="1">
                <a:latin typeface="+mj-lt"/>
              </a:rPr>
              <a:t>Cymraeg</a:t>
            </a:r>
            <a:r>
              <a:rPr lang="en-US" sz="4000" b="1">
                <a:latin typeface="+mj-lt"/>
              </a:rPr>
              <a:t>? </a:t>
            </a:r>
            <a:br>
              <a:rPr lang="en-US" sz="6000">
                <a:latin typeface="+mj-lt"/>
              </a:rPr>
            </a:br>
            <a:br>
              <a:rPr lang="en-US" sz="6000">
                <a:latin typeface="Segoe Print"/>
              </a:rPr>
            </a:br>
            <a:r>
              <a:rPr lang="en-US" sz="4000" i="1">
                <a:latin typeface="Arial Rounded MT Bold" panose="020F0704030504030204" pitchFamily="34" charset="77"/>
              </a:rPr>
              <a:t>But, how do we get more Welsh speakers?</a:t>
            </a:r>
            <a:endParaRPr lang="en-US" sz="4800" i="1">
              <a:latin typeface="Arial Rounded MT Bold" panose="020F0704030504030204" pitchFamily="34" charset="77"/>
            </a:endParaRPr>
          </a:p>
        </p:txBody>
      </p:sp>
      <p:pic>
        <p:nvPicPr>
          <p:cNvPr id="4" name="Picture 3">
            <a:extLst>
              <a:ext uri="{FF2B5EF4-FFF2-40B4-BE49-F238E27FC236}">
                <a16:creationId xmlns:a16="http://schemas.microsoft.com/office/drawing/2014/main" id="{0EDEF9A2-AF9E-274F-80DD-1295556A0021}"/>
              </a:ext>
            </a:extLst>
          </p:cNvPr>
          <p:cNvPicPr>
            <a:picLocks noChangeAspect="1"/>
          </p:cNvPicPr>
          <p:nvPr/>
        </p:nvPicPr>
        <p:blipFill>
          <a:blip r:embed="rId3"/>
          <a:stretch>
            <a:fillRect/>
          </a:stretch>
        </p:blipFill>
        <p:spPr>
          <a:xfrm>
            <a:off x="4557136" y="3840771"/>
            <a:ext cx="2848216" cy="2848216"/>
          </a:xfrm>
          <a:prstGeom prst="rect">
            <a:avLst/>
          </a:prstGeom>
          <a:ln w="57150">
            <a:solidFill>
              <a:schemeClr val="tx1"/>
            </a:solidFill>
          </a:ln>
        </p:spPr>
      </p:pic>
      <p:pic>
        <p:nvPicPr>
          <p:cNvPr id="5" name="Picture 4" descr="A close-up of a logo&#10;&#10;Description automatically generated">
            <a:extLst>
              <a:ext uri="{FF2B5EF4-FFF2-40B4-BE49-F238E27FC236}">
                <a16:creationId xmlns:a16="http://schemas.microsoft.com/office/drawing/2014/main" id="{C6FF3E20-64FA-91D7-CE02-D8D3003AA520}"/>
              </a:ext>
            </a:extLst>
          </p:cNvPr>
          <p:cNvPicPr>
            <a:picLocks noChangeAspect="1"/>
          </p:cNvPicPr>
          <p:nvPr/>
        </p:nvPicPr>
        <p:blipFill>
          <a:blip r:embed="rId4"/>
          <a:stretch>
            <a:fillRect/>
          </a:stretch>
        </p:blipFill>
        <p:spPr>
          <a:xfrm>
            <a:off x="117133" y="5779812"/>
            <a:ext cx="4126255" cy="909175"/>
          </a:xfrm>
          <a:prstGeom prst="rect">
            <a:avLst/>
          </a:prstGeom>
        </p:spPr>
      </p:pic>
    </p:spTree>
    <p:extLst>
      <p:ext uri="{BB962C8B-B14F-4D97-AF65-F5344CB8AC3E}">
        <p14:creationId xmlns:p14="http://schemas.microsoft.com/office/powerpoint/2010/main" val="20057339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387928" y="212375"/>
            <a:ext cx="11230378" cy="910985"/>
          </a:xfrm>
        </p:spPr>
        <p:style>
          <a:lnRef idx="1">
            <a:schemeClr val="dk1"/>
          </a:lnRef>
          <a:fillRef idx="3">
            <a:schemeClr val="dk1"/>
          </a:fillRef>
          <a:effectRef idx="2">
            <a:schemeClr val="dk1"/>
          </a:effectRef>
          <a:fontRef idx="minor">
            <a:schemeClr val="lt1"/>
          </a:fontRef>
        </p:style>
        <p:txBody>
          <a:bodyPr>
            <a:normAutofit/>
          </a:bodyPr>
          <a:lstStyle/>
          <a:p>
            <a:pPr algn="ctr"/>
            <a:r>
              <a:rPr lang="en-GB" sz="3200">
                <a:latin typeface="Segoe Print"/>
              </a:rPr>
              <a:t>Beth </a:t>
            </a:r>
            <a:r>
              <a:rPr lang="en-GB" sz="3200" err="1">
                <a:latin typeface="Segoe Print"/>
              </a:rPr>
              <a:t>amdanom</a:t>
            </a:r>
            <a:r>
              <a:rPr lang="en-GB" sz="3200">
                <a:latin typeface="Segoe Print"/>
              </a:rPr>
              <a:t> </a:t>
            </a:r>
            <a:r>
              <a:rPr lang="en-GB" sz="3200" err="1">
                <a:latin typeface="Segoe Print"/>
              </a:rPr>
              <a:t>ni</a:t>
            </a:r>
            <a:r>
              <a:rPr lang="en-GB" sz="3200">
                <a:latin typeface="Segoe Print"/>
              </a:rPr>
              <a:t>?              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387928" y="1620983"/>
            <a:ext cx="11018394" cy="4187389"/>
          </a:xfrm>
          <a:solidFill>
            <a:schemeClr val="bg1"/>
          </a:solidFill>
          <a:ln w="57150">
            <a:solidFill>
              <a:schemeClr val="tx1"/>
            </a:solidFill>
          </a:ln>
        </p:spPr>
        <p:txBody>
          <a:bodyPr vert="horz" lIns="91440" tIns="45720" rIns="91440" bIns="45720" rtlCol="0" anchor="t">
            <a:normAutofit lnSpcReduction="10000"/>
          </a:bodyPr>
          <a:lstStyle/>
          <a:p>
            <a:r>
              <a:rPr lang="en-GB" sz="2800" b="1">
                <a:ea typeface="+mn-lt"/>
                <a:cs typeface="+mn-lt"/>
              </a:rPr>
              <a:t>“… </a:t>
            </a:r>
            <a:r>
              <a:rPr lang="en-GB" sz="2800" b="1">
                <a:highlight>
                  <a:srgbClr val="FFFF00"/>
                </a:highlight>
                <a:ea typeface="+mn-lt"/>
                <a:cs typeface="+mn-lt"/>
              </a:rPr>
              <a:t>y system </a:t>
            </a:r>
            <a:r>
              <a:rPr lang="en-GB" sz="2800" b="1" err="1">
                <a:highlight>
                  <a:srgbClr val="FFFF00"/>
                </a:highlight>
                <a:ea typeface="+mn-lt"/>
                <a:cs typeface="+mn-lt"/>
              </a:rPr>
              <a:t>addysg</a:t>
            </a:r>
            <a:r>
              <a:rPr lang="en-GB" sz="2800" b="1">
                <a:highlight>
                  <a:srgbClr val="FFFF00"/>
                </a:highlight>
                <a:ea typeface="+mn-lt"/>
                <a:cs typeface="+mn-lt"/>
              </a:rPr>
              <a:t> a </a:t>
            </a:r>
            <a:r>
              <a:rPr lang="en-GB" sz="2800" b="1" err="1">
                <a:highlight>
                  <a:srgbClr val="FFFF00"/>
                </a:highlight>
                <a:ea typeface="+mn-lt"/>
                <a:cs typeface="+mn-lt"/>
              </a:rPr>
              <a:t>hyfforddiant</a:t>
            </a:r>
            <a:r>
              <a:rPr lang="en-GB" sz="2800" b="1">
                <a:ea typeface="+mn-lt"/>
                <a:cs typeface="+mn-lt"/>
              </a:rPr>
              <a:t> </a:t>
            </a:r>
            <a:r>
              <a:rPr lang="en-GB" sz="2800" b="1" err="1">
                <a:ea typeface="+mn-lt"/>
                <a:cs typeface="+mn-lt"/>
              </a:rPr>
              <a:t>yw’r</a:t>
            </a:r>
            <a:r>
              <a:rPr lang="en-GB" sz="2800" b="1">
                <a:ea typeface="+mn-lt"/>
                <a:cs typeface="+mn-lt"/>
              </a:rPr>
              <a:t> </a:t>
            </a:r>
            <a:r>
              <a:rPr lang="en-GB" sz="2800" b="1" err="1">
                <a:ea typeface="+mn-lt"/>
                <a:cs typeface="+mn-lt"/>
              </a:rPr>
              <a:t>prif</a:t>
            </a:r>
            <a:r>
              <a:rPr lang="en-GB" sz="2800" b="1">
                <a:ea typeface="+mn-lt"/>
                <a:cs typeface="+mn-lt"/>
              </a:rPr>
              <a:t> </a:t>
            </a:r>
            <a:r>
              <a:rPr lang="en-GB" sz="2800" b="1" err="1">
                <a:ea typeface="+mn-lt"/>
                <a:cs typeface="+mn-lt"/>
              </a:rPr>
              <a:t>ddull</a:t>
            </a:r>
            <a:r>
              <a:rPr lang="en-GB" sz="2800" b="1">
                <a:ea typeface="+mn-lt"/>
                <a:cs typeface="+mn-lt"/>
              </a:rPr>
              <a:t> o </a:t>
            </a:r>
            <a:r>
              <a:rPr lang="en-GB" sz="2800" b="1" err="1">
                <a:ea typeface="+mn-lt"/>
                <a:cs typeface="+mn-lt"/>
              </a:rPr>
              <a:t>greu</a:t>
            </a:r>
            <a:r>
              <a:rPr lang="en-GB" sz="2800" b="1">
                <a:ea typeface="+mn-lt"/>
                <a:cs typeface="+mn-lt"/>
              </a:rPr>
              <a:t> </a:t>
            </a:r>
            <a:r>
              <a:rPr lang="en-GB" sz="2800" b="1" err="1">
                <a:ea typeface="+mn-lt"/>
                <a:cs typeface="+mn-lt"/>
              </a:rPr>
              <a:t>siaradwyr</a:t>
            </a:r>
            <a:r>
              <a:rPr lang="en-GB" sz="2800" b="1">
                <a:ea typeface="+mn-lt"/>
                <a:cs typeface="+mn-lt"/>
              </a:rPr>
              <a:t> </a:t>
            </a:r>
            <a:r>
              <a:rPr lang="en-GB" sz="2800" b="1" err="1">
                <a:ea typeface="+mn-lt"/>
                <a:cs typeface="+mn-lt"/>
              </a:rPr>
              <a:t>Cymraeg</a:t>
            </a:r>
            <a:r>
              <a:rPr lang="en-GB" sz="2800" b="1">
                <a:ea typeface="+mn-lt"/>
                <a:cs typeface="+mn-lt"/>
              </a:rPr>
              <a:t> </a:t>
            </a:r>
            <a:r>
              <a:rPr lang="en-GB" sz="2800" b="1" err="1">
                <a:ea typeface="+mn-lt"/>
                <a:cs typeface="+mn-lt"/>
              </a:rPr>
              <a:t>newydd</a:t>
            </a:r>
            <a:r>
              <a:rPr lang="en-GB" sz="2800" b="1">
                <a:ea typeface="+mn-lt"/>
                <a:cs typeface="+mn-lt"/>
              </a:rPr>
              <a:t>.”</a:t>
            </a:r>
            <a:endParaRPr lang="en-GB" sz="1800">
              <a:ea typeface="+mn-lt"/>
              <a:cs typeface="+mn-lt"/>
            </a:endParaRPr>
          </a:p>
          <a:p>
            <a:pPr marL="0" indent="0">
              <a:buNone/>
            </a:pPr>
            <a:r>
              <a:rPr lang="en-GB" sz="1800">
                <a:ea typeface="+mn-lt"/>
                <a:cs typeface="+mn-lt"/>
              </a:rPr>
              <a:t>     (</a:t>
            </a:r>
            <a:r>
              <a:rPr lang="en-GB" sz="1800" err="1">
                <a:ea typeface="+mn-lt"/>
                <a:cs typeface="+mn-lt"/>
              </a:rPr>
              <a:t>tud</a:t>
            </a:r>
            <a:r>
              <a:rPr lang="en-GB" sz="1800">
                <a:ea typeface="+mn-lt"/>
                <a:cs typeface="+mn-lt"/>
              </a:rPr>
              <a:t> 31,  </a:t>
            </a:r>
            <a:r>
              <a:rPr lang="en-GB" sz="1800" err="1">
                <a:ea typeface="+mn-lt"/>
                <a:cs typeface="+mn-lt"/>
              </a:rPr>
              <a:t>Cymraeg</a:t>
            </a:r>
            <a:r>
              <a:rPr lang="en-GB" sz="1800">
                <a:ea typeface="+mn-lt"/>
                <a:cs typeface="+mn-lt"/>
              </a:rPr>
              <a:t> 2050 </a:t>
            </a:r>
            <a:r>
              <a:rPr lang="en-GB" sz="1800" err="1">
                <a:ea typeface="+mn-lt"/>
                <a:cs typeface="+mn-lt"/>
              </a:rPr>
              <a:t>Miliwn</a:t>
            </a:r>
            <a:r>
              <a:rPr lang="en-GB" sz="1800">
                <a:ea typeface="+mn-lt"/>
                <a:cs typeface="+mn-lt"/>
              </a:rPr>
              <a:t> o </a:t>
            </a:r>
            <a:r>
              <a:rPr lang="en-GB" sz="1800" err="1">
                <a:ea typeface="+mn-lt"/>
                <a:cs typeface="+mn-lt"/>
              </a:rPr>
              <a:t>Siaradwyr</a:t>
            </a:r>
            <a:r>
              <a:rPr lang="en-GB" sz="1800">
                <a:ea typeface="+mn-lt"/>
                <a:cs typeface="+mn-lt"/>
              </a:rPr>
              <a:t>)</a:t>
            </a:r>
            <a:endParaRPr lang="en-GB" sz="1800"/>
          </a:p>
          <a:p>
            <a:pPr marL="0" indent="0" algn="r">
              <a:buNone/>
            </a:pPr>
            <a:endParaRPr lang="en-GB" sz="1800">
              <a:ea typeface="+mn-lt"/>
              <a:cs typeface="+mn-lt"/>
            </a:endParaRPr>
          </a:p>
          <a:p>
            <a:pPr algn="r"/>
            <a:endParaRPr lang="en-GB" sz="1800">
              <a:ea typeface="+mn-lt"/>
              <a:cs typeface="+mn-lt"/>
            </a:endParaRPr>
          </a:p>
          <a:p>
            <a:r>
              <a:rPr lang="en-GB" sz="1800" b="1" i="1">
                <a:latin typeface="+mj-lt"/>
                <a:ea typeface="+mn-lt"/>
                <a:cs typeface="+mn-lt"/>
              </a:rPr>
              <a:t>"</a:t>
            </a:r>
            <a:r>
              <a:rPr lang="en-GB" sz="2800" b="1" i="1">
                <a:latin typeface="+mj-lt"/>
                <a:ea typeface="+mn-lt"/>
                <a:cs typeface="+mn-lt"/>
              </a:rPr>
              <a:t>….since there is a limit to the additional number of Welsh speakers which can be created by language transmission from one generation to the next, </a:t>
            </a:r>
            <a:r>
              <a:rPr lang="en-GB" sz="2800" b="1" i="1">
                <a:highlight>
                  <a:srgbClr val="FFFF00"/>
                </a:highlight>
                <a:latin typeface="+mj-lt"/>
                <a:ea typeface="+mn-lt"/>
                <a:cs typeface="+mn-lt"/>
              </a:rPr>
              <a:t>the education and training system</a:t>
            </a:r>
            <a:r>
              <a:rPr lang="en-GB" sz="2800" b="1" i="1">
                <a:latin typeface="+mj-lt"/>
                <a:ea typeface="+mn-lt"/>
                <a:cs typeface="+mn-lt"/>
              </a:rPr>
              <a:t> is the principal method of creating new Welsh speakers."</a:t>
            </a:r>
          </a:p>
          <a:p>
            <a:pPr marL="0" indent="0">
              <a:buNone/>
            </a:pPr>
            <a:r>
              <a:rPr lang="en-GB" sz="1800">
                <a:latin typeface="Trebuchet MS"/>
                <a:ea typeface="+mn-lt"/>
                <a:cs typeface="+mn-lt"/>
              </a:rPr>
              <a:t>     (</a:t>
            </a:r>
            <a:r>
              <a:rPr lang="en-GB" sz="1800"/>
              <a:t>page 31, </a:t>
            </a:r>
            <a:r>
              <a:rPr lang="en-GB" sz="1800" err="1"/>
              <a:t>Cymraeg</a:t>
            </a:r>
            <a:r>
              <a:rPr lang="en-GB" sz="1800"/>
              <a:t> 2050 A million Welsh speakers)</a:t>
            </a:r>
          </a:p>
          <a:p>
            <a:pPr marL="0" indent="0">
              <a:buNone/>
            </a:pPr>
            <a:endParaRPr lang="en-GB"/>
          </a:p>
        </p:txBody>
      </p:sp>
      <p:pic>
        <p:nvPicPr>
          <p:cNvPr id="5" name="Picture 4" descr="A picture containing shirt, man, sign, young&#10;&#10;Description generated with very high confidence">
            <a:extLst>
              <a:ext uri="{FF2B5EF4-FFF2-40B4-BE49-F238E27FC236}">
                <a16:creationId xmlns:a16="http://schemas.microsoft.com/office/drawing/2014/main" id="{3F2C01DB-C471-4BD5-923C-3CCD6D7B5718}"/>
              </a:ext>
            </a:extLst>
          </p:cNvPr>
          <p:cNvPicPr>
            <a:picLocks noChangeAspect="1"/>
          </p:cNvPicPr>
          <p:nvPr/>
        </p:nvPicPr>
        <p:blipFill>
          <a:blip r:embed="rId3"/>
          <a:stretch>
            <a:fillRect/>
          </a:stretch>
        </p:blipFill>
        <p:spPr>
          <a:xfrm>
            <a:off x="10193548" y="5427409"/>
            <a:ext cx="1693226" cy="1405556"/>
          </a:xfrm>
          <a:prstGeom prst="rect">
            <a:avLst/>
          </a:prstGeom>
        </p:spPr>
      </p:pic>
      <p:pic>
        <p:nvPicPr>
          <p:cNvPr id="4" name="Picture 3" descr="A close-up of a logo&#10;&#10;Description automatically generated">
            <a:extLst>
              <a:ext uri="{FF2B5EF4-FFF2-40B4-BE49-F238E27FC236}">
                <a16:creationId xmlns:a16="http://schemas.microsoft.com/office/drawing/2014/main" id="{0E335715-84B0-E2B0-70CB-E95B377F6E0B}"/>
              </a:ext>
            </a:extLst>
          </p:cNvPr>
          <p:cNvPicPr>
            <a:picLocks noChangeAspect="1"/>
          </p:cNvPicPr>
          <p:nvPr/>
        </p:nvPicPr>
        <p:blipFill>
          <a:blip r:embed="rId4"/>
          <a:stretch>
            <a:fillRect/>
          </a:stretch>
        </p:blipFill>
        <p:spPr>
          <a:xfrm>
            <a:off x="188570" y="5860849"/>
            <a:ext cx="4240555" cy="934360"/>
          </a:xfrm>
          <a:prstGeom prst="rect">
            <a:avLst/>
          </a:prstGeom>
        </p:spPr>
      </p:pic>
    </p:spTree>
    <p:extLst>
      <p:ext uri="{BB962C8B-B14F-4D97-AF65-F5344CB8AC3E}">
        <p14:creationId xmlns:p14="http://schemas.microsoft.com/office/powerpoint/2010/main" val="36063105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lose up of a sign&#10;&#10;Description generated with very high confidence">
            <a:extLst>
              <a:ext uri="{FF2B5EF4-FFF2-40B4-BE49-F238E27FC236}">
                <a16:creationId xmlns:a16="http://schemas.microsoft.com/office/drawing/2014/main" id="{73943230-51A5-4EF3-8965-2254F664E475}"/>
              </a:ext>
            </a:extLst>
          </p:cNvPr>
          <p:cNvPicPr>
            <a:picLocks noChangeAspect="1"/>
          </p:cNvPicPr>
          <p:nvPr/>
        </p:nvPicPr>
        <p:blipFill>
          <a:blip r:embed="rId3"/>
          <a:stretch>
            <a:fillRect/>
          </a:stretch>
        </p:blipFill>
        <p:spPr>
          <a:xfrm>
            <a:off x="7058286" y="123663"/>
            <a:ext cx="4767262" cy="6690388"/>
          </a:xfrm>
          <a:prstGeom prst="rect">
            <a:avLst/>
          </a:prstGeom>
        </p:spPr>
      </p:pic>
      <p:pic>
        <p:nvPicPr>
          <p:cNvPr id="3" name="Picture 2">
            <a:extLst>
              <a:ext uri="{FF2B5EF4-FFF2-40B4-BE49-F238E27FC236}">
                <a16:creationId xmlns:a16="http://schemas.microsoft.com/office/drawing/2014/main" id="{A03C9F5A-669D-4745-9463-7777FA163B9C}"/>
              </a:ext>
            </a:extLst>
          </p:cNvPr>
          <p:cNvPicPr>
            <a:picLocks noChangeAspect="1"/>
          </p:cNvPicPr>
          <p:nvPr/>
        </p:nvPicPr>
        <p:blipFill>
          <a:blip r:embed="rId4"/>
          <a:stretch>
            <a:fillRect/>
          </a:stretch>
        </p:blipFill>
        <p:spPr>
          <a:xfrm>
            <a:off x="1711803" y="1731023"/>
            <a:ext cx="5114000" cy="3792014"/>
          </a:xfrm>
          <a:prstGeom prst="rect">
            <a:avLst/>
          </a:prstGeom>
          <a:ln w="57150">
            <a:solidFill>
              <a:schemeClr val="tx1"/>
            </a:solidFill>
          </a:ln>
        </p:spPr>
      </p:pic>
      <p:sp>
        <p:nvSpPr>
          <p:cNvPr id="4" name="TextBox 3">
            <a:extLst>
              <a:ext uri="{FF2B5EF4-FFF2-40B4-BE49-F238E27FC236}">
                <a16:creationId xmlns:a16="http://schemas.microsoft.com/office/drawing/2014/main" id="{E5F7076B-E9EA-BB4E-8552-958AB0A19335}"/>
              </a:ext>
            </a:extLst>
          </p:cNvPr>
          <p:cNvSpPr txBox="1"/>
          <p:nvPr/>
        </p:nvSpPr>
        <p:spPr>
          <a:xfrm>
            <a:off x="502277" y="437882"/>
            <a:ext cx="3889420" cy="1077218"/>
          </a:xfrm>
          <a:prstGeom prst="rect">
            <a:avLst/>
          </a:prstGeom>
          <a:solidFill>
            <a:schemeClr val="tx1"/>
          </a:solidFill>
        </p:spPr>
        <p:txBody>
          <a:bodyPr wrap="square" rtlCol="0">
            <a:spAutoFit/>
          </a:bodyPr>
          <a:lstStyle/>
          <a:p>
            <a:r>
              <a:rPr lang="en-US" sz="3200" b="1" err="1">
                <a:solidFill>
                  <a:schemeClr val="bg1"/>
                </a:solidFill>
              </a:rPr>
              <a:t>Dewch</a:t>
            </a:r>
            <a:r>
              <a:rPr lang="en-US" sz="3200" b="1">
                <a:solidFill>
                  <a:schemeClr val="bg1"/>
                </a:solidFill>
              </a:rPr>
              <a:t> </a:t>
            </a:r>
            <a:r>
              <a:rPr lang="en-US" sz="3200" b="1" err="1">
                <a:solidFill>
                  <a:schemeClr val="bg1"/>
                </a:solidFill>
              </a:rPr>
              <a:t>i</a:t>
            </a:r>
            <a:r>
              <a:rPr lang="en-US" sz="3200" b="1">
                <a:solidFill>
                  <a:schemeClr val="bg1"/>
                </a:solidFill>
              </a:rPr>
              <a:t> </a:t>
            </a:r>
            <a:r>
              <a:rPr lang="en-US" sz="3200" b="1" err="1">
                <a:solidFill>
                  <a:schemeClr val="bg1"/>
                </a:solidFill>
              </a:rPr>
              <a:t>feddwl</a:t>
            </a:r>
            <a:r>
              <a:rPr lang="en-US" sz="3200" b="1">
                <a:solidFill>
                  <a:schemeClr val="bg1"/>
                </a:solidFill>
              </a:rPr>
              <a:t> …</a:t>
            </a:r>
          </a:p>
          <a:p>
            <a:r>
              <a:rPr lang="en-US" sz="3200" b="1">
                <a:solidFill>
                  <a:schemeClr val="bg1"/>
                </a:solidFill>
              </a:rPr>
              <a:t>Let us think ….</a:t>
            </a:r>
            <a:endParaRPr lang="en-US" b="1">
              <a:solidFill>
                <a:schemeClr val="bg1"/>
              </a:solidFill>
            </a:endParaRPr>
          </a:p>
        </p:txBody>
      </p:sp>
      <p:pic>
        <p:nvPicPr>
          <p:cNvPr id="6" name="Picture 5" descr="A close-up of a logo&#10;&#10;Description automatically generated">
            <a:extLst>
              <a:ext uri="{FF2B5EF4-FFF2-40B4-BE49-F238E27FC236}">
                <a16:creationId xmlns:a16="http://schemas.microsoft.com/office/drawing/2014/main" id="{D6AE4E35-DCCD-FE0F-7EB2-5E0472C78802}"/>
              </a:ext>
            </a:extLst>
          </p:cNvPr>
          <p:cNvPicPr>
            <a:picLocks noChangeAspect="1"/>
          </p:cNvPicPr>
          <p:nvPr/>
        </p:nvPicPr>
        <p:blipFill>
          <a:blip r:embed="rId5"/>
          <a:stretch>
            <a:fillRect/>
          </a:stretch>
        </p:blipFill>
        <p:spPr>
          <a:xfrm>
            <a:off x="0" y="5717991"/>
            <a:ext cx="4767262" cy="1050414"/>
          </a:xfrm>
          <a:prstGeom prst="rect">
            <a:avLst/>
          </a:prstGeom>
        </p:spPr>
      </p:pic>
    </p:spTree>
    <p:extLst>
      <p:ext uri="{BB962C8B-B14F-4D97-AF65-F5344CB8AC3E}">
        <p14:creationId xmlns:p14="http://schemas.microsoft.com/office/powerpoint/2010/main" val="19180273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490350" y="405069"/>
            <a:ext cx="11379199" cy="3664656"/>
          </a:xfrm>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800" b="1">
                <a:latin typeface="+mj-lt"/>
              </a:rPr>
              <a:t>Felly, </a:t>
            </a:r>
            <a:r>
              <a:rPr lang="en-US" sz="4800" b="1" err="1">
                <a:latin typeface="+mj-lt"/>
              </a:rPr>
              <a:t>beth</a:t>
            </a:r>
            <a:r>
              <a:rPr lang="en-US" sz="4800" b="1">
                <a:latin typeface="+mj-lt"/>
              </a:rPr>
              <a:t> </a:t>
            </a:r>
            <a:r>
              <a:rPr lang="en-US" sz="4800" b="1" err="1">
                <a:latin typeface="+mj-lt"/>
              </a:rPr>
              <a:t>sy’n</a:t>
            </a:r>
            <a:r>
              <a:rPr lang="en-US" sz="4800" b="1">
                <a:latin typeface="+mj-lt"/>
              </a:rPr>
              <a:t> </a:t>
            </a:r>
            <a:r>
              <a:rPr lang="en-US" sz="4800" b="1" err="1">
                <a:latin typeface="+mj-lt"/>
              </a:rPr>
              <a:t>digwydd</a:t>
            </a:r>
            <a:r>
              <a:rPr lang="en-US" sz="4800" b="1">
                <a:latin typeface="+mj-lt"/>
              </a:rPr>
              <a:t> </a:t>
            </a:r>
            <a:r>
              <a:rPr lang="en-US" sz="4800" b="1" err="1">
                <a:latin typeface="+mj-lt"/>
              </a:rPr>
              <a:t>yn</a:t>
            </a:r>
            <a:r>
              <a:rPr lang="en-US" sz="4800" b="1">
                <a:latin typeface="+mj-lt"/>
              </a:rPr>
              <a:t> </a:t>
            </a:r>
            <a:r>
              <a:rPr lang="en-US" sz="4800" b="1" err="1">
                <a:latin typeface="+mj-lt"/>
              </a:rPr>
              <a:t>ein</a:t>
            </a:r>
            <a:r>
              <a:rPr lang="en-US" sz="4800" b="1">
                <a:latin typeface="+mj-lt"/>
              </a:rPr>
              <a:t> </a:t>
            </a:r>
            <a:r>
              <a:rPr lang="en-US" sz="4800" b="1" err="1">
                <a:latin typeface="+mj-lt"/>
              </a:rPr>
              <a:t>hysgolion</a:t>
            </a:r>
            <a:r>
              <a:rPr lang="en-US" sz="4800" b="1">
                <a:latin typeface="+mj-lt"/>
              </a:rPr>
              <a:t>? </a:t>
            </a:r>
            <a:br>
              <a:rPr lang="en-US" sz="4800" b="1">
                <a:latin typeface="+mj-lt"/>
              </a:rPr>
            </a:br>
            <a:br>
              <a:rPr lang="en-US" sz="4800" b="1">
                <a:latin typeface="+mj-lt"/>
              </a:rPr>
            </a:br>
            <a:r>
              <a:rPr lang="en-US" sz="4800" b="1" i="1">
                <a:latin typeface="+mj-lt"/>
              </a:rPr>
              <a:t>So, what is happening in our schools?</a:t>
            </a:r>
          </a:p>
        </p:txBody>
      </p:sp>
      <p:pic>
        <p:nvPicPr>
          <p:cNvPr id="3" name="Picture 2">
            <a:extLst>
              <a:ext uri="{FF2B5EF4-FFF2-40B4-BE49-F238E27FC236}">
                <a16:creationId xmlns:a16="http://schemas.microsoft.com/office/drawing/2014/main" id="{C50E1415-8CBF-484B-ACB2-FE0D7934E30D}"/>
              </a:ext>
            </a:extLst>
          </p:cNvPr>
          <p:cNvPicPr>
            <a:picLocks noChangeAspect="1"/>
          </p:cNvPicPr>
          <p:nvPr/>
        </p:nvPicPr>
        <p:blipFill>
          <a:blip r:embed="rId3"/>
          <a:stretch>
            <a:fillRect/>
          </a:stretch>
        </p:blipFill>
        <p:spPr>
          <a:xfrm>
            <a:off x="4557136" y="3840771"/>
            <a:ext cx="2848216" cy="2848216"/>
          </a:xfrm>
          <a:prstGeom prst="rect">
            <a:avLst/>
          </a:prstGeom>
          <a:ln w="57150">
            <a:solidFill>
              <a:schemeClr val="tx1"/>
            </a:solidFill>
          </a:ln>
        </p:spPr>
      </p:pic>
      <p:pic>
        <p:nvPicPr>
          <p:cNvPr id="5" name="Picture 4" descr="A close-up of a logo&#10;&#10;Description automatically generated">
            <a:extLst>
              <a:ext uri="{FF2B5EF4-FFF2-40B4-BE49-F238E27FC236}">
                <a16:creationId xmlns:a16="http://schemas.microsoft.com/office/drawing/2014/main" id="{A9CE5F65-3B42-093C-3B3F-3EDC3AE149A4}"/>
              </a:ext>
            </a:extLst>
          </p:cNvPr>
          <p:cNvPicPr>
            <a:picLocks noChangeAspect="1"/>
          </p:cNvPicPr>
          <p:nvPr/>
        </p:nvPicPr>
        <p:blipFill>
          <a:blip r:embed="rId4"/>
          <a:stretch>
            <a:fillRect/>
          </a:stretch>
        </p:blipFill>
        <p:spPr>
          <a:xfrm>
            <a:off x="92939" y="5810872"/>
            <a:ext cx="4221886" cy="930246"/>
          </a:xfrm>
          <a:prstGeom prst="rect">
            <a:avLst/>
          </a:prstGeom>
        </p:spPr>
      </p:pic>
    </p:spTree>
    <p:extLst>
      <p:ext uri="{BB962C8B-B14F-4D97-AF65-F5344CB8AC3E}">
        <p14:creationId xmlns:p14="http://schemas.microsoft.com/office/powerpoint/2010/main" val="13452307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2228045" y="216519"/>
            <a:ext cx="8126078" cy="990382"/>
          </a:xfrm>
        </p:spPr>
        <p:style>
          <a:lnRef idx="1">
            <a:schemeClr val="dk1"/>
          </a:lnRef>
          <a:fillRef idx="3">
            <a:schemeClr val="dk1"/>
          </a:fillRef>
          <a:effectRef idx="2">
            <a:schemeClr val="dk1"/>
          </a:effectRef>
          <a:fontRef idx="minor">
            <a:schemeClr val="lt1"/>
          </a:fontRef>
        </p:style>
        <p:txBody>
          <a:bodyPr>
            <a:noAutofit/>
          </a:bodyPr>
          <a:lstStyle/>
          <a:p>
            <a:pPr algn="ctr"/>
            <a:r>
              <a:rPr lang="en-GB" sz="3200" err="1">
                <a:latin typeface="Segoe Print"/>
              </a:rPr>
              <a:t>Cwricwlwm</a:t>
            </a:r>
            <a:r>
              <a:rPr lang="en-GB" sz="3200">
                <a:latin typeface="Segoe Print"/>
              </a:rPr>
              <a:t> </a:t>
            </a:r>
            <a:r>
              <a:rPr lang="en-GB" sz="3200" err="1">
                <a:latin typeface="Segoe Print"/>
              </a:rPr>
              <a:t>i</a:t>
            </a:r>
            <a:r>
              <a:rPr lang="en-GB" sz="3200">
                <a:latin typeface="Segoe Print"/>
              </a:rPr>
              <a:t> </a:t>
            </a:r>
            <a:r>
              <a:rPr lang="en-GB" sz="3200" err="1">
                <a:latin typeface="Segoe Print"/>
              </a:rPr>
              <a:t>Gymru</a:t>
            </a:r>
            <a:r>
              <a:rPr lang="en-GB" sz="3200">
                <a:latin typeface="Segoe Print"/>
              </a:rPr>
              <a:t> 2022 / </a:t>
            </a:r>
            <a:br>
              <a:rPr lang="en-GB" sz="3200">
                <a:latin typeface="Segoe Print"/>
              </a:rPr>
            </a:br>
            <a:r>
              <a:rPr lang="en-GB" sz="3200">
                <a:latin typeface="Segoe Print"/>
              </a:rPr>
              <a:t>Curriculum for Wales</a:t>
            </a:r>
            <a:r>
              <a:rPr lang="en-GB">
                <a:latin typeface="Segoe Print"/>
              </a:rPr>
              <a:t> </a:t>
            </a:r>
            <a:r>
              <a:rPr lang="en-GB" sz="320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lgn="ctr">
              <a:buNone/>
            </a:pPr>
            <a:r>
              <a:rPr lang="en-GB" sz="3200" b="1" err="1"/>
              <a:t>Ydych</a:t>
            </a:r>
            <a:r>
              <a:rPr lang="en-GB" sz="3200" b="1"/>
              <a:t> chi </a:t>
            </a:r>
            <a:r>
              <a:rPr lang="en-GB" sz="3200" b="1" err="1"/>
              <a:t>wedi</a:t>
            </a:r>
            <a:r>
              <a:rPr lang="en-GB" sz="3200" b="1"/>
              <a:t> </a:t>
            </a:r>
            <a:r>
              <a:rPr lang="en-GB" sz="3200" b="1" err="1"/>
              <a:t>clywed</a:t>
            </a:r>
            <a:r>
              <a:rPr lang="en-GB" sz="3200" b="1"/>
              <a:t> ….   /   Have you heard ….?</a:t>
            </a:r>
            <a:endParaRPr lang="en-US" sz="3200" b="1"/>
          </a:p>
          <a:p>
            <a:pPr marL="0" indent="0">
              <a:buNone/>
            </a:pPr>
            <a:endParaRPr lang="en-GB">
              <a:ea typeface="+mn-lt"/>
              <a:cs typeface="+mn-lt"/>
            </a:endParaRPr>
          </a:p>
          <a:p>
            <a:pPr marL="0" indent="0">
              <a:buNone/>
            </a:pPr>
            <a:endParaRPr lang="en-GB"/>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a:hlinkClick r:id="rId3"/>
              </a:rPr>
              <a:t>https://hwb.gov.wales/api/storage/afca43eb-5c50-4846-9c2d-0d56fbffba09/curriculum-for-wales-guidance-120320.pdf</a:t>
            </a:r>
            <a:endParaRPr lang="en-US"/>
          </a:p>
          <a:p>
            <a:endParaRPr lang="en-US"/>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654250" y="2243140"/>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622364" y="3041288"/>
            <a:ext cx="3798924" cy="1754326"/>
          </a:xfrm>
          <a:prstGeom prst="rect">
            <a:avLst/>
          </a:prstGeom>
          <a:solidFill>
            <a:schemeClr val="bg1"/>
          </a:solidFill>
          <a:ln w="76200">
            <a:solidFill>
              <a:srgbClr val="FFC000"/>
            </a:solidFill>
          </a:ln>
        </p:spPr>
        <p:txBody>
          <a:bodyPr wrap="square" rtlCol="0">
            <a:spAutoFit/>
          </a:bodyPr>
          <a:lstStyle/>
          <a:p>
            <a:r>
              <a:rPr lang="en-GB"/>
              <a:t>Mae </a:t>
            </a:r>
            <a:r>
              <a:rPr lang="en-GB" err="1"/>
              <a:t>wedi</a:t>
            </a:r>
            <a:r>
              <a:rPr lang="en-GB"/>
              <a:t> </a:t>
            </a:r>
            <a:r>
              <a:rPr lang="en-GB" err="1"/>
              <a:t>cael</a:t>
            </a:r>
            <a:r>
              <a:rPr lang="en-GB"/>
              <a:t> </a:t>
            </a:r>
            <a:r>
              <a:rPr lang="en-GB" err="1"/>
              <a:t>ei</a:t>
            </a:r>
            <a:r>
              <a:rPr lang="en-GB"/>
              <a:t> </a:t>
            </a:r>
            <a:r>
              <a:rPr lang="en-GB" err="1"/>
              <a:t>ddatblygu</a:t>
            </a:r>
            <a:r>
              <a:rPr lang="en-GB"/>
              <a:t> </a:t>
            </a:r>
            <a:r>
              <a:rPr lang="en-GB" err="1"/>
              <a:t>yng</a:t>
            </a:r>
            <a:r>
              <a:rPr lang="en-GB"/>
              <a:t> </a:t>
            </a:r>
            <a:r>
              <a:rPr lang="en-GB" err="1"/>
              <a:t>Nghymru</a:t>
            </a:r>
            <a:r>
              <a:rPr lang="en-GB"/>
              <a:t> </a:t>
            </a:r>
            <a:r>
              <a:rPr lang="en-GB" err="1"/>
              <a:t>gan</a:t>
            </a:r>
            <a:r>
              <a:rPr lang="en-GB"/>
              <a:t> </a:t>
            </a:r>
            <a:r>
              <a:rPr lang="en-GB" err="1"/>
              <a:t>ymarferwyr</a:t>
            </a:r>
            <a:r>
              <a:rPr lang="en-GB"/>
              <a:t> </a:t>
            </a:r>
            <a:r>
              <a:rPr lang="en-GB" err="1"/>
              <a:t>ar</a:t>
            </a:r>
            <a:r>
              <a:rPr lang="en-GB"/>
              <a:t> </a:t>
            </a:r>
            <a:r>
              <a:rPr lang="en-GB" err="1"/>
              <a:t>gyfer</a:t>
            </a:r>
            <a:r>
              <a:rPr lang="en-GB"/>
              <a:t> </a:t>
            </a:r>
            <a:r>
              <a:rPr lang="en-GB" err="1"/>
              <a:t>ymarferwyr</a:t>
            </a:r>
            <a:r>
              <a:rPr lang="en-GB"/>
              <a:t>, </a:t>
            </a:r>
            <a:r>
              <a:rPr lang="en-GB" err="1"/>
              <a:t>gan</a:t>
            </a:r>
            <a:r>
              <a:rPr lang="en-GB"/>
              <a:t> </a:t>
            </a:r>
            <a:r>
              <a:rPr lang="en-GB" err="1"/>
              <a:t>ddwyn</a:t>
            </a:r>
            <a:r>
              <a:rPr lang="en-GB"/>
              <a:t> </a:t>
            </a:r>
            <a:r>
              <a:rPr lang="en-GB" err="1"/>
              <a:t>ynghyd</a:t>
            </a:r>
            <a:r>
              <a:rPr lang="en-GB"/>
              <a:t> </a:t>
            </a:r>
            <a:r>
              <a:rPr lang="en-GB" err="1"/>
              <a:t>arbenigedd</a:t>
            </a:r>
            <a:r>
              <a:rPr lang="en-GB"/>
              <a:t> </a:t>
            </a:r>
            <a:r>
              <a:rPr lang="en-GB" err="1"/>
              <a:t>addysgol</a:t>
            </a:r>
            <a:r>
              <a:rPr lang="en-GB"/>
              <a:t> ac </a:t>
            </a:r>
            <a:r>
              <a:rPr lang="en-GB" err="1"/>
              <a:t>ymchwil</a:t>
            </a:r>
            <a:r>
              <a:rPr lang="en-GB"/>
              <a:t> a </a:t>
            </a:r>
            <a:r>
              <a:rPr lang="en-GB" err="1"/>
              <a:t>thystiolaeth</a:t>
            </a:r>
            <a:r>
              <a:rPr lang="en-GB"/>
              <a:t> </a:t>
            </a:r>
            <a:r>
              <a:rPr lang="en-GB" err="1"/>
              <a:t>ehangach</a:t>
            </a:r>
            <a:r>
              <a:rPr lang="en-GB"/>
              <a:t>.</a:t>
            </a:r>
            <a:endParaRPr lang="en-US"/>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08016" y="3041289"/>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a:t>It has been developed in Wales, by practitioners for practitioners, bringing together educational expertise and wider research and evidence.</a:t>
            </a:r>
            <a:endParaRPr lang="en-US"/>
          </a:p>
        </p:txBody>
      </p:sp>
      <p:pic>
        <p:nvPicPr>
          <p:cNvPr id="6" name="Picture 5" descr="A close-up of a logo&#10;&#10;Description automatically generated">
            <a:extLst>
              <a:ext uri="{FF2B5EF4-FFF2-40B4-BE49-F238E27FC236}">
                <a16:creationId xmlns:a16="http://schemas.microsoft.com/office/drawing/2014/main" id="{B226C61A-512D-1EE7-033C-80AA482089BF}"/>
              </a:ext>
            </a:extLst>
          </p:cNvPr>
          <p:cNvPicPr>
            <a:picLocks noChangeAspect="1"/>
          </p:cNvPicPr>
          <p:nvPr/>
        </p:nvPicPr>
        <p:blipFill>
          <a:blip r:embed="rId5"/>
          <a:stretch>
            <a:fillRect/>
          </a:stretch>
        </p:blipFill>
        <p:spPr>
          <a:xfrm>
            <a:off x="188570" y="5863913"/>
            <a:ext cx="4226651" cy="931296"/>
          </a:xfrm>
          <a:prstGeom prst="rect">
            <a:avLst/>
          </a:prstGeom>
        </p:spPr>
      </p:pic>
    </p:spTree>
    <p:extLst>
      <p:ext uri="{BB962C8B-B14F-4D97-AF65-F5344CB8AC3E}">
        <p14:creationId xmlns:p14="http://schemas.microsoft.com/office/powerpoint/2010/main" val="41807779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352212" y="1194422"/>
            <a:ext cx="5555672" cy="4558144"/>
          </a:xfrm>
          <a:solidFill>
            <a:schemeClr val="bg1"/>
          </a:solidFill>
          <a:ln w="76200">
            <a:solidFill>
              <a:schemeClr val="accent1"/>
            </a:solidFill>
          </a:ln>
        </p:spPr>
        <p:txBody>
          <a:bodyPr>
            <a:noAutofit/>
          </a:bodyPr>
          <a:lstStyle/>
          <a:p>
            <a:pPr marL="0" indent="0">
              <a:buNone/>
            </a:pPr>
            <a:r>
              <a:rPr lang="en-GB" sz="1600"/>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1600"/>
              <a:t>The Curriculum for Wales guidance is a clear statement of what is important in delivering a broad and balanced education. The four purposes 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1600"/>
              <a:t>A school’s curriculum is everything a learner experiences in pursuit of the four purposes. It is not simply what we teach, but how we teach and crucially, why we teach it.</a:t>
            </a:r>
          </a:p>
          <a:p>
            <a:pPr marL="0" indent="0">
              <a:buNone/>
            </a:pPr>
            <a:endParaRPr lang="en-US" sz="160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509200"/>
          </a:xfrm>
          <a:prstGeom prst="rect">
            <a:avLst/>
          </a:prstGeom>
          <a:solidFill>
            <a:schemeClr val="bg1"/>
          </a:solidFill>
          <a:ln w="76200">
            <a:solidFill>
              <a:schemeClr val="accent1"/>
            </a:solidFill>
          </a:ln>
        </p:spPr>
        <p:txBody>
          <a:bodyPr wrap="square" rtlCol="0">
            <a:spAutoFit/>
          </a:bodyPr>
          <a:lstStyle/>
          <a:p>
            <a:pPr fontAlgn="base"/>
            <a:r>
              <a:rPr lang="en-GB" sz="1600" err="1"/>
              <a:t>Gwella</a:t>
            </a:r>
            <a:r>
              <a:rPr lang="en-GB" sz="1600"/>
              <a:t> </a:t>
            </a:r>
            <a:r>
              <a:rPr lang="en-GB" sz="1600" err="1"/>
              <a:t>addysg</a:t>
            </a:r>
            <a:r>
              <a:rPr lang="en-GB" sz="1600"/>
              <a:t> </a:t>
            </a:r>
            <a:r>
              <a:rPr lang="en-GB" sz="1600" err="1"/>
              <a:t>yw</a:t>
            </a:r>
            <a:r>
              <a:rPr lang="en-GB" sz="1600"/>
              <a:t> </a:t>
            </a:r>
            <a:r>
              <a:rPr lang="en-GB" sz="1600" err="1"/>
              <a:t>ein</a:t>
            </a:r>
            <a:r>
              <a:rPr lang="en-GB" sz="1600"/>
              <a:t> </a:t>
            </a:r>
            <a:r>
              <a:rPr lang="en-GB" sz="1600" err="1"/>
              <a:t>cenhadaeth</a:t>
            </a:r>
            <a:r>
              <a:rPr lang="en-GB" sz="1600"/>
              <a:t> </a:t>
            </a:r>
            <a:r>
              <a:rPr lang="en-GB" sz="1600" err="1"/>
              <a:t>genedlaethol</a:t>
            </a:r>
            <a:r>
              <a:rPr lang="en-GB" sz="1600"/>
              <a:t>. Does dim </a:t>
            </a:r>
            <a:r>
              <a:rPr lang="en-GB" sz="1600" err="1"/>
              <a:t>yn</a:t>
            </a:r>
            <a:r>
              <a:rPr lang="en-GB" sz="1600"/>
              <a:t> </a:t>
            </a:r>
            <a:r>
              <a:rPr lang="en-GB" sz="1600" err="1"/>
              <a:t>fwy</a:t>
            </a:r>
            <a:r>
              <a:rPr lang="en-GB" sz="1600"/>
              <a:t> </a:t>
            </a:r>
            <a:r>
              <a:rPr lang="en-GB" sz="1600" err="1"/>
              <a:t>hanfodol</a:t>
            </a:r>
            <a:r>
              <a:rPr lang="en-GB" sz="1600"/>
              <a:t> </a:t>
            </a:r>
            <a:r>
              <a:rPr lang="en-GB" sz="1600" err="1"/>
              <a:t>na</a:t>
            </a:r>
            <a:r>
              <a:rPr lang="en-GB" sz="1600"/>
              <a:t> bod </a:t>
            </a:r>
            <a:r>
              <a:rPr lang="en-GB" sz="1600" err="1"/>
              <a:t>pob</a:t>
            </a:r>
            <a:r>
              <a:rPr lang="en-GB" sz="1600"/>
              <a:t> </a:t>
            </a:r>
            <a:r>
              <a:rPr lang="en-GB" sz="1600" err="1"/>
              <a:t>plentyn</a:t>
            </a:r>
            <a:r>
              <a:rPr lang="en-GB" sz="1600"/>
              <a:t> a </a:t>
            </a:r>
            <a:r>
              <a:rPr lang="en-GB" sz="1600" err="1"/>
              <a:t>pherson</a:t>
            </a:r>
            <a:r>
              <a:rPr lang="en-GB" sz="1600"/>
              <a:t> </a:t>
            </a:r>
            <a:r>
              <a:rPr lang="en-GB" sz="1600" err="1"/>
              <a:t>ifanc</a:t>
            </a:r>
            <a:r>
              <a:rPr lang="en-GB" sz="1600"/>
              <a:t> </a:t>
            </a:r>
            <a:r>
              <a:rPr lang="en-GB" sz="1600" err="1"/>
              <a:t>yn</a:t>
            </a:r>
            <a:r>
              <a:rPr lang="en-GB" sz="1600"/>
              <a:t> </a:t>
            </a:r>
            <a:r>
              <a:rPr lang="en-GB" sz="1600" err="1"/>
              <a:t>caffael</a:t>
            </a:r>
            <a:r>
              <a:rPr lang="en-GB" sz="1600"/>
              <a:t> </a:t>
            </a:r>
            <a:r>
              <a:rPr lang="en-GB" sz="1600" err="1"/>
              <a:t>addysg</a:t>
            </a:r>
            <a:r>
              <a:rPr lang="en-GB" sz="1600"/>
              <a:t> ac </a:t>
            </a:r>
            <a:r>
              <a:rPr lang="en-GB" sz="1600" err="1"/>
              <a:t>yn</a:t>
            </a:r>
            <a:r>
              <a:rPr lang="en-GB" sz="1600"/>
              <a:t> </a:t>
            </a:r>
            <a:r>
              <a:rPr lang="en-GB" sz="1600" err="1"/>
              <a:t>cael</a:t>
            </a:r>
            <a:r>
              <a:rPr lang="en-GB" sz="1600"/>
              <a:t> </a:t>
            </a:r>
            <a:r>
              <a:rPr lang="en-GB" sz="1600" err="1"/>
              <a:t>mynediad</a:t>
            </a:r>
            <a:r>
              <a:rPr lang="en-GB" sz="1600"/>
              <a:t> </a:t>
            </a:r>
            <a:r>
              <a:rPr lang="en-GB" sz="1600" err="1"/>
              <a:t>cyflawn</a:t>
            </a:r>
            <a:r>
              <a:rPr lang="en-GB" sz="1600"/>
              <a:t> at y </a:t>
            </a:r>
            <a:r>
              <a:rPr lang="en-GB" sz="1600" i="1" err="1"/>
              <a:t>profiadau</a:t>
            </a:r>
            <a:r>
              <a:rPr lang="en-GB" sz="1600"/>
              <a:t>, </a:t>
            </a:r>
            <a:r>
              <a:rPr lang="en-GB" sz="1600" err="1"/>
              <a:t>yr</a:t>
            </a:r>
            <a:r>
              <a:rPr lang="en-GB" sz="1600"/>
              <a:t> </a:t>
            </a:r>
            <a:r>
              <a:rPr lang="en-GB" sz="1600" i="1" err="1"/>
              <a:t>wybodaeth</a:t>
            </a:r>
            <a:r>
              <a:rPr lang="en-GB" sz="1600"/>
              <a:t> </a:t>
            </a:r>
            <a:r>
              <a:rPr lang="en-GB" sz="1600" err="1"/>
              <a:t>a’r</a:t>
            </a:r>
            <a:r>
              <a:rPr lang="en-GB" sz="1600"/>
              <a:t> </a:t>
            </a:r>
            <a:r>
              <a:rPr lang="en-GB" sz="1600" i="1" err="1"/>
              <a:t>sgiliau</a:t>
            </a:r>
            <a:r>
              <a:rPr lang="en-GB" sz="1600"/>
              <a:t> y </a:t>
            </a:r>
            <a:r>
              <a:rPr lang="en-GB" sz="1600" err="1"/>
              <a:t>mae</a:t>
            </a:r>
            <a:r>
              <a:rPr lang="en-GB" sz="1600"/>
              <a:t> </a:t>
            </a:r>
            <a:r>
              <a:rPr lang="en-GB" sz="1600" err="1"/>
              <a:t>eu</a:t>
            </a:r>
            <a:r>
              <a:rPr lang="en-GB" sz="1600"/>
              <a:t> </a:t>
            </a:r>
            <a:r>
              <a:rPr lang="en-GB" sz="1600" err="1"/>
              <a:t>hangen</a:t>
            </a:r>
            <a:r>
              <a:rPr lang="en-GB" sz="1600"/>
              <a:t> </a:t>
            </a:r>
            <a:r>
              <a:rPr lang="en-GB" sz="1600" err="1"/>
              <a:t>arnyn</a:t>
            </a:r>
            <a:r>
              <a:rPr lang="en-GB" sz="1600"/>
              <a:t> </a:t>
            </a:r>
            <a:r>
              <a:rPr lang="en-GB" sz="1600" err="1"/>
              <a:t>nhw</a:t>
            </a:r>
            <a:r>
              <a:rPr lang="en-GB" sz="1600"/>
              <a:t> </a:t>
            </a:r>
            <a:r>
              <a:rPr lang="en-GB" sz="1600" err="1"/>
              <a:t>ym</a:t>
            </a:r>
            <a:r>
              <a:rPr lang="en-GB" sz="1600"/>
              <a:t> </a:t>
            </a:r>
            <a:r>
              <a:rPr lang="en-GB" sz="1600" err="1"/>
              <a:t>myd</a:t>
            </a:r>
            <a:r>
              <a:rPr lang="en-GB" sz="1600"/>
              <a:t> </a:t>
            </a:r>
            <a:r>
              <a:rPr lang="en-GB" sz="1600" err="1"/>
              <a:t>gwaith</a:t>
            </a:r>
            <a:r>
              <a:rPr lang="en-GB" sz="1600"/>
              <a:t>, </a:t>
            </a:r>
            <a:r>
              <a:rPr lang="en-GB" sz="1600" err="1"/>
              <a:t>ar</a:t>
            </a:r>
            <a:r>
              <a:rPr lang="en-GB" sz="1600"/>
              <a:t> </a:t>
            </a:r>
            <a:r>
              <a:rPr lang="en-GB" sz="1600" err="1"/>
              <a:t>gyfer</a:t>
            </a:r>
            <a:r>
              <a:rPr lang="en-GB" sz="1600"/>
              <a:t> </a:t>
            </a:r>
            <a:r>
              <a:rPr lang="en-GB" sz="1600" err="1"/>
              <a:t>dysgu</a:t>
            </a:r>
            <a:r>
              <a:rPr lang="en-GB" sz="1600"/>
              <a:t> </a:t>
            </a:r>
            <a:r>
              <a:rPr lang="en-GB" sz="1600" err="1"/>
              <a:t>gydol</a:t>
            </a:r>
            <a:r>
              <a:rPr lang="en-GB" sz="1600"/>
              <a:t> </a:t>
            </a:r>
            <a:r>
              <a:rPr lang="en-GB" sz="1600" err="1"/>
              <a:t>oes</a:t>
            </a:r>
            <a:r>
              <a:rPr lang="en-GB" sz="1600"/>
              <a:t> ac </a:t>
            </a:r>
            <a:r>
              <a:rPr lang="en-GB" sz="1600" err="1"/>
              <a:t>er</a:t>
            </a:r>
            <a:r>
              <a:rPr lang="en-GB" sz="1600"/>
              <a:t> </a:t>
            </a:r>
            <a:r>
              <a:rPr lang="en-GB" sz="1600" err="1"/>
              <a:t>mwyn</a:t>
            </a:r>
            <a:r>
              <a:rPr lang="en-GB" sz="1600"/>
              <a:t> bod </a:t>
            </a:r>
            <a:r>
              <a:rPr lang="en-GB" sz="1600" err="1"/>
              <a:t>yn</a:t>
            </a:r>
            <a:r>
              <a:rPr lang="en-GB" sz="1600"/>
              <a:t> </a:t>
            </a:r>
            <a:r>
              <a:rPr lang="en-GB" sz="1600" err="1"/>
              <a:t>ddinasyddion</a:t>
            </a:r>
            <a:r>
              <a:rPr lang="en-GB" sz="1600"/>
              <a:t> </a:t>
            </a:r>
            <a:r>
              <a:rPr lang="en-GB" sz="1600" err="1"/>
              <a:t>gweithredol</a:t>
            </a:r>
            <a:r>
              <a:rPr lang="en-GB" sz="1600"/>
              <a:t>.</a:t>
            </a:r>
          </a:p>
          <a:p>
            <a:pPr fontAlgn="base"/>
            <a:endParaRPr lang="en-GB" sz="1600"/>
          </a:p>
          <a:p>
            <a:pPr fontAlgn="base"/>
            <a:r>
              <a:rPr lang="en-GB" sz="1600"/>
              <a:t>Mae </a:t>
            </a:r>
            <a:r>
              <a:rPr lang="en-GB" sz="1600" err="1"/>
              <a:t>canllawiau</a:t>
            </a:r>
            <a:r>
              <a:rPr lang="en-GB" sz="1600"/>
              <a:t> </a:t>
            </a:r>
            <a:r>
              <a:rPr lang="en-GB" sz="1600" err="1"/>
              <a:t>Cwricwlwm</a:t>
            </a:r>
            <a:r>
              <a:rPr lang="en-GB" sz="1600"/>
              <a:t> </a:t>
            </a:r>
            <a:r>
              <a:rPr lang="en-GB" sz="1600" err="1"/>
              <a:t>i</a:t>
            </a:r>
            <a:r>
              <a:rPr lang="en-GB" sz="1600"/>
              <a:t> </a:t>
            </a:r>
            <a:r>
              <a:rPr lang="en-GB" sz="1600" err="1"/>
              <a:t>Gymru</a:t>
            </a:r>
            <a:r>
              <a:rPr lang="en-GB" sz="1600"/>
              <a:t> </a:t>
            </a:r>
            <a:r>
              <a:rPr lang="en-GB" sz="1600" err="1"/>
              <a:t>yn</a:t>
            </a:r>
            <a:r>
              <a:rPr lang="en-GB" sz="1600"/>
              <a:t> </a:t>
            </a:r>
            <a:r>
              <a:rPr lang="en-GB" sz="1600" err="1"/>
              <a:t>datgan</a:t>
            </a:r>
            <a:r>
              <a:rPr lang="en-GB" sz="1600"/>
              <a:t> </a:t>
            </a:r>
            <a:r>
              <a:rPr lang="en-GB" sz="1600" err="1"/>
              <a:t>yn</a:t>
            </a:r>
            <a:r>
              <a:rPr lang="en-GB" sz="1600"/>
              <a:t> </a:t>
            </a:r>
            <a:r>
              <a:rPr lang="en-GB" sz="1600" err="1"/>
              <a:t>glir</a:t>
            </a:r>
            <a:r>
              <a:rPr lang="en-GB" sz="1600"/>
              <a:t> </a:t>
            </a:r>
            <a:r>
              <a:rPr lang="en-GB" sz="1600" err="1"/>
              <a:t>beth</a:t>
            </a:r>
            <a:r>
              <a:rPr lang="en-GB" sz="1600"/>
              <a:t> </a:t>
            </a:r>
            <a:r>
              <a:rPr lang="en-GB" sz="1600" err="1"/>
              <a:t>sy’n</a:t>
            </a:r>
            <a:r>
              <a:rPr lang="en-GB" sz="1600"/>
              <a:t> </a:t>
            </a:r>
            <a:r>
              <a:rPr lang="en-GB" sz="1600" err="1"/>
              <a:t>bwysig</a:t>
            </a:r>
            <a:r>
              <a:rPr lang="en-GB" sz="1600"/>
              <a:t> </a:t>
            </a:r>
            <a:r>
              <a:rPr lang="en-GB" sz="1600" err="1"/>
              <a:t>wrth</a:t>
            </a:r>
            <a:r>
              <a:rPr lang="en-GB" sz="1600"/>
              <a:t> </a:t>
            </a:r>
            <a:r>
              <a:rPr lang="en-GB" sz="1600" err="1"/>
              <a:t>ddarparu</a:t>
            </a:r>
            <a:r>
              <a:rPr lang="en-GB" sz="1600"/>
              <a:t> </a:t>
            </a:r>
            <a:r>
              <a:rPr lang="en-GB" sz="1600" err="1"/>
              <a:t>addysg</a:t>
            </a:r>
            <a:r>
              <a:rPr lang="en-GB" sz="1600"/>
              <a:t> </a:t>
            </a:r>
            <a:r>
              <a:rPr lang="en-GB" sz="1600" err="1"/>
              <a:t>eang</a:t>
            </a:r>
            <a:r>
              <a:rPr lang="en-GB" sz="1600"/>
              <a:t> a </a:t>
            </a:r>
            <a:r>
              <a:rPr lang="en-GB" sz="1600" err="1"/>
              <a:t>chytbwys</a:t>
            </a:r>
            <a:r>
              <a:rPr lang="en-GB" sz="1600"/>
              <a:t>. </a:t>
            </a:r>
            <a:r>
              <a:rPr lang="en-GB" sz="1600" err="1"/>
              <a:t>Gweledigaeth</a:t>
            </a:r>
            <a:r>
              <a:rPr lang="en-GB" sz="1600"/>
              <a:t> </a:t>
            </a:r>
            <a:r>
              <a:rPr lang="en-GB" sz="1600" err="1"/>
              <a:t>ar</a:t>
            </a:r>
            <a:r>
              <a:rPr lang="en-GB" sz="1600"/>
              <a:t> y </a:t>
            </a:r>
            <a:r>
              <a:rPr lang="en-GB" sz="1600" err="1"/>
              <a:t>cyd</a:t>
            </a:r>
            <a:r>
              <a:rPr lang="en-GB" sz="1600"/>
              <a:t> </a:t>
            </a:r>
            <a:r>
              <a:rPr lang="en-GB" sz="1600" err="1"/>
              <a:t>yw’r</a:t>
            </a:r>
            <a:r>
              <a:rPr lang="en-GB" sz="1600"/>
              <a:t> </a:t>
            </a:r>
            <a:r>
              <a:rPr lang="en-GB" sz="1600" b="1">
                <a:hlinkClick r:id="rId2"/>
              </a:rPr>
              <a:t>pedwar diben</a:t>
            </a:r>
            <a:r>
              <a:rPr lang="en-GB" sz="1600"/>
              <a:t>, a </a:t>
            </a:r>
            <a:r>
              <a:rPr lang="en-GB" sz="1600" err="1"/>
              <a:t>dyma’r</a:t>
            </a:r>
            <a:r>
              <a:rPr lang="en-GB" sz="1600"/>
              <a:t> </a:t>
            </a:r>
            <a:r>
              <a:rPr lang="en-GB" sz="1600" err="1"/>
              <a:t>dyhead</a:t>
            </a:r>
            <a:r>
              <a:rPr lang="en-GB" sz="1600"/>
              <a:t> </a:t>
            </a:r>
            <a:r>
              <a:rPr lang="en-GB" sz="1600" err="1"/>
              <a:t>ar</a:t>
            </a:r>
            <a:r>
              <a:rPr lang="en-GB" sz="1600"/>
              <a:t> </a:t>
            </a:r>
            <a:r>
              <a:rPr lang="en-GB" sz="1600" err="1"/>
              <a:t>gyfer</a:t>
            </a:r>
            <a:r>
              <a:rPr lang="en-GB" sz="1600"/>
              <a:t> </a:t>
            </a:r>
            <a:r>
              <a:rPr lang="en-GB" sz="1600" err="1"/>
              <a:t>pob</a:t>
            </a:r>
            <a:r>
              <a:rPr lang="en-GB" sz="1600"/>
              <a:t> </a:t>
            </a:r>
            <a:r>
              <a:rPr lang="en-GB" sz="1600" err="1"/>
              <a:t>plentyn</a:t>
            </a:r>
            <a:r>
              <a:rPr lang="en-GB" sz="1600"/>
              <a:t> a </a:t>
            </a:r>
            <a:r>
              <a:rPr lang="en-GB" sz="1600" err="1"/>
              <a:t>pherson</a:t>
            </a:r>
            <a:r>
              <a:rPr lang="en-GB" sz="1600"/>
              <a:t> </a:t>
            </a:r>
            <a:r>
              <a:rPr lang="en-GB" sz="1600" err="1"/>
              <a:t>ifanc</a:t>
            </a:r>
            <a:r>
              <a:rPr lang="en-GB" sz="1600"/>
              <a:t>. </a:t>
            </a:r>
            <a:r>
              <a:rPr lang="en-GB" sz="1600" err="1"/>
              <a:t>Wrth</a:t>
            </a:r>
            <a:r>
              <a:rPr lang="en-GB" sz="1600"/>
              <a:t> </a:t>
            </a:r>
            <a:r>
              <a:rPr lang="en-GB" sz="1600" err="1"/>
              <a:t>wireddu’r</a:t>
            </a:r>
            <a:r>
              <a:rPr lang="en-GB" sz="1600"/>
              <a:t> </a:t>
            </a:r>
            <a:r>
              <a:rPr lang="en-GB" sz="1600" err="1"/>
              <a:t>rhain</a:t>
            </a:r>
            <a:r>
              <a:rPr lang="en-GB" sz="1600"/>
              <a:t>, </a:t>
            </a:r>
            <a:r>
              <a:rPr lang="en-GB" sz="1600" err="1"/>
              <a:t>rydym</a:t>
            </a:r>
            <a:r>
              <a:rPr lang="en-GB" sz="1600"/>
              <a:t> </a:t>
            </a:r>
            <a:r>
              <a:rPr lang="en-GB" sz="1600" err="1"/>
              <a:t>yn</a:t>
            </a:r>
            <a:r>
              <a:rPr lang="en-GB" sz="1600"/>
              <a:t> </a:t>
            </a:r>
            <a:r>
              <a:rPr lang="en-GB" sz="1600" err="1"/>
              <a:t>gosod</a:t>
            </a:r>
            <a:r>
              <a:rPr lang="en-GB" sz="1600"/>
              <a:t> </a:t>
            </a:r>
            <a:r>
              <a:rPr lang="en-GB" sz="1600" err="1"/>
              <a:t>disgwyliadau</a:t>
            </a:r>
            <a:r>
              <a:rPr lang="en-GB" sz="1600"/>
              <a:t> </a:t>
            </a:r>
            <a:r>
              <a:rPr lang="en-GB" sz="1600" err="1"/>
              <a:t>uchel</a:t>
            </a:r>
            <a:r>
              <a:rPr lang="en-GB" sz="1600"/>
              <a:t> </a:t>
            </a:r>
            <a:r>
              <a:rPr lang="en-GB" sz="1600" err="1"/>
              <a:t>i</a:t>
            </a:r>
            <a:r>
              <a:rPr lang="en-GB" sz="1600"/>
              <a:t> </a:t>
            </a:r>
            <a:r>
              <a:rPr lang="en-GB" sz="1600" err="1"/>
              <a:t>bawb</a:t>
            </a:r>
            <a:r>
              <a:rPr lang="en-GB" sz="1600"/>
              <a:t>, </a:t>
            </a:r>
            <a:r>
              <a:rPr lang="en-GB" sz="1600" err="1"/>
              <a:t>yn</a:t>
            </a:r>
            <a:r>
              <a:rPr lang="en-GB" sz="1600"/>
              <a:t> </a:t>
            </a:r>
            <a:r>
              <a:rPr lang="en-GB" sz="1600" err="1"/>
              <a:t>hyrwyddo</a:t>
            </a:r>
            <a:r>
              <a:rPr lang="en-GB" sz="1600"/>
              <a:t> </a:t>
            </a:r>
            <a:r>
              <a:rPr lang="en-GB" sz="1600" err="1"/>
              <a:t>lles</a:t>
            </a:r>
            <a:r>
              <a:rPr lang="en-GB" sz="1600"/>
              <a:t> </a:t>
            </a:r>
            <a:r>
              <a:rPr lang="en-GB" sz="1600" err="1"/>
              <a:t>personol</a:t>
            </a:r>
            <a:r>
              <a:rPr lang="en-GB" sz="1600"/>
              <a:t> a </a:t>
            </a:r>
            <a:r>
              <a:rPr lang="en-GB" sz="1600" err="1"/>
              <a:t>chenedlaethol</a:t>
            </a:r>
            <a:r>
              <a:rPr lang="en-GB" sz="1600"/>
              <a:t>, </a:t>
            </a:r>
            <a:r>
              <a:rPr lang="en-GB" sz="1600" err="1"/>
              <a:t>yn</a:t>
            </a:r>
            <a:r>
              <a:rPr lang="en-GB" sz="1600"/>
              <a:t> </a:t>
            </a:r>
            <a:r>
              <a:rPr lang="en-GB" sz="1600" err="1"/>
              <a:t>herio</a:t>
            </a:r>
            <a:r>
              <a:rPr lang="en-GB" sz="1600"/>
              <a:t> </a:t>
            </a:r>
            <a:r>
              <a:rPr lang="en-GB" sz="1600" err="1"/>
              <a:t>anwybodaeth</a:t>
            </a:r>
            <a:r>
              <a:rPr lang="en-GB" sz="1600"/>
              <a:t> a </a:t>
            </a:r>
            <a:r>
              <a:rPr lang="en-GB" sz="1600" err="1"/>
              <a:t>ffug-wybodaeth</a:t>
            </a:r>
            <a:r>
              <a:rPr lang="en-GB" sz="1600"/>
              <a:t>, ac </a:t>
            </a:r>
            <a:r>
              <a:rPr lang="en-GB" sz="1600" err="1"/>
              <a:t>yn</a:t>
            </a:r>
            <a:r>
              <a:rPr lang="en-GB" sz="1600"/>
              <a:t> </a:t>
            </a:r>
            <a:r>
              <a:rPr lang="en-GB" sz="1600" err="1"/>
              <a:t>annog</a:t>
            </a:r>
            <a:r>
              <a:rPr lang="en-GB" sz="1600"/>
              <a:t> </a:t>
            </a:r>
            <a:r>
              <a:rPr lang="en-GB" sz="1600" err="1"/>
              <a:t>dysgwyr</a:t>
            </a:r>
            <a:r>
              <a:rPr lang="en-GB" sz="1600"/>
              <a:t> </a:t>
            </a:r>
            <a:r>
              <a:rPr lang="en-GB" sz="1600" err="1"/>
              <a:t>i</a:t>
            </a:r>
            <a:r>
              <a:rPr lang="en-GB" sz="1600"/>
              <a:t> </a:t>
            </a:r>
            <a:r>
              <a:rPr lang="en-GB" sz="1600" err="1"/>
              <a:t>chwarae</a:t>
            </a:r>
            <a:r>
              <a:rPr lang="en-GB" sz="1600"/>
              <a:t> </a:t>
            </a:r>
            <a:r>
              <a:rPr lang="en-GB" sz="1600" err="1"/>
              <a:t>eu</a:t>
            </a:r>
            <a:r>
              <a:rPr lang="en-GB" sz="1600"/>
              <a:t> </a:t>
            </a:r>
            <a:r>
              <a:rPr lang="en-GB" sz="1600" err="1"/>
              <a:t>rhan</a:t>
            </a:r>
            <a:r>
              <a:rPr lang="en-GB" sz="1600"/>
              <a:t> </a:t>
            </a:r>
            <a:r>
              <a:rPr lang="en-GB" sz="1600" err="1"/>
              <a:t>fel</a:t>
            </a:r>
            <a:r>
              <a:rPr lang="en-GB" sz="1600"/>
              <a:t> </a:t>
            </a:r>
            <a:r>
              <a:rPr lang="en-GB" sz="1600" err="1"/>
              <a:t>dinasyddion</a:t>
            </a:r>
            <a:r>
              <a:rPr lang="en-GB" sz="1600"/>
              <a:t> </a:t>
            </a:r>
            <a:r>
              <a:rPr lang="en-GB" sz="1600" err="1"/>
              <a:t>effro</a:t>
            </a:r>
            <a:r>
              <a:rPr lang="en-GB" sz="1600"/>
              <a:t> a </a:t>
            </a:r>
            <a:r>
              <a:rPr lang="en-GB" sz="1600" err="1"/>
              <a:t>beirniadol</a:t>
            </a:r>
            <a:r>
              <a:rPr lang="en-GB" sz="1600"/>
              <a:t>.</a:t>
            </a:r>
          </a:p>
          <a:p>
            <a:pPr fontAlgn="base"/>
            <a:endParaRPr lang="en-GB" sz="1600"/>
          </a:p>
          <a:p>
            <a:pPr fontAlgn="base"/>
            <a:r>
              <a:rPr lang="en-GB" sz="1600" err="1"/>
              <a:t>Cwricwlwm</a:t>
            </a:r>
            <a:r>
              <a:rPr lang="en-GB" sz="1600"/>
              <a:t> </a:t>
            </a:r>
            <a:r>
              <a:rPr lang="en-GB" sz="1600" err="1"/>
              <a:t>yr</a:t>
            </a:r>
            <a:r>
              <a:rPr lang="en-GB" sz="1600"/>
              <a:t> </a:t>
            </a:r>
            <a:r>
              <a:rPr lang="en-GB" sz="1600" err="1"/>
              <a:t>ysgol</a:t>
            </a:r>
            <a:r>
              <a:rPr lang="en-GB" sz="1600"/>
              <a:t> </a:t>
            </a:r>
            <a:r>
              <a:rPr lang="en-GB" sz="1600" err="1"/>
              <a:t>yw</a:t>
            </a:r>
            <a:r>
              <a:rPr lang="en-GB" sz="1600"/>
              <a:t> </a:t>
            </a:r>
            <a:r>
              <a:rPr lang="en-GB" sz="1600" err="1"/>
              <a:t>popeth</a:t>
            </a:r>
            <a:r>
              <a:rPr lang="en-GB" sz="1600"/>
              <a:t> </a:t>
            </a:r>
            <a:r>
              <a:rPr lang="en-GB" sz="1600" err="1"/>
              <a:t>mae</a:t>
            </a:r>
            <a:r>
              <a:rPr lang="en-GB" sz="1600"/>
              <a:t> </a:t>
            </a:r>
            <a:r>
              <a:rPr lang="en-GB" sz="1600" err="1"/>
              <a:t>dysgwyr</a:t>
            </a:r>
            <a:r>
              <a:rPr lang="en-GB" sz="1600"/>
              <a:t> </a:t>
            </a:r>
            <a:r>
              <a:rPr lang="en-GB" sz="1600" err="1"/>
              <a:t>yn</a:t>
            </a:r>
            <a:r>
              <a:rPr lang="en-GB" sz="1600"/>
              <a:t> </a:t>
            </a:r>
            <a:r>
              <a:rPr lang="en-GB" sz="1600" err="1"/>
              <a:t>ei</a:t>
            </a:r>
            <a:r>
              <a:rPr lang="en-GB" sz="1600"/>
              <a:t> </a:t>
            </a:r>
            <a:r>
              <a:rPr lang="en-GB" sz="1600" err="1"/>
              <a:t>brofi</a:t>
            </a:r>
            <a:r>
              <a:rPr lang="en-GB" sz="1600"/>
              <a:t> </a:t>
            </a:r>
            <a:r>
              <a:rPr lang="en-GB" sz="1600" err="1"/>
              <a:t>ar</a:t>
            </a:r>
            <a:r>
              <a:rPr lang="en-GB" sz="1600"/>
              <a:t> </a:t>
            </a:r>
            <a:r>
              <a:rPr lang="en-GB" sz="1600" err="1"/>
              <a:t>drywydd</a:t>
            </a:r>
            <a:r>
              <a:rPr lang="en-GB" sz="1600"/>
              <a:t> y </a:t>
            </a:r>
            <a:r>
              <a:rPr lang="en-GB" sz="1600" err="1"/>
              <a:t>pedwar</a:t>
            </a:r>
            <a:r>
              <a:rPr lang="en-GB" sz="1600"/>
              <a:t> </a:t>
            </a:r>
            <a:r>
              <a:rPr lang="en-GB" sz="1600" err="1"/>
              <a:t>diben</a:t>
            </a:r>
            <a:r>
              <a:rPr lang="en-GB" sz="1600"/>
              <a:t>. </a:t>
            </a:r>
            <a:r>
              <a:rPr lang="en-GB" sz="1600" err="1"/>
              <a:t>Mae’n</a:t>
            </a:r>
            <a:r>
              <a:rPr lang="en-GB" sz="1600"/>
              <a:t> </a:t>
            </a:r>
            <a:r>
              <a:rPr lang="en-GB" sz="1600" err="1"/>
              <a:t>fwy</a:t>
            </a:r>
            <a:r>
              <a:rPr lang="en-GB" sz="1600"/>
              <a:t> </a:t>
            </a:r>
            <a:r>
              <a:rPr lang="en-GB" sz="1600" err="1"/>
              <a:t>na’r</a:t>
            </a:r>
            <a:r>
              <a:rPr lang="en-GB" sz="1600"/>
              <a:t> </a:t>
            </a:r>
            <a:r>
              <a:rPr lang="en-GB" sz="1600" err="1"/>
              <a:t>hyn</a:t>
            </a:r>
            <a:r>
              <a:rPr lang="en-GB" sz="1600"/>
              <a:t> </a:t>
            </a:r>
            <a:r>
              <a:rPr lang="en-GB" sz="1600" err="1"/>
              <a:t>rydyn</a:t>
            </a:r>
            <a:r>
              <a:rPr lang="en-GB" sz="1600"/>
              <a:t> </a:t>
            </a:r>
            <a:r>
              <a:rPr lang="en-GB" sz="1600" err="1"/>
              <a:t>ni’n</a:t>
            </a:r>
            <a:r>
              <a:rPr lang="en-GB" sz="1600"/>
              <a:t> </a:t>
            </a:r>
            <a:r>
              <a:rPr lang="en-GB" sz="1600" err="1"/>
              <a:t>ei</a:t>
            </a:r>
            <a:r>
              <a:rPr lang="en-GB" sz="1600"/>
              <a:t> </a:t>
            </a:r>
            <a:r>
              <a:rPr lang="en-GB" sz="1600" err="1"/>
              <a:t>addysgu</a:t>
            </a:r>
            <a:r>
              <a:rPr lang="en-GB" sz="1600"/>
              <a:t> </a:t>
            </a:r>
            <a:r>
              <a:rPr lang="en-GB" sz="1600" err="1"/>
              <a:t>yn</a:t>
            </a:r>
            <a:r>
              <a:rPr lang="en-GB" sz="1600"/>
              <a:t> </a:t>
            </a:r>
            <a:r>
              <a:rPr lang="en-GB" sz="1600" err="1"/>
              <a:t>unig</a:t>
            </a:r>
            <a:r>
              <a:rPr lang="en-GB" sz="1600"/>
              <a:t>. Mae </a:t>
            </a:r>
            <a:r>
              <a:rPr lang="en-GB" sz="1600" err="1"/>
              <a:t>hefyd</a:t>
            </a:r>
            <a:r>
              <a:rPr lang="en-GB" sz="1600"/>
              <a:t> </a:t>
            </a:r>
            <a:r>
              <a:rPr lang="en-GB" sz="1600" err="1"/>
              <a:t>yn</a:t>
            </a:r>
            <a:r>
              <a:rPr lang="en-GB" sz="1600"/>
              <a:t> </a:t>
            </a:r>
            <a:r>
              <a:rPr lang="en-GB" sz="1600" err="1"/>
              <a:t>ymwneud</a:t>
            </a:r>
            <a:r>
              <a:rPr lang="en-GB" sz="1600"/>
              <a:t> </a:t>
            </a:r>
            <a:r>
              <a:rPr lang="en-GB" sz="1600" err="1"/>
              <a:t>â</a:t>
            </a:r>
            <a:r>
              <a:rPr lang="en-GB" sz="1600"/>
              <a:t> </a:t>
            </a:r>
            <a:r>
              <a:rPr lang="en-GB" sz="1600" err="1"/>
              <a:t>sut</a:t>
            </a:r>
            <a:r>
              <a:rPr lang="en-GB" sz="1600"/>
              <a:t> </a:t>
            </a:r>
            <a:r>
              <a:rPr lang="en-GB" sz="1600" err="1"/>
              <a:t>rydyn</a:t>
            </a:r>
            <a:r>
              <a:rPr lang="en-GB" sz="1600"/>
              <a:t> </a:t>
            </a:r>
            <a:r>
              <a:rPr lang="en-GB" sz="1600" err="1"/>
              <a:t>ni’n</a:t>
            </a:r>
            <a:r>
              <a:rPr lang="en-GB" sz="1600"/>
              <a:t> </a:t>
            </a:r>
            <a:r>
              <a:rPr lang="en-GB" sz="1600" err="1"/>
              <a:t>ei</a:t>
            </a:r>
            <a:r>
              <a:rPr lang="en-GB" sz="1600"/>
              <a:t> </a:t>
            </a:r>
            <a:r>
              <a:rPr lang="en-GB" sz="1600" err="1"/>
              <a:t>addysgu</a:t>
            </a:r>
            <a:r>
              <a:rPr lang="en-GB" sz="1600"/>
              <a:t> ac, </a:t>
            </a:r>
            <a:r>
              <a:rPr lang="en-GB" sz="1600" err="1"/>
              <a:t>yn</a:t>
            </a:r>
            <a:r>
              <a:rPr lang="en-GB" sz="1600"/>
              <a:t> </a:t>
            </a:r>
            <a:r>
              <a:rPr lang="en-GB" sz="1600" err="1"/>
              <a:t>allweddol</a:t>
            </a:r>
            <a:r>
              <a:rPr lang="en-GB" sz="1600"/>
              <a:t>, pam </a:t>
            </a:r>
            <a:r>
              <a:rPr lang="en-GB" sz="1600" err="1"/>
              <a:t>ydyn</a:t>
            </a:r>
            <a:r>
              <a:rPr lang="en-GB" sz="1600"/>
              <a:t> </a:t>
            </a:r>
            <a:r>
              <a:rPr lang="en-GB" sz="1600" err="1"/>
              <a:t>ni’n</a:t>
            </a:r>
            <a:r>
              <a:rPr lang="en-GB" sz="1600"/>
              <a:t> </a:t>
            </a:r>
            <a:r>
              <a:rPr lang="en-GB" sz="1600" err="1"/>
              <a:t>ei</a:t>
            </a:r>
            <a:r>
              <a:rPr lang="en-GB" sz="1600"/>
              <a:t> </a:t>
            </a:r>
            <a:r>
              <a:rPr lang="en-GB" sz="1600" err="1"/>
              <a:t>addysgu</a:t>
            </a:r>
            <a:r>
              <a:rPr lang="en-GB" sz="160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2169114" y="64394"/>
            <a:ext cx="8366195" cy="983674"/>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3100" err="1">
                <a:latin typeface="Segoe Print"/>
              </a:rPr>
              <a:t>Cwricwlwm</a:t>
            </a:r>
            <a:r>
              <a:rPr lang="en-GB" sz="3100">
                <a:latin typeface="Segoe Print"/>
              </a:rPr>
              <a:t> </a:t>
            </a:r>
            <a:r>
              <a:rPr lang="en-GB" sz="3100" err="1">
                <a:latin typeface="Segoe Print"/>
              </a:rPr>
              <a:t>i</a:t>
            </a:r>
            <a:r>
              <a:rPr lang="en-GB" sz="3100">
                <a:latin typeface="Segoe Print"/>
              </a:rPr>
              <a:t> </a:t>
            </a:r>
            <a:r>
              <a:rPr lang="en-GB" sz="3100" err="1">
                <a:latin typeface="Segoe Print"/>
              </a:rPr>
              <a:t>Gymru</a:t>
            </a:r>
            <a:r>
              <a:rPr lang="en-GB" sz="3100">
                <a:latin typeface="Segoe Print"/>
              </a:rPr>
              <a:t> 2022  </a:t>
            </a:r>
            <a:br>
              <a:rPr lang="en-GB" sz="3100">
                <a:latin typeface="Segoe Print"/>
              </a:rPr>
            </a:br>
            <a:r>
              <a:rPr lang="en-GB" sz="3100">
                <a:latin typeface="Segoe Print"/>
              </a:rPr>
              <a:t>Curriculum for Wales</a:t>
            </a:r>
            <a:r>
              <a:rPr lang="en-GB">
                <a:latin typeface="Segoe Print"/>
              </a:rPr>
              <a:t> </a:t>
            </a:r>
            <a:r>
              <a:rPr lang="en-GB" sz="3100">
                <a:latin typeface="Segoe Print"/>
              </a:rPr>
              <a:t>2022 </a:t>
            </a:r>
          </a:p>
        </p:txBody>
      </p:sp>
      <p:pic>
        <p:nvPicPr>
          <p:cNvPr id="7" name="Picture 6" descr="A close-up of a logo&#10;&#10;Description automatically generated">
            <a:extLst>
              <a:ext uri="{FF2B5EF4-FFF2-40B4-BE49-F238E27FC236}">
                <a16:creationId xmlns:a16="http://schemas.microsoft.com/office/drawing/2014/main" id="{40824E72-11A6-084C-0DB4-68F60C24D17A}"/>
              </a:ext>
            </a:extLst>
          </p:cNvPr>
          <p:cNvPicPr>
            <a:picLocks noChangeAspect="1"/>
          </p:cNvPicPr>
          <p:nvPr/>
        </p:nvPicPr>
        <p:blipFill>
          <a:blip r:embed="rId3"/>
          <a:stretch>
            <a:fillRect/>
          </a:stretch>
        </p:blipFill>
        <p:spPr>
          <a:xfrm>
            <a:off x="7522820" y="5829198"/>
            <a:ext cx="4669180" cy="1028802"/>
          </a:xfrm>
          <a:prstGeom prst="rect">
            <a:avLst/>
          </a:prstGeom>
        </p:spPr>
      </p:pic>
    </p:spTree>
    <p:extLst>
      <p:ext uri="{BB962C8B-B14F-4D97-AF65-F5344CB8AC3E}">
        <p14:creationId xmlns:p14="http://schemas.microsoft.com/office/powerpoint/2010/main" val="18813149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49376" y="1986565"/>
            <a:ext cx="5583381" cy="3785652"/>
          </a:xfrm>
          <a:solidFill>
            <a:schemeClr val="bg1"/>
          </a:solidFill>
          <a:ln w="76200">
            <a:solidFill>
              <a:schemeClr val="accent1"/>
            </a:solidFill>
          </a:ln>
        </p:spPr>
        <p:txBody>
          <a:bodyPr>
            <a:normAutofit/>
          </a:bodyPr>
          <a:lstStyle/>
          <a:p>
            <a:pPr marL="0" indent="0">
              <a:buNone/>
            </a:pPr>
            <a:r>
              <a:rPr lang="en-GB" sz="2400"/>
              <a:t>The Languages, Literacy and Communication Area of Learning and Experience (Area) addresses fundamental aspects of human communication. It aims to support learning across the whole curriculum and to enable learners to gain knowledge and skills in </a:t>
            </a:r>
            <a:r>
              <a:rPr lang="en-GB" sz="2400">
                <a:highlight>
                  <a:srgbClr val="FFFF00"/>
                </a:highlight>
              </a:rPr>
              <a:t>Welsh</a:t>
            </a:r>
            <a:r>
              <a:rPr lang="en-GB" sz="2400"/>
              <a:t>, English and </a:t>
            </a:r>
            <a:r>
              <a:rPr lang="en-GB" sz="2400" i="1"/>
              <a:t>international languages</a:t>
            </a:r>
            <a:r>
              <a:rPr lang="en-GB" sz="2400"/>
              <a:t> as well as in </a:t>
            </a:r>
            <a:r>
              <a:rPr lang="en-GB" sz="2400" i="1"/>
              <a:t>literature</a:t>
            </a:r>
            <a:r>
              <a:rPr lang="en-GB" sz="2400"/>
              <a:t>.</a:t>
            </a:r>
            <a:endParaRPr lang="en-US" sz="2400"/>
          </a:p>
        </p:txBody>
      </p:sp>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C000"/>
            </a:solidFill>
          </a:ln>
        </p:spPr>
        <p:txBody>
          <a:bodyPr wrap="square" rtlCol="0">
            <a:spAutoFit/>
          </a:bodyPr>
          <a:lstStyle/>
          <a:p>
            <a:r>
              <a:rPr lang="en-GB" sz="2400"/>
              <a:t>Mae </a:t>
            </a:r>
            <a:r>
              <a:rPr lang="en-GB" sz="2400" err="1"/>
              <a:t>Maes</a:t>
            </a:r>
            <a:r>
              <a:rPr lang="en-GB" sz="2400"/>
              <a:t> </a:t>
            </a:r>
            <a:r>
              <a:rPr lang="en-GB" sz="2400" err="1"/>
              <a:t>Dysgu</a:t>
            </a:r>
            <a:r>
              <a:rPr lang="en-GB" sz="2400"/>
              <a:t> a </a:t>
            </a:r>
            <a:r>
              <a:rPr lang="en-GB" sz="2400" err="1"/>
              <a:t>Phrofiad</a:t>
            </a:r>
            <a:r>
              <a:rPr lang="en-GB" sz="2400"/>
              <a:t> </a:t>
            </a:r>
            <a:r>
              <a:rPr lang="en-GB" sz="2400" err="1"/>
              <a:t>Ieithoedd</a:t>
            </a:r>
            <a:r>
              <a:rPr lang="en-GB" sz="2400"/>
              <a:t>, </a:t>
            </a:r>
            <a:r>
              <a:rPr lang="en-GB" sz="2400" err="1"/>
              <a:t>Llythrennedd</a:t>
            </a:r>
            <a:r>
              <a:rPr lang="en-GB" sz="2400"/>
              <a:t> a </a:t>
            </a:r>
            <a:r>
              <a:rPr lang="en-GB" sz="2400" err="1"/>
              <a:t>Chyfathrebu</a:t>
            </a:r>
            <a:r>
              <a:rPr lang="en-GB" sz="2400"/>
              <a:t> (</a:t>
            </a:r>
            <a:r>
              <a:rPr lang="en-GB" sz="2400" err="1"/>
              <a:t>Maes</a:t>
            </a:r>
            <a:r>
              <a:rPr lang="en-GB" sz="2400"/>
              <a:t>) </a:t>
            </a:r>
            <a:r>
              <a:rPr lang="en-GB" sz="2400" err="1"/>
              <a:t>yn</a:t>
            </a:r>
            <a:r>
              <a:rPr lang="en-GB" sz="2400"/>
              <a:t> </a:t>
            </a:r>
            <a:r>
              <a:rPr lang="en-GB" sz="2400" err="1"/>
              <a:t>ymwneud</a:t>
            </a:r>
            <a:r>
              <a:rPr lang="en-GB" sz="2400"/>
              <a:t> ag </a:t>
            </a:r>
            <a:r>
              <a:rPr lang="en-GB" sz="2400" err="1"/>
              <a:t>agweddau</a:t>
            </a:r>
            <a:r>
              <a:rPr lang="en-GB" sz="2400"/>
              <a:t> </a:t>
            </a:r>
            <a:r>
              <a:rPr lang="en-GB" sz="2400" err="1"/>
              <a:t>hanfodol</a:t>
            </a:r>
            <a:r>
              <a:rPr lang="en-GB" sz="2400"/>
              <a:t> </a:t>
            </a:r>
            <a:r>
              <a:rPr lang="en-GB" sz="2400" err="1"/>
              <a:t>cyfathrebu</a:t>
            </a:r>
            <a:r>
              <a:rPr lang="en-GB" sz="2400"/>
              <a:t> </a:t>
            </a:r>
            <a:r>
              <a:rPr lang="en-GB" sz="2400" err="1"/>
              <a:t>rhwng</a:t>
            </a:r>
            <a:r>
              <a:rPr lang="en-GB" sz="2400"/>
              <a:t> </a:t>
            </a:r>
            <a:r>
              <a:rPr lang="en-GB" sz="2400" err="1"/>
              <a:t>pobl</a:t>
            </a:r>
            <a:r>
              <a:rPr lang="en-GB" sz="2400"/>
              <a:t>. </a:t>
            </a:r>
            <a:r>
              <a:rPr lang="en-GB" sz="2400" err="1"/>
              <a:t>Ei</a:t>
            </a:r>
            <a:r>
              <a:rPr lang="en-GB" sz="2400"/>
              <a:t> nod </a:t>
            </a:r>
            <a:r>
              <a:rPr lang="en-GB" sz="2400" err="1"/>
              <a:t>yw</a:t>
            </a:r>
            <a:r>
              <a:rPr lang="en-GB" sz="2400"/>
              <a:t> </a:t>
            </a:r>
            <a:r>
              <a:rPr lang="en-GB" sz="2400" err="1"/>
              <a:t>cefnogi</a:t>
            </a:r>
            <a:r>
              <a:rPr lang="en-GB" sz="2400"/>
              <a:t> </a:t>
            </a:r>
            <a:r>
              <a:rPr lang="en-GB" sz="2400" err="1"/>
              <a:t>dysgu</a:t>
            </a:r>
            <a:r>
              <a:rPr lang="en-GB" sz="2400"/>
              <a:t> </a:t>
            </a:r>
            <a:r>
              <a:rPr lang="en-GB" sz="2400" err="1"/>
              <a:t>ar</a:t>
            </a:r>
            <a:r>
              <a:rPr lang="en-GB" sz="2400"/>
              <a:t> draws </a:t>
            </a:r>
            <a:r>
              <a:rPr lang="en-GB" sz="2400" err="1"/>
              <a:t>yr</a:t>
            </a:r>
            <a:r>
              <a:rPr lang="en-GB" sz="2400"/>
              <a:t> </a:t>
            </a:r>
            <a:r>
              <a:rPr lang="en-GB" sz="2400" err="1"/>
              <a:t>holl</a:t>
            </a:r>
            <a:r>
              <a:rPr lang="en-GB" sz="2400"/>
              <a:t> </a:t>
            </a:r>
            <a:r>
              <a:rPr lang="en-GB" sz="2400" err="1"/>
              <a:t>gwricwlwm</a:t>
            </a:r>
            <a:r>
              <a:rPr lang="en-GB" sz="2400"/>
              <a:t> a </a:t>
            </a:r>
            <a:r>
              <a:rPr lang="en-GB" sz="2400" err="1"/>
              <a:t>galluogi</a:t>
            </a:r>
            <a:r>
              <a:rPr lang="en-GB" sz="2400"/>
              <a:t> </a:t>
            </a:r>
            <a:r>
              <a:rPr lang="en-GB" sz="2400" err="1"/>
              <a:t>dysgwyr</a:t>
            </a:r>
            <a:r>
              <a:rPr lang="en-GB" sz="2400"/>
              <a:t> </a:t>
            </a:r>
            <a:r>
              <a:rPr lang="en-GB" sz="2400" err="1"/>
              <a:t>i</a:t>
            </a:r>
            <a:r>
              <a:rPr lang="en-GB" sz="2400"/>
              <a:t> </a:t>
            </a:r>
            <a:r>
              <a:rPr lang="en-GB" sz="2400" err="1"/>
              <a:t>ennill</a:t>
            </a:r>
            <a:r>
              <a:rPr lang="en-GB" sz="2400"/>
              <a:t> </a:t>
            </a:r>
            <a:r>
              <a:rPr lang="en-GB" sz="2400" err="1"/>
              <a:t>gwybodaeth</a:t>
            </a:r>
            <a:r>
              <a:rPr lang="en-GB" sz="2400"/>
              <a:t> a </a:t>
            </a:r>
            <a:r>
              <a:rPr lang="en-GB" sz="2400" err="1"/>
              <a:t>sgiliau</a:t>
            </a:r>
            <a:r>
              <a:rPr lang="en-GB" sz="2400"/>
              <a:t> </a:t>
            </a:r>
            <a:r>
              <a:rPr lang="en-GB" sz="2400" err="1"/>
              <a:t>yn</a:t>
            </a:r>
            <a:r>
              <a:rPr lang="en-GB" sz="2400"/>
              <a:t> </a:t>
            </a:r>
            <a:r>
              <a:rPr lang="en-GB" sz="2400" err="1">
                <a:highlight>
                  <a:srgbClr val="FFFF00"/>
                </a:highlight>
              </a:rPr>
              <a:t>Gymraeg</a:t>
            </a:r>
            <a:r>
              <a:rPr lang="en-GB" sz="2400"/>
              <a:t>, </a:t>
            </a:r>
            <a:r>
              <a:rPr lang="en-GB" sz="2400" err="1"/>
              <a:t>Saesneg</a:t>
            </a:r>
            <a:r>
              <a:rPr lang="en-GB" sz="2400"/>
              <a:t>, ac </a:t>
            </a:r>
            <a:r>
              <a:rPr lang="en-GB" sz="2400" i="1" err="1"/>
              <a:t>ieithoedd</a:t>
            </a:r>
            <a:r>
              <a:rPr lang="en-GB" sz="2400" i="1"/>
              <a:t> </a:t>
            </a:r>
            <a:r>
              <a:rPr lang="en-GB" sz="2400" i="1" err="1"/>
              <a:t>rhyngwladol</a:t>
            </a:r>
            <a:r>
              <a:rPr lang="en-GB" sz="2400"/>
              <a:t> </a:t>
            </a:r>
            <a:r>
              <a:rPr lang="en-GB" sz="2400" err="1"/>
              <a:t>yn</a:t>
            </a:r>
            <a:r>
              <a:rPr lang="en-GB" sz="2400"/>
              <a:t> </a:t>
            </a:r>
            <a:r>
              <a:rPr lang="en-GB" sz="2400" err="1"/>
              <a:t>ogystal</a:t>
            </a:r>
            <a:r>
              <a:rPr lang="en-GB" sz="2400"/>
              <a:t> </a:t>
            </a:r>
            <a:r>
              <a:rPr lang="en-GB" sz="2400" err="1"/>
              <a:t>â</a:t>
            </a:r>
            <a:r>
              <a:rPr lang="en-GB" sz="2400"/>
              <a:t> </a:t>
            </a:r>
            <a:r>
              <a:rPr lang="en-GB" sz="2400" i="1" err="1"/>
              <a:t>llenyddiaeth</a:t>
            </a:r>
            <a:r>
              <a:rPr lang="en-GB" sz="2400"/>
              <a:t>.</a:t>
            </a:r>
            <a:endParaRPr lang="en-US" sz="240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err="1"/>
              <a:t>Maes</a:t>
            </a:r>
            <a:r>
              <a:rPr lang="en-US" sz="2800" b="1"/>
              <a:t> </a:t>
            </a:r>
            <a:r>
              <a:rPr lang="en-US" sz="2800" b="1" err="1"/>
              <a:t>Dysgu</a:t>
            </a:r>
            <a:r>
              <a:rPr lang="en-US" sz="2800" b="1"/>
              <a:t> a </a:t>
            </a:r>
            <a:r>
              <a:rPr lang="en-US" sz="2800" b="1" err="1"/>
              <a:t>Phrofiad</a:t>
            </a:r>
            <a:r>
              <a:rPr lang="en-US" sz="2800" b="1"/>
              <a:t> </a:t>
            </a:r>
            <a:r>
              <a:rPr lang="en-US" sz="2800" b="1" err="1"/>
              <a:t>Ieithoedd</a:t>
            </a:r>
            <a:r>
              <a:rPr lang="en-US" sz="2800" b="1"/>
              <a:t>, </a:t>
            </a:r>
            <a:r>
              <a:rPr lang="en-US" sz="2800" b="1" err="1"/>
              <a:t>Llythrennedd</a:t>
            </a:r>
            <a:r>
              <a:rPr lang="en-US" sz="2800" b="1"/>
              <a:t> a </a:t>
            </a:r>
            <a:r>
              <a:rPr lang="en-US" sz="2800" b="1" err="1"/>
              <a:t>Chyfathrebu</a:t>
            </a:r>
            <a:br>
              <a:rPr lang="en-US" sz="2800" b="1"/>
            </a:br>
            <a:endParaRPr lang="en-US" sz="2800" b="1"/>
          </a:p>
          <a:p>
            <a:r>
              <a:rPr lang="en-US" sz="2800" b="1" i="1"/>
              <a:t>Languages, Literacy and Communication Area of Learning and Experience</a:t>
            </a:r>
          </a:p>
        </p:txBody>
      </p:sp>
      <p:pic>
        <p:nvPicPr>
          <p:cNvPr id="2" name="Picture 1" descr="A close-up of a logo&#10;&#10;Description automatically generated">
            <a:extLst>
              <a:ext uri="{FF2B5EF4-FFF2-40B4-BE49-F238E27FC236}">
                <a16:creationId xmlns:a16="http://schemas.microsoft.com/office/drawing/2014/main" id="{14A5F07B-0AD6-B156-9D20-B9E5D08D8760}"/>
              </a:ext>
            </a:extLst>
          </p:cNvPr>
          <p:cNvPicPr>
            <a:picLocks noChangeAspect="1"/>
          </p:cNvPicPr>
          <p:nvPr/>
        </p:nvPicPr>
        <p:blipFill>
          <a:blip r:embed="rId3"/>
          <a:stretch>
            <a:fillRect/>
          </a:stretch>
        </p:blipFill>
        <p:spPr>
          <a:xfrm>
            <a:off x="188570" y="5826220"/>
            <a:ext cx="4397718" cy="968989"/>
          </a:xfrm>
          <a:prstGeom prst="rect">
            <a:avLst/>
          </a:prstGeom>
        </p:spPr>
      </p:pic>
    </p:spTree>
    <p:extLst>
      <p:ext uri="{BB962C8B-B14F-4D97-AF65-F5344CB8AC3E}">
        <p14:creationId xmlns:p14="http://schemas.microsoft.com/office/powerpoint/2010/main" val="33502892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F224B8-4C0C-914A-A883-F10500D945D0}"/>
              </a:ext>
            </a:extLst>
          </p:cNvPr>
          <p:cNvSpPr>
            <a:spLocks noGrp="1"/>
          </p:cNvSpPr>
          <p:nvPr>
            <p:ph idx="1"/>
          </p:nvPr>
        </p:nvSpPr>
        <p:spPr>
          <a:xfrm>
            <a:off x="6336407" y="1945881"/>
            <a:ext cx="5486399" cy="3777622"/>
          </a:xfrm>
          <a:solidFill>
            <a:schemeClr val="bg1"/>
          </a:solidFill>
          <a:ln w="76200">
            <a:solidFill>
              <a:srgbClr val="FFC000"/>
            </a:solidFill>
          </a:ln>
        </p:spPr>
        <p:txBody>
          <a:bodyPr>
            <a:normAutofit fontScale="92500" lnSpcReduction="20000"/>
          </a:bodyPr>
          <a:lstStyle/>
          <a:p>
            <a:pPr marL="0" indent="0">
              <a:buNone/>
            </a:pPr>
            <a:r>
              <a:rPr lang="en-GB"/>
              <a:t>Learning and experience in this Area aims to enable learners to communicate effectively </a:t>
            </a:r>
            <a:r>
              <a:rPr lang="en-GB">
                <a:highlight>
                  <a:srgbClr val="FFFF00"/>
                </a:highlight>
              </a:rPr>
              <a:t>using Welsh</a:t>
            </a:r>
            <a:r>
              <a:rPr lang="en-GB"/>
              <a:t>, English and international languages. It aims to encourage learners to transfer what they have learned about how languages work in one language to the learning and using of other languages. This </a:t>
            </a:r>
            <a:r>
              <a:rPr lang="en-GB" i="1"/>
              <a:t>multilingual</a:t>
            </a:r>
            <a:r>
              <a:rPr lang="en-GB"/>
              <a:t> and </a:t>
            </a:r>
            <a:r>
              <a:rPr lang="en-GB" i="1"/>
              <a:t>plurilingual</a:t>
            </a:r>
            <a:r>
              <a:rPr lang="en-GB"/>
              <a:t> approach is intended to ignite learners’ curiosity and enthusiasm and provide them with a firm foundation for a lifelong interest in the languages of Wales and the languages of the world; and thus to make them </a:t>
            </a:r>
            <a:r>
              <a:rPr lang="en-GB" b="1"/>
              <a:t>ambitious, capable learners, ready to learn throughout their lives</a:t>
            </a:r>
            <a:r>
              <a:rPr lang="en-GB"/>
              <a:t>.</a:t>
            </a:r>
            <a:endParaRPr lang="en-US"/>
          </a:p>
        </p:txBody>
      </p:sp>
      <p:sp>
        <p:nvSpPr>
          <p:cNvPr id="4" name="TextBox 3">
            <a:extLst>
              <a:ext uri="{FF2B5EF4-FFF2-40B4-BE49-F238E27FC236}">
                <a16:creationId xmlns:a16="http://schemas.microsoft.com/office/drawing/2014/main" id="{DBB87FB6-0317-BA46-8116-89C86DD3AD97}"/>
              </a:ext>
            </a:extLst>
          </p:cNvPr>
          <p:cNvSpPr txBox="1"/>
          <p:nvPr/>
        </p:nvSpPr>
        <p:spPr>
          <a:xfrm>
            <a:off x="318655" y="1945881"/>
            <a:ext cx="5569527" cy="3970318"/>
          </a:xfrm>
          <a:prstGeom prst="rect">
            <a:avLst/>
          </a:prstGeom>
          <a:solidFill>
            <a:schemeClr val="bg1"/>
          </a:solidFill>
          <a:ln w="76200">
            <a:solidFill>
              <a:srgbClr val="FFC000"/>
            </a:solidFill>
          </a:ln>
        </p:spPr>
        <p:txBody>
          <a:bodyPr wrap="square" rtlCol="0">
            <a:spAutoFit/>
          </a:bodyPr>
          <a:lstStyle/>
          <a:p>
            <a:r>
              <a:rPr lang="en-GB"/>
              <a:t>Mae </a:t>
            </a:r>
            <a:r>
              <a:rPr lang="en-GB" err="1"/>
              <a:t>dysgu</a:t>
            </a:r>
            <a:r>
              <a:rPr lang="en-GB"/>
              <a:t> a </a:t>
            </a:r>
            <a:r>
              <a:rPr lang="en-GB" err="1"/>
              <a:t>phrofiad</a:t>
            </a:r>
            <a:r>
              <a:rPr lang="en-GB"/>
              <a:t> </a:t>
            </a:r>
            <a:r>
              <a:rPr lang="en-GB" err="1"/>
              <a:t>yn</a:t>
            </a:r>
            <a:r>
              <a:rPr lang="en-GB"/>
              <a:t> y </a:t>
            </a:r>
            <a:r>
              <a:rPr lang="en-GB" err="1"/>
              <a:t>Maes</a:t>
            </a:r>
            <a:r>
              <a:rPr lang="en-GB"/>
              <a:t> </a:t>
            </a:r>
            <a:r>
              <a:rPr lang="en-GB" err="1"/>
              <a:t>hwn</a:t>
            </a:r>
            <a:r>
              <a:rPr lang="en-GB"/>
              <a:t> </a:t>
            </a:r>
            <a:r>
              <a:rPr lang="en-GB" err="1"/>
              <a:t>yn</a:t>
            </a:r>
            <a:r>
              <a:rPr lang="en-GB"/>
              <a:t> </a:t>
            </a:r>
            <a:r>
              <a:rPr lang="en-GB" err="1"/>
              <a:t>anelu</a:t>
            </a:r>
            <a:r>
              <a:rPr lang="en-GB"/>
              <a:t> at </a:t>
            </a:r>
            <a:r>
              <a:rPr lang="en-GB" err="1"/>
              <a:t>alluogi</a:t>
            </a:r>
            <a:r>
              <a:rPr lang="en-GB"/>
              <a:t> </a:t>
            </a:r>
            <a:r>
              <a:rPr lang="en-GB" err="1"/>
              <a:t>dysgwyr</a:t>
            </a:r>
            <a:r>
              <a:rPr lang="en-GB"/>
              <a:t> </a:t>
            </a:r>
            <a:r>
              <a:rPr lang="en-GB" err="1"/>
              <a:t>i</a:t>
            </a:r>
            <a:r>
              <a:rPr lang="en-GB"/>
              <a:t> </a:t>
            </a:r>
            <a:r>
              <a:rPr lang="en-GB" err="1"/>
              <a:t>gyfathrebu’n</a:t>
            </a:r>
            <a:r>
              <a:rPr lang="en-GB"/>
              <a:t> </a:t>
            </a:r>
            <a:r>
              <a:rPr lang="en-GB" err="1"/>
              <a:t>effeithiol</a:t>
            </a:r>
            <a:r>
              <a:rPr lang="en-GB"/>
              <a:t> </a:t>
            </a:r>
            <a:r>
              <a:rPr lang="en-GB" err="1"/>
              <a:t>gan</a:t>
            </a:r>
            <a:r>
              <a:rPr lang="en-GB"/>
              <a:t> </a:t>
            </a:r>
            <a:r>
              <a:rPr lang="en-GB" err="1">
                <a:highlight>
                  <a:srgbClr val="FFFF00"/>
                </a:highlight>
              </a:rPr>
              <a:t>ddefnyddio</a:t>
            </a:r>
            <a:r>
              <a:rPr lang="en-GB">
                <a:highlight>
                  <a:srgbClr val="FFFF00"/>
                </a:highlight>
              </a:rPr>
              <a:t> Cymraeg</a:t>
            </a:r>
            <a:r>
              <a:rPr lang="en-GB"/>
              <a:t>, </a:t>
            </a:r>
            <a:r>
              <a:rPr lang="en-GB" err="1"/>
              <a:t>Saesneg</a:t>
            </a:r>
            <a:r>
              <a:rPr lang="en-GB"/>
              <a:t> ac </a:t>
            </a:r>
            <a:r>
              <a:rPr lang="en-GB" err="1"/>
              <a:t>ieithoedd</a:t>
            </a:r>
            <a:r>
              <a:rPr lang="en-GB"/>
              <a:t> </a:t>
            </a:r>
            <a:r>
              <a:rPr lang="en-GB" err="1"/>
              <a:t>rhyngwladol</a:t>
            </a:r>
            <a:r>
              <a:rPr lang="en-GB"/>
              <a:t>. </a:t>
            </a:r>
            <a:r>
              <a:rPr lang="en-GB" err="1"/>
              <a:t>Mae’n</a:t>
            </a:r>
            <a:r>
              <a:rPr lang="en-GB"/>
              <a:t> </a:t>
            </a:r>
            <a:r>
              <a:rPr lang="en-GB" err="1"/>
              <a:t>anelu</a:t>
            </a:r>
            <a:r>
              <a:rPr lang="en-GB"/>
              <a:t> at </a:t>
            </a:r>
            <a:r>
              <a:rPr lang="en-GB" err="1"/>
              <a:t>annog</a:t>
            </a:r>
            <a:r>
              <a:rPr lang="en-GB"/>
              <a:t> </a:t>
            </a:r>
            <a:r>
              <a:rPr lang="en-GB" err="1"/>
              <a:t>dysgwyr</a:t>
            </a:r>
            <a:r>
              <a:rPr lang="en-GB"/>
              <a:t> </a:t>
            </a:r>
            <a:r>
              <a:rPr lang="en-GB" err="1"/>
              <a:t>i</a:t>
            </a:r>
            <a:r>
              <a:rPr lang="en-GB"/>
              <a:t> </a:t>
            </a:r>
            <a:r>
              <a:rPr lang="en-GB" err="1"/>
              <a:t>drosglwyddo’r</a:t>
            </a:r>
            <a:r>
              <a:rPr lang="en-GB"/>
              <a:t> </a:t>
            </a:r>
            <a:r>
              <a:rPr lang="en-GB" err="1"/>
              <a:t>hyn</a:t>
            </a:r>
            <a:r>
              <a:rPr lang="en-GB"/>
              <a:t> </a:t>
            </a:r>
            <a:r>
              <a:rPr lang="en-GB" err="1"/>
              <a:t>maen</a:t>
            </a:r>
            <a:r>
              <a:rPr lang="en-GB"/>
              <a:t> </a:t>
            </a:r>
            <a:r>
              <a:rPr lang="en-GB" err="1"/>
              <a:t>nhw</a:t>
            </a:r>
            <a:r>
              <a:rPr lang="en-GB"/>
              <a:t> </a:t>
            </a:r>
            <a:r>
              <a:rPr lang="en-GB" err="1"/>
              <a:t>wedi’i</a:t>
            </a:r>
            <a:r>
              <a:rPr lang="en-GB"/>
              <a:t> </a:t>
            </a:r>
            <a:r>
              <a:rPr lang="en-GB" err="1"/>
              <a:t>ddysgu</a:t>
            </a:r>
            <a:r>
              <a:rPr lang="en-GB"/>
              <a:t> am </a:t>
            </a:r>
            <a:r>
              <a:rPr lang="en-GB" err="1"/>
              <a:t>sut</a:t>
            </a:r>
            <a:r>
              <a:rPr lang="en-GB"/>
              <a:t> </a:t>
            </a:r>
            <a:r>
              <a:rPr lang="en-GB" err="1"/>
              <a:t>mae</a:t>
            </a:r>
            <a:r>
              <a:rPr lang="en-GB"/>
              <a:t> </a:t>
            </a:r>
            <a:r>
              <a:rPr lang="en-GB" err="1"/>
              <a:t>ieithoedd</a:t>
            </a:r>
            <a:r>
              <a:rPr lang="en-GB"/>
              <a:t> </a:t>
            </a:r>
            <a:r>
              <a:rPr lang="en-GB" err="1"/>
              <a:t>yn</a:t>
            </a:r>
            <a:r>
              <a:rPr lang="en-GB"/>
              <a:t> </a:t>
            </a:r>
            <a:r>
              <a:rPr lang="en-GB" err="1"/>
              <a:t>gweithio</a:t>
            </a:r>
            <a:r>
              <a:rPr lang="en-GB"/>
              <a:t> </a:t>
            </a:r>
            <a:r>
              <a:rPr lang="en-GB" err="1"/>
              <a:t>mewn</a:t>
            </a:r>
            <a:r>
              <a:rPr lang="en-GB"/>
              <a:t> un </a:t>
            </a:r>
            <a:r>
              <a:rPr lang="en-GB" err="1"/>
              <a:t>iaith</a:t>
            </a:r>
            <a:r>
              <a:rPr lang="en-GB"/>
              <a:t> er </a:t>
            </a:r>
            <a:r>
              <a:rPr lang="en-GB" err="1"/>
              <a:t>mwyn</a:t>
            </a:r>
            <a:r>
              <a:rPr lang="en-GB"/>
              <a:t> </a:t>
            </a:r>
            <a:r>
              <a:rPr lang="en-GB" err="1"/>
              <a:t>dysgu</a:t>
            </a:r>
            <a:r>
              <a:rPr lang="en-GB"/>
              <a:t> a </a:t>
            </a:r>
            <a:r>
              <a:rPr lang="en-GB" err="1"/>
              <a:t>defnyddio</a:t>
            </a:r>
            <a:r>
              <a:rPr lang="en-GB"/>
              <a:t> </a:t>
            </a:r>
            <a:r>
              <a:rPr lang="en-GB" err="1"/>
              <a:t>ieithoedd</a:t>
            </a:r>
            <a:r>
              <a:rPr lang="en-GB"/>
              <a:t> </a:t>
            </a:r>
            <a:r>
              <a:rPr lang="en-GB" err="1"/>
              <a:t>eraill</a:t>
            </a:r>
            <a:r>
              <a:rPr lang="en-GB"/>
              <a:t>. </a:t>
            </a:r>
            <a:r>
              <a:rPr lang="en-GB" err="1"/>
              <a:t>Bwriedir</a:t>
            </a:r>
            <a:r>
              <a:rPr lang="en-GB"/>
              <a:t> </a:t>
            </a:r>
            <a:r>
              <a:rPr lang="en-GB" err="1"/>
              <a:t>i’r</a:t>
            </a:r>
            <a:r>
              <a:rPr lang="en-GB"/>
              <a:t> dull </a:t>
            </a:r>
            <a:r>
              <a:rPr lang="en-GB" i="1" err="1"/>
              <a:t>amlieithog</a:t>
            </a:r>
            <a:r>
              <a:rPr lang="en-GB"/>
              <a:t> a </a:t>
            </a:r>
            <a:r>
              <a:rPr lang="en-GB" i="1" err="1"/>
              <a:t>lluosieithog</a:t>
            </a:r>
            <a:r>
              <a:rPr lang="en-GB"/>
              <a:t> </a:t>
            </a:r>
            <a:r>
              <a:rPr lang="en-GB" err="1"/>
              <a:t>hwn</a:t>
            </a:r>
            <a:r>
              <a:rPr lang="en-GB"/>
              <a:t> danio </a:t>
            </a:r>
            <a:r>
              <a:rPr lang="en-GB" err="1"/>
              <a:t>chwilfrydedd</a:t>
            </a:r>
            <a:r>
              <a:rPr lang="en-GB"/>
              <a:t> a </a:t>
            </a:r>
            <a:r>
              <a:rPr lang="en-GB" err="1"/>
              <a:t>brwdfrydedd</a:t>
            </a:r>
            <a:r>
              <a:rPr lang="en-GB"/>
              <a:t> y </a:t>
            </a:r>
            <a:r>
              <a:rPr lang="en-GB" err="1"/>
              <a:t>dysgwyr</a:t>
            </a:r>
            <a:r>
              <a:rPr lang="en-GB"/>
              <a:t> a </a:t>
            </a:r>
            <a:r>
              <a:rPr lang="en-GB" err="1"/>
              <a:t>chynnig</a:t>
            </a:r>
            <a:r>
              <a:rPr lang="en-GB"/>
              <a:t> </a:t>
            </a:r>
            <a:r>
              <a:rPr lang="en-GB" err="1"/>
              <a:t>sylfaen</a:t>
            </a:r>
            <a:r>
              <a:rPr lang="en-GB"/>
              <a:t> </a:t>
            </a:r>
            <a:r>
              <a:rPr lang="en-GB" err="1"/>
              <a:t>gadarn</a:t>
            </a:r>
            <a:r>
              <a:rPr lang="en-GB"/>
              <a:t> </a:t>
            </a:r>
            <a:r>
              <a:rPr lang="en-GB" err="1"/>
              <a:t>iddyn</a:t>
            </a:r>
            <a:r>
              <a:rPr lang="en-GB"/>
              <a:t> </a:t>
            </a:r>
            <a:r>
              <a:rPr lang="en-GB" err="1"/>
              <a:t>nhw</a:t>
            </a:r>
            <a:r>
              <a:rPr lang="en-GB"/>
              <a:t> </a:t>
            </a:r>
            <a:r>
              <a:rPr lang="en-GB" err="1"/>
              <a:t>ddatblygu</a:t>
            </a:r>
            <a:r>
              <a:rPr lang="en-GB"/>
              <a:t> </a:t>
            </a:r>
            <a:r>
              <a:rPr lang="en-GB" err="1"/>
              <a:t>diddordeb</a:t>
            </a:r>
            <a:r>
              <a:rPr lang="en-GB"/>
              <a:t> </a:t>
            </a:r>
            <a:r>
              <a:rPr lang="en-GB" err="1"/>
              <a:t>gydol</a:t>
            </a:r>
            <a:r>
              <a:rPr lang="en-GB"/>
              <a:t> </a:t>
            </a:r>
            <a:r>
              <a:rPr lang="en-GB" err="1"/>
              <a:t>oes</a:t>
            </a:r>
            <a:r>
              <a:rPr lang="en-GB"/>
              <a:t> </a:t>
            </a:r>
            <a:r>
              <a:rPr lang="en-GB" err="1"/>
              <a:t>yn</a:t>
            </a:r>
            <a:r>
              <a:rPr lang="en-GB"/>
              <a:t> </a:t>
            </a:r>
            <a:r>
              <a:rPr lang="en-GB" err="1"/>
              <a:t>ieithoedd</a:t>
            </a:r>
            <a:r>
              <a:rPr lang="en-GB"/>
              <a:t> Cymru ac </a:t>
            </a:r>
            <a:r>
              <a:rPr lang="en-GB" err="1"/>
              <a:t>ieithoedd</a:t>
            </a:r>
            <a:r>
              <a:rPr lang="en-GB"/>
              <a:t> y </a:t>
            </a:r>
            <a:r>
              <a:rPr lang="en-GB" err="1"/>
              <a:t>byd</a:t>
            </a:r>
            <a:r>
              <a:rPr lang="en-GB"/>
              <a:t>, a </a:t>
            </a:r>
            <a:r>
              <a:rPr lang="en-GB" err="1"/>
              <a:t>thrwy</a:t>
            </a:r>
            <a:r>
              <a:rPr lang="en-GB"/>
              <a:t> </a:t>
            </a:r>
            <a:r>
              <a:rPr lang="en-GB" err="1"/>
              <a:t>hyn</a:t>
            </a:r>
            <a:r>
              <a:rPr lang="en-GB"/>
              <a:t> </a:t>
            </a:r>
            <a:r>
              <a:rPr lang="en-GB" err="1"/>
              <a:t>eu</a:t>
            </a:r>
            <a:r>
              <a:rPr lang="en-GB"/>
              <a:t> </a:t>
            </a:r>
            <a:r>
              <a:rPr lang="en-GB" err="1"/>
              <a:t>gwneud</a:t>
            </a:r>
            <a:r>
              <a:rPr lang="en-GB"/>
              <a:t> </a:t>
            </a:r>
            <a:r>
              <a:rPr lang="en-GB" err="1"/>
              <a:t>yn</a:t>
            </a:r>
            <a:r>
              <a:rPr lang="en-GB"/>
              <a:t> </a:t>
            </a:r>
            <a:r>
              <a:rPr lang="en-GB" b="1" err="1"/>
              <a:t>ddysgwyr</a:t>
            </a:r>
            <a:r>
              <a:rPr lang="en-GB"/>
              <a:t> </a:t>
            </a:r>
            <a:r>
              <a:rPr lang="en-GB" b="1" err="1"/>
              <a:t>uchelgeisiol</a:t>
            </a:r>
            <a:r>
              <a:rPr lang="en-GB" b="1"/>
              <a:t>, </a:t>
            </a:r>
            <a:r>
              <a:rPr lang="en-GB" b="1" err="1"/>
              <a:t>galluog</a:t>
            </a:r>
            <a:r>
              <a:rPr lang="en-GB" b="1"/>
              <a:t>, </a:t>
            </a:r>
            <a:r>
              <a:rPr lang="en-GB" b="1" err="1"/>
              <a:t>sy’n</a:t>
            </a:r>
            <a:r>
              <a:rPr lang="en-GB" b="1"/>
              <a:t> </a:t>
            </a:r>
            <a:r>
              <a:rPr lang="en-GB" b="1" err="1"/>
              <a:t>barod</a:t>
            </a:r>
            <a:r>
              <a:rPr lang="en-GB" b="1"/>
              <a:t> </a:t>
            </a:r>
            <a:r>
              <a:rPr lang="en-GB" b="1" err="1"/>
              <a:t>i</a:t>
            </a:r>
            <a:r>
              <a:rPr lang="en-GB" b="1"/>
              <a:t> </a:t>
            </a:r>
            <a:r>
              <a:rPr lang="en-GB" b="1" err="1"/>
              <a:t>ddysgu</a:t>
            </a:r>
            <a:r>
              <a:rPr lang="en-GB" b="1"/>
              <a:t> </a:t>
            </a:r>
            <a:r>
              <a:rPr lang="en-GB" b="1" err="1"/>
              <a:t>drwy</a:t>
            </a:r>
            <a:r>
              <a:rPr lang="en-GB" b="1"/>
              <a:t> </a:t>
            </a:r>
            <a:r>
              <a:rPr lang="en-GB" b="1" err="1"/>
              <a:t>gydol</a:t>
            </a:r>
            <a:r>
              <a:rPr lang="en-GB" b="1"/>
              <a:t> </a:t>
            </a:r>
            <a:r>
              <a:rPr lang="en-GB" b="1" err="1"/>
              <a:t>eu</a:t>
            </a:r>
            <a:r>
              <a:rPr lang="en-GB" b="1"/>
              <a:t> hoes</a:t>
            </a:r>
            <a:r>
              <a:rPr lang="en-GB"/>
              <a:t>.</a:t>
            </a:r>
            <a:endParaRPr lang="en-US"/>
          </a:p>
        </p:txBody>
      </p:sp>
      <p:sp>
        <p:nvSpPr>
          <p:cNvPr id="7" name="Title 1">
            <a:extLst>
              <a:ext uri="{FF2B5EF4-FFF2-40B4-BE49-F238E27FC236}">
                <a16:creationId xmlns:a16="http://schemas.microsoft.com/office/drawing/2014/main" id="{4AA4CB0B-1CA2-FA4E-8F17-2CCE6E7AECF5}"/>
              </a:ext>
            </a:extLst>
          </p:cNvPr>
          <p:cNvSpPr txBox="1">
            <a:spLocks/>
          </p:cNvSpPr>
          <p:nvPr/>
        </p:nvSpPr>
        <p:spPr>
          <a:xfrm>
            <a:off x="318655" y="97638"/>
            <a:ext cx="11665527" cy="158949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err="1"/>
              <a:t>Maes</a:t>
            </a:r>
            <a:r>
              <a:rPr lang="en-US" sz="2800" b="1"/>
              <a:t> </a:t>
            </a:r>
            <a:r>
              <a:rPr lang="en-US" sz="2800" b="1" err="1"/>
              <a:t>Dysgu</a:t>
            </a:r>
            <a:r>
              <a:rPr lang="en-US" sz="2800" b="1"/>
              <a:t> a </a:t>
            </a:r>
            <a:r>
              <a:rPr lang="en-US" sz="2800" b="1" err="1"/>
              <a:t>Phrofiad</a:t>
            </a:r>
            <a:r>
              <a:rPr lang="en-US" sz="2800" b="1"/>
              <a:t> </a:t>
            </a:r>
            <a:r>
              <a:rPr lang="en-US" sz="2800" b="1" err="1"/>
              <a:t>Ieithoedd</a:t>
            </a:r>
            <a:r>
              <a:rPr lang="en-US" sz="2800" b="1"/>
              <a:t>, </a:t>
            </a:r>
            <a:r>
              <a:rPr lang="en-US" sz="2800" b="1" err="1"/>
              <a:t>Llythrennedd</a:t>
            </a:r>
            <a:r>
              <a:rPr lang="en-US" sz="2800" b="1"/>
              <a:t> a </a:t>
            </a:r>
            <a:r>
              <a:rPr lang="en-US" sz="2800" b="1" err="1"/>
              <a:t>Chyfathrebu</a:t>
            </a:r>
            <a:br>
              <a:rPr lang="en-US" sz="2800" b="1"/>
            </a:br>
            <a:endParaRPr lang="en-US" sz="2800" b="1"/>
          </a:p>
          <a:p>
            <a:r>
              <a:rPr lang="en-US" sz="2800" b="1" i="1"/>
              <a:t>Languages, Literacy and Communication Are of Learning and Experience</a:t>
            </a:r>
          </a:p>
        </p:txBody>
      </p:sp>
      <p:pic>
        <p:nvPicPr>
          <p:cNvPr id="2" name="Picture 1" descr="A close-up of a logo&#10;&#10;Description automatically generated">
            <a:extLst>
              <a:ext uri="{FF2B5EF4-FFF2-40B4-BE49-F238E27FC236}">
                <a16:creationId xmlns:a16="http://schemas.microsoft.com/office/drawing/2014/main" id="{D60C803A-8313-EC74-AA36-1E478522F55A}"/>
              </a:ext>
            </a:extLst>
          </p:cNvPr>
          <p:cNvPicPr>
            <a:picLocks noChangeAspect="1"/>
          </p:cNvPicPr>
          <p:nvPr/>
        </p:nvPicPr>
        <p:blipFill>
          <a:blip r:embed="rId2"/>
          <a:stretch>
            <a:fillRect/>
          </a:stretch>
        </p:blipFill>
        <p:spPr>
          <a:xfrm>
            <a:off x="188570" y="5916199"/>
            <a:ext cx="3989353" cy="879010"/>
          </a:xfrm>
          <a:prstGeom prst="rect">
            <a:avLst/>
          </a:prstGeom>
        </p:spPr>
      </p:pic>
    </p:spTree>
    <p:extLst>
      <p:ext uri="{BB962C8B-B14F-4D97-AF65-F5344CB8AC3E}">
        <p14:creationId xmlns:p14="http://schemas.microsoft.com/office/powerpoint/2010/main" val="38685912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1783209" y="312410"/>
            <a:ext cx="8294646" cy="1052945"/>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dirty="0">
                <a:latin typeface="Segoe Print"/>
              </a:rPr>
              <a:t>Y </a:t>
            </a:r>
            <a:r>
              <a:rPr lang="en-GB" dirty="0" err="1">
                <a:latin typeface="Segoe Print"/>
              </a:rPr>
              <a:t>Siarter</a:t>
            </a:r>
            <a:r>
              <a:rPr lang="en-GB" dirty="0">
                <a:latin typeface="Segoe Print"/>
              </a:rPr>
              <a:t> Iaith </a:t>
            </a:r>
            <a:r>
              <a:rPr lang="en-GB" dirty="0" err="1">
                <a:latin typeface="Segoe Print"/>
              </a:rPr>
              <a:t>Gymraeg</a:t>
            </a:r>
            <a:r>
              <a:rPr lang="en-GB" dirty="0">
                <a:latin typeface="Segoe Print"/>
              </a:rPr>
              <a:t> </a:t>
            </a:r>
            <a:br>
              <a:rPr lang="en-GB" dirty="0">
                <a:latin typeface="Segoe Print"/>
              </a:rPr>
            </a:br>
            <a:r>
              <a:rPr lang="en-GB" i="1" dirty="0">
                <a:latin typeface="Segoe Print"/>
              </a:rPr>
              <a:t>Welsh Language Charter</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04998" y="1502089"/>
            <a:ext cx="5485985" cy="4781979"/>
          </a:xfrm>
          <a:solidFill>
            <a:schemeClr val="bg1"/>
          </a:solidFill>
        </p:spPr>
        <p:txBody>
          <a:bodyPr vert="horz" lIns="91440" tIns="45720" rIns="91440" bIns="45720" rtlCol="0" anchor="t">
            <a:normAutofit fontScale="55000" lnSpcReduction="20000"/>
          </a:bodyPr>
          <a:lstStyle/>
          <a:p>
            <a:r>
              <a:rPr lang="en-GB" sz="2900">
                <a:latin typeface="+mj-lt"/>
                <a:ea typeface="+mn-lt"/>
                <a:cs typeface="+mn-lt"/>
              </a:rPr>
              <a:t>Mae </a:t>
            </a:r>
            <a:r>
              <a:rPr lang="en-GB" sz="2900" err="1">
                <a:latin typeface="+mj-lt"/>
                <a:ea typeface="+mn-lt"/>
                <a:cs typeface="+mn-lt"/>
              </a:rPr>
              <a:t>Siarter</a:t>
            </a:r>
            <a:r>
              <a:rPr lang="en-GB" sz="2900">
                <a:latin typeface="+mj-lt"/>
                <a:ea typeface="+mn-lt"/>
                <a:cs typeface="+mn-lt"/>
              </a:rPr>
              <a:t> </a:t>
            </a:r>
            <a:r>
              <a:rPr lang="en-GB" sz="2900" err="1">
                <a:latin typeface="+mj-lt"/>
                <a:ea typeface="+mn-lt"/>
                <a:cs typeface="+mn-lt"/>
              </a:rPr>
              <a:t>Iaith</a:t>
            </a:r>
            <a:r>
              <a:rPr lang="en-GB" sz="2900">
                <a:latin typeface="+mj-lt"/>
                <a:ea typeface="+mn-lt"/>
                <a:cs typeface="+mn-lt"/>
              </a:rPr>
              <a:t> </a:t>
            </a:r>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gynllun</a:t>
            </a:r>
            <a:r>
              <a:rPr lang="en-GB" sz="2900">
                <a:latin typeface="+mj-lt"/>
                <a:ea typeface="+mn-lt"/>
                <a:cs typeface="+mn-lt"/>
              </a:rPr>
              <a:t> </a:t>
            </a:r>
            <a:r>
              <a:rPr lang="en-GB" sz="2900" err="1">
                <a:latin typeface="+mj-lt"/>
                <a:ea typeface="+mn-lt"/>
                <a:cs typeface="+mn-lt"/>
              </a:rPr>
              <a:t>newydd</a:t>
            </a:r>
            <a:r>
              <a:rPr lang="en-GB" sz="2900">
                <a:latin typeface="+mj-lt"/>
                <a:ea typeface="+mn-lt"/>
                <a:cs typeface="+mn-lt"/>
              </a:rPr>
              <a:t> </a:t>
            </a:r>
            <a:r>
              <a:rPr lang="en-GB" sz="2900" err="1">
                <a:latin typeface="+mj-lt"/>
                <a:ea typeface="+mn-lt"/>
                <a:cs typeface="+mn-lt"/>
              </a:rPr>
              <a:t>er</a:t>
            </a:r>
            <a:r>
              <a:rPr lang="en-GB" sz="2900">
                <a:latin typeface="+mj-lt"/>
                <a:ea typeface="+mn-lt"/>
                <a:cs typeface="+mn-lt"/>
              </a:rPr>
              <a:t> </a:t>
            </a:r>
            <a:r>
              <a:rPr lang="en-GB" sz="2900" err="1">
                <a:latin typeface="+mj-lt"/>
                <a:ea typeface="+mn-lt"/>
                <a:cs typeface="+mn-lt"/>
              </a:rPr>
              <a:t>mwyn</a:t>
            </a:r>
            <a:r>
              <a:rPr lang="en-GB" sz="2900">
                <a:latin typeface="+mj-lt"/>
                <a:ea typeface="+mn-lt"/>
                <a:cs typeface="+mn-lt"/>
              </a:rPr>
              <a:t> </a:t>
            </a:r>
            <a:r>
              <a:rPr lang="en-GB" sz="2900" err="1">
                <a:latin typeface="+mj-lt"/>
                <a:ea typeface="+mn-lt"/>
                <a:cs typeface="+mn-lt"/>
              </a:rPr>
              <a:t>hybu’r</a:t>
            </a:r>
            <a:r>
              <a:rPr lang="en-GB" sz="2900">
                <a:latin typeface="+mj-lt"/>
                <a:ea typeface="+mn-lt"/>
                <a:cs typeface="+mn-lt"/>
              </a:rPr>
              <a:t> </a:t>
            </a:r>
            <a:r>
              <a:rPr lang="en-GB" sz="2900" err="1">
                <a:latin typeface="+mj-lt"/>
                <a:ea typeface="+mn-lt"/>
                <a:cs typeface="+mn-lt"/>
              </a:rPr>
              <a:t>defnydd</a:t>
            </a:r>
            <a:r>
              <a:rPr lang="en-GB" sz="2900">
                <a:latin typeface="+mj-lt"/>
                <a:ea typeface="+mn-lt"/>
                <a:cs typeface="+mn-lt"/>
              </a:rPr>
              <a:t> o </a:t>
            </a:r>
            <a:r>
              <a:rPr lang="en-GB" sz="2900" err="1">
                <a:latin typeface="+mj-lt"/>
                <a:ea typeface="+mn-lt"/>
                <a:cs typeface="+mn-lt"/>
              </a:rPr>
              <a:t>Gymraeg</a:t>
            </a:r>
            <a:r>
              <a:rPr lang="en-GB" sz="2900">
                <a:latin typeface="+mj-lt"/>
                <a:ea typeface="+mn-lt"/>
                <a:cs typeface="+mn-lt"/>
              </a:rPr>
              <a:t> </a:t>
            </a:r>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gymdeithasol</a:t>
            </a:r>
            <a:r>
              <a:rPr lang="en-GB" sz="2900">
                <a:latin typeface="+mj-lt"/>
                <a:ea typeface="+mn-lt"/>
                <a:cs typeface="+mn-lt"/>
              </a:rPr>
              <a:t> </a:t>
            </a:r>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ysgolion</a:t>
            </a:r>
            <a:r>
              <a:rPr lang="en-GB" sz="2900">
                <a:latin typeface="+mj-lt"/>
                <a:ea typeface="+mn-lt"/>
                <a:cs typeface="+mn-lt"/>
              </a:rPr>
              <a:t> </a:t>
            </a:r>
            <a:r>
              <a:rPr lang="en-GB" sz="2900" err="1">
                <a:latin typeface="+mj-lt"/>
                <a:ea typeface="+mn-lt"/>
                <a:cs typeface="+mn-lt"/>
              </a:rPr>
              <a:t>cynradd</a:t>
            </a:r>
            <a:r>
              <a:rPr lang="en-GB" sz="2900">
                <a:latin typeface="+mj-lt"/>
                <a:ea typeface="+mn-lt"/>
                <a:cs typeface="+mn-lt"/>
              </a:rPr>
              <a:t> </a:t>
            </a:r>
            <a:r>
              <a:rPr lang="en-GB" sz="2900" err="1">
                <a:latin typeface="+mj-lt"/>
                <a:ea typeface="+mn-lt"/>
                <a:cs typeface="+mn-lt"/>
              </a:rPr>
              <a:t>Cymru</a:t>
            </a:r>
            <a:r>
              <a:rPr lang="en-GB" sz="2900">
                <a:latin typeface="+mj-lt"/>
                <a:ea typeface="+mn-lt"/>
                <a:cs typeface="+mn-lt"/>
              </a:rPr>
              <a:t>.</a:t>
            </a:r>
          </a:p>
          <a:p>
            <a:pPr marL="0" indent="0">
              <a:buNone/>
            </a:pPr>
            <a:endParaRPr lang="en-US" sz="2900">
              <a:latin typeface="+mj-lt"/>
            </a:endParaRPr>
          </a:p>
          <a:p>
            <a:r>
              <a:rPr lang="en-GB" sz="2900">
                <a:latin typeface="+mj-lt"/>
                <a:ea typeface="+mn-lt"/>
                <a:cs typeface="+mn-lt"/>
              </a:rPr>
              <a:t>Mae </a:t>
            </a:r>
            <a:r>
              <a:rPr lang="en-GB" sz="2900" err="1">
                <a:latin typeface="+mj-lt"/>
                <a:ea typeface="+mn-lt"/>
                <a:cs typeface="+mn-lt"/>
              </a:rPr>
              <a:t>dau</a:t>
            </a:r>
            <a:r>
              <a:rPr lang="en-GB" sz="2900">
                <a:latin typeface="+mj-lt"/>
                <a:ea typeface="+mn-lt"/>
                <a:cs typeface="+mn-lt"/>
              </a:rPr>
              <a:t> </a:t>
            </a:r>
            <a:r>
              <a:rPr lang="en-GB" sz="2900" err="1">
                <a:latin typeface="+mj-lt"/>
                <a:ea typeface="+mn-lt"/>
                <a:cs typeface="+mn-lt"/>
              </a:rPr>
              <a:t>gymeriad</a:t>
            </a:r>
            <a:r>
              <a:rPr lang="en-GB" sz="2900">
                <a:latin typeface="+mj-lt"/>
                <a:ea typeface="+mn-lt"/>
                <a:cs typeface="+mn-lt"/>
              </a:rPr>
              <a:t> </a:t>
            </a:r>
            <a:r>
              <a:rPr lang="en-GB" sz="2900" err="1">
                <a:latin typeface="+mj-lt"/>
                <a:ea typeface="+mn-lt"/>
                <a:cs typeface="+mn-lt"/>
              </a:rPr>
              <a:t>newydd</a:t>
            </a:r>
            <a:r>
              <a:rPr lang="en-GB" sz="2900">
                <a:latin typeface="+mj-lt"/>
                <a:ea typeface="+mn-lt"/>
                <a:cs typeface="+mn-lt"/>
              </a:rPr>
              <a:t> </a:t>
            </a:r>
            <a:r>
              <a:rPr lang="en-GB" sz="2900" err="1">
                <a:latin typeface="+mj-lt"/>
                <a:ea typeface="+mn-lt"/>
                <a:cs typeface="+mn-lt"/>
              </a:rPr>
              <a:t>wedi</a:t>
            </a:r>
            <a:r>
              <a:rPr lang="en-GB" sz="2900">
                <a:latin typeface="+mj-lt"/>
                <a:ea typeface="+mn-lt"/>
                <a:cs typeface="+mn-lt"/>
              </a:rPr>
              <a:t> </a:t>
            </a:r>
            <a:r>
              <a:rPr lang="en-GB" sz="2900" err="1">
                <a:latin typeface="+mj-lt"/>
                <a:ea typeface="+mn-lt"/>
                <a:cs typeface="+mn-lt"/>
              </a:rPr>
              <a:t>cael</a:t>
            </a:r>
            <a:r>
              <a:rPr lang="en-GB" sz="2900">
                <a:latin typeface="+mj-lt"/>
                <a:ea typeface="+mn-lt"/>
                <a:cs typeface="+mn-lt"/>
              </a:rPr>
              <a:t> </a:t>
            </a:r>
            <a:r>
              <a:rPr lang="en-GB" sz="2900" err="1">
                <a:latin typeface="+mj-lt"/>
                <a:ea typeface="+mn-lt"/>
                <a:cs typeface="+mn-lt"/>
              </a:rPr>
              <a:t>eu</a:t>
            </a:r>
            <a:r>
              <a:rPr lang="en-GB" sz="2900">
                <a:latin typeface="+mj-lt"/>
                <a:ea typeface="+mn-lt"/>
                <a:cs typeface="+mn-lt"/>
              </a:rPr>
              <a:t> </a:t>
            </a:r>
            <a:r>
              <a:rPr lang="en-GB" sz="2900" err="1">
                <a:latin typeface="+mj-lt"/>
                <a:ea typeface="+mn-lt"/>
                <a:cs typeface="+mn-lt"/>
              </a:rPr>
              <a:t>cyflwyno</a:t>
            </a:r>
            <a:r>
              <a:rPr lang="en-GB" sz="2900">
                <a:latin typeface="+mj-lt"/>
                <a:ea typeface="+mn-lt"/>
                <a:cs typeface="+mn-lt"/>
              </a:rPr>
              <a:t>, </a:t>
            </a:r>
            <a:r>
              <a:rPr lang="en-GB" sz="2900" err="1">
                <a:latin typeface="+mj-lt"/>
                <a:ea typeface="+mn-lt"/>
                <a:cs typeface="+mn-lt"/>
              </a:rPr>
              <a:t>sef</a:t>
            </a:r>
            <a:r>
              <a:rPr lang="en-GB" sz="2900">
                <a:latin typeface="+mj-lt"/>
                <a:ea typeface="+mn-lt"/>
                <a:cs typeface="+mn-lt"/>
              </a:rPr>
              <a:t> </a:t>
            </a:r>
            <a:r>
              <a:rPr lang="en-GB" sz="2900" err="1">
                <a:latin typeface="+mj-lt"/>
                <a:ea typeface="+mn-lt"/>
                <a:cs typeface="+mn-lt"/>
              </a:rPr>
              <a:t>Seren</a:t>
            </a:r>
            <a:r>
              <a:rPr lang="en-GB" sz="2900">
                <a:latin typeface="+mj-lt"/>
                <a:ea typeface="+mn-lt"/>
                <a:cs typeface="+mn-lt"/>
              </a:rPr>
              <a:t> a </a:t>
            </a:r>
            <a:r>
              <a:rPr lang="en-GB" sz="2900" err="1">
                <a:latin typeface="+mj-lt"/>
                <a:ea typeface="+mn-lt"/>
                <a:cs typeface="+mn-lt"/>
              </a:rPr>
              <a:t>Sbarc</a:t>
            </a:r>
            <a:r>
              <a:rPr lang="en-GB" sz="2900">
                <a:latin typeface="+mj-lt"/>
                <a:ea typeface="+mn-lt"/>
                <a:cs typeface="+mn-lt"/>
              </a:rPr>
              <a:t>.</a:t>
            </a:r>
            <a:endParaRPr lang="en-GB" sz="2900">
              <a:latin typeface="+mj-lt"/>
            </a:endParaRPr>
          </a:p>
          <a:p>
            <a:pPr marL="0" indent="0">
              <a:buNone/>
            </a:pPr>
            <a:r>
              <a:rPr lang="en-GB" sz="2900">
                <a:latin typeface="+mj-lt"/>
                <a:ea typeface="+mn-lt"/>
                <a:cs typeface="+mn-lt"/>
              </a:rPr>
              <a:t>    </a:t>
            </a:r>
          </a:p>
          <a:p>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yr</a:t>
            </a:r>
            <a:r>
              <a:rPr lang="en-GB" sz="2900">
                <a:latin typeface="+mj-lt"/>
                <a:ea typeface="+mn-lt"/>
                <a:cs typeface="+mn-lt"/>
              </a:rPr>
              <a:t> </a:t>
            </a:r>
            <a:r>
              <a:rPr lang="en-GB" sz="2900" err="1">
                <a:latin typeface="+mj-lt"/>
                <a:ea typeface="+mn-lt"/>
                <a:cs typeface="+mn-lt"/>
              </a:rPr>
              <a:t>ysgolion</a:t>
            </a:r>
            <a:r>
              <a:rPr lang="en-GB" sz="2900">
                <a:latin typeface="+mj-lt"/>
                <a:ea typeface="+mn-lt"/>
                <a:cs typeface="+mn-lt"/>
              </a:rPr>
              <a:t> </a:t>
            </a:r>
            <a:r>
              <a:rPr lang="en-GB" sz="2900" err="1">
                <a:latin typeface="+mj-lt"/>
                <a:ea typeface="+mn-lt"/>
                <a:cs typeface="+mn-lt"/>
              </a:rPr>
              <a:t>cynradd</a:t>
            </a:r>
            <a:r>
              <a:rPr lang="en-GB" sz="2900">
                <a:latin typeface="+mj-lt"/>
                <a:ea typeface="+mn-lt"/>
                <a:cs typeface="+mn-lt"/>
              </a:rPr>
              <a:t>, </a:t>
            </a:r>
            <a:r>
              <a:rPr lang="en-GB" sz="2900" err="1">
                <a:latin typeface="+mj-lt"/>
                <a:ea typeface="+mn-lt"/>
                <a:cs typeface="+mn-lt"/>
              </a:rPr>
              <a:t>fel</a:t>
            </a:r>
            <a:r>
              <a:rPr lang="en-GB" sz="2900">
                <a:latin typeface="+mj-lt"/>
                <a:ea typeface="+mn-lt"/>
                <a:cs typeface="+mn-lt"/>
              </a:rPr>
              <a:t> </a:t>
            </a:r>
            <a:r>
              <a:rPr lang="en-GB" sz="2900" err="1">
                <a:latin typeface="+mj-lt"/>
                <a:ea typeface="+mn-lt"/>
                <a:cs typeface="+mn-lt"/>
              </a:rPr>
              <a:t>rhan</a:t>
            </a:r>
            <a:r>
              <a:rPr lang="en-GB" sz="2900">
                <a:latin typeface="+mj-lt"/>
                <a:ea typeface="+mn-lt"/>
                <a:cs typeface="+mn-lt"/>
              </a:rPr>
              <a:t> </a:t>
            </a:r>
            <a:r>
              <a:rPr lang="en-GB" sz="2900" err="1">
                <a:latin typeface="+mj-lt"/>
                <a:ea typeface="+mn-lt"/>
                <a:cs typeface="+mn-lt"/>
              </a:rPr>
              <a:t>o'r</a:t>
            </a:r>
            <a:r>
              <a:rPr lang="en-GB" sz="2900">
                <a:latin typeface="+mj-lt"/>
                <a:ea typeface="+mn-lt"/>
                <a:cs typeface="+mn-lt"/>
              </a:rPr>
              <a:t> </a:t>
            </a:r>
            <a:r>
              <a:rPr lang="en-GB" sz="2900" err="1">
                <a:latin typeface="+mj-lt"/>
                <a:ea typeface="+mn-lt"/>
                <a:cs typeface="+mn-lt"/>
              </a:rPr>
              <a:t>Siarter</a:t>
            </a:r>
            <a:r>
              <a:rPr lang="en-GB" sz="2900">
                <a:latin typeface="+mj-lt"/>
                <a:ea typeface="+mn-lt"/>
                <a:cs typeface="+mn-lt"/>
              </a:rPr>
              <a:t>, </a:t>
            </a:r>
            <a:r>
              <a:rPr lang="en-GB" sz="2900" err="1">
                <a:latin typeface="+mj-lt"/>
                <a:ea typeface="+mn-lt"/>
                <a:cs typeface="+mn-lt"/>
              </a:rPr>
              <a:t>mae</a:t>
            </a:r>
            <a:r>
              <a:rPr lang="en-GB" sz="2900">
                <a:latin typeface="+mj-lt"/>
                <a:ea typeface="+mn-lt"/>
                <a:cs typeface="+mn-lt"/>
              </a:rPr>
              <a:t> </a:t>
            </a:r>
            <a:r>
              <a:rPr lang="en-GB" sz="2900" err="1">
                <a:latin typeface="+mj-lt"/>
                <a:ea typeface="+mn-lt"/>
                <a:cs typeface="+mn-lt"/>
              </a:rPr>
              <a:t>pob</a:t>
            </a:r>
            <a:r>
              <a:rPr lang="en-GB" sz="2900">
                <a:latin typeface="+mj-lt"/>
                <a:ea typeface="+mn-lt"/>
                <a:cs typeface="+mn-lt"/>
              </a:rPr>
              <a:t> </a:t>
            </a:r>
            <a:r>
              <a:rPr lang="en-GB" sz="2900" err="1">
                <a:latin typeface="+mj-lt"/>
                <a:ea typeface="+mn-lt"/>
                <a:cs typeface="+mn-lt"/>
              </a:rPr>
              <a:t>ysgol</a:t>
            </a:r>
            <a:r>
              <a:rPr lang="en-GB" sz="2900">
                <a:latin typeface="+mj-lt"/>
                <a:ea typeface="+mn-lt"/>
                <a:cs typeface="+mn-lt"/>
              </a:rPr>
              <a:t> </a:t>
            </a:r>
            <a:r>
              <a:rPr lang="en-GB" sz="2900" err="1">
                <a:latin typeface="+mj-lt"/>
                <a:ea typeface="+mn-lt"/>
                <a:cs typeface="+mn-lt"/>
              </a:rPr>
              <a:t>unigol</a:t>
            </a:r>
            <a:r>
              <a:rPr lang="en-GB" sz="2900">
                <a:latin typeface="+mj-lt"/>
                <a:ea typeface="+mn-lt"/>
                <a:cs typeface="+mn-lt"/>
              </a:rPr>
              <a:t> </a:t>
            </a:r>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cwblhau</a:t>
            </a:r>
            <a:r>
              <a:rPr lang="en-GB" sz="2900">
                <a:latin typeface="+mj-lt"/>
                <a:ea typeface="+mn-lt"/>
                <a:cs typeface="+mn-lt"/>
              </a:rPr>
              <a:t> </a:t>
            </a:r>
            <a:r>
              <a:rPr lang="en-GB" sz="2900" err="1">
                <a:latin typeface="+mj-lt"/>
                <a:ea typeface="+mn-lt"/>
                <a:cs typeface="+mn-lt"/>
              </a:rPr>
              <a:t>ymarfer</a:t>
            </a:r>
            <a:r>
              <a:rPr lang="en-GB" sz="2900">
                <a:latin typeface="+mj-lt"/>
                <a:ea typeface="+mn-lt"/>
                <a:cs typeface="+mn-lt"/>
              </a:rPr>
              <a:t> </a:t>
            </a:r>
            <a:r>
              <a:rPr lang="en-GB" sz="2900" err="1">
                <a:latin typeface="+mj-lt"/>
                <a:ea typeface="+mn-lt"/>
                <a:cs typeface="+mn-lt"/>
              </a:rPr>
              <a:t>sylfaenol</a:t>
            </a:r>
            <a:r>
              <a:rPr lang="en-GB" sz="2900">
                <a:latin typeface="+mj-lt"/>
                <a:ea typeface="+mn-lt"/>
                <a:cs typeface="+mn-lt"/>
              </a:rPr>
              <a:t> </a:t>
            </a:r>
            <a:r>
              <a:rPr lang="en-GB" sz="2900" err="1">
                <a:latin typeface="+mj-lt"/>
                <a:ea typeface="+mn-lt"/>
                <a:cs typeface="+mn-lt"/>
              </a:rPr>
              <a:t>i</a:t>
            </a:r>
            <a:r>
              <a:rPr lang="en-GB" sz="2900">
                <a:latin typeface="+mj-lt"/>
                <a:ea typeface="+mn-lt"/>
                <a:cs typeface="+mn-lt"/>
              </a:rPr>
              <a:t> </a:t>
            </a:r>
            <a:r>
              <a:rPr lang="en-GB" sz="2900" err="1">
                <a:latin typeface="+mj-lt"/>
                <a:ea typeface="+mn-lt"/>
                <a:cs typeface="+mn-lt"/>
              </a:rPr>
              <a:t>bennu</a:t>
            </a:r>
            <a:r>
              <a:rPr lang="en-GB" sz="2900">
                <a:latin typeface="+mj-lt"/>
                <a:ea typeface="+mn-lt"/>
                <a:cs typeface="+mn-lt"/>
              </a:rPr>
              <a:t> </a:t>
            </a:r>
            <a:r>
              <a:rPr lang="en-GB" sz="2900" err="1">
                <a:latin typeface="+mj-lt"/>
                <a:ea typeface="+mn-lt"/>
                <a:cs typeface="+mn-lt"/>
              </a:rPr>
              <a:t>defnydd</a:t>
            </a:r>
            <a:r>
              <a:rPr lang="en-GB" sz="2900">
                <a:latin typeface="+mj-lt"/>
                <a:ea typeface="+mn-lt"/>
                <a:cs typeface="+mn-lt"/>
              </a:rPr>
              <a:t> </a:t>
            </a:r>
            <a:r>
              <a:rPr lang="en-GB" sz="2900" err="1">
                <a:latin typeface="+mj-lt"/>
                <a:ea typeface="+mn-lt"/>
                <a:cs typeface="+mn-lt"/>
              </a:rPr>
              <a:t>o'r</a:t>
            </a:r>
            <a:r>
              <a:rPr lang="en-GB" sz="2900">
                <a:latin typeface="+mj-lt"/>
                <a:ea typeface="+mn-lt"/>
                <a:cs typeface="+mn-lt"/>
              </a:rPr>
              <a:t> </a:t>
            </a:r>
            <a:r>
              <a:rPr lang="en-GB" sz="2900" err="1">
                <a:latin typeface="+mj-lt"/>
                <a:ea typeface="+mn-lt"/>
                <a:cs typeface="+mn-lt"/>
              </a:rPr>
              <a:t>iaith</a:t>
            </a:r>
            <a:r>
              <a:rPr lang="en-GB" sz="2900">
                <a:latin typeface="+mj-lt"/>
                <a:ea typeface="+mn-lt"/>
                <a:cs typeface="+mn-lt"/>
              </a:rPr>
              <a:t> </a:t>
            </a:r>
            <a:r>
              <a:rPr lang="en-GB" sz="2900" err="1">
                <a:latin typeface="+mj-lt"/>
                <a:ea typeface="+mn-lt"/>
                <a:cs typeface="+mn-lt"/>
              </a:rPr>
              <a:t>cyn</a:t>
            </a:r>
            <a:r>
              <a:rPr lang="en-GB" sz="2900">
                <a:latin typeface="+mj-lt"/>
                <a:ea typeface="+mn-lt"/>
                <a:cs typeface="+mn-lt"/>
              </a:rPr>
              <a:t> </a:t>
            </a:r>
            <a:r>
              <a:rPr lang="en-GB" sz="2900" err="1">
                <a:latin typeface="+mj-lt"/>
                <a:ea typeface="+mn-lt"/>
                <a:cs typeface="+mn-lt"/>
              </a:rPr>
              <a:t>datblygu</a:t>
            </a:r>
            <a:r>
              <a:rPr lang="en-GB" sz="2900">
                <a:latin typeface="+mj-lt"/>
                <a:ea typeface="+mn-lt"/>
                <a:cs typeface="+mn-lt"/>
              </a:rPr>
              <a:t> </a:t>
            </a:r>
            <a:r>
              <a:rPr lang="en-GB" sz="2900" err="1">
                <a:latin typeface="+mj-lt"/>
                <a:ea typeface="+mn-lt"/>
                <a:cs typeface="+mn-lt"/>
              </a:rPr>
              <a:t>cynllun</a:t>
            </a:r>
            <a:r>
              <a:rPr lang="en-GB" sz="2900">
                <a:latin typeface="+mj-lt"/>
                <a:ea typeface="+mn-lt"/>
                <a:cs typeface="+mn-lt"/>
              </a:rPr>
              <a:t> </a:t>
            </a:r>
            <a:r>
              <a:rPr lang="en-GB" sz="2900" err="1">
                <a:latin typeface="+mj-lt"/>
                <a:ea typeface="+mn-lt"/>
                <a:cs typeface="+mn-lt"/>
              </a:rPr>
              <a:t>gweithredu</a:t>
            </a:r>
            <a:r>
              <a:rPr lang="en-GB" sz="2900">
                <a:latin typeface="+mj-lt"/>
                <a:ea typeface="+mn-lt"/>
                <a:cs typeface="+mn-lt"/>
              </a:rPr>
              <a:t> </a:t>
            </a:r>
            <a:r>
              <a:rPr lang="en-GB" sz="2900" err="1">
                <a:latin typeface="+mj-lt"/>
                <a:ea typeface="+mn-lt"/>
                <a:cs typeface="+mn-lt"/>
              </a:rPr>
              <a:t>i</a:t>
            </a:r>
            <a:r>
              <a:rPr lang="en-GB" sz="2900">
                <a:latin typeface="+mj-lt"/>
                <a:ea typeface="+mn-lt"/>
                <a:cs typeface="+mn-lt"/>
              </a:rPr>
              <a:t> </a:t>
            </a:r>
            <a:r>
              <a:rPr lang="en-GB" sz="2900" err="1">
                <a:latin typeface="+mj-lt"/>
                <a:ea typeface="+mn-lt"/>
                <a:cs typeface="+mn-lt"/>
              </a:rPr>
              <a:t>weithio</a:t>
            </a:r>
            <a:r>
              <a:rPr lang="en-GB" sz="2900">
                <a:latin typeface="+mj-lt"/>
                <a:ea typeface="+mn-lt"/>
                <a:cs typeface="+mn-lt"/>
              </a:rPr>
              <a:t> </a:t>
            </a:r>
            <a:r>
              <a:rPr lang="en-GB" sz="2900" err="1">
                <a:latin typeface="+mj-lt"/>
                <a:ea typeface="+mn-lt"/>
                <a:cs typeface="+mn-lt"/>
              </a:rPr>
              <a:t>tuag</a:t>
            </a:r>
            <a:r>
              <a:rPr lang="en-GB" sz="2900">
                <a:latin typeface="+mj-lt"/>
                <a:ea typeface="+mn-lt"/>
                <a:cs typeface="+mn-lt"/>
              </a:rPr>
              <a:t> at </a:t>
            </a:r>
            <a:r>
              <a:rPr lang="en-GB" sz="2900" err="1">
                <a:latin typeface="+mj-lt"/>
                <a:ea typeface="+mn-lt"/>
                <a:cs typeface="+mn-lt"/>
              </a:rPr>
              <a:t>wobr</a:t>
            </a:r>
            <a:r>
              <a:rPr lang="en-GB" sz="2900">
                <a:latin typeface="+mj-lt"/>
                <a:ea typeface="+mn-lt"/>
                <a:cs typeface="+mn-lt"/>
              </a:rPr>
              <a:t> </a:t>
            </a:r>
            <a:r>
              <a:rPr lang="en-GB" sz="2900" err="1">
                <a:latin typeface="+mj-lt"/>
                <a:ea typeface="+mn-lt"/>
                <a:cs typeface="+mn-lt"/>
              </a:rPr>
              <a:t>efydd</a:t>
            </a:r>
            <a:r>
              <a:rPr lang="en-GB" sz="2900">
                <a:latin typeface="+mj-lt"/>
                <a:ea typeface="+mn-lt"/>
                <a:cs typeface="+mn-lt"/>
              </a:rPr>
              <a:t>, </a:t>
            </a:r>
            <a:r>
              <a:rPr lang="en-GB" sz="2900" err="1">
                <a:latin typeface="+mj-lt"/>
                <a:ea typeface="+mn-lt"/>
                <a:cs typeface="+mn-lt"/>
              </a:rPr>
              <a:t>arian</a:t>
            </a:r>
            <a:r>
              <a:rPr lang="en-GB" sz="2900">
                <a:latin typeface="+mj-lt"/>
                <a:ea typeface="+mn-lt"/>
                <a:cs typeface="+mn-lt"/>
              </a:rPr>
              <a:t> </a:t>
            </a:r>
            <a:r>
              <a:rPr lang="en-GB" sz="2900" err="1">
                <a:latin typeface="+mj-lt"/>
                <a:ea typeface="+mn-lt"/>
                <a:cs typeface="+mn-lt"/>
              </a:rPr>
              <a:t>neu</a:t>
            </a:r>
            <a:r>
              <a:rPr lang="en-GB" sz="2900">
                <a:latin typeface="+mj-lt"/>
                <a:ea typeface="+mn-lt"/>
                <a:cs typeface="+mn-lt"/>
              </a:rPr>
              <a:t> </a:t>
            </a:r>
            <a:r>
              <a:rPr lang="en-GB" sz="2900" err="1">
                <a:latin typeface="+mj-lt"/>
                <a:ea typeface="+mn-lt"/>
                <a:cs typeface="+mn-lt"/>
              </a:rPr>
              <a:t>aur</a:t>
            </a:r>
            <a:r>
              <a:rPr lang="en-GB" sz="2900">
                <a:latin typeface="+mj-lt"/>
                <a:ea typeface="+mn-lt"/>
                <a:cs typeface="+mn-lt"/>
              </a:rPr>
              <a:t>. </a:t>
            </a:r>
            <a:r>
              <a:rPr lang="en-GB" sz="2900" err="1">
                <a:latin typeface="+mj-lt"/>
                <a:ea typeface="+mn-lt"/>
                <a:cs typeface="+mn-lt"/>
              </a:rPr>
              <a:t>Mae'r</a:t>
            </a:r>
            <a:r>
              <a:rPr lang="en-GB" sz="2900">
                <a:latin typeface="+mj-lt"/>
                <a:ea typeface="+mn-lt"/>
                <a:cs typeface="+mn-lt"/>
              </a:rPr>
              <a:t> </a:t>
            </a:r>
            <a:r>
              <a:rPr lang="en-GB" sz="2900" err="1">
                <a:latin typeface="+mj-lt"/>
                <a:ea typeface="+mn-lt"/>
                <a:cs typeface="+mn-lt"/>
              </a:rPr>
              <a:t>cynllun</a:t>
            </a:r>
            <a:r>
              <a:rPr lang="en-GB" sz="2900">
                <a:latin typeface="+mj-lt"/>
                <a:ea typeface="+mn-lt"/>
                <a:cs typeface="+mn-lt"/>
              </a:rPr>
              <a:t> </a:t>
            </a:r>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annog</a:t>
            </a:r>
            <a:r>
              <a:rPr lang="en-GB" sz="2900">
                <a:latin typeface="+mj-lt"/>
                <a:ea typeface="+mn-lt"/>
                <a:cs typeface="+mn-lt"/>
              </a:rPr>
              <a:t> </a:t>
            </a:r>
            <a:r>
              <a:rPr lang="en-GB" sz="2900" err="1">
                <a:latin typeface="+mj-lt"/>
                <a:ea typeface="+mn-lt"/>
                <a:cs typeface="+mn-lt"/>
              </a:rPr>
              <a:t>cyfranogiad</a:t>
            </a:r>
            <a:r>
              <a:rPr lang="en-GB" sz="2900">
                <a:latin typeface="+mj-lt"/>
                <a:ea typeface="+mn-lt"/>
                <a:cs typeface="+mn-lt"/>
              </a:rPr>
              <a:t> </a:t>
            </a:r>
            <a:r>
              <a:rPr lang="en-GB" sz="2900" err="1">
                <a:latin typeface="+mj-lt"/>
                <a:ea typeface="+mn-lt"/>
                <a:cs typeface="+mn-lt"/>
              </a:rPr>
              <a:t>gan</a:t>
            </a:r>
            <a:r>
              <a:rPr lang="en-GB" sz="2900">
                <a:latin typeface="+mj-lt"/>
                <a:ea typeface="+mn-lt"/>
                <a:cs typeface="+mn-lt"/>
              </a:rPr>
              <a:t> bob </a:t>
            </a:r>
            <a:r>
              <a:rPr lang="en-GB" sz="2900" err="1">
                <a:latin typeface="+mj-lt"/>
                <a:ea typeface="+mn-lt"/>
                <a:cs typeface="+mn-lt"/>
              </a:rPr>
              <a:t>aelod</a:t>
            </a:r>
            <a:r>
              <a:rPr lang="en-GB" sz="2900">
                <a:latin typeface="+mj-lt"/>
                <a:ea typeface="+mn-lt"/>
                <a:cs typeface="+mn-lt"/>
              </a:rPr>
              <a:t> o </a:t>
            </a:r>
            <a:r>
              <a:rPr lang="en-GB" sz="2900" err="1">
                <a:latin typeface="+mj-lt"/>
                <a:ea typeface="+mn-lt"/>
                <a:cs typeface="+mn-lt"/>
              </a:rPr>
              <a:t>gymuned</a:t>
            </a:r>
            <a:r>
              <a:rPr lang="en-GB" sz="2900">
                <a:latin typeface="+mj-lt"/>
                <a:ea typeface="+mn-lt"/>
                <a:cs typeface="+mn-lt"/>
              </a:rPr>
              <a:t> </a:t>
            </a:r>
            <a:r>
              <a:rPr lang="en-GB" sz="2900" err="1">
                <a:latin typeface="+mj-lt"/>
                <a:ea typeface="+mn-lt"/>
                <a:cs typeface="+mn-lt"/>
              </a:rPr>
              <a:t>yr</a:t>
            </a:r>
            <a:r>
              <a:rPr lang="en-GB" sz="2900">
                <a:latin typeface="+mj-lt"/>
                <a:ea typeface="+mn-lt"/>
                <a:cs typeface="+mn-lt"/>
              </a:rPr>
              <a:t> </a:t>
            </a:r>
            <a:r>
              <a:rPr lang="en-GB" sz="2900" err="1">
                <a:latin typeface="+mj-lt"/>
                <a:ea typeface="+mn-lt"/>
                <a:cs typeface="+mn-lt"/>
              </a:rPr>
              <a:t>ysgol</a:t>
            </a:r>
            <a:r>
              <a:rPr lang="en-GB" sz="2900">
                <a:latin typeface="+mj-lt"/>
                <a:ea typeface="+mn-lt"/>
                <a:cs typeface="+mn-lt"/>
              </a:rPr>
              <a:t> - </a:t>
            </a:r>
            <a:r>
              <a:rPr lang="en-GB" sz="2900" err="1">
                <a:latin typeface="+mj-lt"/>
                <a:ea typeface="+mn-lt"/>
                <a:cs typeface="+mn-lt"/>
              </a:rPr>
              <a:t>yn</a:t>
            </a:r>
            <a:r>
              <a:rPr lang="en-GB" sz="2900">
                <a:latin typeface="+mj-lt"/>
                <a:ea typeface="+mn-lt"/>
                <a:cs typeface="+mn-lt"/>
              </a:rPr>
              <a:t> </a:t>
            </a:r>
            <a:r>
              <a:rPr lang="en-GB" sz="2900" err="1">
                <a:latin typeface="+mj-lt"/>
                <a:ea typeface="+mn-lt"/>
                <a:cs typeface="+mn-lt"/>
              </a:rPr>
              <a:t>ddisgyblion</a:t>
            </a:r>
            <a:r>
              <a:rPr lang="en-GB" sz="2900">
                <a:latin typeface="+mj-lt"/>
                <a:ea typeface="+mn-lt"/>
                <a:cs typeface="+mn-lt"/>
              </a:rPr>
              <a:t>, </a:t>
            </a:r>
            <a:r>
              <a:rPr lang="en-GB" sz="2900" err="1">
                <a:latin typeface="+mj-lt"/>
                <a:ea typeface="+mn-lt"/>
                <a:cs typeface="+mn-lt"/>
              </a:rPr>
              <a:t>rhieni</a:t>
            </a:r>
            <a:r>
              <a:rPr lang="en-GB" sz="2900">
                <a:latin typeface="+mj-lt"/>
                <a:ea typeface="+mn-lt"/>
                <a:cs typeface="+mn-lt"/>
              </a:rPr>
              <a:t>, </a:t>
            </a:r>
            <a:r>
              <a:rPr lang="en-GB" sz="2900" err="1">
                <a:latin typeface="+mj-lt"/>
                <a:ea typeface="+mn-lt"/>
                <a:cs typeface="+mn-lt"/>
              </a:rPr>
              <a:t>llywodraethwyr</a:t>
            </a:r>
            <a:r>
              <a:rPr lang="en-GB" sz="2900">
                <a:latin typeface="+mj-lt"/>
                <a:ea typeface="+mn-lt"/>
                <a:cs typeface="+mn-lt"/>
              </a:rPr>
              <a:t> </a:t>
            </a:r>
            <a:r>
              <a:rPr lang="en-GB" sz="2900" err="1">
                <a:latin typeface="+mj-lt"/>
                <a:ea typeface="+mn-lt"/>
                <a:cs typeface="+mn-lt"/>
              </a:rPr>
              <a:t>ysgol</a:t>
            </a:r>
            <a:r>
              <a:rPr lang="en-GB" sz="2900">
                <a:latin typeface="+mj-lt"/>
                <a:ea typeface="+mn-lt"/>
                <a:cs typeface="+mn-lt"/>
              </a:rPr>
              <a:t> </a:t>
            </a:r>
            <a:r>
              <a:rPr lang="en-GB" sz="2900" err="1">
                <a:latin typeface="+mj-lt"/>
                <a:ea typeface="+mn-lt"/>
                <a:cs typeface="+mn-lt"/>
              </a:rPr>
              <a:t>a'r</a:t>
            </a:r>
            <a:r>
              <a:rPr lang="en-GB" sz="2900">
                <a:latin typeface="+mj-lt"/>
                <a:ea typeface="+mn-lt"/>
                <a:cs typeface="+mn-lt"/>
              </a:rPr>
              <a:t> </a:t>
            </a:r>
            <a:r>
              <a:rPr lang="en-GB" sz="2900" err="1">
                <a:latin typeface="+mj-lt"/>
                <a:ea typeface="+mn-lt"/>
                <a:cs typeface="+mn-lt"/>
              </a:rPr>
              <a:t>gymuned</a:t>
            </a:r>
            <a:r>
              <a:rPr lang="en-GB" sz="2900">
                <a:latin typeface="+mj-lt"/>
                <a:ea typeface="+mn-lt"/>
                <a:cs typeface="+mn-lt"/>
              </a:rPr>
              <a:t> </a:t>
            </a:r>
            <a:r>
              <a:rPr lang="en-GB" sz="2900" err="1">
                <a:latin typeface="+mj-lt"/>
                <a:ea typeface="+mn-lt"/>
                <a:cs typeface="+mn-lt"/>
              </a:rPr>
              <a:t>ehangach</a:t>
            </a:r>
            <a:r>
              <a:rPr lang="en-GB" sz="2900">
                <a:latin typeface="+mj-lt"/>
                <a:ea typeface="+mn-lt"/>
                <a:cs typeface="+mn-lt"/>
              </a:rPr>
              <a:t>.</a:t>
            </a:r>
          </a:p>
          <a:p>
            <a:endParaRPr lang="en-GB" sz="2900">
              <a:latin typeface="+mj-lt"/>
              <a:ea typeface="+mn-lt"/>
              <a:cs typeface="+mn-lt"/>
            </a:endParaRPr>
          </a:p>
          <a:p>
            <a:r>
              <a:rPr lang="en-GB" sz="2900" err="1">
                <a:latin typeface="+mj-lt"/>
                <a:ea typeface="+mn-lt"/>
                <a:cs typeface="+mn-lt"/>
              </a:rPr>
              <a:t>Mewn</a:t>
            </a:r>
            <a:r>
              <a:rPr lang="en-GB" sz="2900">
                <a:latin typeface="+mj-lt"/>
                <a:ea typeface="+mn-lt"/>
                <a:cs typeface="+mn-lt"/>
              </a:rPr>
              <a:t> </a:t>
            </a:r>
            <a:r>
              <a:rPr lang="en-GB" sz="2900" err="1">
                <a:latin typeface="+mj-lt"/>
                <a:ea typeface="+mn-lt"/>
                <a:cs typeface="+mn-lt"/>
              </a:rPr>
              <a:t>ysgolion</a:t>
            </a:r>
            <a:r>
              <a:rPr lang="en-GB" sz="2900">
                <a:latin typeface="+mj-lt"/>
                <a:ea typeface="+mn-lt"/>
                <a:cs typeface="+mn-lt"/>
              </a:rPr>
              <a:t> </a:t>
            </a:r>
            <a:r>
              <a:rPr lang="en-GB" sz="2900" err="1">
                <a:latin typeface="+mj-lt"/>
                <a:ea typeface="+mn-lt"/>
                <a:cs typeface="+mn-lt"/>
              </a:rPr>
              <a:t>uwchradd</a:t>
            </a:r>
            <a:r>
              <a:rPr lang="en-GB" sz="2900">
                <a:latin typeface="+mj-lt"/>
                <a:ea typeface="+mn-lt"/>
                <a:cs typeface="+mn-lt"/>
              </a:rPr>
              <a:t>, </a:t>
            </a:r>
            <a:r>
              <a:rPr lang="en-GB" sz="2900" err="1">
                <a:latin typeface="+mj-lt"/>
                <a:ea typeface="+mn-lt"/>
                <a:cs typeface="+mn-lt"/>
              </a:rPr>
              <a:t>maent</a:t>
            </a:r>
            <a:r>
              <a:rPr lang="en-GB" sz="2900">
                <a:latin typeface="+mj-lt"/>
                <a:ea typeface="+mn-lt"/>
                <a:cs typeface="+mn-lt"/>
              </a:rPr>
              <a:t> </a:t>
            </a:r>
            <a:r>
              <a:rPr lang="en-GB" sz="2900" err="1">
                <a:latin typeface="+mj-lt"/>
                <a:ea typeface="+mn-lt"/>
                <a:cs typeface="+mn-lt"/>
              </a:rPr>
              <a:t>wedi</a:t>
            </a:r>
            <a:r>
              <a:rPr lang="en-GB" sz="2900">
                <a:latin typeface="+mj-lt"/>
                <a:ea typeface="+mn-lt"/>
                <a:cs typeface="+mn-lt"/>
              </a:rPr>
              <a:t> </a:t>
            </a:r>
            <a:r>
              <a:rPr lang="en-GB" sz="2900" err="1">
                <a:latin typeface="+mj-lt"/>
                <a:ea typeface="+mn-lt"/>
                <a:cs typeface="+mn-lt"/>
              </a:rPr>
              <a:t>derbyn</a:t>
            </a:r>
            <a:r>
              <a:rPr lang="en-GB" sz="2900">
                <a:latin typeface="+mj-lt"/>
                <a:ea typeface="+mn-lt"/>
                <a:cs typeface="+mn-lt"/>
              </a:rPr>
              <a:t> </a:t>
            </a:r>
            <a:r>
              <a:rPr lang="en-GB" sz="2900" err="1">
                <a:latin typeface="+mj-lt"/>
                <a:ea typeface="+mn-lt"/>
                <a:cs typeface="+mn-lt"/>
              </a:rPr>
              <a:t>cefnogaeth</a:t>
            </a:r>
            <a:r>
              <a:rPr lang="en-GB" sz="2900">
                <a:latin typeface="+mj-lt"/>
                <a:ea typeface="+mn-lt"/>
                <a:cs typeface="+mn-lt"/>
              </a:rPr>
              <a:t> </a:t>
            </a:r>
            <a:r>
              <a:rPr lang="en-GB" sz="2900" err="1">
                <a:latin typeface="+mj-lt"/>
                <a:ea typeface="+mn-lt"/>
                <a:cs typeface="+mn-lt"/>
              </a:rPr>
              <a:t>ychwanegol</a:t>
            </a:r>
            <a:r>
              <a:rPr lang="en-GB" sz="2900">
                <a:latin typeface="+mj-lt"/>
                <a:ea typeface="+mn-lt"/>
                <a:cs typeface="+mn-lt"/>
              </a:rPr>
              <a:t> </a:t>
            </a:r>
            <a:r>
              <a:rPr lang="en-GB" sz="2900" err="1">
                <a:latin typeface="+mj-lt"/>
                <a:ea typeface="+mn-lt"/>
                <a:cs typeface="+mn-lt"/>
              </a:rPr>
              <a:t>i</a:t>
            </a:r>
            <a:r>
              <a:rPr lang="en-GB" sz="2900">
                <a:latin typeface="+mj-lt"/>
                <a:ea typeface="+mn-lt"/>
                <a:cs typeface="+mn-lt"/>
              </a:rPr>
              <a:t> </a:t>
            </a:r>
            <a:r>
              <a:rPr lang="en-GB" sz="2900" err="1">
                <a:latin typeface="+mj-lt"/>
                <a:ea typeface="+mn-lt"/>
                <a:cs typeface="+mn-lt"/>
              </a:rPr>
              <a:t>ddatblygu</a:t>
            </a:r>
            <a:r>
              <a:rPr lang="en-GB" sz="2900">
                <a:latin typeface="+mj-lt"/>
                <a:ea typeface="+mn-lt"/>
                <a:cs typeface="+mn-lt"/>
              </a:rPr>
              <a:t> </a:t>
            </a:r>
            <a:r>
              <a:rPr lang="en-GB" sz="2900" err="1">
                <a:latin typeface="+mj-lt"/>
                <a:ea typeface="+mn-lt"/>
                <a:cs typeface="+mn-lt"/>
              </a:rPr>
              <a:t>prosiectau</a:t>
            </a:r>
            <a:r>
              <a:rPr lang="en-GB" sz="2900">
                <a:latin typeface="+mj-lt"/>
                <a:ea typeface="+mn-lt"/>
                <a:cs typeface="+mn-lt"/>
              </a:rPr>
              <a:t> </a:t>
            </a:r>
            <a:r>
              <a:rPr lang="en-GB" sz="2900" err="1">
                <a:latin typeface="+mj-lt"/>
                <a:ea typeface="+mn-lt"/>
                <a:cs typeface="+mn-lt"/>
              </a:rPr>
              <a:t>ar</a:t>
            </a:r>
            <a:r>
              <a:rPr lang="en-GB" sz="2900">
                <a:latin typeface="+mj-lt"/>
                <a:ea typeface="+mn-lt"/>
                <a:cs typeface="+mn-lt"/>
              </a:rPr>
              <a:t> </a:t>
            </a:r>
            <a:r>
              <a:rPr lang="en-GB" sz="2900" err="1">
                <a:latin typeface="+mj-lt"/>
                <a:ea typeface="+mn-lt"/>
                <a:cs typeface="+mn-lt"/>
              </a:rPr>
              <a:t>lefel</a:t>
            </a:r>
            <a:r>
              <a:rPr lang="en-GB" sz="2900">
                <a:latin typeface="+mj-lt"/>
                <a:ea typeface="+mn-lt"/>
                <a:cs typeface="+mn-lt"/>
              </a:rPr>
              <a:t> </a:t>
            </a:r>
            <a:r>
              <a:rPr lang="en-GB" sz="2900" err="1">
                <a:latin typeface="+mj-lt"/>
                <a:ea typeface="+mn-lt"/>
                <a:cs typeface="+mn-lt"/>
              </a:rPr>
              <a:t>ysgol</a:t>
            </a:r>
            <a:r>
              <a:rPr lang="en-GB" sz="2900">
                <a:latin typeface="+mj-lt"/>
                <a:ea typeface="+mn-lt"/>
                <a:cs typeface="+mn-lt"/>
              </a:rPr>
              <a:t> </a:t>
            </a:r>
            <a:r>
              <a:rPr lang="en-GB" sz="2900" err="1">
                <a:latin typeface="+mj-lt"/>
                <a:ea typeface="+mn-lt"/>
                <a:cs typeface="+mn-lt"/>
              </a:rPr>
              <a:t>i</a:t>
            </a:r>
            <a:r>
              <a:rPr lang="en-GB" sz="2900">
                <a:latin typeface="+mj-lt"/>
                <a:ea typeface="+mn-lt"/>
                <a:cs typeface="+mn-lt"/>
              </a:rPr>
              <a:t> </a:t>
            </a:r>
            <a:r>
              <a:rPr lang="en-GB" sz="2900" err="1">
                <a:latin typeface="+mj-lt"/>
                <a:ea typeface="+mn-lt"/>
                <a:cs typeface="+mn-lt"/>
              </a:rPr>
              <a:t>annog</a:t>
            </a:r>
            <a:r>
              <a:rPr lang="en-GB" sz="2900">
                <a:latin typeface="+mj-lt"/>
                <a:ea typeface="+mn-lt"/>
                <a:cs typeface="+mn-lt"/>
              </a:rPr>
              <a:t> y </a:t>
            </a:r>
            <a:r>
              <a:rPr lang="en-GB" sz="2900" err="1">
                <a:latin typeface="+mj-lt"/>
                <a:ea typeface="+mn-lt"/>
                <a:cs typeface="+mn-lt"/>
              </a:rPr>
              <a:t>defnydd</a:t>
            </a:r>
            <a:r>
              <a:rPr lang="en-GB" sz="2900">
                <a:latin typeface="+mj-lt"/>
                <a:ea typeface="+mn-lt"/>
                <a:cs typeface="+mn-lt"/>
              </a:rPr>
              <a:t> </a:t>
            </a:r>
            <a:r>
              <a:rPr lang="en-GB" sz="2900" err="1">
                <a:latin typeface="+mj-lt"/>
                <a:ea typeface="+mn-lt"/>
                <a:cs typeface="+mn-lt"/>
              </a:rPr>
              <a:t>o’r</a:t>
            </a:r>
            <a:r>
              <a:rPr lang="en-GB" sz="2900">
                <a:latin typeface="+mj-lt"/>
                <a:ea typeface="+mn-lt"/>
                <a:cs typeface="+mn-lt"/>
              </a:rPr>
              <a:t> </a:t>
            </a:r>
            <a:r>
              <a:rPr lang="en-GB" sz="2900" err="1">
                <a:latin typeface="+mj-lt"/>
                <a:ea typeface="+mn-lt"/>
                <a:cs typeface="+mn-lt"/>
              </a:rPr>
              <a:t>iaith</a:t>
            </a:r>
            <a:r>
              <a:rPr lang="en-GB" sz="2900">
                <a:latin typeface="+mj-lt"/>
                <a:ea typeface="+mn-lt"/>
                <a:cs typeface="+mn-lt"/>
              </a:rPr>
              <a:t> </a:t>
            </a:r>
            <a:r>
              <a:rPr lang="en-GB" sz="2900" err="1">
                <a:latin typeface="+mj-lt"/>
                <a:ea typeface="+mn-lt"/>
                <a:cs typeface="+mn-lt"/>
              </a:rPr>
              <a:t>Gymraeg</a:t>
            </a:r>
            <a:r>
              <a:rPr lang="en-GB" sz="2900">
                <a:latin typeface="+mj-lt"/>
                <a:ea typeface="+mn-lt"/>
                <a:cs typeface="+mn-lt"/>
              </a:rPr>
              <a:t> </a:t>
            </a:r>
            <a:r>
              <a:rPr lang="en-GB" sz="2900" err="1">
                <a:latin typeface="+mj-lt"/>
                <a:ea typeface="+mn-lt"/>
                <a:cs typeface="+mn-lt"/>
              </a:rPr>
              <a:t>gan</a:t>
            </a:r>
            <a:r>
              <a:rPr lang="en-GB" sz="2900">
                <a:latin typeface="+mj-lt"/>
                <a:ea typeface="+mn-lt"/>
                <a:cs typeface="+mn-lt"/>
              </a:rPr>
              <a:t> y </a:t>
            </a:r>
            <a:r>
              <a:rPr lang="en-GB" sz="2900" err="1">
                <a:latin typeface="+mj-lt"/>
                <a:ea typeface="+mn-lt"/>
                <a:cs typeface="+mn-lt"/>
              </a:rPr>
              <a:t>dysgwyr</a:t>
            </a:r>
            <a:r>
              <a:rPr lang="en-GB" sz="2900">
                <a:latin typeface="+mj-lt"/>
                <a:ea typeface="+mn-lt"/>
                <a:cs typeface="+mn-lt"/>
              </a:rPr>
              <a:t>.</a:t>
            </a:r>
            <a:endParaRPr lang="en-GB" sz="2900">
              <a:latin typeface="+mj-lt"/>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6086584" y="1502089"/>
            <a:ext cx="5668182" cy="5186898"/>
          </a:xfrm>
          <a:prstGeom prst="rect">
            <a:avLst/>
          </a:prstGeom>
          <a:solidFill>
            <a:schemeClr val="bg1"/>
          </a:solidFill>
        </p:spPr>
        <p:txBody>
          <a:bodyPr vert="horz" lIns="91440" tIns="45720" rIns="91440" bIns="45720" rtlCol="0" anchor="t">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3600">
                <a:latin typeface="+mj-lt"/>
              </a:rPr>
              <a:t>The Welsh Charter is a new project to encourage the use of Welsh socially in primary schools in Wales.</a:t>
            </a:r>
          </a:p>
          <a:p>
            <a:pPr marL="0" indent="0">
              <a:buNone/>
            </a:pPr>
            <a:endParaRPr lang="en-GB" sz="3600">
              <a:latin typeface="+mj-lt"/>
            </a:endParaRPr>
          </a:p>
          <a:p>
            <a:r>
              <a:rPr lang="en-GB" sz="3600">
                <a:latin typeface="+mj-lt"/>
                <a:ea typeface="+mn-lt"/>
                <a:cs typeface="+mn-lt"/>
              </a:rPr>
              <a:t>Two new heroes have been introduced in schools, </a:t>
            </a:r>
            <a:r>
              <a:rPr lang="en-GB" sz="3600" err="1">
                <a:latin typeface="+mj-lt"/>
                <a:ea typeface="+mn-lt"/>
                <a:cs typeface="+mn-lt"/>
              </a:rPr>
              <a:t>Seren</a:t>
            </a:r>
            <a:r>
              <a:rPr lang="en-GB" sz="3600">
                <a:latin typeface="+mj-lt"/>
                <a:ea typeface="+mn-lt"/>
                <a:cs typeface="+mn-lt"/>
              </a:rPr>
              <a:t> and </a:t>
            </a:r>
            <a:r>
              <a:rPr lang="en-GB" sz="3600" err="1">
                <a:latin typeface="+mj-lt"/>
                <a:ea typeface="+mn-lt"/>
                <a:cs typeface="+mn-lt"/>
              </a:rPr>
              <a:t>Sbarc</a:t>
            </a:r>
            <a:r>
              <a:rPr lang="en-GB" sz="3600">
                <a:latin typeface="+mj-lt"/>
                <a:ea typeface="+mn-lt"/>
                <a:cs typeface="+mn-lt"/>
              </a:rPr>
              <a:t>.</a:t>
            </a:r>
          </a:p>
          <a:p>
            <a:pPr marL="0" indent="0">
              <a:buNone/>
            </a:pPr>
            <a:endParaRPr lang="en-GB" sz="3600">
              <a:latin typeface="+mj-lt"/>
              <a:ea typeface="+mn-lt"/>
              <a:cs typeface="+mn-lt"/>
            </a:endParaRPr>
          </a:p>
          <a:p>
            <a:r>
              <a:rPr lang="en-GB" sz="3600">
                <a:latin typeface="+mj-lt"/>
                <a:ea typeface="+mn-lt"/>
                <a:cs typeface="+mn-lt"/>
              </a:rPr>
              <a:t>At primary schools, as part of the Charter, each individual school completes a baseline exercise to determine current language use before developing an action plan to work towards a bronze, silver or gold award. It encourages participation from every member of the school community - pupils, parents, school governors and the wider community. </a:t>
            </a:r>
          </a:p>
          <a:p>
            <a:endParaRPr lang="en-GB" sz="3600">
              <a:latin typeface="+mj-lt"/>
              <a:ea typeface="+mn-lt"/>
              <a:cs typeface="+mn-lt"/>
            </a:endParaRPr>
          </a:p>
          <a:p>
            <a:r>
              <a:rPr lang="en-GB" sz="3600">
                <a:latin typeface="+mj-lt"/>
                <a:ea typeface="+mn-lt"/>
                <a:cs typeface="+mn-lt"/>
              </a:rPr>
              <a:t>In secondary schools, they have been given extra support to develop school driven projects to increase the social use of the Welsh language.</a:t>
            </a:r>
            <a:endParaRPr lang="en-GB" sz="3600">
              <a:latin typeface="+mj-lt"/>
            </a:endParaRPr>
          </a:p>
          <a:p>
            <a:endParaRPr lang="en-GB"/>
          </a:p>
        </p:txBody>
      </p:sp>
      <p:pic>
        <p:nvPicPr>
          <p:cNvPr id="9" name="Picture 8" descr="A picture containing text&#10;&#10;Description generated with very high confidence">
            <a:extLst>
              <a:ext uri="{FF2B5EF4-FFF2-40B4-BE49-F238E27FC236}">
                <a16:creationId xmlns:a16="http://schemas.microsoft.com/office/drawing/2014/main" id="{52AD4289-EF24-3344-B4D3-788F24AD2B35}"/>
              </a:ext>
            </a:extLst>
          </p:cNvPr>
          <p:cNvPicPr>
            <a:picLocks noChangeAspect="1"/>
          </p:cNvPicPr>
          <p:nvPr/>
        </p:nvPicPr>
        <p:blipFill>
          <a:blip r:embed="rId3"/>
          <a:stretch>
            <a:fillRect/>
          </a:stretch>
        </p:blipFill>
        <p:spPr>
          <a:xfrm>
            <a:off x="10524508" y="126454"/>
            <a:ext cx="954129" cy="1136664"/>
          </a:xfrm>
          <a:prstGeom prst="rect">
            <a:avLst/>
          </a:prstGeom>
        </p:spPr>
      </p:pic>
      <p:pic>
        <p:nvPicPr>
          <p:cNvPr id="10" name="Picture 4" descr="A picture containing text&#10;&#10;Description generated with very high confidence">
            <a:extLst>
              <a:ext uri="{FF2B5EF4-FFF2-40B4-BE49-F238E27FC236}">
                <a16:creationId xmlns:a16="http://schemas.microsoft.com/office/drawing/2014/main" id="{70D7946C-C0C3-A647-B016-E54B53F88FF0}"/>
              </a:ext>
            </a:extLst>
          </p:cNvPr>
          <p:cNvPicPr>
            <a:picLocks noChangeAspect="1"/>
          </p:cNvPicPr>
          <p:nvPr/>
        </p:nvPicPr>
        <p:blipFill>
          <a:blip r:embed="rId4"/>
          <a:stretch>
            <a:fillRect/>
          </a:stretch>
        </p:blipFill>
        <p:spPr>
          <a:xfrm>
            <a:off x="408562" y="135140"/>
            <a:ext cx="927993" cy="1127978"/>
          </a:xfrm>
          <a:prstGeom prst="rect">
            <a:avLst/>
          </a:prstGeom>
        </p:spPr>
      </p:pic>
      <p:pic>
        <p:nvPicPr>
          <p:cNvPr id="4" name="Picture 3" descr="A close-up of a logo&#10;&#10;Description automatically generated">
            <a:extLst>
              <a:ext uri="{FF2B5EF4-FFF2-40B4-BE49-F238E27FC236}">
                <a16:creationId xmlns:a16="http://schemas.microsoft.com/office/drawing/2014/main" id="{06BB36C6-4300-E7FF-D98F-42774D7D6965}"/>
              </a:ext>
            </a:extLst>
          </p:cNvPr>
          <p:cNvPicPr>
            <a:picLocks noChangeAspect="1"/>
          </p:cNvPicPr>
          <p:nvPr/>
        </p:nvPicPr>
        <p:blipFill>
          <a:blip r:embed="rId5"/>
          <a:stretch>
            <a:fillRect/>
          </a:stretch>
        </p:blipFill>
        <p:spPr>
          <a:xfrm>
            <a:off x="188570" y="5549188"/>
            <a:ext cx="5655018" cy="1246021"/>
          </a:xfrm>
          <a:prstGeom prst="rect">
            <a:avLst/>
          </a:prstGeom>
        </p:spPr>
      </p:pic>
    </p:spTree>
    <p:extLst>
      <p:ext uri="{BB962C8B-B14F-4D97-AF65-F5344CB8AC3E}">
        <p14:creationId xmlns:p14="http://schemas.microsoft.com/office/powerpoint/2010/main" val="4010367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A294AC2E-CB82-199B-B1C3-849D269C05AA}"/>
              </a:ext>
            </a:extLst>
          </p:cNvPr>
          <p:cNvSpPr>
            <a:spLocks noGrp="1"/>
          </p:cNvSpPr>
          <p:nvPr>
            <p:ph type="title"/>
          </p:nvPr>
        </p:nvSpPr>
        <p:spPr/>
        <p:txBody>
          <a:bodyPr/>
          <a:lstStyle/>
          <a:p>
            <a:endParaRPr lang="cy-GB" dirty="0"/>
          </a:p>
        </p:txBody>
      </p:sp>
      <p:sp>
        <p:nvSpPr>
          <p:cNvPr id="3" name="Dalfan Cynnwys 2">
            <a:extLst>
              <a:ext uri="{FF2B5EF4-FFF2-40B4-BE49-F238E27FC236}">
                <a16:creationId xmlns:a16="http://schemas.microsoft.com/office/drawing/2014/main" id="{3DCDB356-17BA-E6AB-FF52-AD2E216919C0}"/>
              </a:ext>
            </a:extLst>
          </p:cNvPr>
          <p:cNvSpPr>
            <a:spLocks noGrp="1"/>
          </p:cNvSpPr>
          <p:nvPr>
            <p:ph idx="1"/>
          </p:nvPr>
        </p:nvSpPr>
        <p:spPr>
          <a:xfrm>
            <a:off x="685800" y="2194560"/>
            <a:ext cx="7516423" cy="4024125"/>
          </a:xfrm>
        </p:spPr>
        <p:txBody>
          <a:bodyPr>
            <a:normAutofit fontScale="85000" lnSpcReduction="20000"/>
          </a:bodyPr>
          <a:lstStyle/>
          <a:p>
            <a:pPr marL="457200" indent="-457200">
              <a:buFont typeface="+mj-lt"/>
              <a:buAutoNum type="arabicPeriod"/>
            </a:pPr>
            <a:r>
              <a:rPr lang="cy-GB" dirty="0"/>
              <a:t>Mwy o blant meithrin/tair oed yn cael eu haddysg drwy gyfrwng y Gymraeg</a:t>
            </a:r>
          </a:p>
          <a:p>
            <a:pPr marL="457200" indent="-457200">
              <a:buFont typeface="+mj-lt"/>
              <a:buAutoNum type="arabicPeriod"/>
            </a:pPr>
            <a:r>
              <a:rPr lang="cy-GB" dirty="0"/>
              <a:t>Mwy o blant dosbarth derbyn/pump oed yn cael eu haddysg drwy gyfrwng y Gymraeg</a:t>
            </a:r>
          </a:p>
          <a:p>
            <a:pPr marL="457200" indent="-457200">
              <a:buFont typeface="+mj-lt"/>
              <a:buAutoNum type="arabicPeriod"/>
            </a:pPr>
            <a:r>
              <a:rPr lang="cy-GB" dirty="0"/>
              <a:t>Mwy o blant yn parhau i wella eu sgiliau Cymraeg wrth drosglwyddo o un cyfnod o'u haddysg statudol i un arall</a:t>
            </a:r>
          </a:p>
          <a:p>
            <a:pPr marL="457200" indent="-457200">
              <a:buFont typeface="+mj-lt"/>
              <a:buAutoNum type="arabicPeriod"/>
            </a:pPr>
            <a:r>
              <a:rPr lang="cy-GB" dirty="0"/>
              <a:t>Mwy o ddysgwyr yn astudio ar gyfer cymwysterau Cymraeg (fel pwnc) a phynciau drwy gyfrwng y Gymraeg</a:t>
            </a:r>
          </a:p>
          <a:p>
            <a:pPr marL="457200" indent="-457200">
              <a:buFont typeface="+mj-lt"/>
              <a:buAutoNum type="arabicPeriod"/>
            </a:pPr>
            <a:r>
              <a:rPr lang="cy-GB" dirty="0"/>
              <a:t>Mwy o gyfleoedd i ddysgwyr ddefnyddio'r Gymraeg mewn </a:t>
            </a:r>
            <a:r>
              <a:rPr lang="cy-GB" dirty="0" err="1"/>
              <a:t>cyddestunau</a:t>
            </a:r>
            <a:r>
              <a:rPr lang="cy-GB" dirty="0"/>
              <a:t> gwahanol yn yr ysgol</a:t>
            </a:r>
          </a:p>
          <a:p>
            <a:pPr marL="457200" indent="-457200">
              <a:buFont typeface="+mj-lt"/>
              <a:buAutoNum type="arabicPeriod"/>
            </a:pPr>
            <a:r>
              <a:rPr lang="cy-GB" dirty="0"/>
              <a:t>Cynnydd yn y ddarpariaeth addysg cyfrwng Cymraeg i ddisgyblion ag anghenion dysgu ychwanegol (“ADY”)</a:t>
            </a:r>
          </a:p>
          <a:p>
            <a:pPr marL="457200" indent="-457200">
              <a:buFont typeface="+mj-lt"/>
              <a:buAutoNum type="arabicPeriod"/>
            </a:pPr>
            <a:r>
              <a:rPr lang="cy-GB" dirty="0"/>
              <a:t>Cynnydd yn nifer y staff addysgu sy'n gallu addysgu Cymraeg (fel pwnc) a thrwy gyfrwng y Gymraeg </a:t>
            </a:r>
          </a:p>
        </p:txBody>
      </p:sp>
      <p:sp>
        <p:nvSpPr>
          <p:cNvPr id="4" name="Title 1">
            <a:extLst>
              <a:ext uri="{FF2B5EF4-FFF2-40B4-BE49-F238E27FC236}">
                <a16:creationId xmlns:a16="http://schemas.microsoft.com/office/drawing/2014/main" id="{37C33BF6-8100-CDD8-EA5B-0155A87B3740}"/>
              </a:ext>
            </a:extLst>
          </p:cNvPr>
          <p:cNvSpPr txBox="1">
            <a:spLocks/>
          </p:cNvSpPr>
          <p:nvPr/>
        </p:nvSpPr>
        <p:spPr>
          <a:xfrm>
            <a:off x="1082352" y="487625"/>
            <a:ext cx="9791890" cy="1052945"/>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rmAutofit fontScale="67500" lnSpcReduction="20000"/>
          </a:bodyPr>
          <a:lstStyle>
            <a:lvl1pPr algn="r" defTabSz="914400" rtl="0" eaLnBrk="1" latinLnBrk="0" hangingPunct="1">
              <a:lnSpc>
                <a:spcPct val="90000"/>
              </a:lnSpc>
              <a:spcBef>
                <a:spcPct val="0"/>
              </a:spcBef>
              <a:buNone/>
              <a:defRPr sz="4000" kern="1200" cap="all" baseline="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dirty="0">
                <a:latin typeface="Segoe Print"/>
              </a:rPr>
              <a:t>CYNLLUN STRATEGOL Y GYMRAEG MEWN ADDYSG</a:t>
            </a:r>
            <a:endParaRPr lang="en-GB" i="1" dirty="0">
              <a:latin typeface="Segoe Print"/>
            </a:endParaRPr>
          </a:p>
          <a:p>
            <a:pPr algn="ctr"/>
            <a:r>
              <a:rPr lang="en-GB" i="1" dirty="0">
                <a:latin typeface="Segoe Print"/>
              </a:rPr>
              <a:t>WELSH IN EDUCATION STRATEGIC PLAN</a:t>
            </a:r>
          </a:p>
        </p:txBody>
      </p:sp>
      <p:pic>
        <p:nvPicPr>
          <p:cNvPr id="6" name="Llun 5">
            <a:extLst>
              <a:ext uri="{FF2B5EF4-FFF2-40B4-BE49-F238E27FC236}">
                <a16:creationId xmlns:a16="http://schemas.microsoft.com/office/drawing/2014/main" id="{5BEBFD7F-64B1-550B-29B3-4D8810FD2ED6}"/>
              </a:ext>
            </a:extLst>
          </p:cNvPr>
          <p:cNvPicPr>
            <a:picLocks noChangeAspect="1"/>
          </p:cNvPicPr>
          <p:nvPr/>
        </p:nvPicPr>
        <p:blipFill rotWithShape="1">
          <a:blip r:embed="rId2"/>
          <a:srcRect l="42285" t="20270" r="27396" b="15192"/>
          <a:stretch/>
        </p:blipFill>
        <p:spPr>
          <a:xfrm>
            <a:off x="8382000" y="2133186"/>
            <a:ext cx="3124200" cy="4433454"/>
          </a:xfrm>
          <a:prstGeom prst="rect">
            <a:avLst/>
          </a:prstGeom>
        </p:spPr>
      </p:pic>
    </p:spTree>
    <p:extLst>
      <p:ext uri="{BB962C8B-B14F-4D97-AF65-F5344CB8AC3E}">
        <p14:creationId xmlns:p14="http://schemas.microsoft.com/office/powerpoint/2010/main" val="34593060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815922" y="1047647"/>
            <a:ext cx="8403962" cy="2249344"/>
          </a:xfrm>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400">
                <a:latin typeface="Segoe Print" panose="02000800000000000000" pitchFamily="2" charset="0"/>
              </a:rPr>
              <a:t>Beth </a:t>
            </a:r>
            <a:r>
              <a:rPr lang="en-US" sz="4400" err="1">
                <a:latin typeface="Segoe Print" panose="02000800000000000000" pitchFamily="2" charset="0"/>
              </a:rPr>
              <a:t>amdanoch</a:t>
            </a:r>
            <a:r>
              <a:rPr lang="en-US" sz="4400">
                <a:latin typeface="Segoe Print" panose="02000800000000000000" pitchFamily="2" charset="0"/>
              </a:rPr>
              <a:t> chi? </a:t>
            </a:r>
            <a:br>
              <a:rPr lang="en-US" sz="4400">
                <a:latin typeface="Segoe Print" panose="02000800000000000000" pitchFamily="2" charset="0"/>
              </a:rPr>
            </a:br>
            <a:br>
              <a:rPr lang="en-US" sz="4400">
                <a:latin typeface="Segoe Print" panose="02000800000000000000" pitchFamily="2" charset="0"/>
              </a:rPr>
            </a:br>
            <a:r>
              <a:rPr lang="en-US" sz="4400" i="1">
                <a:latin typeface="Segoe Print" panose="02000800000000000000" pitchFamily="2" charset="0"/>
              </a:rPr>
              <a:t>What about you?</a:t>
            </a:r>
          </a:p>
        </p:txBody>
      </p:sp>
      <p:pic>
        <p:nvPicPr>
          <p:cNvPr id="3" name="Picture 2">
            <a:extLst>
              <a:ext uri="{FF2B5EF4-FFF2-40B4-BE49-F238E27FC236}">
                <a16:creationId xmlns:a16="http://schemas.microsoft.com/office/drawing/2014/main" id="{566BEA1E-262D-5148-B4A8-09992CB6A179}"/>
              </a:ext>
            </a:extLst>
          </p:cNvPr>
          <p:cNvPicPr>
            <a:picLocks noChangeAspect="1"/>
          </p:cNvPicPr>
          <p:nvPr/>
        </p:nvPicPr>
        <p:blipFill rotWithShape="1">
          <a:blip r:embed="rId3"/>
          <a:srcRect l="7807" t="6988" r="7435" b="16065"/>
          <a:stretch/>
        </p:blipFill>
        <p:spPr>
          <a:xfrm>
            <a:off x="4519614" y="3429000"/>
            <a:ext cx="3541690" cy="3215294"/>
          </a:xfrm>
          <a:prstGeom prst="rect">
            <a:avLst/>
          </a:prstGeom>
        </p:spPr>
      </p:pic>
      <p:pic>
        <p:nvPicPr>
          <p:cNvPr id="5" name="Picture 4" descr="A close-up of a logo&#10;&#10;Description automatically generated">
            <a:extLst>
              <a:ext uri="{FF2B5EF4-FFF2-40B4-BE49-F238E27FC236}">
                <a16:creationId xmlns:a16="http://schemas.microsoft.com/office/drawing/2014/main" id="{E754A11F-72DA-77AF-4483-C7F37633E9A0}"/>
              </a:ext>
            </a:extLst>
          </p:cNvPr>
          <p:cNvPicPr>
            <a:picLocks noChangeAspect="1"/>
          </p:cNvPicPr>
          <p:nvPr/>
        </p:nvPicPr>
        <p:blipFill>
          <a:blip r:embed="rId4"/>
          <a:stretch>
            <a:fillRect/>
          </a:stretch>
        </p:blipFill>
        <p:spPr>
          <a:xfrm>
            <a:off x="0" y="5810353"/>
            <a:ext cx="4326280" cy="953248"/>
          </a:xfrm>
          <a:prstGeom prst="rect">
            <a:avLst/>
          </a:prstGeom>
        </p:spPr>
      </p:pic>
    </p:spTree>
    <p:extLst>
      <p:ext uri="{BB962C8B-B14F-4D97-AF65-F5344CB8AC3E}">
        <p14:creationId xmlns:p14="http://schemas.microsoft.com/office/powerpoint/2010/main" val="27937947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7828" y="1269647"/>
            <a:ext cx="5215861" cy="4985980"/>
          </a:xfrm>
          <a:prstGeom prst="rect">
            <a:avLst/>
          </a:prstGeom>
        </p:spPr>
        <p:txBody>
          <a:bodyPr wrap="square">
            <a:spAutoFit/>
          </a:bodyPr>
          <a:lstStyle/>
          <a:p>
            <a:pPr>
              <a:spcAft>
                <a:spcPts val="0"/>
              </a:spcAft>
            </a:pPr>
            <a:r>
              <a:rPr lang="en-GB" sz="2000" err="1">
                <a:latin typeface="Apple Braille" charset="0"/>
                <a:ea typeface="Apple Braille" charset="0"/>
                <a:cs typeface="Apple Braille" charset="0"/>
              </a:rPr>
              <a:t>Bydd</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myfyrwyr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gallu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ymwneud</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â’r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meysydd</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canlynol</a:t>
            </a:r>
            <a:r>
              <a:rPr lang="en-GB" sz="2000">
                <a:latin typeface="Apple Braille" charset="0"/>
                <a:ea typeface="Apple Braille" charset="0"/>
                <a:cs typeface="Apple Braille" charset="0"/>
              </a:rPr>
              <a:t> </a:t>
            </a:r>
            <a:r>
              <a:rPr lang="en-GB" sz="2000" b="1" u="sng" err="1">
                <a:latin typeface="Apple Braille" charset="0"/>
                <a:ea typeface="Apple Braille" charset="0"/>
                <a:cs typeface="Apple Braille" charset="0"/>
              </a:rPr>
              <a:t>ar</a:t>
            </a:r>
            <a:r>
              <a:rPr lang="en-GB" sz="2000" b="1" u="sng">
                <a:latin typeface="Apple Braille" charset="0"/>
                <a:ea typeface="Apple Braille" charset="0"/>
                <a:cs typeface="Apple Braille" charset="0"/>
              </a:rPr>
              <a:t> </a:t>
            </a:r>
            <a:r>
              <a:rPr lang="en-GB" sz="2000" b="1" u="sng" err="1">
                <a:latin typeface="Apple Braille" charset="0"/>
                <a:ea typeface="Apple Braille" charset="0"/>
                <a:cs typeface="Apple Braille" charset="0"/>
              </a:rPr>
              <a:t>lafar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hyderus</a:t>
            </a:r>
            <a:r>
              <a:rPr lang="en-GB" sz="2000">
                <a:latin typeface="Apple Braille" charset="0"/>
                <a:ea typeface="Apple Braille" charset="0"/>
                <a:cs typeface="Apple Braille" charset="0"/>
              </a:rPr>
              <a:t> o </a:t>
            </a:r>
            <a:r>
              <a:rPr lang="en-GB" sz="2000" err="1">
                <a:latin typeface="Apple Braille" charset="0"/>
                <a:ea typeface="Apple Braille" charset="0"/>
                <a:cs typeface="Apple Braille" charset="0"/>
              </a:rPr>
              <a:t>fewn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eu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gallu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ieithyddol</a:t>
            </a:r>
            <a:r>
              <a:rPr lang="en-GB" sz="2000">
                <a:latin typeface="Apple Braille" charset="0"/>
                <a:ea typeface="Apple Braille" charset="0"/>
                <a:cs typeface="Apple Braille" charset="0"/>
              </a:rPr>
              <a:t>:</a:t>
            </a:r>
            <a:br>
              <a:rPr lang="en-US" sz="2000">
                <a:latin typeface="Apple Braille" charset="0"/>
                <a:ea typeface="Apple Braille" charset="0"/>
                <a:cs typeface="Apple Braille" charset="0"/>
              </a:rPr>
            </a:br>
            <a:r>
              <a:rPr lang="en-GB" sz="2000">
                <a:latin typeface="Apple Braille" charset="0"/>
                <a:ea typeface="Apple Braille" charset="0"/>
                <a:cs typeface="Apple Braille" charset="0"/>
              </a:rPr>
              <a:t> </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Deall</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cyd-destun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iaith</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Gymraeg</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ym</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myd</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addysg</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yng</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Nghymru</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Cyfarch</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disgyblion</a:t>
            </a:r>
            <a:r>
              <a:rPr lang="en-GB" sz="2000">
                <a:latin typeface="Apple Braille" charset="0"/>
                <a:ea typeface="Apple Braille" charset="0"/>
                <a:cs typeface="Apple Braille" charset="0"/>
              </a:rPr>
              <a:t> a </a:t>
            </a:r>
            <a:r>
              <a:rPr lang="en-GB" sz="2000" err="1">
                <a:latin typeface="Apple Braille" charset="0"/>
                <a:ea typeface="Apple Braille" charset="0"/>
                <a:cs typeface="Apple Braille" charset="0"/>
              </a:rPr>
              <a:t>chydweithwyr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Gymraeg</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Agor</a:t>
            </a:r>
            <a:r>
              <a:rPr lang="en-GB" sz="2000">
                <a:latin typeface="Apple Braille" charset="0"/>
                <a:ea typeface="Apple Braille" charset="0"/>
                <a:cs typeface="Apple Braille" charset="0"/>
              </a:rPr>
              <a:t> a </a:t>
            </a:r>
            <a:r>
              <a:rPr lang="en-GB" sz="2000" err="1">
                <a:latin typeface="Apple Braille" charset="0"/>
                <a:ea typeface="Apple Braille" charset="0"/>
                <a:cs typeface="Apple Braille" charset="0"/>
              </a:rPr>
              <a:t>chloi</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gwersi</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Defnyddio</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gorchmynion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a:t>
            </a:r>
            <a:r>
              <a:rPr lang="en-GB" sz="2000">
                <a:latin typeface="Apple Braille" charset="0"/>
                <a:ea typeface="Apple Braille" charset="0"/>
                <a:cs typeface="Apple Braille" charset="0"/>
              </a:rPr>
              <a:t> y </a:t>
            </a:r>
            <a:r>
              <a:rPr lang="en-GB" sz="2000" err="1">
                <a:latin typeface="Apple Braille" charset="0"/>
                <a:ea typeface="Apple Braille" charset="0"/>
                <a:cs typeface="Apple Braille" charset="0"/>
              </a:rPr>
              <a:t>dosbarth</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Trafod</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rhifau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dyddiau’r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wythnos</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a’r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dyddiad</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a’u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defnyddio</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a:t>
            </a:r>
            <a:r>
              <a:rPr lang="en-GB" sz="2000">
                <a:latin typeface="Apple Braille" charset="0"/>
                <a:ea typeface="Apple Braille" charset="0"/>
                <a:cs typeface="Apple Braille" charset="0"/>
              </a:rPr>
              <a:t> y </a:t>
            </a:r>
            <a:r>
              <a:rPr lang="en-GB" sz="2000" err="1">
                <a:latin typeface="Apple Braille" charset="0"/>
                <a:ea typeface="Apple Braille" charset="0"/>
                <a:cs typeface="Apple Braille" charset="0"/>
              </a:rPr>
              <a:t>dosbarth</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Rhoi</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adborth</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i</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ddisgyblion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ar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eu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gwaith</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Cwestiynu</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cyffredinol</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ar</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gyfer</a:t>
            </a:r>
            <a:r>
              <a:rPr lang="en-GB" sz="2000">
                <a:latin typeface="Apple Braille" charset="0"/>
                <a:ea typeface="Apple Braille" charset="0"/>
                <a:cs typeface="Apple Braille" charset="0"/>
              </a:rPr>
              <a:t> y </a:t>
            </a:r>
            <a:r>
              <a:rPr lang="en-GB" sz="2000" err="1">
                <a:latin typeface="Apple Braille" charset="0"/>
                <a:ea typeface="Apple Braille" charset="0"/>
                <a:cs typeface="Apple Braille" charset="0"/>
              </a:rPr>
              <a:t>dosbarth</a:t>
            </a:r>
            <a:endParaRPr lang="en-US" sz="2000">
              <a:latin typeface="Apple Braille" charset="0"/>
              <a:ea typeface="Apple Braille" charset="0"/>
              <a:cs typeface="Apple Braille" charset="0"/>
            </a:endParaRPr>
          </a:p>
          <a:p>
            <a:pPr marL="342900" lvl="0" indent="-342900">
              <a:buFont typeface="Courier New" charset="0"/>
              <a:buChar char="o"/>
            </a:pPr>
            <a:r>
              <a:rPr lang="en-GB" sz="2000" err="1">
                <a:latin typeface="Apple Braille" charset="0"/>
                <a:ea typeface="Apple Braille" charset="0"/>
                <a:cs typeface="Apple Braille" charset="0"/>
              </a:rPr>
              <a:t>Ymdrin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â</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geirfa</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bynciol</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yn</a:t>
            </a:r>
            <a:r>
              <a:rPr lang="en-GB" sz="2000">
                <a:latin typeface="Apple Braille" charset="0"/>
                <a:ea typeface="Apple Braille" charset="0"/>
                <a:cs typeface="Apple Braille" charset="0"/>
              </a:rPr>
              <a:t> </a:t>
            </a:r>
            <a:r>
              <a:rPr lang="en-GB" sz="2000" err="1">
                <a:latin typeface="Apple Braille" charset="0"/>
                <a:ea typeface="Apple Braille" charset="0"/>
                <a:cs typeface="Apple Braille" charset="0"/>
              </a:rPr>
              <a:t>Gymraeg</a:t>
            </a:r>
            <a:endParaRPr lang="en-US" sz="2000">
              <a:latin typeface="Apple Braille" charset="0"/>
              <a:ea typeface="Apple Braille" charset="0"/>
              <a:cs typeface="Apple Braille" charset="0"/>
            </a:endParaRPr>
          </a:p>
          <a:p>
            <a:pPr>
              <a:spcAft>
                <a:spcPts val="0"/>
              </a:spcAft>
            </a:pPr>
            <a:r>
              <a:rPr lang="en-GB">
                <a:latin typeface="Calibri" charset="0"/>
                <a:ea typeface="Calibri" charset="0"/>
                <a:cs typeface="Calibri" charset="0"/>
              </a:rPr>
              <a:t> </a:t>
            </a:r>
            <a:endParaRPr lang="en-US">
              <a:latin typeface="Calibri" charset="0"/>
              <a:ea typeface="Calibri" charset="0"/>
              <a:cs typeface="Calibri" charset="0"/>
            </a:endParaRPr>
          </a:p>
        </p:txBody>
      </p:sp>
      <p:sp>
        <p:nvSpPr>
          <p:cNvPr id="3" name="Rectangle 2"/>
          <p:cNvSpPr/>
          <p:nvPr/>
        </p:nvSpPr>
        <p:spPr>
          <a:xfrm>
            <a:off x="6166941" y="1269647"/>
            <a:ext cx="5723860" cy="4985980"/>
          </a:xfrm>
          <a:prstGeom prst="rect">
            <a:avLst/>
          </a:prstGeom>
        </p:spPr>
        <p:txBody>
          <a:bodyPr wrap="square">
            <a:spAutoFit/>
          </a:bodyPr>
          <a:lstStyle/>
          <a:p>
            <a:pPr>
              <a:spcAft>
                <a:spcPts val="0"/>
              </a:spcAft>
            </a:pPr>
            <a:r>
              <a:rPr lang="en-GB" sz="2000" i="1">
                <a:latin typeface="Apple Braille" charset="0"/>
                <a:ea typeface="Apple Braille" charset="0"/>
                <a:cs typeface="Apple Braille" charset="0"/>
              </a:rPr>
              <a:t>Students will be able to use the Welsh language </a:t>
            </a:r>
            <a:r>
              <a:rPr lang="en-GB" sz="2000" b="1" i="1" u="sng">
                <a:latin typeface="Apple Braille" charset="0"/>
                <a:ea typeface="Apple Braille" charset="0"/>
                <a:cs typeface="Apple Braille" charset="0"/>
              </a:rPr>
              <a:t>orally</a:t>
            </a:r>
            <a:r>
              <a:rPr lang="en-GB" sz="2000" b="1" i="1">
                <a:latin typeface="Apple Braille" charset="0"/>
                <a:ea typeface="Apple Braille" charset="0"/>
                <a:cs typeface="Apple Braille" charset="0"/>
              </a:rPr>
              <a:t> </a:t>
            </a:r>
            <a:r>
              <a:rPr lang="en-GB" sz="2000" i="1">
                <a:latin typeface="Apple Braille" charset="0"/>
                <a:ea typeface="Apple Braille" charset="0"/>
                <a:cs typeface="Apple Braille" charset="0"/>
              </a:rPr>
              <a:t>with confidence in the following areas, within their language ability: </a:t>
            </a:r>
          </a:p>
          <a:p>
            <a:pPr>
              <a:spcAft>
                <a:spcPts val="0"/>
              </a:spcAft>
            </a:pPr>
            <a:r>
              <a:rPr lang="en-GB" sz="2000" i="1">
                <a:latin typeface="Apple Braille" charset="0"/>
                <a:ea typeface="Apple Braille" charset="0"/>
                <a:cs typeface="Apple Braille" charset="0"/>
              </a:rPr>
              <a:t> </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Understand the context: The Welsh language in education in Wales</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Greet pupils and other staff in Welsh in and around the school</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Open and close lessons</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Use commands in Welsh in the classroom</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Use numbers, days of the week and dates in the classroom</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Give feedback on pupils’ work</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General questioning in the classroom</a:t>
            </a:r>
            <a:endParaRPr lang="en-US" sz="2000" i="1">
              <a:latin typeface="Apple Braille" charset="0"/>
              <a:ea typeface="Apple Braille" charset="0"/>
              <a:cs typeface="Apple Braille" charset="0"/>
            </a:endParaRPr>
          </a:p>
          <a:p>
            <a:pPr marL="342900" lvl="0" indent="-342900">
              <a:buFont typeface="Courier New" charset="0"/>
              <a:buChar char="o"/>
            </a:pPr>
            <a:r>
              <a:rPr lang="en-GB" sz="2000" i="1">
                <a:latin typeface="Apple Braille" charset="0"/>
                <a:ea typeface="Apple Braille" charset="0"/>
                <a:cs typeface="Apple Braille" charset="0"/>
              </a:rPr>
              <a:t>Use subject specific terminology in Welsh</a:t>
            </a:r>
            <a:endParaRPr lang="en-US" sz="2000" i="1">
              <a:latin typeface="Apple Braille" charset="0"/>
              <a:ea typeface="Apple Braille" charset="0"/>
              <a:cs typeface="Apple Braille" charset="0"/>
            </a:endParaRPr>
          </a:p>
          <a:p>
            <a:pPr>
              <a:spcAft>
                <a:spcPts val="0"/>
              </a:spcAft>
            </a:pPr>
            <a:r>
              <a:rPr lang="en-GB">
                <a:latin typeface="Calibri" charset="0"/>
                <a:ea typeface="Calibri" charset="0"/>
                <a:cs typeface="Calibri" charset="0"/>
              </a:rPr>
              <a:t> </a:t>
            </a:r>
            <a:endParaRPr lang="en-US">
              <a:latin typeface="Calibri" charset="0"/>
              <a:ea typeface="Calibri" charset="0"/>
              <a:cs typeface="Calibri" charset="0"/>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62135" t="37588" r="31449" b="37573"/>
          <a:stretch/>
        </p:blipFill>
        <p:spPr>
          <a:xfrm rot="16200000">
            <a:off x="2580302" y="-1335099"/>
            <a:ext cx="732568" cy="4013200"/>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48165" t="32630" r="43448" b="33666"/>
          <a:stretch/>
        </p:blipFill>
        <p:spPr>
          <a:xfrm rot="16200000">
            <a:off x="8493915" y="-1849397"/>
            <a:ext cx="886468" cy="5041795"/>
          </a:xfrm>
          <a:prstGeom prst="rect">
            <a:avLst/>
          </a:prstGeom>
        </p:spPr>
      </p:pic>
      <p:cxnSp>
        <p:nvCxnSpPr>
          <p:cNvPr id="7" name="Straight Connector 6"/>
          <p:cNvCxnSpPr/>
          <p:nvPr/>
        </p:nvCxnSpPr>
        <p:spPr>
          <a:xfrm>
            <a:off x="5888244" y="1401151"/>
            <a:ext cx="36000" cy="5202849"/>
          </a:xfrm>
          <a:prstGeom prst="line">
            <a:avLst/>
          </a:prstGeom>
          <a:ln cmpd="sng">
            <a:solidFill>
              <a:schemeClr val="accent1"/>
            </a:solidFill>
          </a:ln>
        </p:spPr>
        <p:style>
          <a:lnRef idx="3">
            <a:schemeClr val="accent2"/>
          </a:lnRef>
          <a:fillRef idx="0">
            <a:schemeClr val="accent2"/>
          </a:fillRef>
          <a:effectRef idx="2">
            <a:schemeClr val="accent2"/>
          </a:effectRef>
          <a:fontRef idx="minor">
            <a:schemeClr val="tx1"/>
          </a:fontRef>
        </p:style>
      </p:cxnSp>
      <p:pic>
        <p:nvPicPr>
          <p:cNvPr id="6" name="Picture 5" descr="A close-up of a logo&#10;&#10;Description automatically generated">
            <a:extLst>
              <a:ext uri="{FF2B5EF4-FFF2-40B4-BE49-F238E27FC236}">
                <a16:creationId xmlns:a16="http://schemas.microsoft.com/office/drawing/2014/main" id="{11023A46-7502-C39D-2E2D-6B3556B6EEDE}"/>
              </a:ext>
            </a:extLst>
          </p:cNvPr>
          <p:cNvPicPr>
            <a:picLocks noChangeAspect="1"/>
          </p:cNvPicPr>
          <p:nvPr/>
        </p:nvPicPr>
        <p:blipFill>
          <a:blip r:embed="rId4"/>
          <a:stretch>
            <a:fillRect/>
          </a:stretch>
        </p:blipFill>
        <p:spPr>
          <a:xfrm>
            <a:off x="188570" y="5942700"/>
            <a:ext cx="3869080" cy="852509"/>
          </a:xfrm>
          <a:prstGeom prst="rect">
            <a:avLst/>
          </a:prstGeom>
        </p:spPr>
      </p:pic>
    </p:spTree>
    <p:extLst>
      <p:ext uri="{BB962C8B-B14F-4D97-AF65-F5344CB8AC3E}">
        <p14:creationId xmlns:p14="http://schemas.microsoft.com/office/powerpoint/2010/main" val="22117592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F2159A-1586-9C43-947B-159237B7F0A4}"/>
              </a:ext>
            </a:extLst>
          </p:cNvPr>
          <p:cNvPicPr>
            <a:picLocks noChangeAspect="1"/>
          </p:cNvPicPr>
          <p:nvPr/>
        </p:nvPicPr>
        <p:blipFill>
          <a:blip r:embed="rId2"/>
          <a:stretch>
            <a:fillRect/>
          </a:stretch>
        </p:blipFill>
        <p:spPr>
          <a:xfrm>
            <a:off x="3541098" y="1373632"/>
            <a:ext cx="5100320" cy="5100320"/>
          </a:xfrm>
          <a:prstGeom prst="rect">
            <a:avLst/>
          </a:prstGeom>
        </p:spPr>
      </p:pic>
      <p:sp>
        <p:nvSpPr>
          <p:cNvPr id="3" name="Title 5">
            <a:extLst>
              <a:ext uri="{FF2B5EF4-FFF2-40B4-BE49-F238E27FC236}">
                <a16:creationId xmlns:a16="http://schemas.microsoft.com/office/drawing/2014/main" id="{104193AF-A54C-9841-9379-B6E371086783}"/>
              </a:ext>
            </a:extLst>
          </p:cNvPr>
          <p:cNvSpPr txBox="1">
            <a:spLocks/>
          </p:cNvSpPr>
          <p:nvPr/>
        </p:nvSpPr>
        <p:spPr>
          <a:xfrm>
            <a:off x="407756" y="250766"/>
            <a:ext cx="11650132" cy="937953"/>
          </a:xfrm>
          <a:prstGeom prst="rect">
            <a:avLst/>
          </a:prstGeom>
        </p:spPr>
        <p:style>
          <a:lnRef idx="1">
            <a:schemeClr val="dk1"/>
          </a:lnRef>
          <a:fillRef idx="3">
            <a:schemeClr val="dk1"/>
          </a:fillRef>
          <a:effectRef idx="2">
            <a:schemeClr val="dk1"/>
          </a:effectRef>
          <a:fontRef idx="minor">
            <a:schemeClr val="lt1"/>
          </a:fontRef>
        </p:style>
        <p:txBody>
          <a:bodyPr>
            <a:normAutofit fontScale="97500"/>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b="1" err="1">
                <a:latin typeface="+mj-lt"/>
              </a:rPr>
              <a:t>Ydych</a:t>
            </a:r>
            <a:r>
              <a:rPr lang="en-GB" b="1">
                <a:latin typeface="+mj-lt"/>
              </a:rPr>
              <a:t> </a:t>
            </a:r>
            <a:r>
              <a:rPr lang="en-GB" b="1" err="1">
                <a:latin typeface="+mj-lt"/>
              </a:rPr>
              <a:t>chi’n</a:t>
            </a:r>
            <a:r>
              <a:rPr lang="en-GB" b="1">
                <a:latin typeface="+mj-lt"/>
              </a:rPr>
              <a:t> </a:t>
            </a:r>
            <a:r>
              <a:rPr lang="en-GB" b="1" err="1">
                <a:latin typeface="+mj-lt"/>
              </a:rPr>
              <a:t>barod</a:t>
            </a:r>
            <a:r>
              <a:rPr lang="en-GB" b="1">
                <a:latin typeface="+mj-lt"/>
              </a:rPr>
              <a:t>?                           Are you ready?</a:t>
            </a:r>
          </a:p>
        </p:txBody>
      </p:sp>
      <p:pic>
        <p:nvPicPr>
          <p:cNvPr id="4" name="Picture 3" descr="A close-up of a logo&#10;&#10;Description automatically generated">
            <a:extLst>
              <a:ext uri="{FF2B5EF4-FFF2-40B4-BE49-F238E27FC236}">
                <a16:creationId xmlns:a16="http://schemas.microsoft.com/office/drawing/2014/main" id="{E5350CC9-B52A-45D0-67CB-BAE907B370F1}"/>
              </a:ext>
            </a:extLst>
          </p:cNvPr>
          <p:cNvPicPr>
            <a:picLocks noChangeAspect="1"/>
          </p:cNvPicPr>
          <p:nvPr/>
        </p:nvPicPr>
        <p:blipFill>
          <a:blip r:embed="rId3"/>
          <a:stretch>
            <a:fillRect/>
          </a:stretch>
        </p:blipFill>
        <p:spPr>
          <a:xfrm>
            <a:off x="188570" y="6103252"/>
            <a:ext cx="3140418" cy="691957"/>
          </a:xfrm>
          <a:prstGeom prst="rect">
            <a:avLst/>
          </a:prstGeom>
        </p:spPr>
      </p:pic>
    </p:spTree>
    <p:extLst>
      <p:ext uri="{BB962C8B-B14F-4D97-AF65-F5344CB8AC3E}">
        <p14:creationId xmlns:p14="http://schemas.microsoft.com/office/powerpoint/2010/main" val="187195976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{305C404A-01AE-C74D-9CE2-A949F3D998EA}tf10001079</Template>
  <TotalTime>46</TotalTime>
  <Words>4312</Words>
  <Application>Microsoft Office PowerPoint</Application>
  <PresentationFormat>Sgrin Lydan</PresentationFormat>
  <Paragraphs>440</Paragraphs>
  <Slides>54</Slides>
  <Notes>39</Notes>
  <HiddenSlides>0</HiddenSlides>
  <MMClips>1</MMClips>
  <ScaleCrop>false</ScaleCrop>
  <HeadingPairs>
    <vt:vector size="6" baseType="variant">
      <vt:variant>
        <vt:lpstr>Ffontiau a Ddefnyddiwyd</vt:lpstr>
      </vt:variant>
      <vt:variant>
        <vt:i4>11</vt:i4>
      </vt:variant>
      <vt:variant>
        <vt:lpstr>Thema</vt:lpstr>
      </vt:variant>
      <vt:variant>
        <vt:i4>2</vt:i4>
      </vt:variant>
      <vt:variant>
        <vt:lpstr>Teitlau Sleidiau</vt:lpstr>
      </vt:variant>
      <vt:variant>
        <vt:i4>54</vt:i4>
      </vt:variant>
    </vt:vector>
  </HeadingPairs>
  <TitlesOfParts>
    <vt:vector size="67" baseType="lpstr">
      <vt:lpstr>Apple Braille</vt:lpstr>
      <vt:lpstr>Chalkboard SE</vt:lpstr>
      <vt:lpstr>Arial</vt:lpstr>
      <vt:lpstr>Arial Rounded MT Bold</vt:lpstr>
      <vt:lpstr>Calibri</vt:lpstr>
      <vt:lpstr>Century Gothic</vt:lpstr>
      <vt:lpstr>Courier New</vt:lpstr>
      <vt:lpstr>Segoe Print</vt:lpstr>
      <vt:lpstr>Times New Roman</vt:lpstr>
      <vt:lpstr>Trebuchet MS</vt:lpstr>
      <vt:lpstr>Wingdings 3</vt:lpstr>
      <vt:lpstr>Vapor Trail</vt:lpstr>
      <vt:lpstr>Vapor Trail</vt:lpstr>
      <vt:lpstr>Cyflwyniad PowerPoint</vt:lpstr>
      <vt:lpstr>Heddiw, fe fyddwn ni’n:         Today we will: </vt:lpstr>
      <vt:lpstr>Meddyliwch am…      Think about…</vt:lpstr>
      <vt:lpstr>Cyflwyniad PowerPoint</vt:lpstr>
      <vt:lpstr>Cyflwyniad PowerPoint</vt:lpstr>
      <vt:lpstr>Cyflwyniad PowerPoint</vt:lpstr>
      <vt:lpstr>Cyflwyniad PowerPoint</vt:lpstr>
      <vt:lpstr>Cyflwyniad PowerPoint</vt:lpstr>
      <vt:lpstr>Cyflwyniad PowerPoint</vt:lpstr>
      <vt:lpstr>Geiriau Lladin / Latin WORDS </vt:lpstr>
      <vt:lpstr>Enwau Pobl</vt:lpstr>
      <vt:lpstr>Y Gymraeg …</vt:lpstr>
      <vt:lpstr>Enwau Llefydd …</vt:lpstr>
      <vt:lpstr>Cyflwyniad PowerPoint</vt:lpstr>
      <vt:lpstr>  Y Teulu Celtaidd   </vt:lpstr>
      <vt:lpstr>Perthynas geiriau ….</vt:lpstr>
      <vt:lpstr>Llinell Amser yr Iaith Gymraeg   </vt:lpstr>
      <vt:lpstr>Llinell Amser / TIMELIne </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Ffilm – Hanes y Gymraeg History of the Welsh Language</vt:lpstr>
      <vt:lpstr>Ffilm – Mwy o’r Gymraeg More History of the Welsh Language</vt:lpstr>
      <vt:lpstr>Meddyliwch am :                          Think about …</vt:lpstr>
      <vt:lpstr>Pam ydyn ni yma?         Why are we here?</vt:lpstr>
      <vt:lpstr>Ein sefyllfa bresennol …    Our current situation …</vt:lpstr>
      <vt:lpstr>Beth wnaeth y Llywodraeth? What did the Government do?</vt:lpstr>
      <vt:lpstr>Cyflwyniad PowerPoint</vt:lpstr>
      <vt:lpstr>Cyflwyniad PowerPoint</vt:lpstr>
      <vt:lpstr>Ond, sut mae cael mwy o siaradwyr Cymraeg?   But, how do we get more Welsh speakers?</vt:lpstr>
      <vt:lpstr>Beth amdanom ni?              What about us?</vt:lpstr>
      <vt:lpstr>Cyflwyniad PowerPoint</vt:lpstr>
      <vt:lpstr>Felly, beth sy’n digwydd yn ein hysgolion?   So, what is happening in our schools?</vt:lpstr>
      <vt:lpstr>Cwricwlwm i Gymru 2022 /  Curriculum for Wales 2022 </vt:lpstr>
      <vt:lpstr>Cwricwlwm i Gymru 2022   Curriculum for Wales 2022 </vt:lpstr>
      <vt:lpstr>Cyflwyniad PowerPoint</vt:lpstr>
      <vt:lpstr>Cyflwyniad PowerPoint</vt:lpstr>
      <vt:lpstr>Y Siarter Iaith Gymraeg  Welsh Language Charter</vt:lpstr>
      <vt:lpstr>Cyflwyniad PowerPoint</vt:lpstr>
      <vt:lpstr>Beth amdanoch chi?   What about you?</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Aled P Williams</cp:lastModifiedBy>
  <cp:revision>22</cp:revision>
  <cp:lastPrinted>2020-09-15T12:51:38Z</cp:lastPrinted>
  <dcterms:created xsi:type="dcterms:W3CDTF">2020-09-15T08:28:06Z</dcterms:created>
  <dcterms:modified xsi:type="dcterms:W3CDTF">2023-09-13T09:14:32Z</dcterms:modified>
</cp:coreProperties>
</file>