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9"/>
  </p:notesMasterIdLst>
  <p:sldIdLst>
    <p:sldId id="256" r:id="rId2"/>
    <p:sldId id="345" r:id="rId3"/>
    <p:sldId id="316" r:id="rId4"/>
    <p:sldId id="317" r:id="rId5"/>
    <p:sldId id="318" r:id="rId6"/>
    <p:sldId id="319" r:id="rId7"/>
    <p:sldId id="342" r:id="rId8"/>
    <p:sldId id="320" r:id="rId9"/>
    <p:sldId id="321" r:id="rId10"/>
    <p:sldId id="322" r:id="rId11"/>
    <p:sldId id="323" r:id="rId12"/>
    <p:sldId id="324" r:id="rId13"/>
    <p:sldId id="346" r:id="rId14"/>
    <p:sldId id="362" r:id="rId15"/>
    <p:sldId id="325" r:id="rId16"/>
    <p:sldId id="326" r:id="rId17"/>
    <p:sldId id="357" r:id="rId18"/>
    <p:sldId id="358" r:id="rId19"/>
    <p:sldId id="343" r:id="rId20"/>
    <p:sldId id="327" r:id="rId21"/>
    <p:sldId id="328" r:id="rId22"/>
    <p:sldId id="329" r:id="rId23"/>
    <p:sldId id="330" r:id="rId24"/>
    <p:sldId id="361" r:id="rId25"/>
    <p:sldId id="359" r:id="rId26"/>
    <p:sldId id="360" r:id="rId27"/>
    <p:sldId id="331" r:id="rId28"/>
    <p:sldId id="363" r:id="rId29"/>
    <p:sldId id="364" r:id="rId30"/>
    <p:sldId id="332" r:id="rId31"/>
    <p:sldId id="333" r:id="rId32"/>
    <p:sldId id="347" r:id="rId33"/>
    <p:sldId id="334" r:id="rId34"/>
    <p:sldId id="348" r:id="rId35"/>
    <p:sldId id="349" r:id="rId36"/>
    <p:sldId id="365" r:id="rId37"/>
    <p:sldId id="335" r:id="rId38"/>
    <p:sldId id="336" r:id="rId39"/>
    <p:sldId id="337" r:id="rId40"/>
    <p:sldId id="338" r:id="rId41"/>
    <p:sldId id="339" r:id="rId42"/>
    <p:sldId id="340" r:id="rId43"/>
    <p:sldId id="341" r:id="rId44"/>
    <p:sldId id="344" r:id="rId45"/>
    <p:sldId id="350" r:id="rId46"/>
    <p:sldId id="367" r:id="rId47"/>
    <p:sldId id="352" r:id="rId48"/>
    <p:sldId id="353" r:id="rId49"/>
    <p:sldId id="366" r:id="rId50"/>
    <p:sldId id="354" r:id="rId51"/>
    <p:sldId id="355" r:id="rId52"/>
    <p:sldId id="356" r:id="rId53"/>
    <p:sldId id="351" r:id="rId54"/>
    <p:sldId id="368" r:id="rId55"/>
    <p:sldId id="371" r:id="rId56"/>
    <p:sldId id="370" r:id="rId57"/>
    <p:sldId id="369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0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5326" autoAdjust="0"/>
    <p:restoredTop sz="94571" autoAdjust="0"/>
  </p:normalViewPr>
  <p:slideViewPr>
    <p:cSldViewPr showGuides="1">
      <p:cViewPr>
        <p:scale>
          <a:sx n="71" d="100"/>
          <a:sy n="71" d="100"/>
        </p:scale>
        <p:origin x="-141" y="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246097DE-D91C-4060-B5D1-6A270288245D}"/>
    <pc:docChg chg="undo custSel addSld modSld sldOrd">
      <pc:chgData name="Ralph Haeussler" userId="a33031a8bc7a0d8c" providerId="LiveId" clId="{246097DE-D91C-4060-B5D1-6A270288245D}" dt="2018-03-06T01:39:13.363" v="551"/>
      <pc:docMkLst>
        <pc:docMk/>
      </pc:docMkLst>
      <pc:sldChg chg="modTransition">
        <pc:chgData name="Ralph Haeussler" userId="a33031a8bc7a0d8c" providerId="LiveId" clId="{246097DE-D91C-4060-B5D1-6A270288245D}" dt="2018-03-06T01:33:43.117" v="427"/>
        <pc:sldMkLst>
          <pc:docMk/>
          <pc:sldMk cId="1104582384" sldId="316"/>
        </pc:sldMkLst>
      </pc:sldChg>
      <pc:sldChg chg="addSp modSp modTransition modAnim">
        <pc:chgData name="Ralph Haeussler" userId="a33031a8bc7a0d8c" providerId="LiveId" clId="{246097DE-D91C-4060-B5D1-6A270288245D}" dt="2018-03-06T01:38:31.250" v="547"/>
        <pc:sldMkLst>
          <pc:docMk/>
          <pc:sldMk cId="3505722299" sldId="325"/>
        </pc:sldMkLst>
        <pc:spChg chg="mod">
          <ac:chgData name="Ralph Haeussler" userId="a33031a8bc7a0d8c" providerId="LiveId" clId="{246097DE-D91C-4060-B5D1-6A270288245D}" dt="2018-03-06T01:38:09.305" v="542"/>
          <ac:spMkLst>
            <pc:docMk/>
            <pc:sldMk cId="3505722299" sldId="325"/>
            <ac:spMk id="3" creationId="{00000000-0000-0000-0000-000000000000}"/>
          </ac:spMkLst>
        </pc:spChg>
        <pc:spChg chg="add mod">
          <ac:chgData name="Ralph Haeussler" userId="a33031a8bc7a0d8c" providerId="LiveId" clId="{246097DE-D91C-4060-B5D1-6A270288245D}" dt="2018-03-06T01:37:16.988" v="537" actId="1076"/>
          <ac:spMkLst>
            <pc:docMk/>
            <pc:sldMk cId="3505722299" sldId="325"/>
            <ac:spMk id="6" creationId="{6DE27AF9-64E3-4EFA-8BEB-5BBD9A0BDDC6}"/>
          </ac:spMkLst>
        </pc:spChg>
        <pc:picChg chg="add mod ord">
          <ac:chgData name="Ralph Haeussler" userId="a33031a8bc7a0d8c" providerId="LiveId" clId="{246097DE-D91C-4060-B5D1-6A270288245D}" dt="2018-03-06T01:35:17.103" v="432" actId="14100"/>
          <ac:picMkLst>
            <pc:docMk/>
            <pc:sldMk cId="3505722299" sldId="325"/>
            <ac:picMk id="5" creationId="{23CF61EC-57F1-4109-BB59-E8A9876ED72F}"/>
          </ac:picMkLst>
        </pc:picChg>
      </pc:sldChg>
      <pc:sldChg chg="modSp modTransition">
        <pc:chgData name="Ralph Haeussler" userId="a33031a8bc7a0d8c" providerId="LiveId" clId="{246097DE-D91C-4060-B5D1-6A270288245D}" dt="2018-03-06T00:40:11.141" v="24" actId="13926"/>
        <pc:sldMkLst>
          <pc:docMk/>
          <pc:sldMk cId="3729987288" sldId="331"/>
        </pc:sldMkLst>
        <pc:spChg chg="mod">
          <ac:chgData name="Ralph Haeussler" userId="a33031a8bc7a0d8c" providerId="LiveId" clId="{246097DE-D91C-4060-B5D1-6A270288245D}" dt="2018-03-06T00:40:11.141" v="24" actId="13926"/>
          <ac:spMkLst>
            <pc:docMk/>
            <pc:sldMk cId="3729987288" sldId="331"/>
            <ac:spMk id="3" creationId="{00000000-0000-0000-0000-000000000000}"/>
          </ac:spMkLst>
        </pc:spChg>
      </pc:sldChg>
      <pc:sldChg chg="modSp modTransition">
        <pc:chgData name="Ralph Haeussler" userId="a33031a8bc7a0d8c" providerId="LiveId" clId="{246097DE-D91C-4060-B5D1-6A270288245D}" dt="2018-03-06T00:44:24.875" v="47"/>
        <pc:sldMkLst>
          <pc:docMk/>
          <pc:sldMk cId="778098024" sldId="332"/>
        </pc:sldMkLst>
        <pc:spChg chg="mod">
          <ac:chgData name="Ralph Haeussler" userId="a33031a8bc7a0d8c" providerId="LiveId" clId="{246097DE-D91C-4060-B5D1-6A270288245D}" dt="2018-03-06T00:40:19.201" v="25" actId="13926"/>
          <ac:spMkLst>
            <pc:docMk/>
            <pc:sldMk cId="778098024" sldId="332"/>
            <ac:spMk id="3" creationId="{00000000-0000-0000-0000-000000000000}"/>
          </ac:spMkLst>
        </pc:spChg>
        <pc:picChg chg="mod">
          <ac:chgData name="Ralph Haeussler" userId="a33031a8bc7a0d8c" providerId="LiveId" clId="{246097DE-D91C-4060-B5D1-6A270288245D}" dt="2018-03-06T00:40:40.511" v="26" actId="14100"/>
          <ac:picMkLst>
            <pc:docMk/>
            <pc:sldMk cId="778098024" sldId="332"/>
            <ac:picMk id="12290" creationId="{00000000-0000-0000-0000-000000000000}"/>
          </ac:picMkLst>
        </pc:picChg>
      </pc:sldChg>
      <pc:sldChg chg="modTransition">
        <pc:chgData name="Ralph Haeussler" userId="a33031a8bc7a0d8c" providerId="LiveId" clId="{246097DE-D91C-4060-B5D1-6A270288245D}" dt="2018-03-06T00:47:17.978" v="116"/>
        <pc:sldMkLst>
          <pc:docMk/>
          <pc:sldMk cId="870712733" sldId="333"/>
        </pc:sldMkLst>
      </pc:sldChg>
      <pc:sldChg chg="modTransition">
        <pc:chgData name="Ralph Haeussler" userId="a33031a8bc7a0d8c" providerId="LiveId" clId="{246097DE-D91C-4060-B5D1-6A270288245D}" dt="2018-03-06T00:48:43.585" v="128"/>
        <pc:sldMkLst>
          <pc:docMk/>
          <pc:sldMk cId="3180858813" sldId="334"/>
        </pc:sldMkLst>
      </pc:sldChg>
      <pc:sldChg chg="modSp">
        <pc:chgData name="Ralph Haeussler" userId="a33031a8bc7a0d8c" providerId="LiveId" clId="{246097DE-D91C-4060-B5D1-6A270288245D}" dt="2018-03-06T00:53:25.429" v="145" actId="114"/>
        <pc:sldMkLst>
          <pc:docMk/>
          <pc:sldMk cId="5108731" sldId="340"/>
        </pc:sldMkLst>
        <pc:spChg chg="mod">
          <ac:chgData name="Ralph Haeussler" userId="a33031a8bc7a0d8c" providerId="LiveId" clId="{246097DE-D91C-4060-B5D1-6A270288245D}" dt="2018-03-06T00:53:25.429" v="145" actId="114"/>
          <ac:spMkLst>
            <pc:docMk/>
            <pc:sldMk cId="5108731" sldId="340"/>
            <ac:spMk id="3" creationId="{00000000-0000-0000-0000-000000000000}"/>
          </ac:spMkLst>
        </pc:spChg>
      </pc:sldChg>
      <pc:sldChg chg="modSp">
        <pc:chgData name="Ralph Haeussler" userId="a33031a8bc7a0d8c" providerId="LiveId" clId="{246097DE-D91C-4060-B5D1-6A270288245D}" dt="2018-03-06T01:05:49.768" v="236" actId="13926"/>
        <pc:sldMkLst>
          <pc:docMk/>
          <pc:sldMk cId="1948660839" sldId="341"/>
        </pc:sldMkLst>
        <pc:spChg chg="mod">
          <ac:chgData name="Ralph Haeussler" userId="a33031a8bc7a0d8c" providerId="LiveId" clId="{246097DE-D91C-4060-B5D1-6A270288245D}" dt="2018-03-06T01:05:49.768" v="236" actId="13926"/>
          <ac:spMkLst>
            <pc:docMk/>
            <pc:sldMk cId="1948660839" sldId="341"/>
            <ac:spMk id="3" creationId="{00000000-0000-0000-0000-000000000000}"/>
          </ac:spMkLst>
        </pc:spChg>
      </pc:sldChg>
      <pc:sldChg chg="addSp delSp modSp delAnim modAnim">
        <pc:chgData name="Ralph Haeussler" userId="a33031a8bc7a0d8c" providerId="LiveId" clId="{246097DE-D91C-4060-B5D1-6A270288245D}" dt="2018-03-06T01:16:05.579" v="313"/>
        <pc:sldMkLst>
          <pc:docMk/>
          <pc:sldMk cId="23748179" sldId="344"/>
        </pc:sldMkLst>
        <pc:spChg chg="add mod">
          <ac:chgData name="Ralph Haeussler" userId="a33031a8bc7a0d8c" providerId="LiveId" clId="{246097DE-D91C-4060-B5D1-6A270288245D}" dt="2018-03-06T01:04:32.105" v="224"/>
          <ac:spMkLst>
            <pc:docMk/>
            <pc:sldMk cId="23748179" sldId="344"/>
            <ac:spMk id="4" creationId="{8F043D66-6730-4B9B-B3CA-780FAE4491C4}"/>
          </ac:spMkLst>
        </pc:spChg>
        <pc:spChg chg="add mod">
          <ac:chgData name="Ralph Haeussler" userId="a33031a8bc7a0d8c" providerId="LiveId" clId="{246097DE-D91C-4060-B5D1-6A270288245D}" dt="2018-03-06T01:04:51.205" v="228" actId="1076"/>
          <ac:spMkLst>
            <pc:docMk/>
            <pc:sldMk cId="23748179" sldId="344"/>
            <ac:spMk id="6" creationId="{5CDE5A63-7AA0-47DF-A43A-791015FCCA83}"/>
          </ac:spMkLst>
        </pc:spChg>
        <pc:spChg chg="add mod">
          <ac:chgData name="Ralph Haeussler" userId="a33031a8bc7a0d8c" providerId="LiveId" clId="{246097DE-D91C-4060-B5D1-6A270288245D}" dt="2018-03-06T01:05:05.463" v="232" actId="1076"/>
          <ac:spMkLst>
            <pc:docMk/>
            <pc:sldMk cId="23748179" sldId="344"/>
            <ac:spMk id="7" creationId="{9266C9BB-C361-4D92-B392-83C064875E61}"/>
          </ac:spMkLst>
        </pc:spChg>
        <pc:spChg chg="add del">
          <ac:chgData name="Ralph Haeussler" userId="a33031a8bc7a0d8c" providerId="LiveId" clId="{246097DE-D91C-4060-B5D1-6A270288245D}" dt="2018-03-06T01:05:21.871" v="235" actId="478"/>
          <ac:spMkLst>
            <pc:docMk/>
            <pc:sldMk cId="23748179" sldId="344"/>
            <ac:spMk id="8" creationId="{C1083CC6-805F-46E4-8571-D1A29973530E}"/>
          </ac:spMkLst>
        </pc:spChg>
        <pc:spChg chg="add del">
          <ac:chgData name="Ralph Haeussler" userId="a33031a8bc7a0d8c" providerId="LiveId" clId="{246097DE-D91C-4060-B5D1-6A270288245D}" dt="2018-03-06T01:05:16.284" v="234" actId="478"/>
          <ac:spMkLst>
            <pc:docMk/>
            <pc:sldMk cId="23748179" sldId="344"/>
            <ac:spMk id="9" creationId="{E5B51BED-41D0-4DBF-B441-1A22FE29CA3C}"/>
          </ac:spMkLst>
        </pc:spChg>
        <pc:spChg chg="add mod">
          <ac:chgData name="Ralph Haeussler" userId="a33031a8bc7a0d8c" providerId="LiveId" clId="{246097DE-D91C-4060-B5D1-6A270288245D}" dt="2018-03-06T01:16:01.176" v="312" actId="14100"/>
          <ac:spMkLst>
            <pc:docMk/>
            <pc:sldMk cId="23748179" sldId="344"/>
            <ac:spMk id="10" creationId="{A9F6DD7C-19C8-434A-A15C-62860A6392A9}"/>
          </ac:spMkLst>
        </pc:spChg>
        <pc:picChg chg="mod">
          <ac:chgData name="Ralph Haeussler" userId="a33031a8bc7a0d8c" providerId="LiveId" clId="{246097DE-D91C-4060-B5D1-6A270288245D}" dt="2018-03-06T01:04:41.597" v="227" actId="1076"/>
          <ac:picMkLst>
            <pc:docMk/>
            <pc:sldMk cId="23748179" sldId="344"/>
            <ac:picMk id="1026" creationId="{00000000-0000-0000-0000-000000000000}"/>
          </ac:picMkLst>
        </pc:picChg>
      </pc:sldChg>
      <pc:sldChg chg="modTransition">
        <pc:chgData name="Ralph Haeussler" userId="a33031a8bc7a0d8c" providerId="LiveId" clId="{246097DE-D91C-4060-B5D1-6A270288245D}" dt="2018-03-06T01:33:24.830" v="423"/>
        <pc:sldMkLst>
          <pc:docMk/>
          <pc:sldMk cId="3495973241" sldId="345"/>
        </pc:sldMkLst>
      </pc:sldChg>
      <pc:sldChg chg="modSp modAnim">
        <pc:chgData name="Ralph Haeussler" userId="a33031a8bc7a0d8c" providerId="LiveId" clId="{246097DE-D91C-4060-B5D1-6A270288245D}" dt="2018-03-06T00:48:18.994" v="122"/>
        <pc:sldMkLst>
          <pc:docMk/>
          <pc:sldMk cId="1340882656" sldId="347"/>
        </pc:sldMkLst>
        <pc:spChg chg="mod">
          <ac:chgData name="Ralph Haeussler" userId="a33031a8bc7a0d8c" providerId="LiveId" clId="{246097DE-D91C-4060-B5D1-6A270288245D}" dt="2018-03-06T00:48:06.334" v="120" actId="13926"/>
          <ac:spMkLst>
            <pc:docMk/>
            <pc:sldMk cId="1340882656" sldId="347"/>
            <ac:spMk id="4" creationId="{00000000-0000-0000-0000-000000000000}"/>
          </ac:spMkLst>
        </pc:spChg>
        <pc:picChg chg="mod">
          <ac:chgData name="Ralph Haeussler" userId="a33031a8bc7a0d8c" providerId="LiveId" clId="{246097DE-D91C-4060-B5D1-6A270288245D}" dt="2018-03-06T00:47:54.757" v="119" actId="1076"/>
          <ac:picMkLst>
            <pc:docMk/>
            <pc:sldMk cId="1340882656" sldId="347"/>
            <ac:picMk id="14338" creationId="{00000000-0000-0000-0000-000000000000}"/>
          </ac:picMkLst>
        </pc:picChg>
      </pc:sldChg>
      <pc:sldChg chg="modTransition">
        <pc:chgData name="Ralph Haeussler" userId="a33031a8bc7a0d8c" providerId="LiveId" clId="{246097DE-D91C-4060-B5D1-6A270288245D}" dt="2018-03-06T01:16:16.909" v="314"/>
        <pc:sldMkLst>
          <pc:docMk/>
          <pc:sldMk cId="882138156" sldId="350"/>
        </pc:sldMkLst>
      </pc:sldChg>
      <pc:sldChg chg="addSp delSp modSp ord">
        <pc:chgData name="Ralph Haeussler" userId="a33031a8bc7a0d8c" providerId="LiveId" clId="{246097DE-D91C-4060-B5D1-6A270288245D}" dt="2018-03-06T01:16:35.168" v="315"/>
        <pc:sldMkLst>
          <pc:docMk/>
          <pc:sldMk cId="2782237229" sldId="351"/>
        </pc:sldMkLst>
        <pc:spChg chg="mod">
          <ac:chgData name="Ralph Haeussler" userId="a33031a8bc7a0d8c" providerId="LiveId" clId="{246097DE-D91C-4060-B5D1-6A270288245D}" dt="2018-03-06T01:07:05.081" v="251" actId="20577"/>
          <ac:spMkLst>
            <pc:docMk/>
            <pc:sldMk cId="2782237229" sldId="351"/>
            <ac:spMk id="2" creationId="{00000000-0000-0000-0000-000000000000}"/>
          </ac:spMkLst>
        </pc:spChg>
        <pc:spChg chg="del">
          <ac:chgData name="Ralph Haeussler" userId="a33031a8bc7a0d8c" providerId="LiveId" clId="{246097DE-D91C-4060-B5D1-6A270288245D}" dt="2018-03-06T01:07:12.281" v="252"/>
          <ac:spMkLst>
            <pc:docMk/>
            <pc:sldMk cId="2782237229" sldId="351"/>
            <ac:spMk id="3" creationId="{00000000-0000-0000-0000-000000000000}"/>
          </ac:spMkLst>
        </pc:spChg>
        <pc:spChg chg="mod">
          <ac:chgData name="Ralph Haeussler" userId="a33031a8bc7a0d8c" providerId="LiveId" clId="{246097DE-D91C-4060-B5D1-6A270288245D}" dt="2018-03-06T01:15:17.832" v="307" actId="1076"/>
          <ac:spMkLst>
            <pc:docMk/>
            <pc:sldMk cId="2782237229" sldId="351"/>
            <ac:spMk id="4" creationId="{00000000-0000-0000-0000-000000000000}"/>
          </ac:spMkLst>
        </pc:spChg>
        <pc:picChg chg="add mod ord">
          <ac:chgData name="Ralph Haeussler" userId="a33031a8bc7a0d8c" providerId="LiveId" clId="{246097DE-D91C-4060-B5D1-6A270288245D}" dt="2018-03-06T01:15:28.391" v="309" actId="1440"/>
          <ac:picMkLst>
            <pc:docMk/>
            <pc:sldMk cId="2782237229" sldId="351"/>
            <ac:picMk id="6" creationId="{3DE6BBAA-9060-41FB-8AF3-DFC5D9E70C36}"/>
          </ac:picMkLst>
        </pc:picChg>
        <pc:picChg chg="mod ord">
          <ac:chgData name="Ralph Haeussler" userId="a33031a8bc7a0d8c" providerId="LiveId" clId="{246097DE-D91C-4060-B5D1-6A270288245D}" dt="2018-03-06T01:15:21.903" v="308" actId="1440"/>
          <ac:picMkLst>
            <pc:docMk/>
            <pc:sldMk cId="2782237229" sldId="351"/>
            <ac:picMk id="20482" creationId="{00000000-0000-0000-0000-000000000000}"/>
          </ac:picMkLst>
        </pc:picChg>
      </pc:sldChg>
      <pc:sldChg chg="addSp delSp modSp modAnim">
        <pc:chgData name="Ralph Haeussler" userId="a33031a8bc7a0d8c" providerId="LiveId" clId="{246097DE-D91C-4060-B5D1-6A270288245D}" dt="2018-03-06T01:00:33.659" v="199" actId="1038"/>
        <pc:sldMkLst>
          <pc:docMk/>
          <pc:sldMk cId="4141531088" sldId="352"/>
        </pc:sldMkLst>
        <pc:spChg chg="del">
          <ac:chgData name="Ralph Haeussler" userId="a33031a8bc7a0d8c" providerId="LiveId" clId="{246097DE-D91C-4060-B5D1-6A270288245D}" dt="2018-03-06T00:59:48.413" v="181"/>
          <ac:spMkLst>
            <pc:docMk/>
            <pc:sldMk cId="4141531088" sldId="352"/>
            <ac:spMk id="3" creationId="{00000000-0000-0000-0000-000000000000}"/>
          </ac:spMkLst>
        </pc:spChg>
        <pc:spChg chg="mod">
          <ac:chgData name="Ralph Haeussler" userId="a33031a8bc7a0d8c" providerId="LiveId" clId="{246097DE-D91C-4060-B5D1-6A270288245D}" dt="2018-03-06T00:59:27.028" v="180" actId="20577"/>
          <ac:spMkLst>
            <pc:docMk/>
            <pc:sldMk cId="4141531088" sldId="352"/>
            <ac:spMk id="4" creationId="{00000000-0000-0000-0000-000000000000}"/>
          </ac:spMkLst>
        </pc:spChg>
        <pc:picChg chg="add mod">
          <ac:chgData name="Ralph Haeussler" userId="a33031a8bc7a0d8c" providerId="LiveId" clId="{246097DE-D91C-4060-B5D1-6A270288245D}" dt="2018-03-06T00:59:51.817" v="184" actId="1076"/>
          <ac:picMkLst>
            <pc:docMk/>
            <pc:sldMk cId="4141531088" sldId="352"/>
            <ac:picMk id="6" creationId="{C52F85C7-C5BB-4532-8E61-F12BA1517463}"/>
          </ac:picMkLst>
        </pc:picChg>
        <pc:picChg chg="add mod modCrop">
          <ac:chgData name="Ralph Haeussler" userId="a33031a8bc7a0d8c" providerId="LiveId" clId="{246097DE-D91C-4060-B5D1-6A270288245D}" dt="2018-03-06T01:00:33.659" v="199" actId="1038"/>
          <ac:picMkLst>
            <pc:docMk/>
            <pc:sldMk cId="4141531088" sldId="352"/>
            <ac:picMk id="8" creationId="{B4EC95F6-72F4-4403-9FF0-907BC3B7A4E5}"/>
          </ac:picMkLst>
        </pc:picChg>
        <pc:picChg chg="mod">
          <ac:chgData name="Ralph Haeussler" userId="a33031a8bc7a0d8c" providerId="LiveId" clId="{246097DE-D91C-4060-B5D1-6A270288245D}" dt="2018-03-06T00:59:51.817" v="184" actId="1076"/>
          <ac:picMkLst>
            <pc:docMk/>
            <pc:sldMk cId="4141531088" sldId="352"/>
            <ac:picMk id="21506" creationId="{00000000-0000-0000-0000-000000000000}"/>
          </ac:picMkLst>
        </pc:picChg>
      </pc:sldChg>
      <pc:sldChg chg="addSp delSp modSp add delAnim">
        <pc:chgData name="Ralph Haeussler" userId="a33031a8bc7a0d8c" providerId="LiveId" clId="{246097DE-D91C-4060-B5D1-6A270288245D}" dt="2018-03-06T00:28:44.523" v="12" actId="20577"/>
        <pc:sldMkLst>
          <pc:docMk/>
          <pc:sldMk cId="2733115038" sldId="361"/>
        </pc:sldMkLst>
        <pc:spChg chg="del">
          <ac:chgData name="Ralph Haeussler" userId="a33031a8bc7a0d8c" providerId="LiveId" clId="{246097DE-D91C-4060-B5D1-6A270288245D}" dt="2018-03-06T00:27:10.573" v="5" actId="478"/>
          <ac:spMkLst>
            <pc:docMk/>
            <pc:sldMk cId="2733115038" sldId="361"/>
            <ac:spMk id="4" creationId="{00000000-0000-0000-0000-000000000000}"/>
          </ac:spMkLst>
        </pc:spChg>
        <pc:spChg chg="add mod">
          <ac:chgData name="Ralph Haeussler" userId="a33031a8bc7a0d8c" providerId="LiveId" clId="{246097DE-D91C-4060-B5D1-6A270288245D}" dt="2018-03-06T00:28:44.523" v="12" actId="20577"/>
          <ac:spMkLst>
            <pc:docMk/>
            <pc:sldMk cId="2733115038" sldId="361"/>
            <ac:spMk id="8" creationId="{0ED96781-DAA1-402E-948A-4712FB9B0BC6}"/>
          </ac:spMkLst>
        </pc:spChg>
        <pc:picChg chg="add mod">
          <ac:chgData name="Ralph Haeussler" userId="a33031a8bc7a0d8c" providerId="LiveId" clId="{246097DE-D91C-4060-B5D1-6A270288245D}" dt="2018-03-06T00:27:31.277" v="8" actId="1440"/>
          <ac:picMkLst>
            <pc:docMk/>
            <pc:sldMk cId="2733115038" sldId="361"/>
            <ac:picMk id="7" creationId="{4B31D392-1129-4679-92D5-8D545EFD662D}"/>
          </ac:picMkLst>
        </pc:picChg>
        <pc:picChg chg="del">
          <ac:chgData name="Ralph Haeussler" userId="a33031a8bc7a0d8c" providerId="LiveId" clId="{246097DE-D91C-4060-B5D1-6A270288245D}" dt="2018-03-06T00:27:04.428" v="2" actId="478"/>
          <ac:picMkLst>
            <pc:docMk/>
            <pc:sldMk cId="2733115038" sldId="361"/>
            <ac:picMk id="84996" creationId="{00000000-0000-0000-0000-000000000000}"/>
          </ac:picMkLst>
        </pc:picChg>
      </pc:sldChg>
      <pc:sldChg chg="addSp delSp modSp add modTransition">
        <pc:chgData name="Ralph Haeussler" userId="a33031a8bc7a0d8c" providerId="LiveId" clId="{246097DE-D91C-4060-B5D1-6A270288245D}" dt="2018-03-06T00:32:17.469" v="23"/>
        <pc:sldMkLst>
          <pc:docMk/>
          <pc:sldMk cId="711080875" sldId="362"/>
        </pc:sldMkLst>
        <pc:spChg chg="del">
          <ac:chgData name="Ralph Haeussler" userId="a33031a8bc7a0d8c" providerId="LiveId" clId="{246097DE-D91C-4060-B5D1-6A270288245D}" dt="2018-03-06T00:31:20.817" v="16" actId="931"/>
          <ac:spMkLst>
            <pc:docMk/>
            <pc:sldMk cId="711080875" sldId="362"/>
            <ac:spMk id="3" creationId="{1A6ACC06-C82E-4577-800F-E9077D3817F8}"/>
          </ac:spMkLst>
        </pc:spChg>
        <pc:graphicFrameChg chg="add del mod">
          <ac:chgData name="Ralph Haeussler" userId="a33031a8bc7a0d8c" providerId="LiveId" clId="{246097DE-D91C-4060-B5D1-6A270288245D}" dt="2018-03-06T00:30:27.475" v="15" actId="478"/>
          <ac:graphicFrameMkLst>
            <pc:docMk/>
            <pc:sldMk cId="711080875" sldId="362"/>
            <ac:graphicFrameMk id="4" creationId="{8E8EB229-B3B6-4536-A089-458084DF98AC}"/>
          </ac:graphicFrameMkLst>
        </pc:graphicFrameChg>
        <pc:picChg chg="add mod">
          <ac:chgData name="Ralph Haeussler" userId="a33031a8bc7a0d8c" providerId="LiveId" clId="{246097DE-D91C-4060-B5D1-6A270288245D}" dt="2018-03-06T00:31:54" v="22" actId="1440"/>
          <ac:picMkLst>
            <pc:docMk/>
            <pc:sldMk cId="711080875" sldId="362"/>
            <ac:picMk id="6" creationId="{811376FA-7580-41BD-9574-6B39366489E8}"/>
          </ac:picMkLst>
        </pc:picChg>
      </pc:sldChg>
      <pc:sldChg chg="addSp delSp modSp add modAnim">
        <pc:chgData name="Ralph Haeussler" userId="a33031a8bc7a0d8c" providerId="LiveId" clId="{246097DE-D91C-4060-B5D1-6A270288245D}" dt="2018-03-06T00:46:28.750" v="105" actId="1076"/>
        <pc:sldMkLst>
          <pc:docMk/>
          <pc:sldMk cId="1998212845" sldId="363"/>
        </pc:sldMkLst>
        <pc:spChg chg="add mod">
          <ac:chgData name="Ralph Haeussler" userId="a33031a8bc7a0d8c" providerId="LiveId" clId="{246097DE-D91C-4060-B5D1-6A270288245D}" dt="2018-03-06T00:46:28.750" v="105" actId="1076"/>
          <ac:spMkLst>
            <pc:docMk/>
            <pc:sldMk cId="1998212845" sldId="363"/>
            <ac:spMk id="9" creationId="{F5B2A10F-B6ED-4252-9EB6-50EB3F14205B}"/>
          </ac:spMkLst>
        </pc:spChg>
        <pc:graphicFrameChg chg="add del mod">
          <ac:chgData name="Ralph Haeussler" userId="a33031a8bc7a0d8c" providerId="LiveId" clId="{246097DE-D91C-4060-B5D1-6A270288245D}" dt="2018-03-06T00:41:57.069" v="30"/>
          <ac:graphicFrameMkLst>
            <pc:docMk/>
            <pc:sldMk cId="1998212845" sldId="363"/>
            <ac:graphicFrameMk id="6" creationId="{CEC9BB35-BBFF-4C05-8EA4-E53999265876}"/>
          </ac:graphicFrameMkLst>
        </pc:graphicFrameChg>
        <pc:picChg chg="add mod">
          <ac:chgData name="Ralph Haeussler" userId="a33031a8bc7a0d8c" providerId="LiveId" clId="{246097DE-D91C-4060-B5D1-6A270288245D}" dt="2018-03-06T00:42:33.374" v="33" actId="27614"/>
          <ac:picMkLst>
            <pc:docMk/>
            <pc:sldMk cId="1998212845" sldId="363"/>
            <ac:picMk id="8" creationId="{D663BAC3-8AF0-4E92-830A-46548C5DDB0E}"/>
          </ac:picMkLst>
        </pc:picChg>
      </pc:sldChg>
      <pc:sldChg chg="addSp modSp add modAnim">
        <pc:chgData name="Ralph Haeussler" userId="a33031a8bc7a0d8c" providerId="LiveId" clId="{246097DE-D91C-4060-B5D1-6A270288245D}" dt="2018-03-06T00:46:56.629" v="109" actId="1076"/>
        <pc:sldMkLst>
          <pc:docMk/>
          <pc:sldMk cId="1625812589" sldId="364"/>
        </pc:sldMkLst>
        <pc:picChg chg="add mod">
          <ac:chgData name="Ralph Haeussler" userId="a33031a8bc7a0d8c" providerId="LiveId" clId="{246097DE-D91C-4060-B5D1-6A270288245D}" dt="2018-03-06T00:46:56.629" v="109" actId="1076"/>
          <ac:picMkLst>
            <pc:docMk/>
            <pc:sldMk cId="1625812589" sldId="364"/>
            <ac:picMk id="7" creationId="{EBDBEF86-1832-421B-9A57-1B986C0B1938}"/>
          </ac:picMkLst>
        </pc:picChg>
      </pc:sldChg>
      <pc:sldChg chg="addSp delSp modSp add modTransition">
        <pc:chgData name="Ralph Haeussler" userId="a33031a8bc7a0d8c" providerId="LiveId" clId="{246097DE-D91C-4060-B5D1-6A270288245D}" dt="2018-03-06T00:52:35.378" v="144"/>
        <pc:sldMkLst>
          <pc:docMk/>
          <pc:sldMk cId="3558838927" sldId="365"/>
        </pc:sldMkLst>
        <pc:spChg chg="del">
          <ac:chgData name="Ralph Haeussler" userId="a33031a8bc7a0d8c" providerId="LiveId" clId="{246097DE-D91C-4060-B5D1-6A270288245D}" dt="2018-03-06T00:50:42.272" v="130"/>
          <ac:spMkLst>
            <pc:docMk/>
            <pc:sldMk cId="3558838927" sldId="365"/>
            <ac:spMk id="3" creationId="{7C051CC7-9428-4718-AAC0-71F8C435F0A9}"/>
          </ac:spMkLst>
        </pc:spChg>
        <pc:picChg chg="add mod modCrop">
          <ac:chgData name="Ralph Haeussler" userId="a33031a8bc7a0d8c" providerId="LiveId" clId="{246097DE-D91C-4060-B5D1-6A270288245D}" dt="2018-03-06T00:51:44.657" v="143" actId="14100"/>
          <ac:picMkLst>
            <pc:docMk/>
            <pc:sldMk cId="3558838927" sldId="365"/>
            <ac:picMk id="5" creationId="{A24A513F-5681-473A-AD60-1EE425CAAF17}"/>
          </ac:picMkLst>
        </pc:picChg>
      </pc:sldChg>
      <pc:sldChg chg="addSp delSp modSp add">
        <pc:chgData name="Ralph Haeussler" userId="a33031a8bc7a0d8c" providerId="LiveId" clId="{246097DE-D91C-4060-B5D1-6A270288245D}" dt="2018-03-06T00:56:38.090" v="153" actId="1440"/>
        <pc:sldMkLst>
          <pc:docMk/>
          <pc:sldMk cId="1186111860" sldId="366"/>
        </pc:sldMkLst>
        <pc:spChg chg="del">
          <ac:chgData name="Ralph Haeussler" userId="a33031a8bc7a0d8c" providerId="LiveId" clId="{246097DE-D91C-4060-B5D1-6A270288245D}" dt="2018-03-06T00:56:24.391" v="149" actId="931"/>
          <ac:spMkLst>
            <pc:docMk/>
            <pc:sldMk cId="1186111860" sldId="366"/>
            <ac:spMk id="3" creationId="{12D414B5-5CEB-4BF3-88EC-C9445CB98AE2}"/>
          </ac:spMkLst>
        </pc:spChg>
        <pc:graphicFrameChg chg="add del mod">
          <ac:chgData name="Ralph Haeussler" userId="a33031a8bc7a0d8c" providerId="LiveId" clId="{246097DE-D91C-4060-B5D1-6A270288245D}" dt="2018-03-06T00:56:04.753" v="148"/>
          <ac:graphicFrameMkLst>
            <pc:docMk/>
            <pc:sldMk cId="1186111860" sldId="366"/>
            <ac:graphicFrameMk id="4" creationId="{46DCA58B-E50D-46AC-B7D8-29F8BBFC06AA}"/>
          </ac:graphicFrameMkLst>
        </pc:graphicFrameChg>
        <pc:picChg chg="add mod">
          <ac:chgData name="Ralph Haeussler" userId="a33031a8bc7a0d8c" providerId="LiveId" clId="{246097DE-D91C-4060-B5D1-6A270288245D}" dt="2018-03-06T00:56:38.090" v="153" actId="1440"/>
          <ac:picMkLst>
            <pc:docMk/>
            <pc:sldMk cId="1186111860" sldId="366"/>
            <ac:picMk id="6" creationId="{274BA23E-F580-44D1-BC0E-74949B9ADF78}"/>
          </ac:picMkLst>
        </pc:picChg>
      </pc:sldChg>
      <pc:sldChg chg="addSp delSp modSp add">
        <pc:chgData name="Ralph Haeussler" userId="a33031a8bc7a0d8c" providerId="LiveId" clId="{246097DE-D91C-4060-B5D1-6A270288245D}" dt="2018-03-06T01:02:09.469" v="208" actId="688"/>
        <pc:sldMkLst>
          <pc:docMk/>
          <pc:sldMk cId="1559509958" sldId="367"/>
        </pc:sldMkLst>
        <pc:spChg chg="del">
          <ac:chgData name="Ralph Haeussler" userId="a33031a8bc7a0d8c" providerId="LiveId" clId="{246097DE-D91C-4060-B5D1-6A270288245D}" dt="2018-03-06T01:01:36.931" v="201"/>
          <ac:spMkLst>
            <pc:docMk/>
            <pc:sldMk cId="1559509958" sldId="367"/>
            <ac:spMk id="3" creationId="{0BD24641-19D1-4B87-9D56-58A4A7E1AB70}"/>
          </ac:spMkLst>
        </pc:spChg>
        <pc:spChg chg="add mod">
          <ac:chgData name="Ralph Haeussler" userId="a33031a8bc7a0d8c" providerId="LiveId" clId="{246097DE-D91C-4060-B5D1-6A270288245D}" dt="2018-03-06T01:02:09.469" v="208" actId="688"/>
          <ac:spMkLst>
            <pc:docMk/>
            <pc:sldMk cId="1559509958" sldId="367"/>
            <ac:spMk id="6" creationId="{99ECA7AB-A96E-4849-A872-1BC31B2C8418}"/>
          </ac:spMkLst>
        </pc:spChg>
        <pc:picChg chg="add mod">
          <ac:chgData name="Ralph Haeussler" userId="a33031a8bc7a0d8c" providerId="LiveId" clId="{246097DE-D91C-4060-B5D1-6A270288245D}" dt="2018-03-06T01:01:49.701" v="205" actId="14100"/>
          <ac:picMkLst>
            <pc:docMk/>
            <pc:sldMk cId="1559509958" sldId="367"/>
            <ac:picMk id="5" creationId="{7BF7FE13-61A6-4714-A941-F13B555F3FA2}"/>
          </ac:picMkLst>
        </pc:picChg>
      </pc:sldChg>
      <pc:sldChg chg="addSp delSp modSp add modTransition">
        <pc:chgData name="Ralph Haeussler" userId="a33031a8bc7a0d8c" providerId="LiveId" clId="{246097DE-D91C-4060-B5D1-6A270288245D}" dt="2018-03-06T01:26:46.330" v="360" actId="167"/>
        <pc:sldMkLst>
          <pc:docMk/>
          <pc:sldMk cId="128454392" sldId="368"/>
        </pc:sldMkLst>
        <pc:spChg chg="mod">
          <ac:chgData name="Ralph Haeussler" userId="a33031a8bc7a0d8c" providerId="LiveId" clId="{246097DE-D91C-4060-B5D1-6A270288245D}" dt="2018-03-06T01:25:38.633" v="352" actId="1076"/>
          <ac:spMkLst>
            <pc:docMk/>
            <pc:sldMk cId="128454392" sldId="368"/>
            <ac:spMk id="2" creationId="{E2BF1E73-A958-4DF0-8445-C4B6B6488BEC}"/>
          </ac:spMkLst>
        </pc:spChg>
        <pc:spChg chg="del">
          <ac:chgData name="Ralph Haeussler" userId="a33031a8bc7a0d8c" providerId="LiveId" clId="{246097DE-D91C-4060-B5D1-6A270288245D}" dt="2018-03-06T01:18:08.056" v="336"/>
          <ac:spMkLst>
            <pc:docMk/>
            <pc:sldMk cId="128454392" sldId="368"/>
            <ac:spMk id="3" creationId="{1E3C6D83-4BF8-4C0D-B12A-8C85303AFCE5}"/>
          </ac:spMkLst>
        </pc:spChg>
        <pc:spChg chg="add del mod">
          <ac:chgData name="Ralph Haeussler" userId="a33031a8bc7a0d8c" providerId="LiveId" clId="{246097DE-D91C-4060-B5D1-6A270288245D}" dt="2018-03-06T01:25:13.575" v="345"/>
          <ac:spMkLst>
            <pc:docMk/>
            <pc:sldMk cId="128454392" sldId="368"/>
            <ac:spMk id="7" creationId="{15E714DF-4663-4250-9C96-05EE3F3E143A}"/>
          </ac:spMkLst>
        </pc:spChg>
        <pc:spChg chg="add del mod">
          <ac:chgData name="Ralph Haeussler" userId="a33031a8bc7a0d8c" providerId="LiveId" clId="{246097DE-D91C-4060-B5D1-6A270288245D}" dt="2018-03-06T01:26:32.967" v="355"/>
          <ac:spMkLst>
            <pc:docMk/>
            <pc:sldMk cId="128454392" sldId="368"/>
            <ac:spMk id="11" creationId="{DB4B4027-B5C3-4745-ADA5-5BF683514DA5}"/>
          </ac:spMkLst>
        </pc:spChg>
        <pc:picChg chg="add del mod">
          <ac:chgData name="Ralph Haeussler" userId="a33031a8bc7a0d8c" providerId="LiveId" clId="{246097DE-D91C-4060-B5D1-6A270288245D}" dt="2018-03-06T01:25:12.328" v="344" actId="478"/>
          <ac:picMkLst>
            <pc:docMk/>
            <pc:sldMk cId="128454392" sldId="368"/>
            <ac:picMk id="5" creationId="{7BB4D6A1-F8BE-4268-82D3-E5FB1ABD8E37}"/>
          </ac:picMkLst>
        </pc:picChg>
        <pc:picChg chg="add del mod ord">
          <ac:chgData name="Ralph Haeussler" userId="a33031a8bc7a0d8c" providerId="LiveId" clId="{246097DE-D91C-4060-B5D1-6A270288245D}" dt="2018-03-06T01:26:31.819" v="354" actId="478"/>
          <ac:picMkLst>
            <pc:docMk/>
            <pc:sldMk cId="128454392" sldId="368"/>
            <ac:picMk id="9" creationId="{38D12B8A-1009-4912-86DA-07D744DFFC44}"/>
          </ac:picMkLst>
        </pc:picChg>
        <pc:picChg chg="add mod ord">
          <ac:chgData name="Ralph Haeussler" userId="a33031a8bc7a0d8c" providerId="LiveId" clId="{246097DE-D91C-4060-B5D1-6A270288245D}" dt="2018-03-06T01:26:46.330" v="360" actId="167"/>
          <ac:picMkLst>
            <pc:docMk/>
            <pc:sldMk cId="128454392" sldId="368"/>
            <ac:picMk id="13" creationId="{A51C7FEB-45CD-4340-AFC0-8D371DFDD45C}"/>
          </ac:picMkLst>
        </pc:picChg>
      </pc:sldChg>
      <pc:sldChg chg="addSp delSp modSp add">
        <pc:chgData name="Ralph Haeussler" userId="a33031a8bc7a0d8c" providerId="LiveId" clId="{246097DE-D91C-4060-B5D1-6A270288245D}" dt="2018-03-06T01:39:13.363" v="551"/>
        <pc:sldMkLst>
          <pc:docMk/>
          <pc:sldMk cId="3895476634" sldId="369"/>
        </pc:sldMkLst>
        <pc:spChg chg="del mod">
          <ac:chgData name="Ralph Haeussler" userId="a33031a8bc7a0d8c" providerId="LiveId" clId="{246097DE-D91C-4060-B5D1-6A270288245D}" dt="2018-03-06T01:39:10.177" v="549" actId="478"/>
          <ac:spMkLst>
            <pc:docMk/>
            <pc:sldMk cId="3895476634" sldId="369"/>
            <ac:spMk id="2" creationId="{E2BF1E73-A958-4DF0-8445-C4B6B6488BEC}"/>
          </ac:spMkLst>
        </pc:spChg>
        <pc:spChg chg="add del mod">
          <ac:chgData name="Ralph Haeussler" userId="a33031a8bc7a0d8c" providerId="LiveId" clId="{246097DE-D91C-4060-B5D1-6A270288245D}" dt="2018-03-06T01:39:12.416" v="550" actId="478"/>
          <ac:spMkLst>
            <pc:docMk/>
            <pc:sldMk cId="3895476634" sldId="369"/>
            <ac:spMk id="4" creationId="{A54F304C-76C8-4CB4-B819-16739FBE5281}"/>
          </ac:spMkLst>
        </pc:spChg>
        <pc:spChg chg="add">
          <ac:chgData name="Ralph Haeussler" userId="a33031a8bc7a0d8c" providerId="LiveId" clId="{246097DE-D91C-4060-B5D1-6A270288245D}" dt="2018-03-06T01:39:13.363" v="551"/>
          <ac:spMkLst>
            <pc:docMk/>
            <pc:sldMk cId="3895476634" sldId="369"/>
            <ac:spMk id="6" creationId="{86CC14A4-F834-48D8-8E3A-E4674F7102CE}"/>
          </ac:spMkLst>
        </pc:spChg>
        <pc:picChg chg="mod">
          <ac:chgData name="Ralph Haeussler" userId="a33031a8bc7a0d8c" providerId="LiveId" clId="{246097DE-D91C-4060-B5D1-6A270288245D}" dt="2018-03-06T01:27:19.530" v="362" actId="1076"/>
          <ac:picMkLst>
            <pc:docMk/>
            <pc:sldMk cId="3895476634" sldId="369"/>
            <ac:picMk id="5" creationId="{7BB4D6A1-F8BE-4268-82D3-E5FB1ABD8E37}"/>
          </ac:picMkLst>
        </pc:picChg>
      </pc:sldChg>
      <pc:sldChg chg="add">
        <pc:chgData name="Ralph Haeussler" userId="a33031a8bc7a0d8c" providerId="LiveId" clId="{246097DE-D91C-4060-B5D1-6A270288245D}" dt="2018-03-06T01:26:28.746" v="353"/>
        <pc:sldMkLst>
          <pc:docMk/>
          <pc:sldMk cId="163321107" sldId="370"/>
        </pc:sldMkLst>
      </pc:sldChg>
      <pc:sldChg chg="addSp modSp add modAnim">
        <pc:chgData name="Ralph Haeussler" userId="a33031a8bc7a0d8c" providerId="LiveId" clId="{246097DE-D91C-4060-B5D1-6A270288245D}" dt="2018-03-06T01:32:05.635" v="415"/>
        <pc:sldMkLst>
          <pc:docMk/>
          <pc:sldMk cId="415771204" sldId="371"/>
        </pc:sldMkLst>
        <pc:spChg chg="add mod">
          <ac:chgData name="Ralph Haeussler" userId="a33031a8bc7a0d8c" providerId="LiveId" clId="{246097DE-D91C-4060-B5D1-6A270288245D}" dt="2018-03-06T01:31:58.482" v="409" actId="14100"/>
          <ac:spMkLst>
            <pc:docMk/>
            <pc:sldMk cId="415771204" sldId="371"/>
            <ac:spMk id="5" creationId="{8C138D34-EE7A-4A26-9D16-D517AA973659}"/>
          </ac:spMkLst>
        </pc:spChg>
        <pc:picChg chg="add mod">
          <ac:chgData name="Ralph Haeussler" userId="a33031a8bc7a0d8c" providerId="LiveId" clId="{246097DE-D91C-4060-B5D1-6A270288245D}" dt="2018-03-06T01:30:23.909" v="373" actId="1076"/>
          <ac:picMkLst>
            <pc:docMk/>
            <pc:sldMk cId="415771204" sldId="371"/>
            <ac:picMk id="4" creationId="{A735C133-3618-49E2-8D2A-B169C9DFD36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0B5CA3-819B-4F94-8759-0B3C81614C17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6D798-75C5-45B2-8FAB-5F3C54DCE0D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486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oman_Senate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 made the inscribed speech before the </a:t>
            </a:r>
            <a:r>
              <a:rPr lang="en-GB" dirty="0">
                <a:hlinkClick r:id="rId3" tooltip="Roman Senate"/>
              </a:rPr>
              <a:t>Roman Senate</a:t>
            </a:r>
            <a:r>
              <a:rPr lang="en-GB" dirty="0"/>
              <a:t> in 48 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4869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, </a:t>
            </a:r>
            <a:r>
              <a:rPr lang="en-GB" dirty="0" err="1"/>
              <a:t>Büste</a:t>
            </a:r>
            <a:r>
              <a:rPr lang="en-GB" dirty="0"/>
              <a:t> </a:t>
            </a:r>
            <a:r>
              <a:rPr lang="en-GB" dirty="0" err="1"/>
              <a:t>mit</a:t>
            </a:r>
            <a:r>
              <a:rPr lang="en-GB" dirty="0"/>
              <a:t> </a:t>
            </a:r>
            <a:r>
              <a:rPr lang="en-GB" dirty="0" err="1"/>
              <a:t>Kürass</a:t>
            </a:r>
            <a:r>
              <a:rPr lang="en-GB" dirty="0"/>
              <a:t> </a:t>
            </a:r>
            <a:r>
              <a:rPr lang="en-GB" dirty="0" err="1"/>
              <a:t>n.r</a:t>
            </a:r>
            <a:r>
              <a:rPr lang="en-GB" dirty="0"/>
              <a:t>., auf </a:t>
            </a:r>
            <a:r>
              <a:rPr lang="en-GB" dirty="0" err="1"/>
              <a:t>dem</a:t>
            </a:r>
            <a:r>
              <a:rPr lang="en-GB" dirty="0"/>
              <a:t> </a:t>
            </a:r>
            <a:r>
              <a:rPr lang="en-GB" dirty="0" err="1"/>
              <a:t>Kürass</a:t>
            </a:r>
            <a:r>
              <a:rPr lang="en-GB" dirty="0"/>
              <a:t> Aegis. </a:t>
            </a:r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</a:t>
            </a:r>
            <a:r>
              <a:rPr lang="en-GB" dirty="0" err="1"/>
              <a:t>alles</a:t>
            </a:r>
            <a:r>
              <a:rPr lang="en-GB" dirty="0"/>
              <a:t> </a:t>
            </a:r>
            <a:r>
              <a:rPr lang="en-GB" dirty="0" err="1"/>
              <a:t>im</a:t>
            </a:r>
            <a:r>
              <a:rPr lang="en-GB" dirty="0"/>
              <a:t> </a:t>
            </a:r>
            <a:r>
              <a:rPr lang="en-GB" dirty="0" err="1"/>
              <a:t>Abschnitt</a:t>
            </a:r>
            <a:r>
              <a:rPr lang="en-GB" dirty="0"/>
              <a:t>), Kaiser auf </a:t>
            </a:r>
            <a:r>
              <a:rPr lang="en-GB" dirty="0" err="1"/>
              <a:t>Sella</a:t>
            </a:r>
            <a:r>
              <a:rPr lang="en-GB" dirty="0"/>
              <a:t> </a:t>
            </a:r>
            <a:r>
              <a:rPr lang="en-GB" dirty="0" err="1"/>
              <a:t>Curulis</a:t>
            </a:r>
            <a:r>
              <a:rPr lang="en-GB" dirty="0"/>
              <a:t> </a:t>
            </a:r>
            <a:r>
              <a:rPr lang="en-GB" dirty="0" err="1"/>
              <a:t>sowie</a:t>
            </a:r>
            <a:r>
              <a:rPr lang="en-GB" dirty="0"/>
              <a:t> Adjutant auf </a:t>
            </a:r>
            <a:r>
              <a:rPr lang="en-GB" dirty="0" err="1"/>
              <a:t>Sella</a:t>
            </a:r>
            <a:r>
              <a:rPr lang="en-GB" dirty="0"/>
              <a:t> </a:t>
            </a:r>
            <a:r>
              <a:rPr lang="en-GB" dirty="0" err="1"/>
              <a:t>nebeneinander</a:t>
            </a:r>
            <a:r>
              <a:rPr lang="en-GB" dirty="0"/>
              <a:t> auf </a:t>
            </a:r>
            <a:r>
              <a:rPr lang="en-GB" dirty="0" err="1"/>
              <a:t>Daïs</a:t>
            </a:r>
            <a:r>
              <a:rPr lang="en-GB" dirty="0"/>
              <a:t> </a:t>
            </a:r>
            <a:r>
              <a:rPr lang="en-GB" dirty="0" err="1"/>
              <a:t>n.l</a:t>
            </a:r>
            <a:r>
              <a:rPr lang="en-GB" dirty="0"/>
              <a:t>., </a:t>
            </a:r>
            <a:r>
              <a:rPr lang="en-GB" dirty="0" err="1"/>
              <a:t>davor</a:t>
            </a:r>
            <a:r>
              <a:rPr lang="en-GB" dirty="0"/>
              <a:t> </a:t>
            </a:r>
            <a:r>
              <a:rPr lang="en-GB" dirty="0" err="1"/>
              <a:t>Bürger</a:t>
            </a:r>
            <a:r>
              <a:rPr lang="en-GB" dirty="0"/>
              <a:t> auf </a:t>
            </a:r>
            <a:r>
              <a:rPr lang="en-GB" dirty="0" err="1"/>
              <a:t>Stiege</a:t>
            </a:r>
            <a:r>
              <a:rPr lang="en-GB" dirty="0"/>
              <a:t>, </a:t>
            </a:r>
            <a:r>
              <a:rPr lang="en-GB" dirty="0" err="1"/>
              <a:t>im</a:t>
            </a:r>
            <a:r>
              <a:rPr lang="en-GB" dirty="0"/>
              <a:t> </a:t>
            </a:r>
            <a:r>
              <a:rPr lang="en-GB" dirty="0" err="1"/>
              <a:t>Hintergrund</a:t>
            </a:r>
            <a:r>
              <a:rPr lang="en-GB" dirty="0"/>
              <a:t> </a:t>
            </a:r>
            <a:r>
              <a:rPr lang="en-GB" dirty="0" err="1"/>
              <a:t>Liberalit</a:t>
            </a:r>
            <a:endParaRPr lang="en-GB" dirty="0"/>
          </a:p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39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6D798-75C5-45B2-8FAB-5F3C54DCE0D7}" type="slidenum">
              <a:rPr lang="en-GB" smtClean="0"/>
              <a:pPr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0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de-DE"/>
              <a:t>Formatvorlage des Untertitelmasters durch Klicken bearbeiten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bschnittsüberschrif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de-DE"/>
              <a:t>Textmasterformate durch Klicken bearbeiten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Textmasterformate durch Klicken bearbeiten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de-DE"/>
              <a:t>Textmasterformate durch Klicken bearbeiten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Textmasterformate durch Klicken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de-DE"/>
              <a:t>Bild durch Klicken auf Symbol hinzufügen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de-DE"/>
              <a:t>Textmasterformate durch Klicken bearbeiten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de-DE"/>
              <a:t>Titelmasterformat durch Klicken bearbeiten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/>
              <a:t>Textmasterformate durch Klicken bearbeiten</a:t>
            </a:r>
          </a:p>
          <a:p>
            <a:pPr lvl="1"/>
            <a:r>
              <a:rPr lang="de-DE"/>
              <a:t>Zweite Ebene</a:t>
            </a:r>
          </a:p>
          <a:p>
            <a:pPr lvl="2"/>
            <a:r>
              <a:rPr lang="de-DE"/>
              <a:t>Dritte Ebene</a:t>
            </a:r>
          </a:p>
          <a:p>
            <a:pPr lvl="3"/>
            <a:r>
              <a:rPr lang="de-DE"/>
              <a:t>Vierte Ebene</a:t>
            </a:r>
          </a:p>
          <a:p>
            <a:pPr lvl="4"/>
            <a:r>
              <a:rPr lang="de-DE"/>
              <a:t>Fünfte Ebene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5B3018C-2D18-46D3-8185-70B84FCEDA91}" type="datetimeFigureOut">
              <a:rPr lang="en-GB" smtClean="0"/>
              <a:pPr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AD246688-DF95-46B3-8BD7-B6A9E41973F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3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7.wdp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g"/><Relationship Id="rId4" Type="http://schemas.microsoft.com/office/2007/relationships/hdphoto" Target="../media/hdphoto7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jpg"/><Relationship Id="rId4" Type="http://schemas.microsoft.com/office/2007/relationships/hdphoto" Target="../media/hdphoto7.wdp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0.wdp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microsoft.com/office/2007/relationships/hdphoto" Target="../media/hdphoto10.wdp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1.wdp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3.wdp"/></Relationships>
</file>

<file path=ppt/slides/_rels/slide40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2.jp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55576" y="2924944"/>
            <a:ext cx="5040560" cy="1728192"/>
          </a:xfrm>
          <a:prstGeom prst="rect">
            <a:avLst/>
          </a:prstGeom>
          <a:solidFill>
            <a:schemeClr val="accent1">
              <a:alpha val="4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762000" y="2635206"/>
            <a:ext cx="5410200" cy="1801906"/>
          </a:xfrm>
        </p:spPr>
        <p:txBody>
          <a:bodyPr/>
          <a:lstStyle/>
          <a:p>
            <a:r>
              <a:rPr lang="en-GB" dirty="0"/>
              <a:t>Roman Coinage and Emperors</a:t>
            </a:r>
          </a:p>
        </p:txBody>
      </p:sp>
    </p:spTree>
  </p:cSld>
  <p:clrMapOvr>
    <a:masterClrMapping/>
  </p:clrMapOvr>
  <p:transition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" y="0"/>
            <a:ext cx="5311562" cy="808038"/>
          </a:xfrm>
        </p:spPr>
        <p:txBody>
          <a:bodyPr/>
          <a:lstStyle/>
          <a:p>
            <a:r>
              <a:rPr lang="de-DE" dirty="0"/>
              <a:t>Augustus‘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026" name="Picture 2" descr="http://www.vroma.org/%7Ebmcmanus/succession/success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947" y="0"/>
            <a:ext cx="490355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973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randomBar dir="vert"/>
      </p:transition>
    </mc:Choice>
    <mc:Fallback>
      <p:transition spd="slow">
        <p:randomBar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cdn.history.com/sites/2/2014/01/augustus-caesar-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Coinage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24600" y="6237312"/>
            <a:ext cx="7175993" cy="449360"/>
          </a:xfrm>
        </p:spPr>
        <p:txBody>
          <a:bodyPr/>
          <a:lstStyle/>
          <a:p>
            <a:r>
              <a:rPr lang="en-GB" dirty="0"/>
              <a:t>Augustus – coinage reform </a:t>
            </a:r>
            <a:r>
              <a:rPr lang="en-GB" i="1" dirty="0"/>
              <a:t>c. </a:t>
            </a:r>
            <a:r>
              <a:rPr lang="en-GB" dirty="0"/>
              <a:t>23 B.C.</a:t>
            </a:r>
          </a:p>
        </p:txBody>
      </p:sp>
      <p:pic>
        <p:nvPicPr>
          <p:cNvPr id="4" name="Picture 3076" descr="C:\Eigene Dateien\Worms Geschichte\Worms Römer Münzen Währung von Nida SM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760" y="1772816"/>
            <a:ext cx="8892480" cy="2095950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0" y="41490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Aureus</a:t>
            </a:r>
            <a:r>
              <a:rPr lang="en-GB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	–       Denarius   -	</a:t>
            </a:r>
            <a:r>
              <a:rPr lang="en-GB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Dupondius</a:t>
            </a:r>
            <a:r>
              <a:rPr lang="en-GB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- 	</a:t>
            </a:r>
            <a:r>
              <a:rPr lang="en-GB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Sesterce</a:t>
            </a:r>
            <a:r>
              <a:rPr lang="en-GB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	As		Semis</a:t>
            </a:r>
          </a:p>
        </p:txBody>
      </p:sp>
    </p:spTree>
    <p:extLst>
      <p:ext uri="{BB962C8B-B14F-4D97-AF65-F5344CB8AC3E}">
        <p14:creationId xmlns:p14="http://schemas.microsoft.com/office/powerpoint/2010/main" val="1104582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75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/>
              <a:t>Roman Emperors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000" b="1" i="0" u="none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lang="de-DE" sz="2000" noProof="0" dirty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here: </a:t>
            </a:r>
            <a:r>
              <a:rPr lang="de-DE" sz="2000" dirty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emperor </a:t>
            </a:r>
            <a:r>
              <a:rPr lang="de-DE" sz="2000" noProof="0" dirty="0" err="1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Nerva</a:t>
            </a:r>
            <a:r>
              <a:rPr lang="de-DE" sz="2000" noProof="0" dirty="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Arial" pitchFamily="34" charset="0"/>
              </a:rPr>
              <a:t> :AD 30 – AD  98, emperor from 96 to 98</a:t>
            </a:r>
            <a:endParaRPr kumimoji="0" lang="de-DE" sz="2200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44738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/>
              <a:t>Roman Emperors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IMP(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erator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CAES(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&lt;NAME&gt; PIUS/FELIX 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honorary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names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GERMANICUS / BRITANNICUS (triumphal title) IMP &lt;Z&gt; – 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ontifex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M(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aximus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</a:t>
            </a:r>
            <a:b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</a:b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– TRIBUNICIA POTESTATE &lt;X&gt; – CONSUL &lt;Y&gt; -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ater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 P(</a:t>
            </a:r>
            <a:r>
              <a:rPr kumimoji="0" lang="de-DE" sz="1800" dirty="0" err="1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atriae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)</a:t>
            </a:r>
            <a:endParaRPr kumimoji="0" lang="en-US" sz="1800" dirty="0">
              <a:solidFill>
                <a:schemeClr val="tx2">
                  <a:lumMod val="20000"/>
                  <a:lumOff val="80000"/>
                </a:schemeClr>
              </a:solidFill>
              <a:latin typeface="Arial" pitchFamily="34" charset="0"/>
            </a:endParaRPr>
          </a:p>
        </p:txBody>
      </p:sp>
      <p:pic>
        <p:nvPicPr>
          <p:cNvPr id="8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7530049"/>
      </p:ext>
    </p:extLst>
  </p:cSld>
  <p:clrMapOvr>
    <a:masterClrMapping/>
  </p:clrMapOvr>
  <p:transition advClick="0" advTm="4000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/>
              <a:t>Roman Emperors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IMP(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erator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CAES(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ar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&lt;NAME&gt; </a:t>
            </a:r>
            <a:r>
              <a:rPr kumimoji="0" lang="de-DE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PIUS/FELIX (</a:t>
            </a:r>
            <a:r>
              <a:rPr kumimoji="0" lang="de-DE" sz="1800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honorary</a:t>
            </a:r>
            <a:r>
              <a:rPr kumimoji="0" lang="de-DE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names</a:t>
            </a:r>
            <a:r>
              <a:rPr kumimoji="0" lang="de-DE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itchFamily="34" charset="0"/>
              </a:rPr>
              <a:t>)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</a:rPr>
              <a:t>GERMANICUS / BRITANNICUS (triumphal title)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</a:t>
            </a:r>
            <a:r>
              <a:rPr kumimoji="0" lang="de-DE" sz="1800" dirty="0">
                <a:solidFill>
                  <a:srgbClr val="FFE06D"/>
                </a:solidFill>
                <a:latin typeface="Arial" pitchFamily="34" charset="0"/>
              </a:rPr>
              <a:t>IMP &lt;Z&gt;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 –  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P(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ontifex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M(</a:t>
            </a:r>
            <a:r>
              <a:rPr kumimoji="0" lang="de-DE" sz="1800" dirty="0" err="1">
                <a:solidFill>
                  <a:srgbClr val="FFFF00"/>
                </a:solidFill>
                <a:latin typeface="Arial" pitchFamily="34" charset="0"/>
              </a:rPr>
              <a:t>aximus</a:t>
            </a: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) </a:t>
            </a:r>
            <a:b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</a:b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– </a:t>
            </a:r>
            <a:r>
              <a:rPr kumimoji="0" lang="de-DE" sz="1800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TRIBUNICIA POTESTATE &lt;X&gt; </a:t>
            </a:r>
            <a:r>
              <a:rPr kumimoji="0" lang="de-DE" sz="1800" dirty="0">
                <a:solidFill>
                  <a:srgbClr val="FFC000"/>
                </a:solidFill>
                <a:latin typeface="Arial" pitchFamily="34" charset="0"/>
              </a:rPr>
              <a:t>– CONSUL &lt;Y&gt; </a:t>
            </a:r>
            <a:r>
              <a:rPr kumimoji="0" lang="de-DE" sz="1800" dirty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</a:rPr>
              <a:t>- 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P(</a:t>
            </a:r>
            <a:r>
              <a:rPr kumimoji="0" lang="de-DE" sz="1800" dirty="0" err="1">
                <a:solidFill>
                  <a:schemeClr val="bg2"/>
                </a:solidFill>
                <a:latin typeface="Arial" pitchFamily="34" charset="0"/>
              </a:rPr>
              <a:t>ater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) P(</a:t>
            </a:r>
            <a:r>
              <a:rPr kumimoji="0" lang="de-DE" sz="1800" dirty="0" err="1">
                <a:solidFill>
                  <a:schemeClr val="bg2"/>
                </a:solidFill>
                <a:latin typeface="Arial" pitchFamily="34" charset="0"/>
              </a:rPr>
              <a:t>atriae</a:t>
            </a:r>
            <a:r>
              <a:rPr kumimoji="0" lang="de-DE" sz="1800" dirty="0">
                <a:solidFill>
                  <a:schemeClr val="bg2"/>
                </a:solidFill>
                <a:latin typeface="Arial" pitchFamily="34" charset="0"/>
              </a:rPr>
              <a:t>)</a:t>
            </a:r>
            <a:endParaRPr kumimoji="0" lang="en-US" sz="1800" dirty="0">
              <a:solidFill>
                <a:schemeClr val="bg2"/>
              </a:solidFill>
              <a:latin typeface="Arial" pitchFamily="34" charset="0"/>
            </a:endParaRPr>
          </a:p>
        </p:txBody>
      </p:sp>
      <p:pic>
        <p:nvPicPr>
          <p:cNvPr id="99330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3413761"/>
      </p:ext>
    </p:extLst>
  </p:cSld>
  <p:clrMapOvr>
    <a:masterClrMapping/>
  </p:clrMapOvr>
  <p:transition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0"/>
            <a:ext cx="8382000" cy="1143000"/>
          </a:xfrm>
        </p:spPr>
        <p:txBody>
          <a:bodyPr/>
          <a:lstStyle/>
          <a:p>
            <a:r>
              <a:rPr lang="en-US" dirty="0"/>
              <a:t>Roman Emperors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533400" y="1295400"/>
            <a:ext cx="8382000" cy="5334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bg2"/>
              </a:buClr>
              <a:buSzTx/>
              <a:buFontTx/>
              <a:buBlip>
                <a:blip r:embed="rId2"/>
              </a:buBlip>
              <a:tabLst/>
              <a:defRPr/>
            </a:pP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Coin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legends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 </a:t>
            </a:r>
            <a:r>
              <a:rPr kumimoji="0" lang="de-DE" sz="2000" b="1" i="0" u="none" strike="noStrike" kern="1200" cap="none" spc="0" normalizeH="0" baseline="0" noProof="0" dirty="0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  <a:sym typeface="Wingdings" pitchFamily="2" charset="2"/>
              </a:rPr>
              <a:t> </a:t>
            </a:r>
            <a:r>
              <a:rPr kumimoji="0" lang="de-DE" sz="2000" b="1" i="0" u="none" strike="noStrike" kern="1200" cap="none" spc="0" normalizeH="0" baseline="0" noProof="0" dirty="0" err="1">
                <a:ln>
                  <a:noFill/>
                </a:ln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Dating</a:t>
            </a:r>
            <a:endParaRPr kumimoji="0" lang="de-DE" sz="2200" b="1" i="0" u="sng" strike="noStrike" kern="1200" cap="none" spc="0" normalizeH="0" baseline="0" noProof="0" dirty="0">
              <a:ln>
                <a:noFill/>
              </a:ln>
              <a:gradFill>
                <a:gsLst>
                  <a:gs pos="0">
                    <a:schemeClr val="bg1"/>
                  </a:gs>
                  <a:gs pos="90000">
                    <a:schemeClr val="bg2">
                      <a:lumMod val="90000"/>
                    </a:schemeClr>
                  </a:gs>
                </a:gsLst>
                <a:lin ang="5400000" scaled="0"/>
              </a:gra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251520" y="1713582"/>
            <a:ext cx="8892480" cy="92333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  <a:t>IMP(erator) NERVA CAES(ar) AVG(ustus) P(ontifex) M(aximus) </a:t>
            </a:r>
            <a:br>
              <a:rPr kumimoji="0" lang="de-DE" sz="1800" dirty="0">
                <a:solidFill>
                  <a:srgbClr val="FFFF00"/>
                </a:solidFill>
                <a:latin typeface="Arial" pitchFamily="34" charset="0"/>
              </a:rPr>
            </a:br>
            <a:r>
              <a:rPr kumimoji="0" lang="de-DE" sz="1800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TR(IBUNICIA) POT(ESTATE) II </a:t>
            </a:r>
            <a:br>
              <a:rPr kumimoji="0" lang="de-DE" sz="1800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</a:br>
            <a:r>
              <a:rPr kumimoji="0" lang="de-DE" sz="1800" dirty="0">
                <a:solidFill>
                  <a:schemeClr val="accent6">
                    <a:lumMod val="20000"/>
                    <a:lumOff val="80000"/>
                  </a:schemeClr>
                </a:solidFill>
                <a:latin typeface="Arial" pitchFamily="34" charset="0"/>
              </a:rPr>
              <a:t>// </a:t>
            </a:r>
            <a:r>
              <a:rPr kumimoji="0" lang="de-DE" sz="1800" dirty="0">
                <a:solidFill>
                  <a:srgbClr val="FFC000"/>
                </a:solidFill>
                <a:latin typeface="Arial" pitchFamily="34" charset="0"/>
              </a:rPr>
              <a:t> CO(N)S(UL) II, ita PATER PATRIAE    </a:t>
            </a:r>
            <a:r>
              <a:rPr kumimoji="0" lang="de-DE" sz="1800" b="1" dirty="0">
                <a:solidFill>
                  <a:schemeClr val="bg1"/>
                </a:solidFill>
                <a:latin typeface="Arial" pitchFamily="34" charset="0"/>
                <a:sym typeface="Wingdings" panose="05000000000000000000" pitchFamily="2" charset="2"/>
              </a:rPr>
              <a:t>A.D. 97</a:t>
            </a:r>
            <a:endParaRPr kumimoji="0" lang="en-US" sz="1800" b="1" dirty="0">
              <a:solidFill>
                <a:schemeClr val="bg1"/>
              </a:solidFill>
              <a:latin typeface="Arial" pitchFamily="34" charset="0"/>
            </a:endParaRPr>
          </a:p>
        </p:txBody>
      </p:sp>
      <p:pic>
        <p:nvPicPr>
          <p:cNvPr id="7" name="Picture 2" descr="http://www.coinarchives.com/4586140c30f2f7a17106f7c58a3fd3d2/img/gorny/220/image01643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9" y="2602042"/>
            <a:ext cx="8820472" cy="42559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8883860"/>
      </p:ext>
    </p:extLst>
  </p:cSld>
  <p:clrMapOvr>
    <a:masterClrMapping/>
  </p:clrMapOvr>
  <p:transition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-33012" y="429"/>
            <a:ext cx="5311562" cy="808038"/>
          </a:xfrm>
        </p:spPr>
        <p:txBody>
          <a:bodyPr/>
          <a:lstStyle/>
          <a:p>
            <a:r>
              <a:rPr lang="en-GB" dirty="0"/>
              <a:t>Augustus </a:t>
            </a:r>
            <a:r>
              <a:rPr lang="en-GB" dirty="0">
                <a:sym typeface="Wingdings" pitchFamily="2" charset="2"/>
              </a:rPr>
              <a:t>A.D. 14</a:t>
            </a:r>
            <a:endParaRPr lang="en-GB" dirty="0"/>
          </a:p>
        </p:txBody>
      </p:sp>
      <p:pic>
        <p:nvPicPr>
          <p:cNvPr id="73730" name="Picture 2" descr="http://www.coinarchives.com/b6bb44e8005c94fc6c22b9b9cf30778d/img/hdrauch/094/image00709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708921"/>
            <a:ext cx="8146362" cy="4149080"/>
          </a:xfrm>
          <a:prstGeom prst="rect">
            <a:avLst/>
          </a:prstGeom>
          <a:noFill/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5496" y="1387825"/>
            <a:ext cx="8939681" cy="3841375"/>
          </a:xfrm>
        </p:spPr>
        <p:txBody>
          <a:bodyPr>
            <a:normAutofit/>
          </a:bodyPr>
          <a:lstStyle/>
          <a:p>
            <a:r>
              <a:rPr lang="en-GB" sz="2000" dirty="0" err="1"/>
              <a:t>moneyer</a:t>
            </a:r>
            <a:r>
              <a:rPr lang="en-GB" sz="2000" dirty="0"/>
              <a:t> P. Petronius </a:t>
            </a:r>
            <a:r>
              <a:rPr lang="en-GB" sz="2000" dirty="0" err="1"/>
              <a:t>Turpilianus</a:t>
            </a:r>
            <a:r>
              <a:rPr lang="en-GB" sz="2000" dirty="0"/>
              <a:t>, 19 B.C.</a:t>
            </a:r>
            <a:br>
              <a:rPr lang="en-GB" sz="2000" dirty="0"/>
            </a:br>
            <a:r>
              <a:rPr lang="en-GB" sz="2000" dirty="0"/>
              <a:t>Av.: CAESAR – AVGVSTVS</a:t>
            </a:r>
            <a:br>
              <a:rPr lang="en-GB" sz="2000" dirty="0"/>
            </a:br>
            <a:r>
              <a:rPr lang="en-GB" sz="2000" dirty="0"/>
              <a:t>Rv.: TVRPILIANVS - IIIVIR, </a:t>
            </a:r>
            <a:r>
              <a:rPr lang="en-GB" sz="2000" dirty="0" err="1"/>
              <a:t>Tarpeia</a:t>
            </a:r>
            <a:r>
              <a:rPr lang="en-GB" sz="2000" dirty="0"/>
              <a:t> on a pile of shields</a:t>
            </a:r>
            <a:br>
              <a:rPr lang="en-GB" sz="2000" dirty="0"/>
            </a:br>
            <a:r>
              <a:rPr lang="en-GB" sz="2000" dirty="0"/>
              <a:t>(</a:t>
            </a:r>
            <a:r>
              <a:rPr lang="en-GB" sz="2000" dirty="0" err="1"/>
              <a:t>Tarpeia</a:t>
            </a:r>
            <a:r>
              <a:rPr lang="en-GB" sz="2000" dirty="0"/>
              <a:t> – Roman myth – betrayed Rome to </a:t>
            </a:r>
            <a:r>
              <a:rPr lang="en-GB" sz="2000" dirty="0" err="1"/>
              <a:t>Sabines</a:t>
            </a:r>
            <a:r>
              <a:rPr lang="en-GB" sz="2000" dirty="0"/>
              <a:t>; here crushed by shield s of Roman soldiers) </a:t>
            </a:r>
          </a:p>
        </p:txBody>
      </p:sp>
    </p:spTree>
    <p:extLst>
      <p:ext uri="{BB962C8B-B14F-4D97-AF65-F5344CB8AC3E}">
        <p14:creationId xmlns:p14="http://schemas.microsoft.com/office/powerpoint/2010/main" val="315910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upload.wikimedia.org/wikipedia/commons/7/75/TiberiusLouv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8346" y="993456"/>
            <a:ext cx="2435757" cy="3200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1494"/>
            <a:ext cx="5311562" cy="808038"/>
          </a:xfrm>
        </p:spPr>
        <p:txBody>
          <a:bodyPr/>
          <a:lstStyle/>
          <a:p>
            <a:r>
              <a:rPr lang="en-GB" dirty="0"/>
              <a:t>Tiberius A.D. 14 - 37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56793"/>
            <a:ext cx="7301753" cy="4265784"/>
          </a:xfrm>
        </p:spPr>
        <p:txBody>
          <a:bodyPr/>
          <a:lstStyle/>
          <a:p>
            <a:r>
              <a:rPr lang="en-GB" dirty="0" err="1"/>
              <a:t>aureus</a:t>
            </a:r>
            <a:r>
              <a:rPr lang="en-GB" dirty="0"/>
              <a:t> (7,39g), </a:t>
            </a:r>
            <a:r>
              <a:rPr lang="en-GB" dirty="0" err="1"/>
              <a:t>Lugdunum</a:t>
            </a:r>
            <a:r>
              <a:rPr lang="en-GB" dirty="0"/>
              <a:t> (Lyon),  A.D. 18-35</a:t>
            </a:r>
            <a:br>
              <a:rPr lang="en-GB" dirty="0"/>
            </a:br>
            <a:r>
              <a:rPr lang="en-GB" dirty="0"/>
              <a:t> Av.: TI CAESAR DIVI - AVG F </a:t>
            </a:r>
            <a:r>
              <a:rPr lang="en-GB" dirty="0">
                <a:solidFill>
                  <a:srgbClr val="FFFF00"/>
                </a:solidFill>
              </a:rPr>
              <a:t>AVGVSTVS</a:t>
            </a:r>
            <a:r>
              <a:rPr lang="en-GB" dirty="0"/>
              <a:t> , head with laurel</a:t>
            </a:r>
            <a:br>
              <a:rPr lang="en-GB" dirty="0"/>
            </a:br>
            <a:r>
              <a:rPr lang="en-GB" dirty="0"/>
              <a:t>Rv.: PONTIF - MAXIM, </a:t>
            </a:r>
            <a:r>
              <a:rPr lang="en-GB" dirty="0" err="1"/>
              <a:t>Livia</a:t>
            </a:r>
            <a:r>
              <a:rPr lang="en-GB" dirty="0"/>
              <a:t> (Augusta)</a:t>
            </a:r>
          </a:p>
        </p:txBody>
      </p:sp>
      <p:pic>
        <p:nvPicPr>
          <p:cNvPr id="76802" name="Picture 2" descr="http://www.coinarchives.com/5e882268bd83ec8847d1bf3df8f25636/img/hdrauch/094/image00746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62275"/>
            <a:ext cx="7896225" cy="389572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3600400" y="889"/>
            <a:ext cx="4572000" cy="1754326"/>
          </a:xfrm>
          <a:prstGeom prst="rect">
            <a:avLst/>
          </a:prstGeom>
          <a:solidFill>
            <a:schemeClr val="dk1">
              <a:alpha val="56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General;</a:t>
            </a:r>
            <a:b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6BC-AD2 </a:t>
            </a: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retired to Rhodes</a:t>
            </a:r>
            <a:b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</a:b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Smooth transition from Augustus to Tiberius </a:t>
            </a:r>
            <a:b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(Senate met to make him princeps)</a:t>
            </a:r>
            <a:b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but doesn‘t want to take Aug‘s titles: </a:t>
            </a:r>
            <a:b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PP, IMP, AUG, civic crown </a:t>
            </a:r>
          </a:p>
        </p:txBody>
      </p:sp>
    </p:spTree>
    <p:extLst>
      <p:ext uri="{BB962C8B-B14F-4D97-AF65-F5344CB8AC3E}">
        <p14:creationId xmlns:p14="http://schemas.microsoft.com/office/powerpoint/2010/main" val="488629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6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Gaius Caesar Caligu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673" y="568130"/>
            <a:ext cx="2512823" cy="343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/>
              <a:t>Caligula A.D. 37 – 41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8892480" cy="4265784"/>
          </a:xfrm>
        </p:spPr>
        <p:txBody>
          <a:bodyPr/>
          <a:lstStyle/>
          <a:p>
            <a:r>
              <a:rPr lang="en-GB" dirty="0"/>
              <a:t>Denarius (3,49g), </a:t>
            </a:r>
            <a:r>
              <a:rPr lang="en-GB" dirty="0" err="1"/>
              <a:t>Lugdunum</a:t>
            </a:r>
            <a:r>
              <a:rPr lang="en-GB" dirty="0"/>
              <a:t> (Lyon), 1st emission, A.D.37</a:t>
            </a:r>
          </a:p>
          <a:p>
            <a:r>
              <a:rPr lang="en-GB" dirty="0"/>
              <a:t>Av.: C CAESAR AVG GERM P M TR POT COS</a:t>
            </a:r>
          </a:p>
          <a:p>
            <a:r>
              <a:rPr lang="en-GB" dirty="0"/>
              <a:t>Rv.: head of deified Augustus with crown and 2 stars</a:t>
            </a:r>
          </a:p>
        </p:txBody>
      </p:sp>
      <p:pic>
        <p:nvPicPr>
          <p:cNvPr id="77826" name="Picture 2" descr="http://www.coinarchives.com/8a8c6dba2f16c55a61e3139e0b3d845b/img/hdrauch/094/image00758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780928"/>
            <a:ext cx="8492193" cy="407707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148064" y="13342"/>
            <a:ext cx="3635896" cy="1477328"/>
          </a:xfrm>
          <a:prstGeom prst="rect">
            <a:avLst/>
          </a:prstGeom>
          <a:solidFill>
            <a:schemeClr val="dk1">
              <a:alpha val="56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 of Germanicus (Tib‘s nephew)</a:t>
            </a:r>
          </a:p>
          <a:p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Caligula="little soldier's boot“</a:t>
            </a:r>
          </a:p>
          <a:p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Aimed to increase emperor‘s power</a:t>
            </a:r>
          </a:p>
          <a:p>
            <a:r>
              <a:rPr lang="de-DE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AD41: assassinated: c</a:t>
            </a:r>
            <a:r>
              <a:rPr lang="en-US" dirty="0" err="1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onspiracy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 Praetorian Guard &amp;  senators</a:t>
            </a:r>
            <a:endParaRPr lang="de-DE" dirty="0">
              <a:solidFill>
                <a:schemeClr val="accent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4770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25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75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laudius cr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179" y="20531"/>
            <a:ext cx="3880822" cy="5136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Claudius A.D. 41 - 54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027785"/>
            <a:ext cx="9144000" cy="3841375"/>
          </a:xfrm>
        </p:spPr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Sestertius (30,19g), Roma, A.D. 41-42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Av.: TI CLAVDIVS CAESAR AVG P M TR P IMP</a:t>
            </a:r>
            <a:b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Rv.: SPES - AVGVSTA / S C with </a:t>
            </a:r>
            <a:r>
              <a:rPr lang="en-GB" i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“hope”</a:t>
            </a:r>
          </a:p>
        </p:txBody>
      </p:sp>
      <p:pic>
        <p:nvPicPr>
          <p:cNvPr id="79874" name="Picture 2" descr="http://www.coinarchives.com/d909a00a7be28a065c73f1041493bab2/img/hdrauch/094/image00764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496" y="1986879"/>
            <a:ext cx="7896225" cy="3962401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3491881" y="5445224"/>
            <a:ext cx="5652120" cy="1754326"/>
          </a:xfrm>
          <a:prstGeom prst="rect">
            <a:avLst/>
          </a:prstGeom>
          <a:solidFill>
            <a:schemeClr val="accent3">
              <a:alpha val="3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1 August 10 BC – 13 October 54 AD</a:t>
            </a:r>
          </a:p>
          <a:p>
            <a:r>
              <a:rPr lang="en-US" b="1" dirty="0">
                <a:solidFill>
                  <a:srgbClr val="FFFF00"/>
                </a:solidFill>
              </a:rPr>
              <a:t>Born at </a:t>
            </a:r>
            <a:r>
              <a:rPr lang="en-US" b="1" dirty="0" err="1">
                <a:solidFill>
                  <a:srgbClr val="FFFF00"/>
                </a:solidFill>
              </a:rPr>
              <a:t>Lugdunum</a:t>
            </a:r>
            <a:r>
              <a:rPr lang="en-US" b="1" dirty="0">
                <a:solidFill>
                  <a:srgbClr val="FFFF00"/>
                </a:solidFill>
              </a:rPr>
              <a:t> / Lyon</a:t>
            </a:r>
          </a:p>
          <a:p>
            <a:r>
              <a:rPr lang="en-US" dirty="0">
                <a:solidFill>
                  <a:srgbClr val="FFFF00"/>
                </a:solidFill>
              </a:rPr>
              <a:t>declared Emperor by the Praetorian Guard</a:t>
            </a:r>
          </a:p>
          <a:p>
            <a:r>
              <a:rPr lang="de-DE" b="1" dirty="0">
                <a:solidFill>
                  <a:srgbClr val="FFFF00"/>
                </a:solidFill>
              </a:rPr>
              <a:t>able and </a:t>
            </a:r>
            <a:r>
              <a:rPr lang="de-DE" b="1" dirty="0" err="1">
                <a:solidFill>
                  <a:srgbClr val="FFFF00"/>
                </a:solidFill>
              </a:rPr>
              <a:t>efficient</a:t>
            </a:r>
            <a:r>
              <a:rPr lang="de-DE" b="1" dirty="0">
                <a:solidFill>
                  <a:srgbClr val="FFFF00"/>
                </a:solidFill>
              </a:rPr>
              <a:t> </a:t>
            </a:r>
            <a:r>
              <a:rPr lang="de-DE" b="1" dirty="0" err="1">
                <a:solidFill>
                  <a:srgbClr val="FFFF00"/>
                </a:solidFill>
              </a:rPr>
              <a:t>administrator</a:t>
            </a:r>
            <a:r>
              <a:rPr lang="de-DE" b="1" dirty="0">
                <a:solidFill>
                  <a:srgbClr val="FFFF00"/>
                </a:solidFill>
              </a:rPr>
              <a:t>, but vulnerable</a:t>
            </a:r>
          </a:p>
          <a:p>
            <a:r>
              <a:rPr lang="en-US" dirty="0">
                <a:solidFill>
                  <a:srgbClr val="FFFF00"/>
                </a:solidFill>
              </a:rPr>
              <a:t>murdered by his own wife?</a:t>
            </a:r>
            <a:endParaRPr lang="de-DE" b="1" dirty="0">
              <a:solidFill>
                <a:srgbClr val="FFFF00"/>
              </a:solidFill>
            </a:endParaRPr>
          </a:p>
          <a:p>
            <a:endParaRPr lang="de-DE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73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Eigene Dateien\TEACHING MATERIAL\EINFÜHRUNG ALTE GESCHICHTE\Numismatics\Coin Claudius Ephesos 41 54 n Ch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0004"/>
            <a:ext cx="3704777" cy="681799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5" name="Text Box 6"/>
          <p:cNvSpPr txBox="1">
            <a:spLocks noGrp="1" noChangeArrowheads="1"/>
          </p:cNvSpPr>
          <p:nvPr>
            <p:ph idx="1"/>
          </p:nvPr>
        </p:nvSpPr>
        <p:spPr bwMode="auto">
          <a:xfrm>
            <a:off x="251520" y="2852936"/>
            <a:ext cx="3384376" cy="3000821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kumimoji="0" lang="en-US" sz="1800" dirty="0">
                <a:latin typeface="Arial" pitchFamily="34" charset="0"/>
              </a:rPr>
              <a:t>emperor Claudius</a:t>
            </a:r>
          </a:p>
          <a:p>
            <a:pPr>
              <a:spcBef>
                <a:spcPct val="50000"/>
              </a:spcBef>
            </a:pPr>
            <a:r>
              <a:rPr kumimoji="0" lang="en-US" sz="1800" dirty="0">
                <a:latin typeface="Arial" pitchFamily="34" charset="0"/>
              </a:rPr>
              <a:t>Silver</a:t>
            </a:r>
          </a:p>
          <a:p>
            <a:pPr>
              <a:spcBef>
                <a:spcPct val="50000"/>
              </a:spcBef>
            </a:pPr>
            <a:r>
              <a:rPr lang="en-US" sz="1800" dirty="0">
                <a:latin typeface="Arial" pitchFamily="34" charset="0"/>
              </a:rPr>
              <a:t>mint: </a:t>
            </a:r>
            <a:r>
              <a:rPr kumimoji="0" lang="en-US" sz="1800" dirty="0" err="1">
                <a:latin typeface="Arial" pitchFamily="34" charset="0"/>
              </a:rPr>
              <a:t>Ephesos</a:t>
            </a:r>
            <a:endParaRPr kumimoji="0" lang="en-US" sz="1800" dirty="0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kumimoji="0" lang="en-US" sz="1800" dirty="0">
                <a:latin typeface="Arial" pitchFamily="34" charset="0"/>
              </a:rPr>
              <a:t>Av. Claudius</a:t>
            </a:r>
            <a:br>
              <a:rPr kumimoji="0" lang="en-US" sz="1800" dirty="0">
                <a:latin typeface="Arial" pitchFamily="34" charset="0"/>
              </a:rPr>
            </a:br>
            <a:r>
              <a:rPr kumimoji="0" lang="en-US" sz="1800" i="1" dirty="0">
                <a:latin typeface="Arial" pitchFamily="34" charset="0"/>
              </a:rPr>
              <a:t>Ti </a:t>
            </a:r>
            <a:r>
              <a:rPr kumimoji="0" lang="en-US" sz="1800" i="1" dirty="0" err="1">
                <a:latin typeface="Arial" pitchFamily="34" charset="0"/>
              </a:rPr>
              <a:t>Claud</a:t>
            </a:r>
            <a:r>
              <a:rPr kumimoji="0" lang="en-US" sz="1800" i="1" dirty="0">
                <a:latin typeface="Arial" pitchFamily="34" charset="0"/>
              </a:rPr>
              <a:t> </a:t>
            </a:r>
            <a:r>
              <a:rPr kumimoji="0" lang="en-US" sz="1800" i="1" dirty="0" err="1">
                <a:latin typeface="Arial" pitchFamily="34" charset="0"/>
              </a:rPr>
              <a:t>Caes</a:t>
            </a:r>
            <a:r>
              <a:rPr kumimoji="0" lang="en-US" sz="1800" i="1" dirty="0">
                <a:latin typeface="Arial" pitchFamily="34" charset="0"/>
              </a:rPr>
              <a:t> Aug</a:t>
            </a:r>
            <a:br>
              <a:rPr kumimoji="0" lang="en-US" sz="1800" i="1" dirty="0">
                <a:latin typeface="Arial" pitchFamily="34" charset="0"/>
              </a:rPr>
            </a:br>
            <a:br>
              <a:rPr kumimoji="0" lang="en-US" sz="1800" i="1" dirty="0">
                <a:latin typeface="Arial" pitchFamily="34" charset="0"/>
              </a:rPr>
            </a:br>
            <a:r>
              <a:rPr kumimoji="0" lang="en-US" sz="1800" dirty="0">
                <a:latin typeface="Arial" pitchFamily="34" charset="0"/>
              </a:rPr>
              <a:t>Rv. Temple of Artemis (Diana!) of </a:t>
            </a:r>
            <a:r>
              <a:rPr kumimoji="0" lang="en-US" sz="1800" dirty="0" err="1">
                <a:latin typeface="Arial" pitchFamily="34" charset="0"/>
              </a:rPr>
              <a:t>Ephesos</a:t>
            </a:r>
            <a:br>
              <a:rPr kumimoji="0" lang="en-US" sz="1800" dirty="0">
                <a:latin typeface="Arial" pitchFamily="34" charset="0"/>
              </a:rPr>
            </a:br>
            <a:r>
              <a:rPr kumimoji="0" lang="en-US" sz="1800" dirty="0">
                <a:latin typeface="Arial" pitchFamily="34" charset="0"/>
              </a:rPr>
              <a:t>A.D. 41-54 </a:t>
            </a: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Claudius A.D. 41 - 54</a:t>
            </a:r>
          </a:p>
        </p:txBody>
      </p:sp>
    </p:spTree>
    <p:extLst>
      <p:ext uri="{BB962C8B-B14F-4D97-AF65-F5344CB8AC3E}">
        <p14:creationId xmlns:p14="http://schemas.microsoft.com/office/powerpoint/2010/main" val="322384534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7170" name="Picture 2" descr="https://upload.wikimedia.org/wikipedia/commons/thumb/3/31/Claudian_table_IMG_1073-black.jpg/1024px-Claudian_table_IMG_1073-bla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89" y="0"/>
            <a:ext cx="912311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el 1"/>
          <p:cNvSpPr txBox="1">
            <a:spLocks/>
          </p:cNvSpPr>
          <p:nvPr/>
        </p:nvSpPr>
        <p:spPr>
          <a:xfrm>
            <a:off x="0" y="0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Claudius A.D. 41 - 54</a:t>
            </a:r>
          </a:p>
        </p:txBody>
      </p:sp>
      <p:sp>
        <p:nvSpPr>
          <p:cNvPr id="4" name="Rectangle 3"/>
          <p:cNvSpPr/>
          <p:nvPr/>
        </p:nvSpPr>
        <p:spPr>
          <a:xfrm>
            <a:off x="20889" y="6467288"/>
            <a:ext cx="43500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Lyon Tablet, in Gallo-Roman museum, Lyon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975888-833C-455C-A621-3FEC390BA93A}"/>
              </a:ext>
            </a:extLst>
          </p:cNvPr>
          <p:cNvSpPr/>
          <p:nvPr/>
        </p:nvSpPr>
        <p:spPr>
          <a:xfrm>
            <a:off x="4739644" y="5733256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Claudius made the inscribed speech before the Roman Senate in AD 48. Aim: to allow </a:t>
            </a:r>
            <a:r>
              <a:rPr lang="en-GB" sz="1600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Gauls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to become senators… Claudius’ historical basis: Rome’s history, ever since the Sabines…</a:t>
            </a:r>
          </a:p>
        </p:txBody>
      </p:sp>
    </p:spTree>
    <p:extLst>
      <p:ext uri="{BB962C8B-B14F-4D97-AF65-F5344CB8AC3E}">
        <p14:creationId xmlns:p14="http://schemas.microsoft.com/office/powerpoint/2010/main" val="15323850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80369-4FDC-4607-9347-7833302E7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picture containing outdoor, building, ground, sky&#10;&#10;Description generated with high confidence">
            <a:extLst>
              <a:ext uri="{FF2B5EF4-FFF2-40B4-BE49-F238E27FC236}">
                <a16:creationId xmlns:a16="http://schemas.microsoft.com/office/drawing/2014/main" id="{811376FA-7580-41BD-9574-6B39366489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1" y="332656"/>
            <a:ext cx="9089011" cy="51125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1080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23CF61EC-57F1-4109-BB59-E8A9876ED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0834" y="0"/>
            <a:ext cx="3543166" cy="4725144"/>
          </a:xfrm>
          <a:prstGeom prst="rect">
            <a:avLst/>
          </a:prstGeom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8967" y="0"/>
            <a:ext cx="7162799" cy="808038"/>
          </a:xfrm>
        </p:spPr>
        <p:txBody>
          <a:bodyPr>
            <a:normAutofit/>
          </a:bodyPr>
          <a:lstStyle/>
          <a:p>
            <a:r>
              <a:rPr lang="en-GB" dirty="0"/>
              <a:t>Drusus (</a:t>
            </a:r>
            <a:r>
              <a:rPr lang="en-GB" dirty="0" err="1"/>
              <a:t>Aug’s</a:t>
            </a:r>
            <a:r>
              <a:rPr lang="en-GB" dirty="0"/>
              <a:t> stepson: 38- 9 B.C.)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40124"/>
            <a:ext cx="9144000" cy="3977752"/>
          </a:xfrm>
        </p:spPr>
        <p:txBody>
          <a:bodyPr/>
          <a:lstStyle/>
          <a:p>
            <a:r>
              <a:rPr lang="en-GB" i="1" dirty="0" err="1"/>
              <a:t>aureus</a:t>
            </a:r>
            <a:r>
              <a:rPr lang="en-GB" dirty="0"/>
              <a:t>, for Nero Claudius Drusus (38-9 v. Chr.), </a:t>
            </a:r>
            <a:br>
              <a:rPr lang="en-GB" dirty="0"/>
            </a:br>
            <a:r>
              <a:rPr lang="en-GB" dirty="0"/>
              <a:t>posthumous under Claudius, AD 41-45</a:t>
            </a:r>
            <a:br>
              <a:rPr lang="en-GB" dirty="0"/>
            </a:br>
            <a:r>
              <a:rPr lang="en-GB" dirty="0"/>
              <a:t> Av.: NERO CLAVDIVS DRVSVS GERMANICVS IMP, 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/>
              <a:t>Rv</a:t>
            </a:r>
            <a:r>
              <a:rPr lang="en-GB" dirty="0"/>
              <a:t>.:</a:t>
            </a:r>
            <a:r>
              <a:rPr lang="en-GB" dirty="0" err="1"/>
              <a:t>Arcus</a:t>
            </a:r>
            <a:r>
              <a:rPr lang="en-GB" dirty="0"/>
              <a:t> </a:t>
            </a:r>
            <a:r>
              <a:rPr lang="en-GB" dirty="0" err="1"/>
              <a:t>Drusi</a:t>
            </a:r>
            <a:r>
              <a:rPr lang="en-GB" dirty="0"/>
              <a:t> – with </a:t>
            </a:r>
            <a:r>
              <a:rPr lang="en-GB" dirty="0" err="1"/>
              <a:t>equestr</a:t>
            </a:r>
            <a:r>
              <a:rPr lang="en-GB" dirty="0"/>
              <a:t>. statue of Drusus, 2 </a:t>
            </a:r>
            <a:r>
              <a:rPr lang="en-GB" dirty="0" err="1"/>
              <a:t>tropaea</a:t>
            </a:r>
            <a:r>
              <a:rPr lang="en-GB" dirty="0"/>
              <a:t>: </a:t>
            </a:r>
            <a:r>
              <a:rPr lang="en-GB" dirty="0">
                <a:solidFill>
                  <a:srgbClr val="FFC000"/>
                </a:solidFill>
              </a:rPr>
              <a:t>DE GERMANIS</a:t>
            </a:r>
          </a:p>
        </p:txBody>
      </p:sp>
      <p:pic>
        <p:nvPicPr>
          <p:cNvPr id="78850" name="Picture 2" descr="http://www.coinarchives.com/09c760432606fbde918db5569a41744b/img/hdrauch/094/image00739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52749"/>
            <a:ext cx="7848600" cy="3905251"/>
          </a:xfrm>
          <a:prstGeom prst="rect">
            <a:avLst/>
          </a:prstGeom>
          <a:noFill/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E27AF9-64E3-4EFA-8BEB-5BBD9A0BDDC6}"/>
              </a:ext>
            </a:extLst>
          </p:cNvPr>
          <p:cNvSpPr/>
          <p:nvPr/>
        </p:nvSpPr>
        <p:spPr>
          <a:xfrm>
            <a:off x="179512" y="692696"/>
            <a:ext cx="6030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i="1" dirty="0">
                <a:solidFill>
                  <a:schemeClr val="bg2">
                    <a:lumMod val="90000"/>
                  </a:schemeClr>
                </a:solidFill>
              </a:rPr>
              <a:t>brother of the Tiberius, father of Claudius and Germanicus,</a:t>
            </a:r>
            <a:br>
              <a:rPr lang="en-GB" sz="1600" i="1" dirty="0">
                <a:solidFill>
                  <a:schemeClr val="bg2">
                    <a:lumMod val="90000"/>
                  </a:schemeClr>
                </a:solidFill>
              </a:rPr>
            </a:br>
            <a:r>
              <a:rPr lang="en-GB" sz="1600" i="1" dirty="0">
                <a:solidFill>
                  <a:schemeClr val="bg2">
                    <a:lumMod val="90000"/>
                  </a:schemeClr>
                </a:solidFill>
              </a:rPr>
              <a:t>grandfather of Caligula, </a:t>
            </a:r>
            <a:r>
              <a:rPr lang="en-GB" sz="1600" i="1" dirty="0" err="1">
                <a:solidFill>
                  <a:schemeClr val="bg2">
                    <a:lumMod val="90000"/>
                  </a:schemeClr>
                </a:solidFill>
              </a:rPr>
              <a:t>gt</a:t>
            </a:r>
            <a:r>
              <a:rPr lang="en-GB" sz="1600" i="1" dirty="0">
                <a:solidFill>
                  <a:schemeClr val="bg2">
                    <a:lumMod val="90000"/>
                  </a:schemeClr>
                </a:solidFill>
              </a:rPr>
              <a:t>-grandfather of Nero…</a:t>
            </a:r>
          </a:p>
        </p:txBody>
      </p:sp>
    </p:spTree>
    <p:extLst>
      <p:ext uri="{BB962C8B-B14F-4D97-AF65-F5344CB8AC3E}">
        <p14:creationId xmlns:p14="http://schemas.microsoft.com/office/powerpoint/2010/main" val="35057222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er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60" y="-43246"/>
            <a:ext cx="5185466" cy="69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79712" y="0"/>
            <a:ext cx="5311562" cy="808038"/>
          </a:xfrm>
        </p:spPr>
        <p:txBody>
          <a:bodyPr/>
          <a:lstStyle/>
          <a:p>
            <a:r>
              <a:rPr lang="en-GB" dirty="0"/>
              <a:t>Nero A.D. 54 - 68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11560" y="1556792"/>
            <a:ext cx="7920880" cy="4193776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aureus (7,24g), Roma, A.D. 67-68 </a:t>
            </a:r>
            <a:b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Av.: IMP NERO CAESAR - AVG P 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P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,</a:t>
            </a:r>
            <a:b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Rv.: SALVS (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im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Abschnitt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), 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Salus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with </a:t>
            </a:r>
            <a:r>
              <a:rPr lang="en-GB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patera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on throne</a:t>
            </a:r>
          </a:p>
        </p:txBody>
      </p:sp>
      <p:pic>
        <p:nvPicPr>
          <p:cNvPr id="80898" name="Picture 2" descr="http://www.coinarchives.com/41e26bf9970517295df57e992ff8b87d/img/hdrauch/094/image00775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491" y="2584272"/>
            <a:ext cx="7896225" cy="3676651"/>
          </a:xfrm>
          <a:prstGeom prst="rect">
            <a:avLst/>
          </a:prstGeom>
          <a:noFill/>
        </p:spPr>
      </p:pic>
      <p:sp>
        <p:nvSpPr>
          <p:cNvPr id="7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END OF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JULIO-CLAUDIAN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4565509" y="3865512"/>
            <a:ext cx="4572000" cy="3139321"/>
          </a:xfrm>
          <a:prstGeom prst="rect">
            <a:avLst/>
          </a:prstGeom>
          <a:solidFill>
            <a:schemeClr val="accent2">
              <a:alpha val="46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US" i="1" dirty="0" err="1"/>
              <a:t>Nerō</a:t>
            </a:r>
            <a:r>
              <a:rPr lang="en-US" i="1" dirty="0"/>
              <a:t> Claudius Caesar Augustus Germanicus</a:t>
            </a:r>
            <a:r>
              <a:rPr lang="en-US" dirty="0"/>
              <a:t>;</a:t>
            </a:r>
            <a:br>
              <a:rPr lang="en-US" dirty="0"/>
            </a:br>
            <a:r>
              <a:rPr lang="en-US" dirty="0"/>
              <a:t>15 December 37 – emp. from 54 - 9 June 68</a:t>
            </a:r>
          </a:p>
          <a:p>
            <a:r>
              <a:rPr lang="en-US" dirty="0"/>
              <a:t>Born: </a:t>
            </a:r>
            <a:r>
              <a:rPr lang="en-GB" dirty="0"/>
              <a:t>Lucius </a:t>
            </a:r>
            <a:r>
              <a:rPr lang="en-GB" dirty="0" err="1"/>
              <a:t>Domitius</a:t>
            </a:r>
            <a:r>
              <a:rPr lang="en-GB" dirty="0"/>
              <a:t> </a:t>
            </a:r>
            <a:r>
              <a:rPr lang="en-GB" dirty="0" err="1"/>
              <a:t>Ahenobarbus</a:t>
            </a:r>
            <a:endParaRPr lang="en-US" dirty="0"/>
          </a:p>
          <a:p>
            <a:r>
              <a:rPr lang="en-US" dirty="0"/>
              <a:t>Adopted by Claudius as successor</a:t>
            </a:r>
          </a:p>
          <a:p>
            <a:pPr marL="285750" indent="-285750">
              <a:buFont typeface="Wingdings"/>
              <a:buChar char="à"/>
            </a:pPr>
            <a:r>
              <a:rPr lang="en-US" dirty="0"/>
              <a:t>diplomacy, trade and enhancing the cultural life </a:t>
            </a:r>
          </a:p>
          <a:p>
            <a:pPr marL="285750" indent="-285750">
              <a:buFont typeface="Wingdings"/>
              <a:buChar char="à"/>
            </a:pPr>
            <a:r>
              <a:rPr lang="en-US" dirty="0"/>
              <a:t>AD64: Great Fire</a:t>
            </a:r>
          </a:p>
          <a:p>
            <a:pPr marL="285750" indent="-285750">
              <a:buFont typeface="Wingdings"/>
              <a:buChar char="à"/>
            </a:pPr>
            <a:r>
              <a:rPr lang="de-DE" dirty="0"/>
              <a:t>tyranny and extravagance???</a:t>
            </a:r>
          </a:p>
          <a:p>
            <a:pPr marL="285750" indent="-285750">
              <a:buFont typeface="Wingdings"/>
              <a:buChar char="à"/>
            </a:pPr>
            <a:r>
              <a:rPr lang="de-DE" dirty="0"/>
              <a:t>Murdered </a:t>
            </a:r>
            <a:r>
              <a:rPr lang="de-DE" dirty="0" err="1"/>
              <a:t>by</a:t>
            </a:r>
            <a:r>
              <a:rPr lang="de-DE" dirty="0"/>
              <a:t> </a:t>
            </a:r>
            <a:r>
              <a:rPr lang="de-DE" dirty="0" err="1"/>
              <a:t>poison</a:t>
            </a:r>
            <a:endParaRPr lang="de-DE" dirty="0"/>
          </a:p>
          <a:p>
            <a:pPr marL="285750" indent="-285750">
              <a:buFont typeface="Wingdings"/>
              <a:buChar char="à"/>
            </a:pPr>
            <a:r>
              <a:rPr lang="de-DE" dirty="0" err="1"/>
              <a:t>Misunderstood</a:t>
            </a:r>
            <a:r>
              <a:rPr lang="de-DE" dirty="0"/>
              <a:t> </a:t>
            </a:r>
            <a:r>
              <a:rPr lang="de-DE" dirty="0" err="1"/>
              <a:t>emperor</a:t>
            </a:r>
            <a:r>
              <a:rPr lang="de-DE" dirty="0"/>
              <a:t>…?</a:t>
            </a:r>
          </a:p>
          <a:p>
            <a:pPr marL="285750" indent="-285750">
              <a:buFont typeface="Wingdings"/>
              <a:buChar char="à"/>
            </a:pP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53655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08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er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60" y="-43246"/>
            <a:ext cx="5185466" cy="69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79712" y="0"/>
            <a:ext cx="5311562" cy="808038"/>
          </a:xfrm>
        </p:spPr>
        <p:txBody>
          <a:bodyPr/>
          <a:lstStyle/>
          <a:p>
            <a:r>
              <a:rPr lang="en-GB" dirty="0"/>
              <a:t>Nero A.D. 54 - 68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190065" y="867334"/>
            <a:ext cx="7944145" cy="4158177"/>
          </a:xfrm>
        </p:spPr>
        <p:txBody>
          <a:bodyPr/>
          <a:lstStyle/>
          <a:p>
            <a:r>
              <a:rPr lang="en-GB" dirty="0"/>
              <a:t>AR-</a:t>
            </a:r>
            <a:r>
              <a:rPr lang="en-GB" dirty="0" err="1"/>
              <a:t>Tetradrachme</a:t>
            </a:r>
            <a:r>
              <a:rPr lang="en-GB" dirty="0"/>
              <a:t>, AD 63/64; </a:t>
            </a:r>
            <a:br>
              <a:rPr lang="en-GB" dirty="0"/>
            </a:br>
            <a:r>
              <a:rPr lang="en-GB" dirty="0"/>
              <a:t>mint: </a:t>
            </a:r>
            <a:r>
              <a:rPr lang="en-GB" dirty="0" err="1"/>
              <a:t>Antiochia</a:t>
            </a:r>
            <a:r>
              <a:rPr lang="en-GB" dirty="0"/>
              <a:t> (Syria); 15.18 g. </a:t>
            </a: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END OF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JULIO-CLAUDIAN DYNASTY</a:t>
            </a:r>
          </a:p>
        </p:txBody>
      </p:sp>
      <p:pic>
        <p:nvPicPr>
          <p:cNvPr id="9" name="Picture 8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FBE6ABEF-BAA5-4EA6-99F6-C44219EE0C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83"/>
          <a:stretch/>
        </p:blipFill>
        <p:spPr>
          <a:xfrm>
            <a:off x="107505" y="1603884"/>
            <a:ext cx="7776864" cy="37440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6884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Ner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60" y="-43246"/>
            <a:ext cx="5185466" cy="6901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979712" y="0"/>
            <a:ext cx="5311562" cy="808038"/>
          </a:xfrm>
        </p:spPr>
        <p:txBody>
          <a:bodyPr/>
          <a:lstStyle/>
          <a:p>
            <a:r>
              <a:rPr lang="en-GB" dirty="0"/>
              <a:t>Nero A.D. 54 - 68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1213330" y="831736"/>
            <a:ext cx="7920880" cy="4193776"/>
          </a:xfrm>
        </p:spPr>
        <p:txBody>
          <a:bodyPr/>
          <a:lstStyle/>
          <a:p>
            <a:r>
              <a:rPr lang="en-GB" dirty="0"/>
              <a:t>Aureus, 64/65, mint: </a:t>
            </a:r>
            <a:r>
              <a:rPr lang="en-GB" dirty="0" err="1"/>
              <a:t>Rom;e</a:t>
            </a:r>
            <a:r>
              <a:rPr lang="en-GB" dirty="0"/>
              <a:t> 7,27g</a:t>
            </a:r>
            <a:br>
              <a:rPr lang="en-GB" dirty="0"/>
            </a:br>
            <a:r>
              <a:rPr lang="en-GB" dirty="0" err="1"/>
              <a:t>ov</a:t>
            </a:r>
            <a:r>
              <a:rPr lang="en-GB" dirty="0"/>
              <a:t>: head of Nero</a:t>
            </a:r>
            <a:br>
              <a:rPr lang="en-GB" dirty="0"/>
            </a:br>
            <a:r>
              <a:rPr lang="en-GB" dirty="0" err="1"/>
              <a:t>rv</a:t>
            </a:r>
            <a:r>
              <a:rPr lang="en-GB" dirty="0"/>
              <a:t>: statue of Nero, with crown, and Victory on a globe</a:t>
            </a:r>
          </a:p>
          <a:p>
            <a:r>
              <a:rPr lang="en-GB" dirty="0"/>
              <a:t>Reference to the </a:t>
            </a:r>
            <a:r>
              <a:rPr lang="en-GB" dirty="0" err="1"/>
              <a:t>Parhian</a:t>
            </a:r>
            <a:r>
              <a:rPr lang="en-GB" dirty="0"/>
              <a:t> War, defeated </a:t>
            </a:r>
            <a:r>
              <a:rPr lang="en-GB" dirty="0" err="1"/>
              <a:t>Tiridates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BMC 56; Calico 402; </a:t>
            </a:r>
            <a:r>
              <a:rPr lang="en-GB" dirty="0" err="1"/>
              <a:t>Coh</a:t>
            </a:r>
            <a:r>
              <a:rPr lang="en-GB" dirty="0"/>
              <a:t>. 44; RIC² 46</a:t>
            </a: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END OF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JULIO-CLAUDIAN DYNASTY</a:t>
            </a:r>
          </a:p>
        </p:txBody>
      </p:sp>
      <p:pic>
        <p:nvPicPr>
          <p:cNvPr id="6" name="Picture 5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6CCC81E3-37A4-4539-83BC-0D72D17955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45" b="92746" l="3824" r="99134">
                        <a14:foregroundMark x1="9957" y1="24482" x2="9957" y2="24482"/>
                        <a14:foregroundMark x1="4040" y1="41062" x2="4040" y2="41062"/>
                        <a14:foregroundMark x1="14502" y1="68523" x2="14502" y2="68523"/>
                        <a14:foregroundMark x1="21356" y1="92746" x2="21356" y2="92746"/>
                        <a14:foregroundMark x1="32828" y1="18653" x2="32828" y2="18653"/>
                        <a14:foregroundMark x1="64646" y1="34715" x2="64646" y2="34715"/>
                        <a14:foregroundMark x1="74531" y1="44171" x2="74531" y2="44171"/>
                        <a14:foregroundMark x1="94372" y1="68264" x2="94372" y2="68264"/>
                        <a14:foregroundMark x1="95238" y1="76943" x2="95238" y2="76943"/>
                        <a14:foregroundMark x1="99206" y1="62176" x2="99206" y2="62176"/>
                        <a14:foregroundMark x1="67605" y1="19948" x2="67605" y2="19948"/>
                        <a14:foregroundMark x1="61833" y1="25000" x2="61833" y2="25000"/>
                        <a14:foregroundMark x1="57287" y1="30311" x2="57287" y2="30311"/>
                        <a14:foregroundMark x1="66883" y1="17876" x2="66883" y2="17876"/>
                        <a14:foregroundMark x1="73088" y1="92746" x2="73088" y2="92746"/>
                        <a14:foregroundMark x1="59524" y1="26425" x2="59524" y2="26425"/>
                        <a14:foregroundMark x1="72944" y1="13083" x2="72944" y2="13083"/>
                        <a14:foregroundMark x1="38240" y1="21632" x2="38240" y2="21632"/>
                        <a14:foregroundMark x1="26768" y1="14249" x2="26768" y2="142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3" y="2060848"/>
            <a:ext cx="9144000" cy="499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07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49CDD421-8A01-4E21-8B9A-1B3888477E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45" b="92746" l="3824" r="99134">
                        <a14:foregroundMark x1="9957" y1="24482" x2="9957" y2="24482"/>
                        <a14:foregroundMark x1="4040" y1="41062" x2="4040" y2="41062"/>
                        <a14:foregroundMark x1="14502" y1="68523" x2="14502" y2="68523"/>
                        <a14:foregroundMark x1="21356" y1="92746" x2="21356" y2="92746"/>
                        <a14:foregroundMark x1="32828" y1="18653" x2="32828" y2="18653"/>
                        <a14:foregroundMark x1="64646" y1="34715" x2="64646" y2="34715"/>
                        <a14:foregroundMark x1="74531" y1="44171" x2="74531" y2="44171"/>
                        <a14:foregroundMark x1="94372" y1="68264" x2="94372" y2="68264"/>
                        <a14:foregroundMark x1="95238" y1="76943" x2="95238" y2="76943"/>
                        <a14:foregroundMark x1="99206" y1="62176" x2="99206" y2="62176"/>
                        <a14:foregroundMark x1="67605" y1="19948" x2="67605" y2="19948"/>
                        <a14:foregroundMark x1="61833" y1="25000" x2="61833" y2="25000"/>
                        <a14:foregroundMark x1="57287" y1="30311" x2="57287" y2="30311"/>
                        <a14:foregroundMark x1="66883" y1="17876" x2="66883" y2="17876"/>
                        <a14:foregroundMark x1="73088" y1="92746" x2="73088" y2="92746"/>
                        <a14:foregroundMark x1="59524" y1="26425" x2="59524" y2="26425"/>
                        <a14:foregroundMark x1="72944" y1="13083" x2="72944" y2="13083"/>
                        <a14:foregroundMark x1="38240" y1="21632" x2="38240" y2="21632"/>
                        <a14:foregroundMark x1="26768" y1="14249" x2="26768" y2="142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93" y="2060848"/>
            <a:ext cx="9144000" cy="4996484"/>
          </a:xfrm>
          <a:prstGeom prst="rect">
            <a:avLst/>
          </a:prstGeom>
        </p:spPr>
      </p:pic>
      <p:pic>
        <p:nvPicPr>
          <p:cNvPr id="10" name="Picture 2" descr="Nero 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14"/>
            <a:ext cx="5074501" cy="675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1916219" y="-16629"/>
            <a:ext cx="5311562" cy="808038"/>
          </a:xfrm>
        </p:spPr>
        <p:txBody>
          <a:bodyPr/>
          <a:lstStyle/>
          <a:p>
            <a:r>
              <a:rPr lang="en-GB" dirty="0"/>
              <a:t>Nero A.D. 54 - 68</a:t>
            </a:r>
          </a:p>
        </p:txBody>
      </p:sp>
      <p:pic>
        <p:nvPicPr>
          <p:cNvPr id="7" name="Picture 4" descr="http://historiasapodeixis.files.wordpress.com/2011/04/damnatio-memoriae-at-pen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771018"/>
            <a:ext cx="4572000" cy="6086982"/>
          </a:xfrm>
          <a:prstGeom prst="rect">
            <a:avLst/>
          </a:prstGeom>
          <a:noFill/>
        </p:spPr>
      </p:pic>
      <p:sp>
        <p:nvSpPr>
          <p:cNvPr id="8" name="Textfeld 5"/>
          <p:cNvSpPr txBox="1"/>
          <p:nvPr/>
        </p:nvSpPr>
        <p:spPr>
          <a:xfrm>
            <a:off x="5148064" y="260648"/>
            <a:ext cx="399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damnatio</a:t>
            </a:r>
            <a:r>
              <a:rPr lang="en-GB" sz="20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 </a:t>
            </a:r>
            <a:r>
              <a:rPr lang="en-GB" sz="2000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800000"/>
                </a:highlight>
              </a:rPr>
              <a:t>memoriae</a:t>
            </a:r>
            <a:endParaRPr lang="en-GB" sz="20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800000"/>
              </a:highlight>
            </a:endParaRPr>
          </a:p>
        </p:txBody>
      </p:sp>
      <p:sp>
        <p:nvSpPr>
          <p:cNvPr id="9" name="Textfeld 6"/>
          <p:cNvSpPr txBox="1"/>
          <p:nvPr/>
        </p:nvSpPr>
        <p:spPr>
          <a:xfrm rot="20326838">
            <a:off x="282837" y="433349"/>
            <a:ext cx="21725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END OF 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JULIO-CLAUDIAN DYNASTY</a:t>
            </a:r>
          </a:p>
        </p:txBody>
      </p:sp>
      <p:pic>
        <p:nvPicPr>
          <p:cNvPr id="3" name="Picture 2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95C912CC-F161-46E4-905C-A0CB49ADA3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955" y="2888290"/>
            <a:ext cx="1905029" cy="28755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670565FE-07C1-42D7-9330-589E4979E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9237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Galba A.D. 68-69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56793"/>
            <a:ext cx="9144000" cy="4265784"/>
          </a:xfrm>
        </p:spPr>
        <p:txBody>
          <a:bodyPr/>
          <a:lstStyle/>
          <a:p>
            <a:r>
              <a:rPr lang="en-GB" dirty="0"/>
              <a:t>Denarius (3,57g), Roma, July 68-January 69 A.D.</a:t>
            </a:r>
            <a:br>
              <a:rPr lang="en-GB" dirty="0"/>
            </a:br>
            <a:r>
              <a:rPr lang="en-GB" dirty="0"/>
              <a:t> Av.: IMP SER GALBA CAESAR AVG P M</a:t>
            </a:r>
            <a:br>
              <a:rPr lang="en-GB" dirty="0"/>
            </a:br>
            <a:r>
              <a:rPr lang="en-GB" dirty="0"/>
              <a:t>Rv.: VICTOR-IA - P R, </a:t>
            </a:r>
            <a:r>
              <a:rPr lang="en-GB" dirty="0">
                <a:highlight>
                  <a:srgbClr val="800000"/>
                </a:highlight>
              </a:rPr>
              <a:t>Victory</a:t>
            </a:r>
            <a:r>
              <a:rPr lang="en-GB" dirty="0"/>
              <a:t> with wreath… on globe</a:t>
            </a:r>
          </a:p>
        </p:txBody>
      </p:sp>
      <p:pic>
        <p:nvPicPr>
          <p:cNvPr id="81922" name="Picture 2" descr="http://www.coinarchives.com/1ce5754e7f343ec18978f1f5d0fe5c53/img/hdrauch/094/image00777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2943224"/>
            <a:ext cx="7781925" cy="39147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28113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819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074" y="32012"/>
            <a:ext cx="5311562" cy="808038"/>
          </a:xfrm>
        </p:spPr>
        <p:txBody>
          <a:bodyPr/>
          <a:lstStyle/>
          <a:p>
            <a:r>
              <a:rPr lang="en-GB" dirty="0" err="1"/>
              <a:t>Otho</a:t>
            </a:r>
            <a:r>
              <a:rPr lang="en-GB" dirty="0"/>
              <a:t> A.D. 69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528" y="1508312"/>
            <a:ext cx="8496944" cy="3841375"/>
          </a:xfrm>
        </p:spPr>
        <p:txBody>
          <a:bodyPr/>
          <a:lstStyle/>
          <a:p>
            <a:r>
              <a:rPr lang="en-GB" dirty="0"/>
              <a:t>Denarius (3,33g), Roma, January-March A.D. 69</a:t>
            </a:r>
            <a:br>
              <a:rPr lang="en-GB" dirty="0"/>
            </a:br>
            <a:r>
              <a:rPr lang="en-GB" dirty="0"/>
              <a:t> Av.: IMP OTHO CAESAR AVG TR P</a:t>
            </a:r>
            <a:br>
              <a:rPr lang="en-GB" dirty="0"/>
            </a:br>
            <a:r>
              <a:rPr lang="en-GB" dirty="0"/>
              <a:t>Rv.: SECVRI-TAS P R, image of </a:t>
            </a:r>
            <a:r>
              <a:rPr lang="en-GB" dirty="0">
                <a:solidFill>
                  <a:srgbClr val="FFFF00"/>
                </a:solidFill>
                <a:highlight>
                  <a:srgbClr val="800000"/>
                </a:highlight>
              </a:rPr>
              <a:t>Securitas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with wreath and sceptre</a:t>
            </a:r>
          </a:p>
        </p:txBody>
      </p:sp>
      <p:pic>
        <p:nvPicPr>
          <p:cNvPr id="82946" name="Picture 2" descr="http://www.coinarchives.com/c87e3010360a1f1b9401df05ea6fdb65/img/hdrauch/094/image0077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26" b="93282" l="3735" r="96145">
                        <a14:foregroundMark x1="4578" y1="39276" x2="4578" y2="39276"/>
                        <a14:foregroundMark x1="16867" y1="59948" x2="16867" y2="59948"/>
                        <a14:foregroundMark x1="25904" y1="78295" x2="25904" y2="78295"/>
                        <a14:foregroundMark x1="25060" y1="93798" x2="25060" y2="93798"/>
                        <a14:foregroundMark x1="26988" y1="2326" x2="26988" y2="2326"/>
                        <a14:foregroundMark x1="23012" y1="4393" x2="23012" y2="4393"/>
                        <a14:foregroundMark x1="20361" y1="4651" x2="20361" y2="4651"/>
                        <a14:foregroundMark x1="16024" y1="7752" x2="16024" y2="7752"/>
                        <a14:foregroundMark x1="62048" y1="33333" x2="62048" y2="33333"/>
                        <a14:foregroundMark x1="68313" y1="56589" x2="68313" y2="56589"/>
                        <a14:foregroundMark x1="73735" y1="79845" x2="73735" y2="79845"/>
                        <a14:foregroundMark x1="81566" y1="85788" x2="81566" y2="85788"/>
                        <a14:foregroundMark x1="93012" y1="72093" x2="93012" y2="72093"/>
                        <a14:foregroundMark x1="96145" y1="63566" x2="96145" y2="63566"/>
                        <a14:foregroundMark x1="76867" y1="23514" x2="76867" y2="23514"/>
                        <a14:foregroundMark x1="75904" y1="5426" x2="75904" y2="5426"/>
                        <a14:foregroundMark x1="69880" y1="9044" x2="69880" y2="9044"/>
                        <a14:foregroundMark x1="63253" y1="13437" x2="63253" y2="13437"/>
                        <a14:foregroundMark x1="61084" y1="14470" x2="61084" y2="14470"/>
                        <a14:foregroundMark x1="62048" y1="7235" x2="62048" y2="7235"/>
                        <a14:foregroundMark x1="58313" y1="15762" x2="58313" y2="15762"/>
                        <a14:foregroundMark x1="31205" y1="40310" x2="31205" y2="40310"/>
                        <a14:foregroundMark x1="38313" y1="57364" x2="38313" y2="57364"/>
                        <a14:foregroundMark x1="31928" y1="83204" x2="31928" y2="83204"/>
                        <a14:foregroundMark x1="23253" y1="89147" x2="23253" y2="89147"/>
                        <a14:foregroundMark x1="18193" y1="87339" x2="18193" y2="87339"/>
                        <a14:foregroundMark x1="10964" y1="79328" x2="10964" y2="79328"/>
                        <a14:foregroundMark x1="3735" y1="64599" x2="3735" y2="64599"/>
                        <a14:foregroundMark x1="35663" y1="9561" x2="35663" y2="9561"/>
                        <a14:foregroundMark x1="32530" y1="6460" x2="32530" y2="6460"/>
                        <a14:foregroundMark x1="31325" y1="4134" x2="31325" y2="4134"/>
                        <a14:foregroundMark x1="13976" y1="8786" x2="13976" y2="8786"/>
                        <a14:foregroundMark x1="20361" y1="5168" x2="20361" y2="5168"/>
                        <a14:foregroundMark x1="22169" y1="4393" x2="22169" y2="4393"/>
                        <a14:foregroundMark x1="18434" y1="4393" x2="18434" y2="4393"/>
                      </a14:backgroundRemoval>
                    </a14:imgEffect>
                  </a14:imgLayer>
                </a14:imgProps>
              </a:ext>
            </a:extLst>
          </a:blip>
          <a:srcRect t="4096"/>
          <a:stretch/>
        </p:blipFill>
        <p:spPr bwMode="auto">
          <a:xfrm>
            <a:off x="0" y="2636912"/>
            <a:ext cx="9191468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55790240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2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-2465" y="0"/>
            <a:ext cx="5311562" cy="808038"/>
          </a:xfrm>
        </p:spPr>
        <p:txBody>
          <a:bodyPr/>
          <a:lstStyle/>
          <a:p>
            <a:r>
              <a:rPr lang="en-GB" dirty="0" err="1"/>
              <a:t>Vitellius</a:t>
            </a:r>
            <a:r>
              <a:rPr lang="en-GB" dirty="0"/>
              <a:t> A.D. 69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8820472" cy="4913857"/>
          </a:xfrm>
        </p:spPr>
        <p:txBody>
          <a:bodyPr/>
          <a:lstStyle/>
          <a:p>
            <a:r>
              <a:rPr lang="en-GB" dirty="0"/>
              <a:t>Denarius (3,14g), Roma, April-December 69 </a:t>
            </a:r>
            <a:br>
              <a:rPr lang="en-GB" dirty="0"/>
            </a:br>
            <a:r>
              <a:rPr lang="en-GB" dirty="0"/>
              <a:t>Av.: A VITELLIVS GERM IMP AVG TR P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chemeClr val="bg1"/>
                </a:solidFill>
                <a:highlight>
                  <a:srgbClr val="800000"/>
                </a:highlight>
              </a:rPr>
              <a:t>LIBERTAS - RESTITVTA</a:t>
            </a:r>
            <a:r>
              <a:rPr lang="en-GB" dirty="0"/>
              <a:t>, </a:t>
            </a:r>
            <a:r>
              <a:rPr lang="en-GB" dirty="0">
                <a:solidFill>
                  <a:srgbClr val="FFFF00"/>
                </a:solidFill>
              </a:rPr>
              <a:t>Libertas </a:t>
            </a:r>
            <a:r>
              <a:rPr lang="en-GB" dirty="0"/>
              <a:t>with pileus (symbol: freedom) and </a:t>
            </a:r>
            <a:r>
              <a:rPr lang="en-GB" dirty="0" err="1"/>
              <a:t>scepter</a:t>
            </a:r>
            <a:endParaRPr lang="en-GB" dirty="0"/>
          </a:p>
        </p:txBody>
      </p:sp>
      <p:pic>
        <p:nvPicPr>
          <p:cNvPr id="83972" name="Picture 4" descr="http://www.coinarchives.com/e0a1d5653a5d1318657bea489d21fb39/img/hdrauch/094/image007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44" b="97512" l="3976" r="95904">
                        <a14:foregroundMark x1="6265" y1="32090" x2="6265" y2="32090"/>
                        <a14:foregroundMark x1="19880" y1="60448" x2="19880" y2="60448"/>
                        <a14:foregroundMark x1="25783" y1="95274" x2="25783" y2="95274"/>
                        <a14:foregroundMark x1="4096" y1="64925" x2="4096" y2="64925"/>
                        <a14:foregroundMark x1="24217" y1="3234" x2="24217" y2="3234"/>
                        <a14:foregroundMark x1="64337" y1="45274" x2="64337" y2="45274"/>
                        <a14:foregroundMark x1="79398" y1="61692" x2="79398" y2="61692"/>
                        <a14:foregroundMark x1="93976" y1="63930" x2="93976" y2="63930"/>
                        <a14:foregroundMark x1="95904" y1="46517" x2="95904" y2="46517"/>
                        <a14:foregroundMark x1="43855" y1="53234" x2="43855" y2="53234"/>
                        <a14:foregroundMark x1="36386" y1="27363" x2="36386" y2="27363"/>
                        <a14:foregroundMark x1="27952" y1="61692" x2="27952" y2="61692"/>
                        <a14:foregroundMark x1="28193" y1="80846" x2="28193" y2="80846"/>
                        <a14:foregroundMark x1="18675" y1="5224" x2="18675" y2="5224"/>
                        <a14:foregroundMark x1="17831" y1="5473" x2="17831" y2="5473"/>
                        <a14:foregroundMark x1="77590" y1="1244" x2="77590" y2="1244"/>
                        <a14:foregroundMark x1="37229" y1="29104" x2="37229" y2="29104"/>
                        <a14:foregroundMark x1="32892" y1="9701" x2="32892" y2="9701"/>
                        <a14:foregroundMark x1="17349" y1="55721" x2="17349" y2="55721"/>
                        <a14:foregroundMark x1="78554" y1="97512" x2="78554" y2="97512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08921"/>
            <a:ext cx="8577524" cy="4149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39455661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3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Vespasianus01 pushkin edit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7" b="94896" l="1976" r="96838">
                        <a14:foregroundMark x1="91700" y1="63125" x2="91700" y2="63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9009"/>
            <a:ext cx="3851920" cy="486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err="1"/>
              <a:t>Vespasianus</a:t>
            </a:r>
            <a:r>
              <a:rPr lang="en-GB" dirty="0"/>
              <a:t> A.D. 69 – 79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08312"/>
            <a:ext cx="9144000" cy="3841375"/>
          </a:xfrm>
        </p:spPr>
        <p:txBody>
          <a:bodyPr/>
          <a:lstStyle/>
          <a:p>
            <a:r>
              <a:rPr lang="en-GB" dirty="0" err="1"/>
              <a:t>Dupondius</a:t>
            </a:r>
            <a:r>
              <a:rPr lang="en-GB" dirty="0"/>
              <a:t> (13,92g), Roma, A.D. 74 </a:t>
            </a:r>
            <a:br>
              <a:rPr lang="en-GB" dirty="0"/>
            </a:br>
            <a:r>
              <a:rPr lang="en-GB" dirty="0"/>
              <a:t>Av.: IMP CAESAR VESPASIANVS AVG</a:t>
            </a:r>
            <a:br>
              <a:rPr lang="en-GB" dirty="0"/>
            </a:br>
            <a:r>
              <a:rPr lang="en-GB" dirty="0"/>
              <a:t>P-ON MAX TR POT P </a:t>
            </a:r>
            <a:r>
              <a:rPr lang="en-GB" dirty="0" err="1"/>
              <a:t>P</a:t>
            </a:r>
            <a:r>
              <a:rPr lang="en-GB" dirty="0"/>
              <a:t> COS V CENS, Caduceus with 2 </a:t>
            </a:r>
            <a:r>
              <a:rPr lang="en-GB" i="1" dirty="0" err="1"/>
              <a:t>cornuacopiae</a:t>
            </a:r>
            <a:r>
              <a:rPr lang="en-GB" dirty="0"/>
              <a:t>.</a:t>
            </a:r>
          </a:p>
        </p:txBody>
      </p:sp>
      <p:pic>
        <p:nvPicPr>
          <p:cNvPr id="84996" name="Picture 4" descr="http://www.coinarchives.com/7c7226dbe57781249d66d2b8e36a96ef/img/hdrauch/094/image007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83" b="98517" l="3481" r="96414">
                        <a14:foregroundMark x1="96414" y1="51059" x2="96414" y2="51059"/>
                        <a14:foregroundMark x1="80907" y1="97034" x2="80907" y2="97034"/>
                        <a14:foregroundMark x1="77215" y1="3178" x2="77215" y2="3178"/>
                        <a14:foregroundMark x1="16245" y1="30932" x2="16245" y2="30932"/>
                        <a14:foregroundMark x1="31329" y1="54237" x2="31329" y2="54237"/>
                        <a14:foregroundMark x1="39451" y1="26483" x2="39451" y2="26483"/>
                        <a14:foregroundMark x1="45781" y1="24364" x2="45781" y2="24364"/>
                        <a14:foregroundMark x1="33755" y1="67161" x2="33755" y2="67161"/>
                        <a14:foregroundMark x1="22996" y1="94280" x2="22996" y2="94280"/>
                        <a14:foregroundMark x1="23207" y1="98517" x2="23207" y2="98517"/>
                        <a14:foregroundMark x1="5063" y1="69492" x2="5063" y2="69492"/>
                        <a14:foregroundMark x1="3586" y1="48093" x2="3586" y2="48093"/>
                        <a14:foregroundMark x1="30274" y1="5297" x2="30274" y2="5297"/>
                        <a14:foregroundMark x1="22785" y1="1483" x2="22785" y2="1483"/>
                        <a14:foregroundMark x1="18671" y1="6568" x2="18671" y2="5508"/>
                        <a14:foregroundMark x1="15401" y1="7627" x2="15401" y2="7627"/>
                        <a14:foregroundMark x1="13291" y1="8686" x2="13291" y2="8686"/>
                        <a14:foregroundMark x1="69515" y1="4237" x2="69515" y2="4237"/>
                        <a14:foregroundMark x1="73101" y1="2754" x2="73101" y2="2754"/>
                        <a14:foregroundMark x1="64662" y1="7415" x2="64662" y2="7415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933699"/>
            <a:ext cx="7896225" cy="3924301"/>
          </a:xfrm>
          <a:prstGeom prst="rect">
            <a:avLst/>
          </a:prstGeom>
          <a:noFill/>
        </p:spPr>
      </p:pic>
      <p:sp>
        <p:nvSpPr>
          <p:cNvPr id="6" name="Textfeld 5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4551619" y="4365104"/>
            <a:ext cx="4572000" cy="2308324"/>
          </a:xfrm>
          <a:prstGeom prst="rect">
            <a:avLst/>
          </a:prstGeom>
          <a:solidFill>
            <a:schemeClr val="accent2">
              <a:alpha val="46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la-Latn" i="1" dirty="0"/>
              <a:t>Titus Flāvius Caesar Vespasiānus Augustus</a:t>
            </a:r>
            <a:br>
              <a:rPr lang="de-DE" dirty="0"/>
            </a:br>
            <a:r>
              <a:rPr lang="la-Latn" dirty="0"/>
              <a:t>17 November 9 – 23 June 79</a:t>
            </a:r>
            <a:endParaRPr lang="de-DE" dirty="0"/>
          </a:p>
          <a:p>
            <a:pPr algn="r"/>
            <a:r>
              <a:rPr lang="de-DE" dirty="0"/>
              <a:t>Family of equestrian origin</a:t>
            </a:r>
            <a:br>
              <a:rPr lang="de-DE" dirty="0"/>
            </a:br>
            <a:r>
              <a:rPr lang="de-DE" dirty="0"/>
              <a:t>Miltiary achievements </a:t>
            </a:r>
            <a:br>
              <a:rPr lang="de-DE" dirty="0"/>
            </a:br>
            <a:r>
              <a:rPr lang="de-DE" dirty="0"/>
              <a:t>        (Britain 43 &amp; Judaea 66)</a:t>
            </a:r>
          </a:p>
          <a:p>
            <a:pPr algn="r"/>
            <a:r>
              <a:rPr lang="en-US" dirty="0"/>
              <a:t>Roman legions of Egypt and Judaea reacted declared Vespasian emperor</a:t>
            </a:r>
          </a:p>
          <a:p>
            <a:pPr algn="r"/>
            <a:r>
              <a:rPr lang="en-US" dirty="0"/>
              <a:t>Built colosseum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76777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Vespasianus01 pushkin edit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7" b="94896" l="1976" r="96838">
                        <a14:foregroundMark x1="91700" y1="63125" x2="91700" y2="63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9009"/>
            <a:ext cx="3851920" cy="486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err="1"/>
              <a:t>Vespasianus</a:t>
            </a:r>
            <a:r>
              <a:rPr lang="en-GB" dirty="0"/>
              <a:t> A.D. 69 – 79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08312"/>
            <a:ext cx="9144000" cy="3841375"/>
          </a:xfrm>
        </p:spPr>
        <p:txBody>
          <a:bodyPr/>
          <a:lstStyle/>
          <a:p>
            <a:r>
              <a:rPr lang="en-GB" dirty="0" err="1"/>
              <a:t>Dupondius</a:t>
            </a:r>
            <a:r>
              <a:rPr lang="en-GB" dirty="0"/>
              <a:t> (13,92g), Roma, A.D. 74 </a:t>
            </a:r>
            <a:br>
              <a:rPr lang="en-GB" dirty="0"/>
            </a:br>
            <a:r>
              <a:rPr lang="en-GB" dirty="0"/>
              <a:t>Av.: IMP CAESAR VESPASIANVS AVG</a:t>
            </a:r>
            <a:br>
              <a:rPr lang="en-GB" dirty="0"/>
            </a:br>
            <a:r>
              <a:rPr lang="en-GB" dirty="0"/>
              <a:t>P-ON MAX TR POT P </a:t>
            </a:r>
            <a:r>
              <a:rPr lang="en-GB" dirty="0" err="1"/>
              <a:t>P</a:t>
            </a:r>
            <a:r>
              <a:rPr lang="en-GB" dirty="0"/>
              <a:t> COS V CENS, Caduceus with 2 </a:t>
            </a:r>
            <a:r>
              <a:rPr lang="en-GB" i="1" dirty="0" err="1"/>
              <a:t>cornuacopiae</a:t>
            </a:r>
            <a:r>
              <a:rPr lang="en-GB" dirty="0"/>
              <a:t>.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pic>
        <p:nvPicPr>
          <p:cNvPr id="7" name="Picture 6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4B31D392-1129-4679-92D5-8D545EFD66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508311"/>
            <a:ext cx="7009730" cy="35048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ED96781-DAA1-402E-948A-4712FB9B0BC6}"/>
              </a:ext>
            </a:extLst>
          </p:cNvPr>
          <p:cNvSpPr/>
          <p:nvPr/>
        </p:nvSpPr>
        <p:spPr>
          <a:xfrm>
            <a:off x="3131840" y="5085184"/>
            <a:ext cx="36917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First </a:t>
            </a:r>
            <a:r>
              <a:rPr lang="en-GB" i="1" dirty="0"/>
              <a:t>Jewish</a:t>
            </a:r>
            <a:r>
              <a:rPr lang="en-GB" dirty="0"/>
              <a:t>–Roman </a:t>
            </a:r>
            <a:r>
              <a:rPr lang="en-GB" i="1" dirty="0"/>
              <a:t>War</a:t>
            </a:r>
            <a:r>
              <a:rPr lang="en-GB" dirty="0"/>
              <a:t> (66–73 AD)</a:t>
            </a:r>
          </a:p>
        </p:txBody>
      </p:sp>
    </p:spTree>
    <p:extLst>
      <p:ext uri="{BB962C8B-B14F-4D97-AF65-F5344CB8AC3E}">
        <p14:creationId xmlns:p14="http://schemas.microsoft.com/office/powerpoint/2010/main" val="273311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Vespasianus01 pushkin edit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7" b="94896" l="1976" r="96838">
                        <a14:foregroundMark x1="91700" y1="63125" x2="91700" y2="631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9009"/>
            <a:ext cx="3851920" cy="486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 err="1"/>
              <a:t>Vespasianus</a:t>
            </a:r>
            <a:r>
              <a:rPr lang="en-GB" dirty="0"/>
              <a:t> A.D. 69 – 79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508312"/>
            <a:ext cx="9144000" cy="3841375"/>
          </a:xfrm>
        </p:spPr>
        <p:txBody>
          <a:bodyPr/>
          <a:lstStyle/>
          <a:p>
            <a:r>
              <a:rPr lang="en-GB" dirty="0"/>
              <a:t>IMP CAES VESPASIAN AVG PM TR P PP COS VIII</a:t>
            </a:r>
          </a:p>
        </p:txBody>
      </p:sp>
      <p:sp>
        <p:nvSpPr>
          <p:cNvPr id="6" name="Textfeld 5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5976" y="6127593"/>
            <a:ext cx="4572000" cy="646331"/>
          </a:xfrm>
          <a:prstGeom prst="rect">
            <a:avLst/>
          </a:prstGeom>
          <a:solidFill>
            <a:schemeClr val="accent2">
              <a:alpha val="46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r"/>
            <a:r>
              <a:rPr lang="en-GB" i="1" dirty="0"/>
              <a:t>Vespasian started building the colosseum in 72 (</a:t>
            </a:r>
            <a:r>
              <a:rPr lang="en-GB" i="1" dirty="0" err="1"/>
              <a:t>compl</a:t>
            </a:r>
            <a:r>
              <a:rPr lang="en-GB" i="1" dirty="0"/>
              <a:t>. AD80), instead of Nero’s Golden House </a:t>
            </a:r>
            <a:endParaRPr lang="de-DE" dirty="0"/>
          </a:p>
        </p:txBody>
      </p:sp>
      <p:pic>
        <p:nvPicPr>
          <p:cNvPr id="7" name="Picture 6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6B83E678-92A5-4D2E-9BC3-E90A44EAD8B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981" b="95489" l="2932" r="99053">
                        <a14:foregroundMark x1="15201" y1="7143" x2="15201" y2="7143"/>
                        <a14:foregroundMark x1="10600" y1="31579" x2="10600" y2="31579"/>
                        <a14:foregroundMark x1="6766" y1="53195" x2="6766" y2="53195"/>
                        <a14:foregroundMark x1="8525" y1="82613" x2="8525" y2="82613"/>
                        <a14:foregroundMark x1="29995" y1="95489" x2="29995" y2="95489"/>
                        <a14:foregroundMark x1="3518" y1="42011" x2="3518" y2="42011"/>
                        <a14:foregroundMark x1="2932" y1="36184" x2="2932" y2="36184"/>
                        <a14:foregroundMark x1="61976" y1="67575" x2="61976" y2="67575"/>
                        <a14:foregroundMark x1="74109" y1="75470" x2="74109" y2="75470"/>
                        <a14:foregroundMark x1="87055" y1="49530" x2="87055" y2="49530"/>
                        <a14:foregroundMark x1="95129" y1="41917" x2="95129" y2="41917"/>
                        <a14:foregroundMark x1="97790" y1="67763" x2="97790" y2="67763"/>
                        <a14:foregroundMark x1="99053" y1="45113" x2="99053" y2="45113"/>
                        <a14:foregroundMark x1="14208" y1="15508" x2="14208" y2="15508"/>
                        <a14:foregroundMark x1="17005" y1="20301" x2="17005" y2="20301"/>
                        <a14:foregroundMark x1="77447" y1="4981" x2="77447" y2="49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844824"/>
            <a:ext cx="9144000" cy="4388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8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2F14-AEB8-48F8-A1BB-244B762E6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castle on top of a building&#10;&#10;Description generated with high confidence">
            <a:extLst>
              <a:ext uri="{FF2B5EF4-FFF2-40B4-BE49-F238E27FC236}">
                <a16:creationId xmlns:a16="http://schemas.microsoft.com/office/drawing/2014/main" id="{65FE6E61-0C6F-4E5B-AFDC-53289DC2A9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42" y="7803"/>
            <a:ext cx="9085278" cy="6877581"/>
          </a:xfrm>
        </p:spPr>
      </p:pic>
    </p:spTree>
    <p:extLst>
      <p:ext uri="{BB962C8B-B14F-4D97-AF65-F5344CB8AC3E}">
        <p14:creationId xmlns:p14="http://schemas.microsoft.com/office/powerpoint/2010/main" val="1089481160"/>
      </p:ext>
    </p:extLst>
  </p:cSld>
  <p:clrMapOvr>
    <a:masterClrMapping/>
  </p:clrMapOvr>
  <p:transition spd="med">
    <p:randomBar dir="vert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1.bp.blogspot.com/-HyNpnUdIbvQ/T0rLkwqpGlI/AAAAAAAAB3k/zS6Jn9MVUCc/s1600/Ti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04" y="-96245"/>
            <a:ext cx="3203060" cy="41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Titus A.D. 79 – 81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337792"/>
          </a:xfrm>
        </p:spPr>
        <p:txBody>
          <a:bodyPr/>
          <a:lstStyle/>
          <a:p>
            <a:r>
              <a:rPr lang="en-GB" dirty="0"/>
              <a:t>Titus as Caesar 69-79. Denarius (3,16g), Ephesus (</a:t>
            </a:r>
            <a:r>
              <a:rPr lang="en-GB" dirty="0" err="1"/>
              <a:t>Efes</a:t>
            </a:r>
            <a:r>
              <a:rPr lang="en-GB" dirty="0"/>
              <a:t>), A.D. 71</a:t>
            </a:r>
            <a:br>
              <a:rPr lang="en-GB" dirty="0"/>
            </a:br>
            <a:r>
              <a:rPr lang="en-GB" dirty="0"/>
              <a:t> Av.: IMPERATOR T CAESAR AVGVSTI E (sic)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  <a:highlight>
                  <a:srgbClr val="800000"/>
                </a:highlight>
              </a:rPr>
              <a:t>CONCORDIA</a:t>
            </a:r>
            <a:r>
              <a:rPr lang="en-GB" dirty="0"/>
              <a:t> - AVG / EPHE  Concordia-Ceres </a:t>
            </a:r>
          </a:p>
        </p:txBody>
      </p:sp>
      <p:pic>
        <p:nvPicPr>
          <p:cNvPr id="86018" name="Picture 2" descr="http://www.coinarchives.com/a907bdf217872e5d7d7db94906c72904/img/hdrauch/094/image008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20" b="93674" l="2066" r="94775">
                        <a14:foregroundMark x1="4496" y1="36983" x2="4496" y2="36983"/>
                        <a14:foregroundMark x1="2066" y1="56448" x2="2066" y2="56448"/>
                        <a14:foregroundMark x1="12151" y1="87105" x2="12151" y2="87105"/>
                        <a14:foregroundMark x1="17740" y1="93917" x2="17740" y2="93917"/>
                        <a14:foregroundMark x1="29769" y1="14599" x2="29769" y2="14599"/>
                        <a14:foregroundMark x1="33293" y1="14599" x2="33293" y2="14599"/>
                        <a14:foregroundMark x1="31592" y1="4380" x2="31592" y2="4380"/>
                        <a14:foregroundMark x1="17497" y1="7299" x2="17497" y2="7299"/>
                        <a14:foregroundMark x1="23937" y1="2920" x2="23937" y2="2920"/>
                        <a14:foregroundMark x1="19320" y1="7543" x2="19320" y2="7543"/>
                        <a14:foregroundMark x1="63426" y1="45742" x2="63426" y2="45742"/>
                        <a14:foregroundMark x1="76185" y1="55718" x2="76185" y2="55718"/>
                        <a14:foregroundMark x1="93803" y1="67883" x2="93803" y2="67883"/>
                        <a14:foregroundMark x1="94775" y1="78589" x2="94775" y2="78589"/>
                        <a14:foregroundMark x1="66343" y1="7056" x2="66343" y2="7056"/>
                        <a14:foregroundMark x1="84933" y1="7056" x2="84933" y2="705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740826" cy="4365104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3173429" y="5517232"/>
            <a:ext cx="5976664" cy="923330"/>
          </a:xfrm>
          <a:prstGeom prst="rect">
            <a:avLst/>
          </a:prstGeom>
          <a:solidFill>
            <a:schemeClr val="accent5">
              <a:alpha val="33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/>
              <a:t>succeeded his father Vespasian upon his death</a:t>
            </a:r>
          </a:p>
          <a:p>
            <a:r>
              <a:rPr lang="en-US" dirty="0"/>
              <a:t>During reign : completing colosseum; Pompey AD79</a:t>
            </a:r>
          </a:p>
          <a:p>
            <a:r>
              <a:rPr lang="en-US" dirty="0"/>
              <a:t>died of a fever on 13 September 81</a:t>
            </a:r>
          </a:p>
        </p:txBody>
      </p:sp>
    </p:spTree>
    <p:extLst>
      <p:ext uri="{BB962C8B-B14F-4D97-AF65-F5344CB8AC3E}">
        <p14:creationId xmlns:p14="http://schemas.microsoft.com/office/powerpoint/2010/main" val="372998728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1.bp.blogspot.com/-HyNpnUdIbvQ/T0rLkwqpGlI/AAAAAAAAB3k/zS6Jn9MVUCc/s1600/Ti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04" y="-96245"/>
            <a:ext cx="3203060" cy="41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Titus A.D. 79 – 81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337792"/>
          </a:xfrm>
        </p:spPr>
        <p:txBody>
          <a:bodyPr/>
          <a:lstStyle/>
          <a:p>
            <a:r>
              <a:rPr lang="en-GB" dirty="0"/>
              <a:t>Titus as Caesar 69-79. Denarius (3,16g), Ephesus (</a:t>
            </a:r>
            <a:r>
              <a:rPr lang="en-GB" dirty="0" err="1"/>
              <a:t>Efes</a:t>
            </a:r>
            <a:r>
              <a:rPr lang="en-GB" dirty="0"/>
              <a:t>), A.D. 71</a:t>
            </a:r>
            <a:br>
              <a:rPr lang="en-GB" dirty="0"/>
            </a:br>
            <a:r>
              <a:rPr lang="en-GB" dirty="0"/>
              <a:t> Av.: IMPERATOR T CAESAR AVGVSTI E (sic)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  <a:highlight>
                  <a:srgbClr val="800000"/>
                </a:highlight>
              </a:rPr>
              <a:t>CONCORDIA</a:t>
            </a:r>
            <a:r>
              <a:rPr lang="en-GB" dirty="0"/>
              <a:t> - AVG / EPHE  Concordia-Ceres </a:t>
            </a:r>
          </a:p>
        </p:txBody>
      </p:sp>
      <p:pic>
        <p:nvPicPr>
          <p:cNvPr id="86018" name="Picture 2" descr="http://www.coinarchives.com/a907bdf217872e5d7d7db94906c72904/img/hdrauch/094/image008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20" b="93674" l="2066" r="94775">
                        <a14:foregroundMark x1="4496" y1="36983" x2="4496" y2="36983"/>
                        <a14:foregroundMark x1="2066" y1="56448" x2="2066" y2="56448"/>
                        <a14:foregroundMark x1="12151" y1="87105" x2="12151" y2="87105"/>
                        <a14:foregroundMark x1="17740" y1="93917" x2="17740" y2="93917"/>
                        <a14:foregroundMark x1="29769" y1="14599" x2="29769" y2="14599"/>
                        <a14:foregroundMark x1="33293" y1="14599" x2="33293" y2="14599"/>
                        <a14:foregroundMark x1="31592" y1="4380" x2="31592" y2="4380"/>
                        <a14:foregroundMark x1="17497" y1="7299" x2="17497" y2="7299"/>
                        <a14:foregroundMark x1="23937" y1="2920" x2="23937" y2="2920"/>
                        <a14:foregroundMark x1="19320" y1="7543" x2="19320" y2="7543"/>
                        <a14:foregroundMark x1="63426" y1="45742" x2="63426" y2="45742"/>
                        <a14:foregroundMark x1="76185" y1="55718" x2="76185" y2="55718"/>
                        <a14:foregroundMark x1="93803" y1="67883" x2="93803" y2="67883"/>
                        <a14:foregroundMark x1="94775" y1="78589" x2="94775" y2="78589"/>
                        <a14:foregroundMark x1="66343" y1="7056" x2="66343" y2="7056"/>
                        <a14:foregroundMark x1="84933" y1="7056" x2="84933" y2="705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740826" cy="4365104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3173429" y="5517232"/>
            <a:ext cx="5976664" cy="923330"/>
          </a:xfrm>
          <a:prstGeom prst="rect">
            <a:avLst/>
          </a:prstGeom>
          <a:solidFill>
            <a:schemeClr val="accent5">
              <a:alpha val="33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/>
              <a:t>succeeded his father Vespasian upon his death</a:t>
            </a:r>
          </a:p>
          <a:p>
            <a:r>
              <a:rPr lang="en-US" dirty="0"/>
              <a:t>During reign : completing colosseum; Pompey AD79</a:t>
            </a:r>
          </a:p>
          <a:p>
            <a:r>
              <a:rPr lang="en-US" dirty="0"/>
              <a:t>died of a fever on 13 September 81</a:t>
            </a:r>
          </a:p>
        </p:txBody>
      </p:sp>
      <p:pic>
        <p:nvPicPr>
          <p:cNvPr id="8" name="Picture 7" descr="A large stone statue in front of a building&#10;&#10;Description generated with high confidence">
            <a:extLst>
              <a:ext uri="{FF2B5EF4-FFF2-40B4-BE49-F238E27FC236}">
                <a16:creationId xmlns:a16="http://schemas.microsoft.com/office/drawing/2014/main" id="{D663BAC3-8AF0-4E92-830A-46548C5DDB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768370"/>
            <a:ext cx="9144000" cy="609004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5B2A10F-B6ED-4252-9EB6-50EB3F14205B}"/>
              </a:ext>
            </a:extLst>
          </p:cNvPr>
          <p:cNvSpPr/>
          <p:nvPr/>
        </p:nvSpPr>
        <p:spPr>
          <a:xfrm>
            <a:off x="5270346" y="4486716"/>
            <a:ext cx="3937296" cy="646331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dirty="0"/>
              <a:t>constructed c.AD82</a:t>
            </a:r>
            <a:br>
              <a:rPr lang="en-GB" dirty="0"/>
            </a:br>
            <a:r>
              <a:rPr lang="en-GB" dirty="0"/>
              <a:t>by Domitian, Titus’ younger brother…</a:t>
            </a:r>
          </a:p>
        </p:txBody>
      </p:sp>
    </p:spTree>
    <p:extLst>
      <p:ext uri="{BB962C8B-B14F-4D97-AF65-F5344CB8AC3E}">
        <p14:creationId xmlns:p14="http://schemas.microsoft.com/office/powerpoint/2010/main" val="19982128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1.bp.blogspot.com/-HyNpnUdIbvQ/T0rLkwqpGlI/AAAAAAAAB3k/zS6Jn9MVUCc/s1600/Tit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004" y="-96245"/>
            <a:ext cx="3203060" cy="410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Titus A.D. 79 – 81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337792"/>
          </a:xfrm>
        </p:spPr>
        <p:txBody>
          <a:bodyPr/>
          <a:lstStyle/>
          <a:p>
            <a:r>
              <a:rPr lang="en-GB" dirty="0"/>
              <a:t>Titus as Caesar 69-79. Denarius (3,16g), Ephesus (</a:t>
            </a:r>
            <a:r>
              <a:rPr lang="en-GB" dirty="0" err="1"/>
              <a:t>Efes</a:t>
            </a:r>
            <a:r>
              <a:rPr lang="en-GB" dirty="0"/>
              <a:t>), A.D. 71</a:t>
            </a:r>
            <a:br>
              <a:rPr lang="en-GB" dirty="0"/>
            </a:br>
            <a:r>
              <a:rPr lang="en-GB" dirty="0"/>
              <a:t> Av.: IMPERATOR T CAESAR AVGVSTI E (sic)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  <a:highlight>
                  <a:srgbClr val="800000"/>
                </a:highlight>
              </a:rPr>
              <a:t>CONCORDIA</a:t>
            </a:r>
            <a:r>
              <a:rPr lang="en-GB" dirty="0"/>
              <a:t> - AVG / EPHE  Concordia-Ceres </a:t>
            </a:r>
          </a:p>
        </p:txBody>
      </p:sp>
      <p:pic>
        <p:nvPicPr>
          <p:cNvPr id="86018" name="Picture 2" descr="http://www.coinarchives.com/a907bdf217872e5d7d7db94906c72904/img/hdrauch/094/image008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20" b="93674" l="2066" r="94775">
                        <a14:foregroundMark x1="4496" y1="36983" x2="4496" y2="36983"/>
                        <a14:foregroundMark x1="2066" y1="56448" x2="2066" y2="56448"/>
                        <a14:foregroundMark x1="12151" y1="87105" x2="12151" y2="87105"/>
                        <a14:foregroundMark x1="17740" y1="93917" x2="17740" y2="93917"/>
                        <a14:foregroundMark x1="29769" y1="14599" x2="29769" y2="14599"/>
                        <a14:foregroundMark x1="33293" y1="14599" x2="33293" y2="14599"/>
                        <a14:foregroundMark x1="31592" y1="4380" x2="31592" y2="4380"/>
                        <a14:foregroundMark x1="17497" y1="7299" x2="17497" y2="7299"/>
                        <a14:foregroundMark x1="23937" y1="2920" x2="23937" y2="2920"/>
                        <a14:foregroundMark x1="19320" y1="7543" x2="19320" y2="7543"/>
                        <a14:foregroundMark x1="63426" y1="45742" x2="63426" y2="45742"/>
                        <a14:foregroundMark x1="76185" y1="55718" x2="76185" y2="55718"/>
                        <a14:foregroundMark x1="93803" y1="67883" x2="93803" y2="67883"/>
                        <a14:foregroundMark x1="94775" y1="78589" x2="94775" y2="78589"/>
                        <a14:foregroundMark x1="66343" y1="7056" x2="66343" y2="7056"/>
                        <a14:foregroundMark x1="84933" y1="7056" x2="84933" y2="705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740826" cy="4365104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3173429" y="5517232"/>
            <a:ext cx="5976664" cy="923330"/>
          </a:xfrm>
          <a:prstGeom prst="rect">
            <a:avLst/>
          </a:prstGeom>
          <a:solidFill>
            <a:schemeClr val="accent5">
              <a:alpha val="33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dirty="0"/>
              <a:t>succeeded his father Vespasian upon his death</a:t>
            </a:r>
          </a:p>
          <a:p>
            <a:r>
              <a:rPr lang="en-US" dirty="0"/>
              <a:t>During reign : completing colosseum; Pompey AD79</a:t>
            </a:r>
          </a:p>
          <a:p>
            <a:r>
              <a:rPr lang="en-US" dirty="0"/>
              <a:t>died of a fever on 13 September 81</a:t>
            </a:r>
          </a:p>
        </p:txBody>
      </p:sp>
      <p:pic>
        <p:nvPicPr>
          <p:cNvPr id="8" name="Picture 7" descr="A large stone statue in front of a building&#10;&#10;Description generated with high confidence">
            <a:extLst>
              <a:ext uri="{FF2B5EF4-FFF2-40B4-BE49-F238E27FC236}">
                <a16:creationId xmlns:a16="http://schemas.microsoft.com/office/drawing/2014/main" id="{D663BAC3-8AF0-4E92-830A-46548C5DDB0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768370"/>
            <a:ext cx="9144000" cy="6090047"/>
          </a:xfrm>
          <a:prstGeom prst="rect">
            <a:avLst/>
          </a:prstGeom>
        </p:spPr>
      </p:pic>
      <p:pic>
        <p:nvPicPr>
          <p:cNvPr id="7" name="Picture 6" descr="An old stone building&#10;&#10;Description generated with high confidence">
            <a:extLst>
              <a:ext uri="{FF2B5EF4-FFF2-40B4-BE49-F238E27FC236}">
                <a16:creationId xmlns:a16="http://schemas.microsoft.com/office/drawing/2014/main" id="{EBDBEF86-1832-421B-9A57-1B986C0B19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6" y="751028"/>
            <a:ext cx="9144000" cy="50977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258125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omiziano da collezione albani, fine del I sec. dc. 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"/>
            <a:ext cx="3114245" cy="402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1494"/>
            <a:ext cx="5311562" cy="808038"/>
          </a:xfrm>
        </p:spPr>
        <p:txBody>
          <a:bodyPr/>
          <a:lstStyle/>
          <a:p>
            <a:r>
              <a:rPr lang="en-GB" dirty="0" err="1"/>
              <a:t>Domitianus</a:t>
            </a:r>
            <a:r>
              <a:rPr lang="en-GB" dirty="0"/>
              <a:t> A.D. 81 – 96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3"/>
            <a:ext cx="9144000" cy="4337793"/>
          </a:xfrm>
        </p:spPr>
        <p:txBody>
          <a:bodyPr/>
          <a:lstStyle/>
          <a:p>
            <a:r>
              <a:rPr lang="en-GB" dirty="0"/>
              <a:t>as Caesar 69-81. Denarius (3,29g), Ephesus (</a:t>
            </a:r>
            <a:r>
              <a:rPr lang="en-GB" dirty="0" err="1"/>
              <a:t>Efes</a:t>
            </a:r>
            <a:r>
              <a:rPr lang="en-GB" dirty="0"/>
              <a:t>), A.D. 71 </a:t>
            </a:r>
            <a:br>
              <a:rPr lang="en-GB" dirty="0"/>
            </a:br>
            <a:r>
              <a:rPr lang="en-GB" dirty="0"/>
              <a:t>Av.: DOMITIANVS CAESAR AVG F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  <a:highlight>
                  <a:srgbClr val="800000"/>
                </a:highlight>
              </a:rPr>
              <a:t>PACI ORB - TERR AVG </a:t>
            </a:r>
            <a:r>
              <a:rPr lang="en-GB" dirty="0"/>
              <a:t>/ EPHE (bust of </a:t>
            </a:r>
            <a:r>
              <a:rPr lang="en-GB" dirty="0" err="1"/>
              <a:t>Pax</a:t>
            </a:r>
            <a:r>
              <a:rPr lang="en-GB" dirty="0"/>
              <a:t> (?))</a:t>
            </a:r>
          </a:p>
        </p:txBody>
      </p:sp>
      <p:pic>
        <p:nvPicPr>
          <p:cNvPr id="87042" name="Picture 2" descr="http://www.coinarchives.com/7db80cada5b5f625e627d1c68dee5af4/img/hdrauch/094/image0081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267" b="94207" l="3133" r="96145">
                        <a14:foregroundMark x1="3253" y1="36272" x2="3253" y2="36272"/>
                        <a14:foregroundMark x1="21205" y1="4786" x2="21205" y2="4786"/>
                        <a14:foregroundMark x1="26867" y1="3023" x2="26867" y2="3023"/>
                        <a14:foregroundMark x1="23614" y1="94207" x2="23614" y2="94207"/>
                        <a14:foregroundMark x1="72771" y1="70529" x2="72771" y2="70529"/>
                        <a14:foregroundMark x1="94940" y1="63224" x2="94940" y2="63224"/>
                        <a14:foregroundMark x1="96265" y1="40050" x2="96265" y2="40050"/>
                        <a14:foregroundMark x1="74337" y1="4030" x2="74337" y2="4030"/>
                        <a14:foregroundMark x1="73735" y1="2267" x2="73735" y2="2267"/>
                        <a14:foregroundMark x1="77349" y1="3778" x2="77349" y2="3778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08921"/>
            <a:ext cx="8685824" cy="4149080"/>
          </a:xfrm>
          <a:prstGeom prst="rect">
            <a:avLst/>
          </a:prstGeom>
          <a:noFill/>
        </p:spPr>
      </p:pic>
      <p:sp>
        <p:nvSpPr>
          <p:cNvPr id="5" name="Textfeld 4"/>
          <p:cNvSpPr txBox="1"/>
          <p:nvPr/>
        </p:nvSpPr>
        <p:spPr>
          <a:xfrm>
            <a:off x="6228184" y="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FLAVIAN DYNASTY</a:t>
            </a:r>
          </a:p>
        </p:txBody>
      </p:sp>
      <p:sp>
        <p:nvSpPr>
          <p:cNvPr id="4" name="Rectangle 3"/>
          <p:cNvSpPr/>
          <p:nvPr/>
        </p:nvSpPr>
        <p:spPr>
          <a:xfrm>
            <a:off x="4393976" y="5095249"/>
            <a:ext cx="4572000" cy="1754326"/>
          </a:xfrm>
          <a:prstGeom prst="rect">
            <a:avLst/>
          </a:prstGeom>
          <a:solidFill>
            <a:schemeClr val="accent2">
              <a:alpha val="68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de-DE" i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la-Latn" i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itus Flavius Caesar Domitianus Augustus</a:t>
            </a:r>
            <a:b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la-Latn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October 51 – 18 September 96</a:t>
            </a:r>
            <a:endParaRPr lang="de-DE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Brother of Titus</a:t>
            </a:r>
          </a:p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Saw himself as ‚new Augustus‘: personality cult, control private &amp; public morals</a:t>
            </a:r>
            <a:endParaRPr lang="en-US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assassinated by court officials</a:t>
            </a:r>
          </a:p>
        </p:txBody>
      </p:sp>
    </p:spTree>
    <p:extLst>
      <p:ext uri="{BB962C8B-B14F-4D97-AF65-F5344CB8AC3E}">
        <p14:creationId xmlns:p14="http://schemas.microsoft.com/office/powerpoint/2010/main" val="7780980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5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ancientrome.ru/art/artwork/sculp/rom/imp/nerva/ner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701" y="67064"/>
            <a:ext cx="2509006" cy="298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 err="1"/>
              <a:t>Nerva</a:t>
            </a:r>
            <a:r>
              <a:rPr lang="en-GB" dirty="0"/>
              <a:t> A.D. 96 – 98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193777"/>
          </a:xfrm>
        </p:spPr>
        <p:txBody>
          <a:bodyPr/>
          <a:lstStyle/>
          <a:p>
            <a:r>
              <a:rPr lang="en-GB" dirty="0"/>
              <a:t>denarius (3,10g), Roma, A.D. 97</a:t>
            </a:r>
            <a:br>
              <a:rPr lang="en-GB" dirty="0"/>
            </a:br>
            <a:r>
              <a:rPr lang="en-GB" dirty="0"/>
              <a:t> Av.: IMP NERVA CAES - AVG P M TR POT II</a:t>
            </a:r>
            <a:br>
              <a:rPr lang="en-GB" dirty="0"/>
            </a:br>
            <a:r>
              <a:rPr lang="en-GB" dirty="0"/>
              <a:t>Rv.: COS III PATER PATRIAE, </a:t>
            </a:r>
            <a:r>
              <a:rPr lang="en-GB" dirty="0" err="1"/>
              <a:t>Simpulum</a:t>
            </a:r>
            <a:r>
              <a:rPr lang="en-GB" dirty="0"/>
              <a:t>, Aspergillum, </a:t>
            </a:r>
            <a:r>
              <a:rPr lang="en-GB" dirty="0" err="1"/>
              <a:t>Capis</a:t>
            </a:r>
            <a:r>
              <a:rPr lang="en-GB" dirty="0"/>
              <a:t>, </a:t>
            </a:r>
            <a:r>
              <a:rPr lang="en-GB" dirty="0" err="1"/>
              <a:t>Lituus</a:t>
            </a:r>
            <a:endParaRPr lang="en-GB" dirty="0"/>
          </a:p>
        </p:txBody>
      </p:sp>
      <p:pic>
        <p:nvPicPr>
          <p:cNvPr id="89090" name="Picture 2" descr="http://www.coinarchives.com/0c07d9c4602e0e48f0c4a8755de50435/img/hdrauch/094/image008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61" b="93484" l="3253" r="96747">
                        <a14:foregroundMark x1="93494" y1="63910" x2="93494" y2="63910"/>
                        <a14:foregroundMark x1="96747" y1="60652" x2="96747" y2="60652"/>
                        <a14:foregroundMark x1="95422" y1="34085" x2="95422" y2="34085"/>
                        <a14:foregroundMark x1="86747" y1="12281" x2="86747" y2="12281"/>
                        <a14:foregroundMark x1="80120" y1="7018" x2="80120" y2="7018"/>
                        <a14:foregroundMark x1="78675" y1="4511" x2="78675" y2="4511"/>
                        <a14:foregroundMark x1="68434" y1="8271" x2="68434" y2="8271"/>
                        <a14:foregroundMark x1="71205" y1="7268" x2="71205" y2="7268"/>
                        <a14:foregroundMark x1="68554" y1="93734" x2="68554" y2="93734"/>
                        <a14:foregroundMark x1="54819" y1="34085" x2="54819" y2="34085"/>
                        <a14:foregroundMark x1="20361" y1="56140" x2="20361" y2="56140"/>
                        <a14:foregroundMark x1="27590" y1="50627" x2="27590" y2="50627"/>
                        <a14:foregroundMark x1="32771" y1="61654" x2="32771" y2="61654"/>
                        <a14:foregroundMark x1="45783" y1="53634" x2="45783" y2="53634"/>
                        <a14:foregroundMark x1="3253" y1="35840" x2="3253" y2="35840"/>
                        <a14:foregroundMark x1="4819" y1="65163" x2="4819" y2="65163"/>
                        <a14:foregroundMark x1="16867" y1="7769" x2="16867" y2="7769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8792166" cy="4221088"/>
          </a:xfrm>
          <a:prstGeom prst="rect">
            <a:avLst/>
          </a:prstGeom>
          <a:noFill/>
        </p:spPr>
      </p:pic>
      <p:sp>
        <p:nvSpPr>
          <p:cNvPr id="5" name="Rechteck 4"/>
          <p:cNvSpPr/>
          <p:nvPr/>
        </p:nvSpPr>
        <p:spPr>
          <a:xfrm>
            <a:off x="6228184" y="0"/>
            <a:ext cx="26455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solidFill>
                  <a:schemeClr val="bg2"/>
                </a:solidFill>
              </a:rPr>
              <a:t>Nerva–Antonine</a:t>
            </a:r>
            <a:r>
              <a:rPr lang="en-GB" b="1" dirty="0">
                <a:solidFill>
                  <a:schemeClr val="bg2"/>
                </a:solidFill>
              </a:rPr>
              <a:t> dynasty</a:t>
            </a:r>
          </a:p>
          <a:p>
            <a:pPr algn="r"/>
            <a:r>
              <a:rPr lang="en-GB" b="1" dirty="0">
                <a:solidFill>
                  <a:schemeClr val="bg2"/>
                </a:solidFill>
              </a:rPr>
              <a:t>Adoptive Emperors.</a:t>
            </a:r>
          </a:p>
          <a:p>
            <a:pPr algn="r"/>
            <a:r>
              <a:rPr lang="en-GB" dirty="0">
                <a:solidFill>
                  <a:schemeClr val="bg2"/>
                </a:solidFill>
              </a:rPr>
              <a:t>AD 96 to 192 </a:t>
            </a:r>
          </a:p>
        </p:txBody>
      </p:sp>
      <p:sp>
        <p:nvSpPr>
          <p:cNvPr id="4" name="Rectangle 3"/>
          <p:cNvSpPr/>
          <p:nvPr/>
        </p:nvSpPr>
        <p:spPr>
          <a:xfrm>
            <a:off x="4581707" y="4221088"/>
            <a:ext cx="4572000" cy="1477328"/>
          </a:xfrm>
          <a:prstGeom prst="rect">
            <a:avLst/>
          </a:prstGeom>
          <a:solidFill>
            <a:schemeClr val="accent2">
              <a:alpha val="52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Marcus Cocceius Nerva Caesar Augustus</a:t>
            </a:r>
            <a:r>
              <a:rPr lang="la-Latn" dirty="0"/>
              <a:t>;</a:t>
            </a:r>
            <a:br>
              <a:rPr lang="en-US" dirty="0"/>
            </a:br>
            <a:r>
              <a:rPr lang="la-Latn" dirty="0"/>
              <a:t>8 November, 30 AD – 27 January, 98 AD</a:t>
            </a:r>
            <a:endParaRPr lang="en-US" dirty="0"/>
          </a:p>
          <a:p>
            <a:r>
              <a:rPr lang="en-US" dirty="0"/>
              <a:t>Adviser/in service since Nero</a:t>
            </a:r>
          </a:p>
          <a:p>
            <a:r>
              <a:rPr lang="en-US" dirty="0"/>
              <a:t>Elected by Senate as emperor</a:t>
            </a:r>
            <a:r>
              <a:rPr lang="de-DE" dirty="0"/>
              <a:t>!</a:t>
            </a:r>
          </a:p>
          <a:p>
            <a:r>
              <a:rPr lang="en-US" dirty="0"/>
              <a:t>a wise and moderate emperor</a:t>
            </a:r>
          </a:p>
        </p:txBody>
      </p:sp>
    </p:spTree>
    <p:extLst>
      <p:ext uri="{BB962C8B-B14F-4D97-AF65-F5344CB8AC3E}">
        <p14:creationId xmlns:p14="http://schemas.microsoft.com/office/powerpoint/2010/main" val="87071273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7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9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ancientrome.ru/art/artwork/sculp/rom/imp/nerva/ner0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701" y="67064"/>
            <a:ext cx="2509006" cy="298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0" y="14077"/>
            <a:ext cx="5311562" cy="808038"/>
          </a:xfrm>
        </p:spPr>
        <p:txBody>
          <a:bodyPr/>
          <a:lstStyle/>
          <a:p>
            <a:r>
              <a:rPr lang="en-GB" dirty="0" err="1"/>
              <a:t>Nerva</a:t>
            </a:r>
            <a:r>
              <a:rPr lang="en-GB" dirty="0"/>
              <a:t> A.D. 96 – 98 </a:t>
            </a:r>
          </a:p>
        </p:txBody>
      </p:sp>
      <p:sp>
        <p:nvSpPr>
          <p:cNvPr id="7" name="Inhaltsplatzhalter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193777"/>
          </a:xfrm>
        </p:spPr>
        <p:txBody>
          <a:bodyPr/>
          <a:lstStyle/>
          <a:p>
            <a:r>
              <a:rPr lang="en-GB" dirty="0"/>
              <a:t>denarius (3,10g), Roma, A.D. 97</a:t>
            </a:r>
            <a:br>
              <a:rPr lang="en-GB" dirty="0"/>
            </a:br>
            <a:r>
              <a:rPr lang="en-GB" dirty="0"/>
              <a:t> Av.: IMP NERVA CAES - AVG P M TR POT II</a:t>
            </a:r>
            <a:br>
              <a:rPr lang="en-GB" dirty="0"/>
            </a:br>
            <a:r>
              <a:rPr lang="en-GB" dirty="0"/>
              <a:t>Rv.: COS III PATER PATRIAE, </a:t>
            </a:r>
            <a:r>
              <a:rPr lang="en-GB" dirty="0" err="1"/>
              <a:t>Simpulum</a:t>
            </a:r>
            <a:r>
              <a:rPr lang="en-GB" dirty="0"/>
              <a:t>, Aspergillum, </a:t>
            </a:r>
            <a:r>
              <a:rPr lang="en-GB" dirty="0" err="1"/>
              <a:t>Capis</a:t>
            </a:r>
            <a:r>
              <a:rPr lang="en-GB" dirty="0"/>
              <a:t>, </a:t>
            </a:r>
            <a:r>
              <a:rPr lang="en-GB" dirty="0" err="1"/>
              <a:t>Lituus</a:t>
            </a:r>
            <a:endParaRPr lang="en-GB" dirty="0"/>
          </a:p>
        </p:txBody>
      </p:sp>
      <p:sp>
        <p:nvSpPr>
          <p:cNvPr id="9" name="Rechteck 4"/>
          <p:cNvSpPr/>
          <p:nvPr/>
        </p:nvSpPr>
        <p:spPr>
          <a:xfrm>
            <a:off x="6228184" y="0"/>
            <a:ext cx="264559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err="1">
                <a:solidFill>
                  <a:schemeClr val="bg2"/>
                </a:solidFill>
              </a:rPr>
              <a:t>Nerva–Antonine</a:t>
            </a:r>
            <a:r>
              <a:rPr lang="en-GB" b="1" dirty="0">
                <a:solidFill>
                  <a:schemeClr val="bg2"/>
                </a:solidFill>
              </a:rPr>
              <a:t> dynasty</a:t>
            </a:r>
          </a:p>
          <a:p>
            <a:pPr algn="r"/>
            <a:r>
              <a:rPr lang="en-GB" b="1" dirty="0">
                <a:solidFill>
                  <a:schemeClr val="bg2"/>
                </a:solidFill>
              </a:rPr>
              <a:t>Adoptive Emperors.</a:t>
            </a:r>
          </a:p>
          <a:p>
            <a:pPr algn="r"/>
            <a:r>
              <a:rPr lang="en-GB" dirty="0">
                <a:solidFill>
                  <a:schemeClr val="bg2"/>
                </a:solidFill>
              </a:rPr>
              <a:t>AD 96 to 192 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81707" y="4221088"/>
            <a:ext cx="4572000" cy="1477328"/>
          </a:xfrm>
          <a:prstGeom prst="rect">
            <a:avLst/>
          </a:prstGeom>
          <a:solidFill>
            <a:schemeClr val="accent2">
              <a:alpha val="52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Marcus Cocceius Nerva Caesar Augustus</a:t>
            </a:r>
            <a:r>
              <a:rPr lang="la-Latn" dirty="0"/>
              <a:t>;</a:t>
            </a:r>
            <a:br>
              <a:rPr lang="en-US" dirty="0"/>
            </a:br>
            <a:r>
              <a:rPr lang="la-Latn" dirty="0"/>
              <a:t>8 November, 30 AD – 27 January, 98 AD</a:t>
            </a:r>
            <a:endParaRPr lang="en-US" dirty="0"/>
          </a:p>
          <a:p>
            <a:r>
              <a:rPr lang="en-US" dirty="0"/>
              <a:t>Adviser/in service since Nero</a:t>
            </a:r>
          </a:p>
          <a:p>
            <a:r>
              <a:rPr lang="en-US" dirty="0"/>
              <a:t>Elected by Senate as emperor</a:t>
            </a:r>
            <a:r>
              <a:rPr lang="de-DE" dirty="0"/>
              <a:t>!</a:t>
            </a:r>
          </a:p>
          <a:p>
            <a:r>
              <a:rPr lang="en-US" dirty="0"/>
              <a:t>a wise and moderate emperor</a:t>
            </a:r>
          </a:p>
        </p:txBody>
      </p:sp>
      <p:pic>
        <p:nvPicPr>
          <p:cNvPr id="14338" name="Picture 2" descr="https://upload.wikimedia.org/wikipedia/commons/3/38/Nerva_Aureus_Concordi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3" y="1506282"/>
            <a:ext cx="8954827" cy="41764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438822" y="6093296"/>
            <a:ext cx="23166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i="1" dirty="0">
                <a:highlight>
                  <a:srgbClr val="00FF00"/>
                </a:highlight>
              </a:rPr>
              <a:t>Concordia Exercituum</a:t>
            </a:r>
            <a:endParaRPr lang="de-DE" b="1" dirty="0">
              <a:highlight>
                <a:srgbClr val="00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40882656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s://upload.wikimedia.org/wikipedia/commons/9/9d/Traianus_Glyptothek_Munich_3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04" y="1"/>
            <a:ext cx="218641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08038"/>
          </a:xfrm>
        </p:spPr>
        <p:txBody>
          <a:bodyPr>
            <a:normAutofit/>
          </a:bodyPr>
          <a:lstStyle/>
          <a:p>
            <a:r>
              <a:rPr lang="en-GB" dirty="0"/>
              <a:t>Trajan (AD 53 – 117: </a:t>
            </a:r>
            <a:r>
              <a:rPr lang="en-GB" dirty="0" err="1"/>
              <a:t>emp</a:t>
            </a:r>
            <a:r>
              <a:rPr lang="en-GB" dirty="0"/>
              <a:t> from AD 98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13857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born in </a:t>
            </a:r>
            <a:r>
              <a:rPr lang="en-GB" i="1" dirty="0" err="1">
                <a:solidFill>
                  <a:srgbClr val="FFFF00"/>
                </a:solidFill>
              </a:rPr>
              <a:t>Italica</a:t>
            </a:r>
            <a:r>
              <a:rPr lang="en-GB" dirty="0">
                <a:solidFill>
                  <a:srgbClr val="FFFF00"/>
                </a:solidFill>
              </a:rPr>
              <a:t> in Spain (</a:t>
            </a:r>
            <a:r>
              <a:rPr lang="en-GB" dirty="0" err="1">
                <a:solidFill>
                  <a:srgbClr val="FFFF00"/>
                </a:solidFill>
              </a:rPr>
              <a:t>Baetica</a:t>
            </a:r>
            <a:r>
              <a:rPr lang="en-GB" dirty="0">
                <a:solidFill>
                  <a:srgbClr val="FFFF00"/>
                </a:solidFill>
              </a:rPr>
              <a:t>)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declared </a:t>
            </a:r>
            <a:r>
              <a:rPr lang="en-GB" i="1" dirty="0" err="1">
                <a:solidFill>
                  <a:srgbClr val="FFFF00"/>
                </a:solidFill>
              </a:rPr>
              <a:t>optimus</a:t>
            </a:r>
            <a:r>
              <a:rPr lang="en-GB" i="1" dirty="0">
                <a:solidFill>
                  <a:srgbClr val="FFFF00"/>
                </a:solidFill>
              </a:rPr>
              <a:t> princeps</a:t>
            </a:r>
            <a:r>
              <a:rPr lang="en-GB" dirty="0">
                <a:solidFill>
                  <a:srgbClr val="FFFF00"/>
                </a:solidFill>
              </a:rPr>
              <a:t> (“best ruler”) by Senate</a:t>
            </a:r>
          </a:p>
          <a:p>
            <a:r>
              <a:rPr lang="en-GB" dirty="0" err="1"/>
              <a:t>Sestertius</a:t>
            </a:r>
            <a:r>
              <a:rPr lang="en-GB" dirty="0"/>
              <a:t> (27,73g), Roma, A.D. 112-113/114</a:t>
            </a:r>
            <a:br>
              <a:rPr lang="en-GB" dirty="0"/>
            </a:br>
            <a:r>
              <a:rPr lang="en-GB" dirty="0"/>
              <a:t>Av.: IMP CAES NERVAE TRAIANO AVG GER DAC P M TR P COS VI P </a:t>
            </a:r>
            <a:r>
              <a:rPr lang="en-GB" dirty="0" err="1"/>
              <a:t>P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</a:rPr>
              <a:t>S P Q R OPTIMO PRINCIPI </a:t>
            </a:r>
            <a:r>
              <a:rPr lang="en-GB" dirty="0"/>
              <a:t>/ S C. Statue of emperor</a:t>
            </a:r>
          </a:p>
        </p:txBody>
      </p:sp>
      <p:pic>
        <p:nvPicPr>
          <p:cNvPr id="88066" name="Picture 2" descr="http://www.coinarchives.com/7bc282639c77149627e1a439ac5c3b7f/img/hdrauch/094/image008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9" b="98527" l="646" r="97048">
                        <a14:foregroundMark x1="5166" y1="44567" x2="5166" y2="44567"/>
                        <a14:foregroundMark x1="22325" y1="6446" x2="22325" y2="6446"/>
                        <a14:foregroundMark x1="25277" y1="96133" x2="25277" y2="96133"/>
                        <a14:foregroundMark x1="830" y1="50276" x2="830" y2="50276"/>
                        <a14:foregroundMark x1="65037" y1="53223" x2="65037" y2="53223"/>
                        <a14:foregroundMark x1="95480" y1="60958" x2="95480" y2="60958"/>
                        <a14:foregroundMark x1="90129" y1="39595" x2="90129" y2="39595"/>
                        <a14:foregroundMark x1="70018" y1="92081" x2="70018" y2="92081"/>
                        <a14:foregroundMark x1="71679" y1="98527" x2="71679" y2="98527"/>
                        <a14:foregroundMark x1="66052" y1="76427" x2="66052" y2="76427"/>
                        <a14:foregroundMark x1="61531" y1="68324" x2="61531" y2="68324"/>
                        <a14:foregroundMark x1="58948" y1="34622" x2="58948" y2="34622"/>
                        <a14:foregroundMark x1="67989" y1="14733" x2="67989" y2="14733"/>
                        <a14:foregroundMark x1="79244" y1="3683" x2="79244" y2="3683"/>
                        <a14:foregroundMark x1="83579" y1="20442" x2="83579" y2="20442"/>
                        <a14:foregroundMark x1="97048" y1="43278" x2="97048" y2="43278"/>
                        <a14:foregroundMark x1="97048" y1="43278" x2="97048" y2="43278"/>
                        <a14:foregroundMark x1="89852" y1="60958" x2="89852" y2="60958"/>
                        <a14:foregroundMark x1="92989" y1="80663" x2="92989" y2="80663"/>
                        <a14:foregroundMark x1="84133" y1="76796" x2="84133" y2="7679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8144318" cy="4077072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4332853" y="4865891"/>
            <a:ext cx="4572000" cy="2031325"/>
          </a:xfrm>
          <a:prstGeom prst="rect">
            <a:avLst/>
          </a:prstGeom>
          <a:solidFill>
            <a:schemeClr val="accent1">
              <a:alpha val="6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Imperator Caesar Nerva Traianus Divi Nervae filius Augustus</a:t>
            </a:r>
            <a:endParaRPr lang="en-US" dirty="0"/>
          </a:p>
          <a:p>
            <a:r>
              <a:rPr lang="la-Latn" dirty="0"/>
              <a:t>18 September 53 – August 8, 117 AD</a:t>
            </a:r>
            <a:endParaRPr lang="en-US" dirty="0"/>
          </a:p>
          <a:p>
            <a:r>
              <a:rPr lang="en-US" dirty="0"/>
              <a:t>Greatest military expansion</a:t>
            </a:r>
          </a:p>
          <a:p>
            <a:r>
              <a:rPr lang="en-US" dirty="0"/>
              <a:t>public building programs</a:t>
            </a:r>
          </a:p>
          <a:p>
            <a:r>
              <a:rPr lang="en-US" dirty="0"/>
              <a:t>implementing social welfare policies</a:t>
            </a:r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808588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s://upload.wikimedia.org/wikipedia/commons/9/9d/Traianus_Glyptothek_Munich_3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004" y="1"/>
            <a:ext cx="2186412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08038"/>
          </a:xfrm>
        </p:spPr>
        <p:txBody>
          <a:bodyPr>
            <a:normAutofit/>
          </a:bodyPr>
          <a:lstStyle/>
          <a:p>
            <a:r>
              <a:rPr lang="en-GB" dirty="0"/>
              <a:t>Trajan (AD 53 – 117: </a:t>
            </a:r>
            <a:r>
              <a:rPr lang="en-GB" dirty="0" err="1"/>
              <a:t>emp</a:t>
            </a:r>
            <a:r>
              <a:rPr lang="en-GB" dirty="0"/>
              <a:t> from AD 98</a:t>
            </a:r>
          </a:p>
        </p:txBody>
      </p:sp>
      <p:sp>
        <p:nvSpPr>
          <p:cNvPr id="6" name="Inhaltsplatzhalt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13857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born in </a:t>
            </a:r>
            <a:r>
              <a:rPr lang="en-GB" i="1" dirty="0" err="1">
                <a:solidFill>
                  <a:srgbClr val="FFFF00"/>
                </a:solidFill>
              </a:rPr>
              <a:t>Italica</a:t>
            </a:r>
            <a:r>
              <a:rPr lang="en-GB" dirty="0">
                <a:solidFill>
                  <a:srgbClr val="FFFF00"/>
                </a:solidFill>
              </a:rPr>
              <a:t> in Spain (</a:t>
            </a:r>
            <a:r>
              <a:rPr lang="en-GB" dirty="0" err="1">
                <a:solidFill>
                  <a:srgbClr val="FFFF00"/>
                </a:solidFill>
              </a:rPr>
              <a:t>Baetica</a:t>
            </a:r>
            <a:r>
              <a:rPr lang="en-GB" dirty="0">
                <a:solidFill>
                  <a:srgbClr val="FFFF00"/>
                </a:solidFill>
              </a:rPr>
              <a:t>)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declared </a:t>
            </a:r>
            <a:r>
              <a:rPr lang="en-GB" i="1" dirty="0" err="1">
                <a:solidFill>
                  <a:srgbClr val="FFFF00"/>
                </a:solidFill>
              </a:rPr>
              <a:t>optimus</a:t>
            </a:r>
            <a:r>
              <a:rPr lang="en-GB" i="1" dirty="0">
                <a:solidFill>
                  <a:srgbClr val="FFFF00"/>
                </a:solidFill>
              </a:rPr>
              <a:t> princeps</a:t>
            </a:r>
            <a:r>
              <a:rPr lang="en-GB" dirty="0">
                <a:solidFill>
                  <a:srgbClr val="FFFF00"/>
                </a:solidFill>
              </a:rPr>
              <a:t> (“best ruler”) by Senate</a:t>
            </a:r>
          </a:p>
          <a:p>
            <a:r>
              <a:rPr lang="en-GB" dirty="0" err="1"/>
              <a:t>Sestertius</a:t>
            </a:r>
            <a:r>
              <a:rPr lang="en-GB" dirty="0"/>
              <a:t> (27,73g), Roma, A.D. 112-113/114</a:t>
            </a:r>
            <a:br>
              <a:rPr lang="en-GB" dirty="0"/>
            </a:br>
            <a:r>
              <a:rPr lang="en-GB" dirty="0"/>
              <a:t>Av.: IMP CAES NERVAE TRAIANO AVG GER DAC P M TR P COS VI P </a:t>
            </a:r>
            <a:r>
              <a:rPr lang="en-GB" dirty="0" err="1"/>
              <a:t>P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</a:rPr>
              <a:t>S P Q R OPTIMO PRINCIPI </a:t>
            </a:r>
            <a:r>
              <a:rPr lang="en-GB" dirty="0"/>
              <a:t>/ S C. Statue of emperor</a:t>
            </a:r>
          </a:p>
        </p:txBody>
      </p:sp>
      <p:pic>
        <p:nvPicPr>
          <p:cNvPr id="7" name="Picture 2" descr="http://www.coinarchives.com/7bc282639c77149627e1a439ac5c3b7f/img/hdrauch/094/image008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99" b="98527" l="646" r="97048">
                        <a14:foregroundMark x1="5166" y1="44567" x2="5166" y2="44567"/>
                        <a14:foregroundMark x1="22325" y1="6446" x2="22325" y2="6446"/>
                        <a14:foregroundMark x1="25277" y1="96133" x2="25277" y2="96133"/>
                        <a14:foregroundMark x1="830" y1="50276" x2="830" y2="50276"/>
                        <a14:foregroundMark x1="65037" y1="53223" x2="65037" y2="53223"/>
                        <a14:foregroundMark x1="95480" y1="60958" x2="95480" y2="60958"/>
                        <a14:foregroundMark x1="90129" y1="39595" x2="90129" y2="39595"/>
                        <a14:foregroundMark x1="70018" y1="92081" x2="70018" y2="92081"/>
                        <a14:foregroundMark x1="71679" y1="98527" x2="71679" y2="98527"/>
                        <a14:foregroundMark x1="66052" y1="76427" x2="66052" y2="76427"/>
                        <a14:foregroundMark x1="61531" y1="68324" x2="61531" y2="68324"/>
                        <a14:foregroundMark x1="58948" y1="34622" x2="58948" y2="34622"/>
                        <a14:foregroundMark x1="67989" y1="14733" x2="67989" y2="14733"/>
                        <a14:foregroundMark x1="79244" y1="3683" x2="79244" y2="3683"/>
                        <a14:foregroundMark x1="83579" y1="20442" x2="83579" y2="20442"/>
                        <a14:foregroundMark x1="97048" y1="43278" x2="97048" y2="43278"/>
                        <a14:foregroundMark x1="97048" y1="43278" x2="97048" y2="43278"/>
                        <a14:foregroundMark x1="89852" y1="60958" x2="89852" y2="60958"/>
                        <a14:foregroundMark x1="92989" y1="80663" x2="92989" y2="80663"/>
                        <a14:foregroundMark x1="84133" y1="76796" x2="84133" y2="76796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8144318" cy="4077072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4332853" y="4865891"/>
            <a:ext cx="4572000" cy="2031325"/>
          </a:xfrm>
          <a:prstGeom prst="rect">
            <a:avLst/>
          </a:prstGeom>
          <a:solidFill>
            <a:schemeClr val="accent1">
              <a:alpha val="66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la-Latn" i="1" dirty="0"/>
              <a:t>Imperator Caesar Nerva Traianus Divi Nervae filius Augustus</a:t>
            </a:r>
            <a:endParaRPr lang="en-US" dirty="0"/>
          </a:p>
          <a:p>
            <a:r>
              <a:rPr lang="la-Latn" dirty="0"/>
              <a:t>18 September 53 – August 8, 117 AD</a:t>
            </a:r>
            <a:endParaRPr lang="en-US" dirty="0"/>
          </a:p>
          <a:p>
            <a:r>
              <a:rPr lang="en-US" dirty="0"/>
              <a:t>Greatest military expansion</a:t>
            </a:r>
          </a:p>
          <a:p>
            <a:r>
              <a:rPr lang="en-US" dirty="0"/>
              <a:t>public building programs</a:t>
            </a:r>
          </a:p>
          <a:p>
            <a:r>
              <a:rPr lang="en-US" dirty="0"/>
              <a:t>implementing social welfare policies</a:t>
            </a:r>
          </a:p>
          <a:p>
            <a:endParaRPr lang="de-DE" dirty="0"/>
          </a:p>
        </p:txBody>
      </p:sp>
      <p:pic>
        <p:nvPicPr>
          <p:cNvPr id="16386" name="Picture 2" descr="http://moblog.net/media/v/i/v/viv/trajans-column-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148064" cy="6858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694756"/>
      </p:ext>
    </p:extLst>
  </p:cSld>
  <p:clrMapOvr>
    <a:masterClrMapping/>
  </p:clrMapOvr>
  <p:transition>
    <p:randomBar dir="vert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nationalgeographic.com/trajan-column/img/article/img1_20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780"/>
            <a:ext cx="9156590" cy="6880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9973369"/>
      </p:ext>
    </p:extLst>
  </p:cSld>
  <p:clrMapOvr>
    <a:masterClrMapping/>
  </p:clrMapOvr>
  <p:transition>
    <p:randomBar dir="vert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7E3E-19E3-47FE-A9C8-2B529BDB5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A24A513F-5681-473A-AD60-1EE425CAA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" t="6061" r="1940" b="3030"/>
          <a:stretch/>
        </p:blipFill>
        <p:spPr>
          <a:xfrm>
            <a:off x="7176" y="1"/>
            <a:ext cx="9136823" cy="6845878"/>
          </a:xfrm>
        </p:spPr>
      </p:pic>
    </p:spTree>
    <p:extLst>
      <p:ext uri="{BB962C8B-B14F-4D97-AF65-F5344CB8AC3E}">
        <p14:creationId xmlns:p14="http://schemas.microsoft.com/office/powerpoint/2010/main" val="3558838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catholicsaints.info/wp-content/gallery/new-catholic-dictionary/hadria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0"/>
            <a:ext cx="1994331" cy="343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32012"/>
            <a:ext cx="5311562" cy="808038"/>
          </a:xfrm>
        </p:spPr>
        <p:txBody>
          <a:bodyPr/>
          <a:lstStyle/>
          <a:p>
            <a:r>
              <a:rPr lang="en-GB" dirty="0"/>
              <a:t>Hadrian A.D. 117 – 138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764704"/>
            <a:ext cx="7301753" cy="5057873"/>
          </a:xfrm>
        </p:spPr>
        <p:txBody>
          <a:bodyPr/>
          <a:lstStyle/>
          <a:p>
            <a:r>
              <a:rPr lang="en-GB" dirty="0"/>
              <a:t>born </a:t>
            </a:r>
            <a:r>
              <a:rPr lang="en-GB" dirty="0" err="1"/>
              <a:t>Publius</a:t>
            </a:r>
            <a:r>
              <a:rPr lang="en-GB" dirty="0"/>
              <a:t> </a:t>
            </a:r>
            <a:r>
              <a:rPr lang="en-GB" dirty="0" err="1"/>
              <a:t>Aelius</a:t>
            </a:r>
            <a:r>
              <a:rPr lang="en-GB" dirty="0"/>
              <a:t> </a:t>
            </a:r>
            <a:r>
              <a:rPr lang="en-GB" dirty="0" err="1"/>
              <a:t>Hadrianus</a:t>
            </a:r>
            <a:r>
              <a:rPr lang="en-GB" dirty="0"/>
              <a:t>, in Hispania</a:t>
            </a:r>
          </a:p>
          <a:p>
            <a:r>
              <a:rPr lang="en-GB" dirty="0" err="1"/>
              <a:t>Sestertius</a:t>
            </a:r>
            <a:r>
              <a:rPr lang="en-GB" dirty="0"/>
              <a:t> (24,10g), Roma, 132-134 </a:t>
            </a:r>
            <a:br>
              <a:rPr lang="en-GB" dirty="0"/>
            </a:br>
            <a:r>
              <a:rPr lang="en-GB" dirty="0"/>
              <a:t> Av.: HADRIANVS – AVGVSTVS </a:t>
            </a:r>
            <a:br>
              <a:rPr lang="en-GB" dirty="0"/>
            </a:br>
            <a:r>
              <a:rPr lang="en-GB" dirty="0"/>
              <a:t>Rv.: FELICITATI / AVG // COS III P </a:t>
            </a:r>
            <a:r>
              <a:rPr lang="en-GB" dirty="0" err="1"/>
              <a:t>P</a:t>
            </a:r>
            <a:r>
              <a:rPr lang="en-GB" dirty="0"/>
              <a:t> / S - C</a:t>
            </a:r>
          </a:p>
        </p:txBody>
      </p:sp>
      <p:pic>
        <p:nvPicPr>
          <p:cNvPr id="91138" name="Picture 2" descr="http://www.coinarchives.com/716b4d131ff9bb9f69d3e3786bdad162/img/hdrauch/094/image0087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403" b="98488" l="3102" r="98402">
                        <a14:foregroundMark x1="7237" y1="31002" x2="7237" y2="31002"/>
                        <a14:foregroundMark x1="3289" y1="51040" x2="3289" y2="51040"/>
                        <a14:foregroundMark x1="18609" y1="63138" x2="18609" y2="63138"/>
                        <a14:foregroundMark x1="33929" y1="69376" x2="33929" y2="69376"/>
                        <a14:foregroundMark x1="43327" y1="66541" x2="43327" y2="66541"/>
                        <a14:foregroundMark x1="44267" y1="31758" x2="44267" y2="31758"/>
                        <a14:foregroundMark x1="34586" y1="17580" x2="34586" y2="17580"/>
                        <a14:foregroundMark x1="30451" y1="6805" x2="30451" y2="6805"/>
                        <a14:foregroundMark x1="24248" y1="96030" x2="24248" y2="96030"/>
                        <a14:foregroundMark x1="22086" y1="13043" x2="22086" y2="13043"/>
                        <a14:foregroundMark x1="94549" y1="33837" x2="94549" y2="33837"/>
                        <a14:foregroundMark x1="98590" y1="52363" x2="98590" y2="52363"/>
                        <a14:foregroundMark x1="76410" y1="98488" x2="76410" y2="98488"/>
                        <a14:foregroundMark x1="75000" y1="3403" x2="75000" y2="3403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8518195" cy="4235081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3711226" y="6135755"/>
            <a:ext cx="3381054" cy="646331"/>
          </a:xfrm>
          <a:prstGeom prst="rect">
            <a:avLst/>
          </a:prstGeom>
          <a:solidFill>
            <a:schemeClr val="accent1"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dirty="0"/>
              <a:t>24 January, 76 AD – 10 July, 138 A</a:t>
            </a:r>
          </a:p>
          <a:p>
            <a:r>
              <a:rPr lang="en-US" dirty="0"/>
              <a:t>Philhellene; humanist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90969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1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25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Hadrian A.D. 117 – 138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-3769" y="980728"/>
            <a:ext cx="9144000" cy="4265784"/>
          </a:xfrm>
        </p:spPr>
        <p:txBody>
          <a:bodyPr/>
          <a:lstStyle/>
          <a:p>
            <a:r>
              <a:rPr lang="en-GB" dirty="0"/>
              <a:t>Denarius (3,30g), Roma, 134-138 </a:t>
            </a:r>
            <a:br>
              <a:rPr lang="en-GB" dirty="0"/>
            </a:br>
            <a:r>
              <a:rPr lang="en-GB" dirty="0"/>
              <a:t>Av.: HADRIANVS - AVG COS III P </a:t>
            </a:r>
            <a:r>
              <a:rPr lang="en-GB" dirty="0" err="1"/>
              <a:t>P</a:t>
            </a:r>
            <a:r>
              <a:rPr lang="en-GB" dirty="0"/>
              <a:t>, Rv.: </a:t>
            </a:r>
            <a:r>
              <a:rPr lang="en-GB" dirty="0">
                <a:solidFill>
                  <a:srgbClr val="FFFF00"/>
                </a:solidFill>
              </a:rPr>
              <a:t>RESTVTORI - HISPANIAE</a:t>
            </a:r>
            <a:r>
              <a:rPr lang="en-GB" dirty="0"/>
              <a:t>, kneeling Hispania with twig and emperor with papyrus role</a:t>
            </a:r>
          </a:p>
        </p:txBody>
      </p:sp>
      <p:pic>
        <p:nvPicPr>
          <p:cNvPr id="92162" name="Picture 2" descr="http://www.coinarchives.com/3144bb6bbe8ceef1a49a56f2e88f0b12/img/hdrauch/094/image008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07" b="96341" l="4172" r="96933">
                        <a14:foregroundMark x1="4417" y1="33659" x2="4417" y2="33659"/>
                        <a14:foregroundMark x1="21104" y1="85610" x2="21104" y2="85610"/>
                        <a14:foregroundMark x1="36933" y1="77073" x2="36933" y2="77073"/>
                        <a14:foregroundMark x1="30184" y1="94878" x2="30184" y2="94878"/>
                        <a14:foregroundMark x1="25890" y1="4390" x2="25890" y2="4390"/>
                        <a14:foregroundMark x1="70184" y1="30732" x2="70184" y2="30732"/>
                        <a14:foregroundMark x1="97055" y1="50488" x2="97055" y2="50488"/>
                        <a14:foregroundMark x1="76810" y1="96585" x2="76810" y2="96585"/>
                        <a14:foregroundMark x1="71411" y1="1707" x2="71411" y2="1707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20889"/>
            <a:ext cx="8820111" cy="4437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0851373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75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0"/>
            <a:ext cx="5311562" cy="808038"/>
          </a:xfrm>
        </p:spPr>
        <p:txBody>
          <a:bodyPr/>
          <a:lstStyle/>
          <a:p>
            <a:r>
              <a:rPr lang="en-GB" dirty="0"/>
              <a:t>Hadrian A.D. 117 – 138 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4841849"/>
          </a:xfrm>
        </p:spPr>
        <p:txBody>
          <a:bodyPr>
            <a:normAutofit/>
          </a:bodyPr>
          <a:lstStyle/>
          <a:p>
            <a:r>
              <a:rPr lang="en-GB" dirty="0" err="1"/>
              <a:t>Sestertius</a:t>
            </a:r>
            <a:r>
              <a:rPr lang="en-GB" dirty="0"/>
              <a:t> (24,57g), Roma, for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Liberalitas</a:t>
            </a:r>
            <a:r>
              <a:rPr lang="en-GB" dirty="0"/>
              <a:t>, A.D. 118 </a:t>
            </a:r>
            <a:br>
              <a:rPr lang="en-GB" dirty="0"/>
            </a:br>
            <a:r>
              <a:rPr lang="en-GB" dirty="0"/>
              <a:t> Av.: IMP CAESAR TRAIANVS - HADRIANVS AVG,</a:t>
            </a:r>
            <a:br>
              <a:rPr lang="en-GB" dirty="0"/>
            </a:br>
            <a:r>
              <a:rPr lang="en-GB" dirty="0"/>
              <a:t>Rv.: PONT M-AX TR P-OT COS II // LIBERALITAS AVG / S C</a:t>
            </a:r>
          </a:p>
        </p:txBody>
      </p:sp>
      <p:pic>
        <p:nvPicPr>
          <p:cNvPr id="93186" name="Picture 2" descr="http://www.coinarchives.com/b34d1049d156b4f1e19b95940da6aa17/img/hdrauch/094/image008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56" b="97732" l="2605" r="98884">
                        <a14:foregroundMark x1="3721" y1="35161" x2="3721" y2="35161"/>
                        <a14:foregroundMark x1="2605" y1="44234" x2="2605" y2="44234"/>
                        <a14:foregroundMark x1="19070" y1="94896" x2="19070" y2="94896"/>
                        <a14:foregroundMark x1="24372" y1="3781" x2="24372" y2="3781"/>
                        <a14:foregroundMark x1="17302" y1="1701" x2="17302" y2="1701"/>
                        <a14:foregroundMark x1="66140" y1="37996" x2="66140" y2="37996"/>
                        <a14:foregroundMark x1="77953" y1="45369" x2="77953" y2="45369"/>
                        <a14:foregroundMark x1="93209" y1="54442" x2="93209" y2="54442"/>
                        <a14:foregroundMark x1="80000" y1="75992" x2="80000" y2="75992"/>
                        <a14:foregroundMark x1="75721" y1="88658" x2="75721" y2="88658"/>
                        <a14:foregroundMark x1="65860" y1="79584" x2="65860" y2="79584"/>
                        <a14:foregroundMark x1="58326" y1="62004" x2="58326" y2="62004"/>
                        <a14:foregroundMark x1="55907" y1="48015" x2="55907" y2="48015"/>
                        <a14:foregroundMark x1="77953" y1="7940" x2="77953" y2="7940"/>
                        <a14:foregroundMark x1="91163" y1="25520" x2="91163" y2="25520"/>
                        <a14:foregroundMark x1="94419" y1="33837" x2="94419" y2="33837"/>
                        <a14:foregroundMark x1="96837" y1="54820" x2="96837" y2="54820"/>
                        <a14:foregroundMark x1="98884" y1="52930" x2="98884" y2="52930"/>
                        <a14:foregroundMark x1="74791" y1="97732" x2="74791" y2="97732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492896"/>
            <a:ext cx="8891082" cy="4365104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444208" y="0"/>
            <a:ext cx="2699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LIBERALITAS</a:t>
            </a:r>
          </a:p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PROVIDENTIA</a:t>
            </a:r>
          </a:p>
          <a:p>
            <a:r>
              <a: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ANNONA: grain supply</a:t>
            </a:r>
          </a:p>
        </p:txBody>
      </p:sp>
    </p:spTree>
    <p:extLst>
      <p:ext uri="{BB962C8B-B14F-4D97-AF65-F5344CB8AC3E}">
        <p14:creationId xmlns:p14="http://schemas.microsoft.com/office/powerpoint/2010/main" val="912420565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3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8364"/>
            <a:ext cx="5975175" cy="808038"/>
          </a:xfrm>
        </p:spPr>
        <p:txBody>
          <a:bodyPr>
            <a:normAutofit/>
          </a:bodyPr>
          <a:lstStyle/>
          <a:p>
            <a:r>
              <a:rPr lang="en-GB" dirty="0" err="1"/>
              <a:t>Antoninus</a:t>
            </a:r>
            <a:r>
              <a:rPr lang="en-GB" dirty="0"/>
              <a:t> Pius A.D. 138-161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3402" y="927868"/>
            <a:ext cx="7301753" cy="4049761"/>
          </a:xfrm>
        </p:spPr>
        <p:txBody>
          <a:bodyPr/>
          <a:lstStyle/>
          <a:p>
            <a:r>
              <a:rPr lang="en-GB" dirty="0"/>
              <a:t>Denarius (3,58g), Roma, 148-149</a:t>
            </a:r>
            <a:br>
              <a:rPr lang="en-GB" dirty="0"/>
            </a:br>
            <a:r>
              <a:rPr lang="en-GB" dirty="0" err="1"/>
              <a:t>Rv</a:t>
            </a:r>
            <a:r>
              <a:rPr lang="en-GB" dirty="0"/>
              <a:t>:  </a:t>
            </a:r>
            <a:r>
              <a:rPr lang="en-GB" dirty="0" err="1">
                <a:solidFill>
                  <a:srgbClr val="FFFF00"/>
                </a:solidFill>
              </a:rPr>
              <a:t>Annona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/>
              <a:t>with ears of grain, </a:t>
            </a:r>
            <a:r>
              <a:rPr lang="en-GB" i="1" dirty="0" err="1"/>
              <a:t>modius</a:t>
            </a:r>
            <a:r>
              <a:rPr lang="en-GB" dirty="0"/>
              <a:t>,…</a:t>
            </a:r>
          </a:p>
        </p:txBody>
      </p:sp>
      <p:pic>
        <p:nvPicPr>
          <p:cNvPr id="94210" name="Picture 2" descr="http://www.coinarchives.com/6656a561eec19b1b2b9c9ef332c81d67/img/hdrauch/094/image009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63" b="97805" l="2297" r="96010">
                        <a14:foregroundMark x1="91536" y1="35610" x2="91536" y2="35610"/>
                        <a14:foregroundMark x1="96010" y1="55366" x2="96010" y2="55366"/>
                        <a14:foregroundMark x1="76663" y1="6098" x2="76663" y2="6098"/>
                        <a14:foregroundMark x1="67836" y1="3902" x2="67836" y2="3902"/>
                        <a14:foregroundMark x1="74849" y1="97805" x2="74849" y2="97805"/>
                        <a14:foregroundMark x1="22854" y1="63902" x2="22854" y2="63902"/>
                        <a14:foregroundMark x1="13059" y1="41220" x2="13059" y2="41220"/>
                        <a14:foregroundMark x1="26723" y1="36098" x2="26723" y2="36098"/>
                        <a14:foregroundMark x1="37485" y1="46829" x2="37485" y2="46829"/>
                        <a14:foregroundMark x1="45949" y1="52683" x2="45949" y2="52683"/>
                        <a14:foregroundMark x1="2418" y1="52439" x2="2418" y2="52439"/>
                        <a14:foregroundMark x1="23942" y1="94878" x2="23942" y2="94878"/>
                        <a14:foregroundMark x1="27811" y1="1463" x2="27811" y2="1463"/>
                        <a14:foregroundMark x1="59976" y1="12195" x2="59976" y2="12195"/>
                        <a14:foregroundMark x1="64450" y1="9756" x2="64450" y2="9756"/>
                        <a14:foregroundMark x1="77872" y1="4390" x2="77872" y2="4390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94023" y="1844824"/>
            <a:ext cx="8949977" cy="4437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38500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7353" y="18364"/>
            <a:ext cx="6335215" cy="808038"/>
          </a:xfrm>
        </p:spPr>
        <p:txBody>
          <a:bodyPr>
            <a:normAutofit/>
          </a:bodyPr>
          <a:lstStyle/>
          <a:p>
            <a:r>
              <a:rPr lang="en-GB" dirty="0" err="1"/>
              <a:t>Antoninus</a:t>
            </a:r>
            <a:r>
              <a:rPr lang="en-GB" dirty="0"/>
              <a:t> Pius A.D. 138-161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484785"/>
            <a:ext cx="7301753" cy="4337792"/>
          </a:xfrm>
        </p:spPr>
        <p:txBody>
          <a:bodyPr/>
          <a:lstStyle/>
          <a:p>
            <a:r>
              <a:rPr lang="en-GB" dirty="0"/>
              <a:t>AE As (11,27g). 154 – 155</a:t>
            </a:r>
            <a:br>
              <a:rPr lang="en-GB" dirty="0"/>
            </a:br>
            <a:r>
              <a:rPr lang="en-GB" dirty="0"/>
              <a:t>Os.: ANTONINVS AVG PIVS PP TR P XVIII,</a:t>
            </a:r>
            <a:br>
              <a:rPr lang="en-GB" dirty="0"/>
            </a:br>
            <a:r>
              <a:rPr lang="en-GB" dirty="0"/>
              <a:t>Rv.: </a:t>
            </a:r>
            <a:r>
              <a:rPr lang="en-GB" dirty="0">
                <a:solidFill>
                  <a:srgbClr val="FFFF00"/>
                </a:solidFill>
              </a:rPr>
              <a:t>BRITANN-IA </a:t>
            </a:r>
            <a:r>
              <a:rPr lang="en-GB" dirty="0"/>
              <a:t>COS IIII / SC, Britannia on rock</a:t>
            </a:r>
          </a:p>
        </p:txBody>
      </p:sp>
      <p:pic>
        <p:nvPicPr>
          <p:cNvPr id="96258" name="Picture 2" descr="http://www.coinarchives.com/6776dca572c24677d898f15dc305d2c4/img/gorny/219/image004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3" b="94563" l="2715" r="96267">
                        <a14:foregroundMark x1="2828" y1="52719" x2="2828" y2="52719"/>
                        <a14:foregroundMark x1="5090" y1="60757" x2="5090" y2="60757"/>
                        <a14:foregroundMark x1="11425" y1="78251" x2="11425" y2="78251"/>
                        <a14:foregroundMark x1="27941" y1="12293" x2="27941" y2="12293"/>
                        <a14:foregroundMark x1="40950" y1="13239" x2="40950" y2="13239"/>
                        <a14:foregroundMark x1="66403" y1="33570" x2="66403" y2="33570"/>
                        <a14:foregroundMark x1="86312" y1="61466" x2="86312" y2="61466"/>
                        <a14:foregroundMark x1="93778" y1="60993" x2="93778" y2="60993"/>
                        <a14:foregroundMark x1="85294" y1="94563" x2="85294" y2="94563"/>
                        <a14:foregroundMark x1="71719" y1="77305" x2="71719" y2="77305"/>
                        <a14:foregroundMark x1="62896" y1="65485" x2="62896" y2="65485"/>
                        <a14:foregroundMark x1="96380" y1="43262" x2="96380" y2="43262"/>
                        <a14:foregroundMark x1="73077" y1="3073" x2="73077" y2="3073"/>
                        <a14:foregroundMark x1="25905" y1="93381" x2="25905" y2="93381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0" y="2636913"/>
            <a:ext cx="8836568" cy="42210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152238"/>
      </p:ext>
    </p:extLst>
  </p:cSld>
  <p:clrMapOvr>
    <a:masterClrMapping/>
  </p:clrMapOvr>
  <p:transition>
    <p:randomBar dir="vert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822" y="0"/>
            <a:ext cx="6623247" cy="808038"/>
          </a:xfrm>
        </p:spPr>
        <p:txBody>
          <a:bodyPr>
            <a:normAutofit/>
          </a:bodyPr>
          <a:lstStyle/>
          <a:p>
            <a:r>
              <a:rPr lang="en-GB" dirty="0"/>
              <a:t>Marcus Aurelius A.D. 161 - 180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268760"/>
            <a:ext cx="7301753" cy="4553817"/>
          </a:xfrm>
        </p:spPr>
        <p:txBody>
          <a:bodyPr/>
          <a:lstStyle/>
          <a:p>
            <a:r>
              <a:rPr lang="en-GB" dirty="0"/>
              <a:t>Denarius (2,76g), Roma, Dec.  179 – March 180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rgbClr val="FFFF00"/>
                </a:solidFill>
              </a:rPr>
              <a:t>Victory</a:t>
            </a:r>
            <a:r>
              <a:rPr lang="en-GB" dirty="0"/>
              <a:t> with wreath and </a:t>
            </a:r>
            <a:r>
              <a:rPr lang="en-GB" i="1" dirty="0" err="1"/>
              <a:t>tropaeum</a:t>
            </a:r>
            <a:r>
              <a:rPr lang="en-GB" dirty="0"/>
              <a:t> on </a:t>
            </a:r>
            <a:r>
              <a:rPr lang="en-GB" dirty="0">
                <a:solidFill>
                  <a:srgbClr val="FFFF00"/>
                </a:solidFill>
              </a:rPr>
              <a:t>globe</a:t>
            </a:r>
          </a:p>
        </p:txBody>
      </p:sp>
      <p:pic>
        <p:nvPicPr>
          <p:cNvPr id="97282" name="Picture 2" descr="http://www.coinarchives.com/661981760c2816b0a815132b68043af6/img/hdrauch/094/image009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76872"/>
            <a:ext cx="8502422" cy="42930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108731"/>
      </p:ext>
    </p:extLst>
  </p:cSld>
  <p:clrMapOvr>
    <a:masterClrMapping/>
  </p:clrMapOvr>
  <p:transition>
    <p:randomBar dir="vert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0" y="18364"/>
            <a:ext cx="6911279" cy="808038"/>
          </a:xfrm>
        </p:spPr>
        <p:txBody>
          <a:bodyPr>
            <a:normAutofit/>
          </a:bodyPr>
          <a:lstStyle/>
          <a:p>
            <a:r>
              <a:rPr lang="en-GB" dirty="0" err="1"/>
              <a:t>Septimus</a:t>
            </a:r>
            <a:r>
              <a:rPr lang="en-GB" dirty="0"/>
              <a:t> Severus A.D. 193 - 211</a:t>
            </a: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764705"/>
            <a:ext cx="7301753" cy="5057872"/>
          </a:xfrm>
        </p:spPr>
        <p:txBody>
          <a:bodyPr/>
          <a:lstStyle/>
          <a:p>
            <a:r>
              <a:rPr lang="en-GB" dirty="0"/>
              <a:t>born in Leptis Magna in AD 145, province of Africa</a:t>
            </a:r>
            <a:br>
              <a:rPr lang="en-GB" dirty="0"/>
            </a:br>
            <a:r>
              <a:rPr lang="en-GB" dirty="0"/>
              <a:t>died in York (</a:t>
            </a:r>
            <a:r>
              <a:rPr lang="en-GB" dirty="0" err="1"/>
              <a:t>Eboracum</a:t>
            </a:r>
            <a:r>
              <a:rPr lang="en-GB" dirty="0"/>
              <a:t>): AD 211</a:t>
            </a:r>
          </a:p>
          <a:p>
            <a:r>
              <a:rPr lang="en-GB" dirty="0"/>
              <a:t>Aureus, Rome, 195, laureate bust right, </a:t>
            </a:r>
            <a:br>
              <a:rPr lang="en-GB" dirty="0"/>
            </a:br>
            <a:r>
              <a:rPr lang="en-GB" dirty="0"/>
              <a:t>rev</a:t>
            </a:r>
            <a:r>
              <a:rPr lang="en-GB" dirty="0">
                <a:highlight>
                  <a:srgbClr val="800080"/>
                </a:highlight>
              </a:rPr>
              <a:t>. Victory </a:t>
            </a:r>
            <a:r>
              <a:rPr lang="en-GB" dirty="0"/>
              <a:t>advancing left, holding wreath and trophy</a:t>
            </a:r>
          </a:p>
        </p:txBody>
      </p:sp>
      <p:pic>
        <p:nvPicPr>
          <p:cNvPr id="98306" name="Picture 2" descr="http://www.coinarchives.com/d5e6898fcdef2dc1b69a1a13fa74bb14/img/dnw/30_Sep_13/image030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25" b="97175" l="4233" r="98060">
                        <a14:foregroundMark x1="4233" y1="37665" x2="4233" y2="37665"/>
                        <a14:foregroundMark x1="10053" y1="73258" x2="10053" y2="73258"/>
                        <a14:foregroundMark x1="25309" y1="94915" x2="25309" y2="94915"/>
                        <a14:foregroundMark x1="24780" y1="3013" x2="24780" y2="3013"/>
                        <a14:foregroundMark x1="73633" y1="40113" x2="73633" y2="40113"/>
                        <a14:foregroundMark x1="98148" y1="58192" x2="98148" y2="58192"/>
                        <a14:foregroundMark x1="75220" y1="97175" x2="75220" y2="97175"/>
                      </a14:backgroundRemoval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9633" y="2420888"/>
            <a:ext cx="8965654" cy="41982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48660839"/>
      </p:ext>
    </p:extLst>
  </p:cSld>
  <p:clrMapOvr>
    <a:masterClrMapping/>
  </p:clrMapOvr>
  <p:transition spd="slow">
    <p:push dir="u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F:\2014-2015 LAMPETER\Severan_dynasty_family_tr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0648"/>
            <a:ext cx="9144000" cy="649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F043D66-6730-4B9B-B3CA-780FAE4491C4}"/>
              </a:ext>
            </a:extLst>
          </p:cNvPr>
          <p:cNvSpPr/>
          <p:nvPr/>
        </p:nvSpPr>
        <p:spPr>
          <a:xfrm>
            <a:off x="1981201" y="1700808"/>
            <a:ext cx="1006623" cy="1619945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DE5A63-7AA0-47DF-A43A-791015FCCA83}"/>
              </a:ext>
            </a:extLst>
          </p:cNvPr>
          <p:cNvSpPr/>
          <p:nvPr/>
        </p:nvSpPr>
        <p:spPr>
          <a:xfrm>
            <a:off x="1661711" y="3537248"/>
            <a:ext cx="1006623" cy="1619945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66C9BB-C361-4D92-B392-83C064875E61}"/>
              </a:ext>
            </a:extLst>
          </p:cNvPr>
          <p:cNvSpPr/>
          <p:nvPr/>
        </p:nvSpPr>
        <p:spPr>
          <a:xfrm>
            <a:off x="4451021" y="5157193"/>
            <a:ext cx="1006623" cy="1619945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9F6DD7C-19C8-434A-A15C-62860A6392A9}"/>
              </a:ext>
            </a:extLst>
          </p:cNvPr>
          <p:cNvSpPr/>
          <p:nvPr/>
        </p:nvSpPr>
        <p:spPr>
          <a:xfrm>
            <a:off x="2701707" y="3505771"/>
            <a:ext cx="1078205" cy="1619945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8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3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2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3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5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3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750"/>
                            </p:stCondLst>
                            <p:childTnLst>
                              <p:par>
                                <p:cTn id="17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3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10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19458" name="Picture 2" descr="Severan dynasty - tond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"/>
            <a:ext cx="6768752" cy="68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799997" y="2132856"/>
            <a:ext cx="2286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Tondo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from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Djemila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(Algeria), probably AD 199 (G. M. A.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Hanfmann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i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 Art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1964, pl. XLVIII), showing the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Severan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dynasty: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Septimius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Severus with Julia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Domna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Caracalla and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Geta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whose face is smeared out, probably because of the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damnatio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memoriae</a:t>
            </a:r>
            <a:r>
              <a:rPr lang="en-US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put against him by Caracalla. </a:t>
            </a:r>
            <a:endParaRPr lang="de-DE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21381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AE735-DB3D-4965-A94C-77A2E2F62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n old stone building&#10;&#10;Description generated with very high confidence">
            <a:extLst>
              <a:ext uri="{FF2B5EF4-FFF2-40B4-BE49-F238E27FC236}">
                <a16:creationId xmlns:a16="http://schemas.microsoft.com/office/drawing/2014/main" id="{7BF7FE13-61A6-4714-A941-F13B555F3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9ECA7AB-A96E-4849-A872-1BC31B2C8418}"/>
              </a:ext>
            </a:extLst>
          </p:cNvPr>
          <p:cNvSpPr/>
          <p:nvPr/>
        </p:nvSpPr>
        <p:spPr>
          <a:xfrm>
            <a:off x="107504" y="26749"/>
            <a:ext cx="23807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Arc de </a:t>
            </a:r>
            <a:r>
              <a:rPr lang="en-GB" dirty="0" err="1"/>
              <a:t>Septime</a:t>
            </a:r>
            <a:r>
              <a:rPr lang="en-GB" dirty="0"/>
              <a:t> </a:t>
            </a:r>
            <a:r>
              <a:rPr lang="en-GB" dirty="0" err="1"/>
              <a:t>Sévère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509958"/>
      </p:ext>
    </p:extLst>
  </p:cSld>
  <p:clrMapOvr>
    <a:masterClrMapping/>
  </p:clrMapOvr>
  <p:transition>
    <p:randomBar dir="vert"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52F85C7-C5BB-4532-8E61-F12BA15174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3667" y="1981200"/>
            <a:ext cx="2561166" cy="3841750"/>
          </a:xfrm>
        </p:spPr>
      </p:pic>
      <p:pic>
        <p:nvPicPr>
          <p:cNvPr id="21506" name="Picture 2" descr="http://romeartlover.tripod.com/Lilept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572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093296"/>
            <a:ext cx="50936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 of Septimius Severus, Tripolis / </a:t>
            </a:r>
            <a:r>
              <a:rPr lang="de-DE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Leptis</a:t>
            </a:r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Magna</a:t>
            </a:r>
          </a:p>
        </p:txBody>
      </p:sp>
      <p:pic>
        <p:nvPicPr>
          <p:cNvPr id="8" name="Picture 7" descr="A large stone statue in front of a building&#10;&#10;Description generated with very high confidence">
            <a:extLst>
              <a:ext uri="{FF2B5EF4-FFF2-40B4-BE49-F238E27FC236}">
                <a16:creationId xmlns:a16="http://schemas.microsoft.com/office/drawing/2014/main" id="{B4EC95F6-72F4-4403-9FF0-907BC3B7A4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71" b="5845"/>
          <a:stretch/>
        </p:blipFill>
        <p:spPr>
          <a:xfrm>
            <a:off x="3673163" y="27458"/>
            <a:ext cx="5507349" cy="6830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531088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2530" name="Picture 2" descr="http://romeartlover.tripod.com/Lilept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36" y="0"/>
            <a:ext cx="916572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093296"/>
            <a:ext cx="36060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 of Septimius Severus, Tripolis</a:t>
            </a:r>
          </a:p>
        </p:txBody>
      </p:sp>
    </p:spTree>
    <p:extLst>
      <p:ext uri="{BB962C8B-B14F-4D97-AF65-F5344CB8AC3E}">
        <p14:creationId xmlns:p14="http://schemas.microsoft.com/office/powerpoint/2010/main" val="3104105362"/>
      </p:ext>
    </p:extLst>
  </p:cSld>
  <p:clrMapOvr>
    <a:masterClrMapping/>
  </p:clrMapOvr>
  <p:transition>
    <p:randomBar dir="vert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BED43-1D56-46F5-AD25-716CAC0FF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A close up of a map&#10;&#10;Description generated with high confidence">
            <a:extLst>
              <a:ext uri="{FF2B5EF4-FFF2-40B4-BE49-F238E27FC236}">
                <a16:creationId xmlns:a16="http://schemas.microsoft.com/office/drawing/2014/main" id="{274BA23E-F580-44D1-BC0E-74949B9ADF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292240" cy="51571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86111860"/>
      </p:ext>
    </p:extLst>
  </p:cSld>
  <p:clrMapOvr>
    <a:masterClrMapping/>
  </p:clrMapOvr>
  <p:transition>
    <p:randomBar dir="vert"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3554" name="Picture 2" descr="http://www.digitales-forum-romanum.de/wp-content/uploads/2014/07/2-Phase-O_Severisch_Blick-von-O-601x33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6218"/>
            <a:ext cx="9144000" cy="514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79512" y="6461667"/>
            <a:ext cx="32688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Forum under Septimius Severus</a:t>
            </a:r>
          </a:p>
        </p:txBody>
      </p:sp>
    </p:spTree>
    <p:extLst>
      <p:ext uri="{BB962C8B-B14F-4D97-AF65-F5344CB8AC3E}">
        <p14:creationId xmlns:p14="http://schemas.microsoft.com/office/powerpoint/2010/main" val="1788631789"/>
      </p:ext>
    </p:extLst>
  </p:cSld>
  <p:clrMapOvr>
    <a:masterClrMapping/>
  </p:clrMapOvr>
  <p:transition>
    <p:randomBar dir="vert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de-DE"/>
          </a:p>
        </p:txBody>
      </p:sp>
      <p:pic>
        <p:nvPicPr>
          <p:cNvPr id="24580" name="Picture 4" descr="https://lazioterme.files.wordpress.com/2011/06/thermae_caracalla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19" y="0"/>
            <a:ext cx="9174419" cy="686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805157" y="5902725"/>
            <a:ext cx="19463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Baths of Caracalla</a:t>
            </a:r>
          </a:p>
        </p:txBody>
      </p:sp>
    </p:spTree>
    <p:extLst>
      <p:ext uri="{BB962C8B-B14F-4D97-AF65-F5344CB8AC3E}">
        <p14:creationId xmlns:p14="http://schemas.microsoft.com/office/powerpoint/2010/main" val="3837002086"/>
      </p:ext>
    </p:extLst>
  </p:cSld>
  <p:clrMapOvr>
    <a:masterClrMapping/>
  </p:clrMapOvr>
  <p:transition>
    <p:randomBar dir="vert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ttps://lazioterme.files.wordpress.com/2011/06/thermae_caracallae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19" y="0"/>
            <a:ext cx="9174419" cy="6866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692696"/>
            <a:ext cx="572011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caracalla baths"/>
          <p:cNvSpPr>
            <a:spLocks noChangeAspect="1" noChangeArrowheads="1"/>
          </p:cNvSpPr>
          <p:nvPr/>
        </p:nvSpPr>
        <p:spPr bwMode="auto">
          <a:xfrm>
            <a:off x="155575" y="-922338"/>
            <a:ext cx="2895600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Image result for caracalla baths"/>
          <p:cNvSpPr>
            <a:spLocks noChangeAspect="1" noChangeArrowheads="1"/>
          </p:cNvSpPr>
          <p:nvPr/>
        </p:nvSpPr>
        <p:spPr bwMode="auto">
          <a:xfrm>
            <a:off x="307975" y="-769938"/>
            <a:ext cx="2895600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8" descr="Image result for caracalla baths"/>
          <p:cNvSpPr>
            <a:spLocks noChangeAspect="1" noChangeArrowheads="1"/>
          </p:cNvSpPr>
          <p:nvPr/>
        </p:nvSpPr>
        <p:spPr bwMode="auto">
          <a:xfrm>
            <a:off x="460375" y="-617538"/>
            <a:ext cx="2895600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10" descr="Image result for caracalla baths"/>
          <p:cNvSpPr>
            <a:spLocks noChangeAspect="1" noChangeArrowheads="1"/>
          </p:cNvSpPr>
          <p:nvPr/>
        </p:nvSpPr>
        <p:spPr bwMode="auto">
          <a:xfrm>
            <a:off x="155575" y="-1036638"/>
            <a:ext cx="2895600" cy="217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028085" y="5517232"/>
            <a:ext cx="2472152" cy="14773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b="1" i="1" dirty="0" err="1"/>
              <a:t>Constitutio</a:t>
            </a:r>
            <a:r>
              <a:rPr lang="en-GB" b="1" i="1" dirty="0"/>
              <a:t> </a:t>
            </a:r>
            <a:r>
              <a:rPr lang="en-GB" b="1" i="1" dirty="0" err="1"/>
              <a:t>Antoniniana</a:t>
            </a:r>
            <a:endParaRPr lang="en-GB" b="1" i="1" dirty="0"/>
          </a:p>
          <a:p>
            <a:r>
              <a:rPr lang="en-GB" b="1" i="1" dirty="0"/>
              <a:t>By Caracalla, AD 212</a:t>
            </a:r>
          </a:p>
          <a:p>
            <a:endParaRPr lang="en-GB" b="1" i="1" dirty="0"/>
          </a:p>
          <a:p>
            <a:endParaRPr lang="en-GB" b="1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6257237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Elagabalus, 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5938399"/>
            <a:ext cx="742703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Born 203, </a:t>
            </a:r>
            <a:r>
              <a:rPr lang="de-DE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emperor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214 – 222</a:t>
            </a:r>
          </a:p>
          <a:p>
            <a:r>
              <a:rPr lang="de-DE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Coin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: Elagabal &amp; sun god Elagabal from Emesa, Syria (</a:t>
            </a:r>
            <a:r>
              <a:rPr lang="de-DE" i="1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Ilāh </a:t>
            </a:r>
            <a:r>
              <a:rPr lang="de-DE" i="1" dirty="0" err="1">
                <a:solidFill>
                  <a:schemeClr val="tx2">
                    <a:lumMod val="20000"/>
                    <a:lumOff val="80000"/>
                  </a:schemeClr>
                </a:solidFill>
              </a:rPr>
              <a:t>hag-Gabal</a:t>
            </a:r>
            <a:r>
              <a:rPr lang="de-DE" dirty="0">
                <a:solidFill>
                  <a:schemeClr val="tx2">
                    <a:lumMod val="20000"/>
                    <a:lumOff val="80000"/>
                  </a:schemeClr>
                </a:solidFill>
              </a:rPr>
              <a:t>)</a:t>
            </a:r>
          </a:p>
          <a:p>
            <a:r>
              <a:rPr lang="en-GB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assassinated and replaced by his cousin Severus Alexander on 11 March 222</a:t>
            </a:r>
            <a:endParaRPr lang="de-DE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Content Placeholder 5" descr="A statue of a person&#10;&#10;Description generated with very high confidence">
            <a:extLst>
              <a:ext uri="{FF2B5EF4-FFF2-40B4-BE49-F238E27FC236}">
                <a16:creationId xmlns:a16="http://schemas.microsoft.com/office/drawing/2014/main" id="{3DE6BBAA-9060-41FB-8AF3-DFC5D9E70C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416" y="-662"/>
            <a:ext cx="3039927" cy="46756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0482" name="Picture 2" descr="https://upload.wikimedia.org/wikipedia/commons/f/f2/Elagabalus_Aureus_Sol_Invictu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1670706"/>
            <a:ext cx="7228966" cy="37825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237229"/>
      </p:ext>
    </p:extLst>
  </p:cSld>
  <p:clrMapOvr>
    <a:masterClrMapping/>
  </p:clrMapOvr>
  <p:transition>
    <p:randomBar dir="vert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A51C7FEB-45CD-4340-AFC0-8D371DFDD4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19" y="0"/>
            <a:ext cx="9099448" cy="685148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F1E73-A958-4DF0-8445-C4B6B6488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3968" y="404664"/>
            <a:ext cx="5311562" cy="808038"/>
          </a:xfrm>
        </p:spPr>
        <p:txBody>
          <a:bodyPr/>
          <a:lstStyle/>
          <a:p>
            <a:r>
              <a:rPr lang="en-GB" dirty="0">
                <a:highlight>
                  <a:srgbClr val="800080"/>
                </a:highlight>
              </a:rPr>
              <a:t>3</a:t>
            </a:r>
            <a:r>
              <a:rPr lang="en-GB" baseline="30000" dirty="0">
                <a:highlight>
                  <a:srgbClr val="800080"/>
                </a:highlight>
              </a:rPr>
              <a:t>rd</a:t>
            </a:r>
            <a:r>
              <a:rPr lang="en-GB" dirty="0">
                <a:highlight>
                  <a:srgbClr val="800080"/>
                </a:highlight>
              </a:rPr>
              <a:t>-century crisis</a:t>
            </a:r>
          </a:p>
        </p:txBody>
      </p:sp>
    </p:spTree>
    <p:extLst>
      <p:ext uri="{BB962C8B-B14F-4D97-AF65-F5344CB8AC3E}">
        <p14:creationId xmlns:p14="http://schemas.microsoft.com/office/powerpoint/2010/main" val="1284543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A51C7FEB-45CD-4340-AFC0-8D371DFDD4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19" y="0"/>
            <a:ext cx="9099448" cy="685148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F1E73-A958-4DF0-8445-C4B6B6488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3968" y="404664"/>
            <a:ext cx="5311562" cy="808038"/>
          </a:xfrm>
        </p:spPr>
        <p:txBody>
          <a:bodyPr/>
          <a:lstStyle/>
          <a:p>
            <a:r>
              <a:rPr lang="en-GB" dirty="0">
                <a:highlight>
                  <a:srgbClr val="800080"/>
                </a:highlight>
              </a:rPr>
              <a:t>3</a:t>
            </a:r>
            <a:r>
              <a:rPr lang="en-GB" baseline="30000" dirty="0">
                <a:highlight>
                  <a:srgbClr val="800080"/>
                </a:highlight>
              </a:rPr>
              <a:t>rd</a:t>
            </a:r>
            <a:r>
              <a:rPr lang="en-GB" dirty="0">
                <a:highlight>
                  <a:srgbClr val="800080"/>
                </a:highlight>
              </a:rPr>
              <a:t>-century crisis</a:t>
            </a:r>
          </a:p>
        </p:txBody>
      </p:sp>
      <p:pic>
        <p:nvPicPr>
          <p:cNvPr id="4" name="Picture 3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A735C133-3618-49E2-8D2A-B169C9DFD3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1685" y="1916832"/>
            <a:ext cx="6678696" cy="377458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C138D34-EE7A-4A26-9D16-D517AA973659}"/>
              </a:ext>
            </a:extLst>
          </p:cNvPr>
          <p:cNvSpPr/>
          <p:nvPr/>
        </p:nvSpPr>
        <p:spPr>
          <a:xfrm>
            <a:off x="867335" y="5883088"/>
            <a:ext cx="7521089" cy="9175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Tetricus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I, Romano-Gallic Emperor, 271-274. </a:t>
            </a:r>
            <a:r>
              <a:rPr lang="en-GB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Antoninianus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(Bronze, 24 mm, 4.17 g, 6 h), minted in 272-273. </a:t>
            </a:r>
            <a:r>
              <a:rPr lang="en-GB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 C TETRICVS P F AVG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Rev.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VIRTVS AVGG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Virtus standing front, holding shield and spear</a:t>
            </a:r>
          </a:p>
        </p:txBody>
      </p:sp>
    </p:spTree>
    <p:extLst>
      <p:ext uri="{BB962C8B-B14F-4D97-AF65-F5344CB8AC3E}">
        <p14:creationId xmlns:p14="http://schemas.microsoft.com/office/powerpoint/2010/main" val="4157712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38D12B8A-1009-4912-86DA-07D744DFFC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0"/>
            <a:ext cx="9180512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F1E73-A958-4DF0-8445-C4B6B6488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3968" y="404664"/>
            <a:ext cx="5311562" cy="808038"/>
          </a:xfrm>
        </p:spPr>
        <p:txBody>
          <a:bodyPr/>
          <a:lstStyle/>
          <a:p>
            <a:r>
              <a:rPr lang="en-GB" dirty="0">
                <a:highlight>
                  <a:srgbClr val="800080"/>
                </a:highlight>
              </a:rPr>
              <a:t>3</a:t>
            </a:r>
            <a:r>
              <a:rPr lang="en-GB" baseline="30000" dirty="0">
                <a:highlight>
                  <a:srgbClr val="800080"/>
                </a:highlight>
              </a:rPr>
              <a:t>rd</a:t>
            </a:r>
            <a:r>
              <a:rPr lang="en-GB" dirty="0">
                <a:highlight>
                  <a:srgbClr val="800080"/>
                </a:highlight>
              </a:rPr>
              <a:t>-century crisis</a:t>
            </a:r>
          </a:p>
        </p:txBody>
      </p:sp>
    </p:spTree>
    <p:extLst>
      <p:ext uri="{BB962C8B-B14F-4D97-AF65-F5344CB8AC3E}">
        <p14:creationId xmlns:p14="http://schemas.microsoft.com/office/powerpoint/2010/main" val="1633211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map&#10;&#10;Description generated with high confidence">
            <a:extLst>
              <a:ext uri="{FF2B5EF4-FFF2-40B4-BE49-F238E27FC236}">
                <a16:creationId xmlns:a16="http://schemas.microsoft.com/office/drawing/2014/main" id="{7BB4D6A1-F8BE-4268-82D3-E5FB1ABD8E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32848"/>
            <a:ext cx="7166934" cy="45329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86CC14A4-F834-48D8-8E3A-E4674F710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3968" y="404664"/>
            <a:ext cx="5311562" cy="808038"/>
          </a:xfrm>
        </p:spPr>
        <p:txBody>
          <a:bodyPr/>
          <a:lstStyle/>
          <a:p>
            <a:r>
              <a:rPr lang="en-GB" dirty="0">
                <a:highlight>
                  <a:srgbClr val="800080"/>
                </a:highlight>
              </a:rPr>
              <a:t>3</a:t>
            </a:r>
            <a:r>
              <a:rPr lang="en-GB" baseline="30000" dirty="0">
                <a:highlight>
                  <a:srgbClr val="800080"/>
                </a:highlight>
              </a:rPr>
              <a:t>rd</a:t>
            </a:r>
            <a:r>
              <a:rPr lang="en-GB" dirty="0">
                <a:highlight>
                  <a:srgbClr val="800080"/>
                </a:highlight>
              </a:rPr>
              <a:t>-century crisis</a:t>
            </a:r>
          </a:p>
        </p:txBody>
      </p:sp>
    </p:spTree>
    <p:extLst>
      <p:ext uri="{BB962C8B-B14F-4D97-AF65-F5344CB8AC3E}">
        <p14:creationId xmlns:p14="http://schemas.microsoft.com/office/powerpoint/2010/main" val="389547663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esign1 Moonlight Download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Design1 Moonlight Download</Template>
  <TotalTime>0</TotalTime>
  <Words>1348</Words>
  <Application>Microsoft Office PowerPoint</Application>
  <PresentationFormat>On-screen Show (4:3)</PresentationFormat>
  <Paragraphs>197</Paragraphs>
  <Slides>57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2" baseType="lpstr">
      <vt:lpstr>Arial</vt:lpstr>
      <vt:lpstr>Calibri</vt:lpstr>
      <vt:lpstr>Candara</vt:lpstr>
      <vt:lpstr>Wingdings</vt:lpstr>
      <vt:lpstr>Design1 Moonlight Download</vt:lpstr>
      <vt:lpstr>Roman Coinage and Emperors</vt:lpstr>
      <vt:lpstr>Augustus‘ succession</vt:lpstr>
      <vt:lpstr>Coinage</vt:lpstr>
      <vt:lpstr>Roman Emperors</vt:lpstr>
      <vt:lpstr>Roman Emperors</vt:lpstr>
      <vt:lpstr>Roman Emperors</vt:lpstr>
      <vt:lpstr>Roman Emperors</vt:lpstr>
      <vt:lpstr>Augustus A.D. 14</vt:lpstr>
      <vt:lpstr>Tiberius A.D. 14 - 37</vt:lpstr>
      <vt:lpstr>Caligula A.D. 37 – 41 </vt:lpstr>
      <vt:lpstr>Claudius A.D. 41 - 54</vt:lpstr>
      <vt:lpstr>Claudius A.D. 41 - 54</vt:lpstr>
      <vt:lpstr>PowerPoint Presentation</vt:lpstr>
      <vt:lpstr>PowerPoint Presentation</vt:lpstr>
      <vt:lpstr>Drusus (Aug’s stepson: 38- 9 B.C.)</vt:lpstr>
      <vt:lpstr>Nero A.D. 54 - 68</vt:lpstr>
      <vt:lpstr>Nero A.D. 54 - 68</vt:lpstr>
      <vt:lpstr>Nero A.D. 54 - 68</vt:lpstr>
      <vt:lpstr>Nero A.D. 54 - 68</vt:lpstr>
      <vt:lpstr>Galba A.D. 68-69</vt:lpstr>
      <vt:lpstr>Otho A.D. 69</vt:lpstr>
      <vt:lpstr>Vitellius A.D. 69</vt:lpstr>
      <vt:lpstr>Vespasianus A.D. 69 – 79 </vt:lpstr>
      <vt:lpstr>Vespasianus A.D. 69 – 79 </vt:lpstr>
      <vt:lpstr>Vespasianus A.D. 69 – 79 </vt:lpstr>
      <vt:lpstr>PowerPoint Presentation</vt:lpstr>
      <vt:lpstr>Titus A.D. 79 – 81 </vt:lpstr>
      <vt:lpstr>Titus A.D. 79 – 81 </vt:lpstr>
      <vt:lpstr>Titus A.D. 79 – 81 </vt:lpstr>
      <vt:lpstr>Domitianus A.D. 81 – 96 </vt:lpstr>
      <vt:lpstr>Nerva A.D. 96 – 98 </vt:lpstr>
      <vt:lpstr>Nerva A.D. 96 – 98 </vt:lpstr>
      <vt:lpstr>Trajan (AD 53 – 117: emp from AD 98</vt:lpstr>
      <vt:lpstr>Trajan (AD 53 – 117: emp from AD 98</vt:lpstr>
      <vt:lpstr>PowerPoint Presentation</vt:lpstr>
      <vt:lpstr>PowerPoint Presentation</vt:lpstr>
      <vt:lpstr>Hadrian A.D. 117 – 138 </vt:lpstr>
      <vt:lpstr>Hadrian A.D. 117 – 138 </vt:lpstr>
      <vt:lpstr>Hadrian A.D. 117 – 138 </vt:lpstr>
      <vt:lpstr>Antoninus Pius A.D. 138-161</vt:lpstr>
      <vt:lpstr>Antoninus Pius A.D. 138-161</vt:lpstr>
      <vt:lpstr>Marcus Aurelius A.D. 161 - 180</vt:lpstr>
      <vt:lpstr>Septimus Severus A.D. 193 - 211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Elagabalus, </vt:lpstr>
      <vt:lpstr>3rd-century crisis</vt:lpstr>
      <vt:lpstr>3rd-century crisis</vt:lpstr>
      <vt:lpstr>3rd-century crisis</vt:lpstr>
      <vt:lpstr>3rd-century crisis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 Economy</dc:title>
  <dc:creator>Ralph Häussler</dc:creator>
  <cp:lastModifiedBy>Ralph Haeussler</cp:lastModifiedBy>
  <cp:revision>235</cp:revision>
  <dcterms:created xsi:type="dcterms:W3CDTF">2014-03-08T22:13:10Z</dcterms:created>
  <dcterms:modified xsi:type="dcterms:W3CDTF">2018-03-06T01:39:18Z</dcterms:modified>
</cp:coreProperties>
</file>