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1"/>
  </p:notesMasterIdLst>
  <p:sldIdLst>
    <p:sldId id="256" r:id="rId2"/>
    <p:sldId id="260" r:id="rId3"/>
    <p:sldId id="261" r:id="rId4"/>
    <p:sldId id="262" r:id="rId5"/>
    <p:sldId id="257" r:id="rId6"/>
    <p:sldId id="258" r:id="rId7"/>
    <p:sldId id="263" r:id="rId8"/>
    <p:sldId id="264" r:id="rId9"/>
    <p:sldId id="259"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68219" autoAdjust="0"/>
  </p:normalViewPr>
  <p:slideViewPr>
    <p:cSldViewPr snapToGrid="0">
      <p:cViewPr varScale="1">
        <p:scale>
          <a:sx n="84" d="100"/>
          <a:sy n="84" d="100"/>
        </p:scale>
        <p:origin x="2184" y="192"/>
      </p:cViewPr>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EAF540-86AF-47C4-A3CA-61B1D0DF6764}"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DA1463-532F-415D-B208-C87A888DD20C}" type="slidenum">
              <a:rPr lang="en-GB" smtClean="0"/>
              <a:t>‹#›</a:t>
            </a:fld>
            <a:endParaRPr lang="en-GB"/>
          </a:p>
        </p:txBody>
      </p:sp>
    </p:spTree>
    <p:extLst>
      <p:ext uri="{BB962C8B-B14F-4D97-AF65-F5344CB8AC3E}">
        <p14:creationId xmlns:p14="http://schemas.microsoft.com/office/powerpoint/2010/main" val="258140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 The theme of artificial intelligence, as well as human collaboration, has been explored in assignment 1 as part of this assignment. The theme is greatly important because this supports exploring ways the balance and collaborate between AI as well as humans sufficiently to drive operational excellence and meet as well as exceed consumer expectations (</a:t>
            </a:r>
            <a:r>
              <a:rPr lang="en-US" dirty="0" err="1"/>
              <a:t>Hajaj</a:t>
            </a:r>
            <a:r>
              <a:rPr lang="en-US" dirty="0"/>
              <a:t> </a:t>
            </a:r>
            <a:r>
              <a:rPr lang="en-GB" sz="1200" kern="1200" dirty="0">
                <a:solidFill>
                  <a:schemeClr val="tx1"/>
                </a:solidFill>
                <a:effectLst/>
                <a:latin typeface="+mn-lt"/>
                <a:ea typeface="+mn-ea"/>
                <a:cs typeface="+mn-cs"/>
              </a:rPr>
              <a:t>and Yeoman, 2024)</a:t>
            </a:r>
            <a:r>
              <a:rPr lang="en-US" dirty="0"/>
              <a:t>. The hospitality industry in this high-paced </a:t>
            </a:r>
            <a:r>
              <a:rPr lang="en-US" dirty="0" err="1"/>
              <a:t>globalised</a:t>
            </a:r>
            <a:r>
              <a:rPr lang="en-US" dirty="0"/>
              <a:t> world is facing challenges while meeting evolving consumer expectations and market demand. As a result, a balanced performance is needed, collaborating AI with humans to </a:t>
            </a:r>
            <a:r>
              <a:rPr lang="en-US" dirty="0" err="1"/>
              <a:t>maximise</a:t>
            </a:r>
            <a:r>
              <a:rPr lang="en-US" dirty="0"/>
              <a:t> operational efficiency and ensure service quality (Rather, 2024). As a result, the research under this theme is immensely important for maintaining operational excellence and quality of consumer service in the hospitality as well as tourism industry. </a:t>
            </a:r>
            <a:endParaRPr lang="en-GB" dirty="0"/>
          </a:p>
        </p:txBody>
      </p:sp>
      <p:sp>
        <p:nvSpPr>
          <p:cNvPr id="4" name="Slide Number Placeholder 3"/>
          <p:cNvSpPr>
            <a:spLocks noGrp="1"/>
          </p:cNvSpPr>
          <p:nvPr>
            <p:ph type="sldNum" sz="quarter" idx="5"/>
          </p:nvPr>
        </p:nvSpPr>
        <p:spPr/>
        <p:txBody>
          <a:bodyPr/>
          <a:lstStyle/>
          <a:p>
            <a:fld id="{5DDA1463-532F-415D-B208-C87A888DD20C}" type="slidenum">
              <a:rPr lang="en-GB" smtClean="0"/>
              <a:t>2</a:t>
            </a:fld>
            <a:endParaRPr lang="en-GB"/>
          </a:p>
        </p:txBody>
      </p:sp>
    </p:spTree>
    <p:extLst>
      <p:ext uri="{BB962C8B-B14F-4D97-AF65-F5344CB8AC3E}">
        <p14:creationId xmlns:p14="http://schemas.microsoft.com/office/powerpoint/2010/main" val="41663193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As per Kim et al (2024), a range of theories can support while understanding the theme of artificial intelligence, as well as how human collaboration impacts the hospitality and hotel industry and is applicable to this paper. The theories include Human machine collaboration. Service quality as well as technology acceptance models. The human machine model supports understanding way the technology and humans work collaboratively without harming others’ interests, supports doing repetitive and qualitative tasks within seconds, and complements each other rather competently (Rather, 2024). The TAM or technology acceptance model highlights the way the users’ perceptions toward AI, including the ease of use of artificial intelligence, as well as usefulness, support, determine the successful adoption. Thus, these models help to assess the role of AI and human collaboration and the way AI is adopted by humans for effective operation in the hospitality sector. </a:t>
            </a:r>
            <a:endParaRPr lang="en-GB" dirty="0"/>
          </a:p>
        </p:txBody>
      </p:sp>
      <p:sp>
        <p:nvSpPr>
          <p:cNvPr id="4" name="Slide Number Placeholder 3"/>
          <p:cNvSpPr>
            <a:spLocks noGrp="1"/>
          </p:cNvSpPr>
          <p:nvPr>
            <p:ph type="sldNum" sz="quarter" idx="5"/>
          </p:nvPr>
        </p:nvSpPr>
        <p:spPr/>
        <p:txBody>
          <a:bodyPr/>
          <a:lstStyle/>
          <a:p>
            <a:fld id="{5DDA1463-532F-415D-B208-C87A888DD20C}" type="slidenum">
              <a:rPr lang="en-GB" smtClean="0"/>
              <a:t>3</a:t>
            </a:fld>
            <a:endParaRPr lang="en-GB"/>
          </a:p>
        </p:txBody>
      </p:sp>
    </p:spTree>
    <p:extLst>
      <p:ext uri="{BB962C8B-B14F-4D97-AF65-F5344CB8AC3E}">
        <p14:creationId xmlns:p14="http://schemas.microsoft.com/office/powerpoint/2010/main" val="19706684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literature review will also discuss key concepts like the role of AI in the hospitality sector, the human touch in this AI era and the impact of AI as well as human collaboration (Wu et al., 2025). The AI plays a role while predicting guest demand and market trends, thus recommending the best activities and strategies for producing competitive hotel service. Moreover, this helps to do repetitive tasks, </a:t>
            </a:r>
            <a:r>
              <a:rPr lang="en-US" dirty="0" err="1"/>
              <a:t>optimise</a:t>
            </a:r>
            <a:r>
              <a:rPr lang="en-US" dirty="0"/>
              <a:t> resources, real-time inventory tracking and effective energy management. However, AI fail to show empathy, better security and </a:t>
            </a:r>
            <a:r>
              <a:rPr lang="en-US" dirty="0" err="1"/>
              <a:t>personalised</a:t>
            </a:r>
            <a:r>
              <a:rPr lang="en-US" dirty="0"/>
              <a:t> service, which can be done with the touch of a human, which supports effective problem solving and </a:t>
            </a:r>
            <a:r>
              <a:rPr lang="en-US" dirty="0" err="1"/>
              <a:t>personalisation</a:t>
            </a:r>
            <a:r>
              <a:rPr lang="en-US" dirty="0"/>
              <a:t>. Finally, the human AI collaboration supports </a:t>
            </a:r>
            <a:r>
              <a:rPr lang="en-US" dirty="0" err="1"/>
              <a:t>maximising</a:t>
            </a:r>
            <a:r>
              <a:rPr lang="en-US" dirty="0"/>
              <a:t> efficiency and productivity while maintaining ethics, quality and </a:t>
            </a:r>
            <a:r>
              <a:rPr lang="en-US" dirty="0" err="1"/>
              <a:t>personalisation</a:t>
            </a:r>
            <a:r>
              <a:rPr lang="en-US" dirty="0"/>
              <a:t> (</a:t>
            </a:r>
            <a:r>
              <a:rPr lang="en-US" sz="1200" kern="1200" dirty="0" err="1">
                <a:solidFill>
                  <a:schemeClr val="tx1"/>
                </a:solidFill>
                <a:effectLst/>
                <a:latin typeface="+mn-lt"/>
                <a:ea typeface="+mn-ea"/>
                <a:cs typeface="+mn-cs"/>
              </a:rPr>
              <a:t>Akinnagbe</a:t>
            </a:r>
            <a:r>
              <a:rPr lang="en-US" sz="1200" kern="1200" dirty="0">
                <a:solidFill>
                  <a:schemeClr val="tx1"/>
                </a:solidFill>
                <a:effectLst/>
                <a:latin typeface="+mn-lt"/>
                <a:ea typeface="+mn-ea"/>
                <a:cs typeface="+mn-cs"/>
              </a:rPr>
              <a:t>, 2024)</a:t>
            </a:r>
            <a:r>
              <a:rPr lang="en-US" dirty="0"/>
              <a:t>. This can </a:t>
            </a:r>
            <a:r>
              <a:rPr lang="en-US" dirty="0" err="1"/>
              <a:t>optimise</a:t>
            </a:r>
            <a:r>
              <a:rPr lang="en-US" dirty="0"/>
              <a:t> resources, reduce job displacement and employee resistance, and also for competitive hotel service development. </a:t>
            </a:r>
            <a:endParaRPr lang="en-GB" dirty="0"/>
          </a:p>
        </p:txBody>
      </p:sp>
      <p:sp>
        <p:nvSpPr>
          <p:cNvPr id="4" name="Slide Number Placeholder 3"/>
          <p:cNvSpPr>
            <a:spLocks noGrp="1"/>
          </p:cNvSpPr>
          <p:nvPr>
            <p:ph type="sldNum" sz="quarter" idx="5"/>
          </p:nvPr>
        </p:nvSpPr>
        <p:spPr/>
        <p:txBody>
          <a:bodyPr/>
          <a:lstStyle/>
          <a:p>
            <a:fld id="{5DDA1463-532F-415D-B208-C87A888DD20C}" type="slidenum">
              <a:rPr lang="en-GB" smtClean="0"/>
              <a:t>4</a:t>
            </a:fld>
            <a:endParaRPr lang="en-GB"/>
          </a:p>
        </p:txBody>
      </p:sp>
    </p:spTree>
    <p:extLst>
      <p:ext uri="{BB962C8B-B14F-4D97-AF65-F5344CB8AC3E}">
        <p14:creationId xmlns:p14="http://schemas.microsoft.com/office/powerpoint/2010/main" val="3615222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secondary research used a qualitative method and a secondary data collection process to conduct the research.</a:t>
            </a:r>
          </a:p>
          <a:p>
            <a:r>
              <a:rPr lang="en-GB" sz="1200" b="1" kern="1200" dirty="0">
                <a:solidFill>
                  <a:schemeClr val="tx1"/>
                </a:solidFill>
                <a:effectLst/>
                <a:latin typeface="+mn-lt"/>
                <a:ea typeface="+mn-ea"/>
                <a:cs typeface="+mn-cs"/>
              </a:rPr>
              <a:t>Political</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Offering incentives to businesses to integrate technology investments has encouraged businesses in the hospitality industry to lean towards integrating AI in the system (Limna, 2023). However, government regulations imposed to ensure data privacy when using AI have increased awareness within businesses on the ways they have been implementing AI within the system. This helped businesses shape the balance between human roles and AI more efficiently.</a:t>
            </a:r>
          </a:p>
          <a:p>
            <a:r>
              <a:rPr lang="en-GB" sz="1200" b="1" kern="1200" dirty="0">
                <a:solidFill>
                  <a:schemeClr val="tx1"/>
                </a:solidFill>
                <a:effectLst/>
                <a:latin typeface="+mn-lt"/>
                <a:ea typeface="+mn-ea"/>
                <a:cs typeface="+mn-cs"/>
              </a:rPr>
              <a:t>Economic</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Small businesses in the hospitality industry often do not have proper technological infrastructure to support effective integration of AI (Wu, Zhang and Zhang, 2025). This restricts businesses from ensuring proper AI integration, which causes technical errors and increases operational costs. Additionally, AI often leads to job displacement as operating AI requires significant skills are necessary, and resistance to change often restricts old employees from making such changes. These displacements affect the economy by increasing unemployment rates and hence increasing inflation and decreasing income rates. </a:t>
            </a:r>
          </a:p>
          <a:p>
            <a:r>
              <a:rPr lang="en-GB" sz="1200" b="1" kern="1200" dirty="0">
                <a:solidFill>
                  <a:schemeClr val="tx1"/>
                </a:solidFill>
                <a:effectLst/>
                <a:latin typeface="+mn-lt"/>
                <a:ea typeface="+mn-ea"/>
                <a:cs typeface="+mn-cs"/>
              </a:rPr>
              <a:t>Social</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study by Kim et al. (2024) showed that customers in the hospitality industry are still not completely comfortable interacting and making financial deals with technologies such as AI chatbots and others this where human collaboration is essential. Businesses that have cracked the code to integrate AI within employee tasks are getting better customer satisfaction rates and meeting customer expectations more efficiently. </a:t>
            </a:r>
          </a:p>
          <a:p>
            <a:endParaRPr lang="en-GB" dirty="0"/>
          </a:p>
        </p:txBody>
      </p:sp>
      <p:sp>
        <p:nvSpPr>
          <p:cNvPr id="4" name="Slide Number Placeholder 3"/>
          <p:cNvSpPr>
            <a:spLocks noGrp="1"/>
          </p:cNvSpPr>
          <p:nvPr>
            <p:ph type="sldNum" sz="quarter" idx="5"/>
          </p:nvPr>
        </p:nvSpPr>
        <p:spPr/>
        <p:txBody>
          <a:bodyPr/>
          <a:lstStyle/>
          <a:p>
            <a:fld id="{5DDA1463-532F-415D-B208-C87A888DD20C}" type="slidenum">
              <a:rPr lang="en-GB" smtClean="0"/>
              <a:t>5</a:t>
            </a:fld>
            <a:endParaRPr lang="en-GB"/>
          </a:p>
        </p:txBody>
      </p:sp>
    </p:spTree>
    <p:extLst>
      <p:ext uri="{BB962C8B-B14F-4D97-AF65-F5344CB8AC3E}">
        <p14:creationId xmlns:p14="http://schemas.microsoft.com/office/powerpoint/2010/main" val="11647271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Technology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Businesses are implementing AI to automate routine tasks such as room service, check-ins, check-outs, identifying higher-value guests to offer personalised services and others. This integration of AI has allowed businesses to ensure operational efficiency and also streamline operations to gain better performance. </a:t>
            </a:r>
          </a:p>
          <a:p>
            <a:r>
              <a:rPr lang="en-GB" sz="1200" b="1" kern="1200" dirty="0">
                <a:solidFill>
                  <a:schemeClr val="tx1"/>
                </a:solidFill>
                <a:effectLst/>
                <a:latin typeface="+mn-lt"/>
                <a:ea typeface="+mn-ea"/>
                <a:cs typeface="+mn-cs"/>
              </a:rPr>
              <a:t>Legal</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the data privacy laws are getting stricter, such as GDPR, it has been affecting the ways businesses in the hospitality industry store, collect and use customer data to make personalised recommendations and customise services (Coe et al., 2021). </a:t>
            </a:r>
          </a:p>
          <a:p>
            <a:r>
              <a:rPr lang="en-GB" sz="1200" b="1" kern="1200" dirty="0">
                <a:solidFill>
                  <a:schemeClr val="tx1"/>
                </a:solidFill>
                <a:effectLst/>
                <a:latin typeface="+mn-lt"/>
                <a:ea typeface="+mn-ea"/>
                <a:cs typeface="+mn-cs"/>
              </a:rPr>
              <a:t>Environmental</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Using AI, hotels and restaurants are now able to optimise energy consumption, monitor resources and manage waste, which contributes to operational efficiency. </a:t>
            </a:r>
          </a:p>
          <a:p>
            <a:endParaRPr lang="en-GB" dirty="0"/>
          </a:p>
        </p:txBody>
      </p:sp>
      <p:sp>
        <p:nvSpPr>
          <p:cNvPr id="4" name="Slide Number Placeholder 3"/>
          <p:cNvSpPr>
            <a:spLocks noGrp="1"/>
          </p:cNvSpPr>
          <p:nvPr>
            <p:ph type="sldNum" sz="quarter" idx="5"/>
          </p:nvPr>
        </p:nvSpPr>
        <p:spPr/>
        <p:txBody>
          <a:bodyPr/>
          <a:lstStyle/>
          <a:p>
            <a:fld id="{5DDA1463-532F-415D-B208-C87A888DD20C}" type="slidenum">
              <a:rPr lang="en-GB" smtClean="0"/>
              <a:t>6</a:t>
            </a:fld>
            <a:endParaRPr lang="en-GB"/>
          </a:p>
        </p:txBody>
      </p:sp>
    </p:spTree>
    <p:extLst>
      <p:ext uri="{BB962C8B-B14F-4D97-AF65-F5344CB8AC3E}">
        <p14:creationId xmlns:p14="http://schemas.microsoft.com/office/powerpoint/2010/main" val="5839529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To obtain maximum success and a competitive edge, the hospitality industry can adopt below recommended strategies:</a:t>
            </a:r>
          </a:p>
          <a:p>
            <a:pPr marL="228600" indent="-228600" algn="just">
              <a:buAutoNum type="arabicPeriod"/>
            </a:pPr>
            <a:r>
              <a:rPr lang="en-US" dirty="0"/>
              <a:t>Hospitality industry and businesses should focus on </a:t>
            </a:r>
            <a:r>
              <a:rPr lang="en-US" dirty="0" err="1"/>
              <a:t>maximising</a:t>
            </a:r>
            <a:r>
              <a:rPr lang="en-US" dirty="0"/>
              <a:t> investment in employee skill development training for learning use and management of AI tools, better collaboration and interaction  (Limna, 2023). </a:t>
            </a:r>
          </a:p>
          <a:p>
            <a:pPr marL="228600" indent="-228600" algn="just">
              <a:buAutoNum type="arabicPeriod"/>
            </a:pPr>
            <a:r>
              <a:rPr lang="en-US" dirty="0"/>
              <a:t>The hospitality industry also needs to maintain flexibility to respond to and offer guest choices for choosing their own </a:t>
            </a:r>
            <a:r>
              <a:rPr lang="en-US" dirty="0" err="1"/>
              <a:t>personalised</a:t>
            </a:r>
            <a:r>
              <a:rPr lang="en-US" dirty="0"/>
              <a:t> services using AI analytics. </a:t>
            </a:r>
          </a:p>
          <a:p>
            <a:pPr marL="228600" indent="-228600" algn="just">
              <a:buAutoNum type="arabicPeriod"/>
            </a:pPr>
            <a:r>
              <a:rPr lang="en-US" dirty="0"/>
              <a:t>The hotel businesses should also practice launching and using ethical AI and data collection and management, aligning with GDPR and other security (Rather, 2024).</a:t>
            </a:r>
            <a:endParaRPr lang="en-GB" dirty="0"/>
          </a:p>
        </p:txBody>
      </p:sp>
      <p:sp>
        <p:nvSpPr>
          <p:cNvPr id="4" name="Slide Number Placeholder 3"/>
          <p:cNvSpPr>
            <a:spLocks noGrp="1"/>
          </p:cNvSpPr>
          <p:nvPr>
            <p:ph type="sldNum" sz="quarter" idx="5"/>
          </p:nvPr>
        </p:nvSpPr>
        <p:spPr/>
        <p:txBody>
          <a:bodyPr/>
          <a:lstStyle/>
          <a:p>
            <a:fld id="{5DDA1463-532F-415D-B208-C87A888DD20C}" type="slidenum">
              <a:rPr lang="en-GB" smtClean="0"/>
              <a:t>8</a:t>
            </a:fld>
            <a:endParaRPr lang="en-GB"/>
          </a:p>
        </p:txBody>
      </p:sp>
    </p:spTree>
    <p:extLst>
      <p:ext uri="{BB962C8B-B14F-4D97-AF65-F5344CB8AC3E}">
        <p14:creationId xmlns:p14="http://schemas.microsoft.com/office/powerpoint/2010/main" val="42393936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DA1463-532F-415D-B208-C87A888DD20C}" type="slidenum">
              <a:rPr lang="en-GB" smtClean="0"/>
              <a:t>9</a:t>
            </a:fld>
            <a:endParaRPr lang="en-GB"/>
          </a:p>
        </p:txBody>
      </p:sp>
    </p:spTree>
    <p:extLst>
      <p:ext uri="{BB962C8B-B14F-4D97-AF65-F5344CB8AC3E}">
        <p14:creationId xmlns:p14="http://schemas.microsoft.com/office/powerpoint/2010/main" val="4184134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227E271-38C6-4513-B2FE-D43BE0C370A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40B30C-1C1D-4349-8556-8DD163CA7EB7}" type="slidenum">
              <a:rPr lang="en-GB" smtClean="0"/>
              <a:t>‹#›</a:t>
            </a:fld>
            <a:endParaRPr lang="en-GB"/>
          </a:p>
        </p:txBody>
      </p:sp>
    </p:spTree>
    <p:extLst>
      <p:ext uri="{BB962C8B-B14F-4D97-AF65-F5344CB8AC3E}">
        <p14:creationId xmlns:p14="http://schemas.microsoft.com/office/powerpoint/2010/main" val="3677285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27E271-38C6-4513-B2FE-D43BE0C370A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40B30C-1C1D-4349-8556-8DD163CA7EB7}" type="slidenum">
              <a:rPr lang="en-GB" smtClean="0"/>
              <a:t>‹#›</a:t>
            </a:fld>
            <a:endParaRPr lang="en-GB"/>
          </a:p>
        </p:txBody>
      </p:sp>
    </p:spTree>
    <p:extLst>
      <p:ext uri="{BB962C8B-B14F-4D97-AF65-F5344CB8AC3E}">
        <p14:creationId xmlns:p14="http://schemas.microsoft.com/office/powerpoint/2010/main" val="1189457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27E271-38C6-4513-B2FE-D43BE0C370A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40B30C-1C1D-4349-8556-8DD163CA7EB7}" type="slidenum">
              <a:rPr lang="en-GB" smtClean="0"/>
              <a:t>‹#›</a:t>
            </a:fld>
            <a:endParaRPr lang="en-GB"/>
          </a:p>
        </p:txBody>
      </p:sp>
    </p:spTree>
    <p:extLst>
      <p:ext uri="{BB962C8B-B14F-4D97-AF65-F5344CB8AC3E}">
        <p14:creationId xmlns:p14="http://schemas.microsoft.com/office/powerpoint/2010/main" val="3414925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227E271-38C6-4513-B2FE-D43BE0C370AE}"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40B30C-1C1D-4349-8556-8DD163CA7EB7}" type="slidenum">
              <a:rPr lang="en-GB" smtClean="0"/>
              <a:t>‹#›</a:t>
            </a:fld>
            <a:endParaRPr lang="en-GB"/>
          </a:p>
        </p:txBody>
      </p:sp>
    </p:spTree>
    <p:extLst>
      <p:ext uri="{BB962C8B-B14F-4D97-AF65-F5344CB8AC3E}">
        <p14:creationId xmlns:p14="http://schemas.microsoft.com/office/powerpoint/2010/main" val="1284080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227E271-38C6-4513-B2FE-D43BE0C370AE}" type="datetimeFigureOut">
              <a:rPr lang="en-GB" smtClean="0"/>
              <a:t>06/11/2025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40B30C-1C1D-4349-8556-8DD163CA7EB7}" type="slidenum">
              <a:rPr lang="en-GB" smtClean="0"/>
              <a:t>‹#›</a:t>
            </a:fld>
            <a:endParaRPr lang="en-GB"/>
          </a:p>
        </p:txBody>
      </p:sp>
    </p:spTree>
    <p:extLst>
      <p:ext uri="{BB962C8B-B14F-4D97-AF65-F5344CB8AC3E}">
        <p14:creationId xmlns:p14="http://schemas.microsoft.com/office/powerpoint/2010/main" val="2604705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27E271-38C6-4513-B2FE-D43BE0C370AE}" type="datetimeFigureOut">
              <a:rPr lang="en-GB" smtClean="0"/>
              <a:t>06/11/2025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40B30C-1C1D-4349-8556-8DD163CA7EB7}" type="slidenum">
              <a:rPr lang="en-GB" smtClean="0"/>
              <a:t>‹#›</a:t>
            </a:fld>
            <a:endParaRPr lang="en-GB"/>
          </a:p>
        </p:txBody>
      </p:sp>
    </p:spTree>
    <p:extLst>
      <p:ext uri="{BB962C8B-B14F-4D97-AF65-F5344CB8AC3E}">
        <p14:creationId xmlns:p14="http://schemas.microsoft.com/office/powerpoint/2010/main" val="382154927"/>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27E271-38C6-4513-B2FE-D43BE0C370AE}" type="datetimeFigureOut">
              <a:rPr lang="en-GB" smtClean="0"/>
              <a:t>06/11/2025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40B30C-1C1D-4349-8556-8DD163CA7EB7}" type="slidenum">
              <a:rPr lang="en-GB" smtClean="0"/>
              <a:t>‹#›</a:t>
            </a:fld>
            <a:endParaRPr lang="en-GB"/>
          </a:p>
        </p:txBody>
      </p:sp>
    </p:spTree>
    <p:extLst>
      <p:ext uri="{BB962C8B-B14F-4D97-AF65-F5344CB8AC3E}">
        <p14:creationId xmlns:p14="http://schemas.microsoft.com/office/powerpoint/2010/main" val="3195152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227E271-38C6-4513-B2FE-D43BE0C370AE}"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40B30C-1C1D-4349-8556-8DD163CA7EB7}" type="slidenum">
              <a:rPr lang="en-GB" smtClean="0"/>
              <a:t>‹#›</a:t>
            </a:fld>
            <a:endParaRPr lang="en-GB"/>
          </a:p>
        </p:txBody>
      </p:sp>
    </p:spTree>
    <p:extLst>
      <p:ext uri="{BB962C8B-B14F-4D97-AF65-F5344CB8AC3E}">
        <p14:creationId xmlns:p14="http://schemas.microsoft.com/office/powerpoint/2010/main" val="19648378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C227E271-38C6-4513-B2FE-D43BE0C370AE}" type="datetimeFigureOut">
              <a:rPr lang="en-GB" smtClean="0"/>
              <a:t>06/11/2025</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9540B30C-1C1D-4349-8556-8DD163CA7EB7}" type="slidenum">
              <a:rPr lang="en-GB" smtClean="0"/>
              <a:t>‹#›</a:t>
            </a:fld>
            <a:endParaRPr lang="en-GB"/>
          </a:p>
        </p:txBody>
      </p:sp>
    </p:spTree>
    <p:extLst>
      <p:ext uri="{BB962C8B-B14F-4D97-AF65-F5344CB8AC3E}">
        <p14:creationId xmlns:p14="http://schemas.microsoft.com/office/powerpoint/2010/main" val="3072531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227E271-38C6-4513-B2FE-D43BE0C370AE}"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40B30C-1C1D-4349-8556-8DD163CA7EB7}" type="slidenum">
              <a:rPr lang="en-GB" smtClean="0"/>
              <a:t>‹#›</a:t>
            </a:fld>
            <a:endParaRPr lang="en-GB"/>
          </a:p>
        </p:txBody>
      </p:sp>
    </p:spTree>
    <p:extLst>
      <p:ext uri="{BB962C8B-B14F-4D97-AF65-F5344CB8AC3E}">
        <p14:creationId xmlns:p14="http://schemas.microsoft.com/office/powerpoint/2010/main" val="2344767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27E271-38C6-4513-B2FE-D43BE0C370A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40B30C-1C1D-4349-8556-8DD163CA7EB7}" type="slidenum">
              <a:rPr lang="en-GB" smtClean="0"/>
              <a:t>‹#›</a:t>
            </a:fld>
            <a:endParaRPr lang="en-GB"/>
          </a:p>
        </p:txBody>
      </p:sp>
    </p:spTree>
    <p:extLst>
      <p:ext uri="{BB962C8B-B14F-4D97-AF65-F5344CB8AC3E}">
        <p14:creationId xmlns:p14="http://schemas.microsoft.com/office/powerpoint/2010/main" val="10395686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27E271-38C6-4513-B2FE-D43BE0C370A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40B30C-1C1D-4349-8556-8DD163CA7EB7}" type="slidenum">
              <a:rPr lang="en-GB" smtClean="0"/>
              <a:t>‹#›</a:t>
            </a:fld>
            <a:endParaRPr lang="en-GB"/>
          </a:p>
        </p:txBody>
      </p:sp>
    </p:spTree>
    <p:extLst>
      <p:ext uri="{BB962C8B-B14F-4D97-AF65-F5344CB8AC3E}">
        <p14:creationId xmlns:p14="http://schemas.microsoft.com/office/powerpoint/2010/main" val="31842953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27E271-38C6-4513-B2FE-D43BE0C370A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40B30C-1C1D-4349-8556-8DD163CA7EB7}" type="slidenum">
              <a:rPr lang="en-GB" smtClean="0"/>
              <a:t>‹#›</a:t>
            </a:fld>
            <a:endParaRPr lang="en-GB"/>
          </a:p>
        </p:txBody>
      </p:sp>
    </p:spTree>
    <p:extLst>
      <p:ext uri="{BB962C8B-B14F-4D97-AF65-F5344CB8AC3E}">
        <p14:creationId xmlns:p14="http://schemas.microsoft.com/office/powerpoint/2010/main" val="32437543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27E271-38C6-4513-B2FE-D43BE0C370A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40B30C-1C1D-4349-8556-8DD163CA7EB7}" type="slidenum">
              <a:rPr lang="en-GB" smtClean="0"/>
              <a:t>‹#›</a:t>
            </a:fld>
            <a:endParaRPr lang="en-GB"/>
          </a:p>
        </p:txBody>
      </p:sp>
    </p:spTree>
    <p:extLst>
      <p:ext uri="{BB962C8B-B14F-4D97-AF65-F5344CB8AC3E}">
        <p14:creationId xmlns:p14="http://schemas.microsoft.com/office/powerpoint/2010/main" val="4266583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27E271-38C6-4513-B2FE-D43BE0C370A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40B30C-1C1D-4349-8556-8DD163CA7EB7}" type="slidenum">
              <a:rPr lang="en-GB" smtClean="0"/>
              <a:t>‹#›</a:t>
            </a:fld>
            <a:endParaRPr lang="en-GB"/>
          </a:p>
        </p:txBody>
      </p:sp>
    </p:spTree>
    <p:extLst>
      <p:ext uri="{BB962C8B-B14F-4D97-AF65-F5344CB8AC3E}">
        <p14:creationId xmlns:p14="http://schemas.microsoft.com/office/powerpoint/2010/main" val="40394116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27E271-38C6-4513-B2FE-D43BE0C370A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40B30C-1C1D-4349-8556-8DD163CA7EB7}" type="slidenum">
              <a:rPr lang="en-GB" smtClean="0"/>
              <a:t>‹#›</a:t>
            </a:fld>
            <a:endParaRPr lang="en-GB"/>
          </a:p>
        </p:txBody>
      </p:sp>
    </p:spTree>
    <p:extLst>
      <p:ext uri="{BB962C8B-B14F-4D97-AF65-F5344CB8AC3E}">
        <p14:creationId xmlns:p14="http://schemas.microsoft.com/office/powerpoint/2010/main" val="5966799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27E271-38C6-4513-B2FE-D43BE0C370A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40B30C-1C1D-4349-8556-8DD163CA7EB7}" type="slidenum">
              <a:rPr lang="en-GB" smtClean="0"/>
              <a:t>‹#›</a:t>
            </a:fld>
            <a:endParaRPr lang="en-GB"/>
          </a:p>
        </p:txBody>
      </p:sp>
    </p:spTree>
    <p:extLst>
      <p:ext uri="{BB962C8B-B14F-4D97-AF65-F5344CB8AC3E}">
        <p14:creationId xmlns:p14="http://schemas.microsoft.com/office/powerpoint/2010/main" val="22107795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C227E271-38C6-4513-B2FE-D43BE0C370AE}" type="datetimeFigureOut">
              <a:rPr lang="en-GB" smtClean="0"/>
              <a:t>06/11/2025</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9540B30C-1C1D-4349-8556-8DD163CA7EB7}" type="slidenum">
              <a:rPr lang="en-GB" smtClean="0"/>
              <a:t>‹#›</a:t>
            </a:fld>
            <a:endParaRPr lang="en-GB"/>
          </a:p>
        </p:txBody>
      </p:sp>
    </p:spTree>
    <p:extLst>
      <p:ext uri="{BB962C8B-B14F-4D97-AF65-F5344CB8AC3E}">
        <p14:creationId xmlns:p14="http://schemas.microsoft.com/office/powerpoint/2010/main" val="2643867109"/>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980B9-3E08-9187-531F-E04E5F76017A}"/>
              </a:ext>
            </a:extLst>
          </p:cNvPr>
          <p:cNvSpPr>
            <a:spLocks noGrp="1"/>
          </p:cNvSpPr>
          <p:nvPr>
            <p:ph type="ctrTitle"/>
          </p:nvPr>
        </p:nvSpPr>
        <p:spPr/>
        <p:txBody>
          <a:bodyPr>
            <a:noAutofit/>
          </a:bodyPr>
          <a:lstStyle/>
          <a:p>
            <a:r>
              <a:rPr lang="en-US" sz="2400" dirty="0">
                <a:effectLst/>
              </a:rPr>
              <a:t>BA International Hotel Management</a:t>
            </a:r>
            <a:br>
              <a:rPr lang="en-GB" sz="2400" dirty="0">
                <a:effectLst/>
              </a:rPr>
            </a:br>
            <a:r>
              <a:rPr lang="en-US" sz="2400" b="1" dirty="0">
                <a:effectLst/>
              </a:rPr>
              <a:t>Module</a:t>
            </a:r>
            <a:r>
              <a:rPr lang="en-US" sz="2400" dirty="0">
                <a:effectLst/>
              </a:rPr>
              <a:t>: Contemporary Themes in the Hotel and Hospitality Sector.</a:t>
            </a:r>
            <a:br>
              <a:rPr lang="en-GB" sz="2400" dirty="0">
                <a:effectLst/>
              </a:rPr>
            </a:br>
            <a:r>
              <a:rPr lang="en-US" sz="2400" b="1" dirty="0">
                <a:effectLst/>
              </a:rPr>
              <a:t>Module code:</a:t>
            </a:r>
            <a:r>
              <a:rPr lang="en-US" sz="2400" dirty="0">
                <a:effectLst/>
              </a:rPr>
              <a:t> BMIH6001</a:t>
            </a:r>
            <a:br>
              <a:rPr lang="en-US" sz="2400" dirty="0">
                <a:effectLst/>
              </a:rPr>
            </a:br>
            <a:r>
              <a:rPr lang="en-US" sz="2400" b="1" dirty="0">
                <a:effectLst/>
              </a:rPr>
              <a:t>Topic</a:t>
            </a:r>
            <a:r>
              <a:rPr lang="en-US" sz="2400" dirty="0">
                <a:effectLst/>
              </a:rPr>
              <a:t>: AI and Human Collaboration</a:t>
            </a:r>
            <a:endParaRPr lang="en-GB" sz="2400" dirty="0"/>
          </a:p>
        </p:txBody>
      </p:sp>
      <p:sp>
        <p:nvSpPr>
          <p:cNvPr id="3" name="Subtitle 2">
            <a:extLst>
              <a:ext uri="{FF2B5EF4-FFF2-40B4-BE49-F238E27FC236}">
                <a16:creationId xmlns:a16="http://schemas.microsoft.com/office/drawing/2014/main" id="{1B924072-C812-E82B-07B9-4B6B8680089C}"/>
              </a:ext>
            </a:extLst>
          </p:cNvPr>
          <p:cNvSpPr>
            <a:spLocks noGrp="1"/>
          </p:cNvSpPr>
          <p:nvPr>
            <p:ph type="subTitle" idx="1"/>
          </p:nvPr>
        </p:nvSpPr>
        <p:spPr>
          <a:xfrm>
            <a:off x="1751012" y="4305300"/>
            <a:ext cx="8676222" cy="1905000"/>
          </a:xfrm>
        </p:spPr>
        <p:txBody>
          <a:bodyPr/>
          <a:lstStyle/>
          <a:p>
            <a:r>
              <a:rPr lang="en-GB" dirty="0"/>
              <a:t>Student Name: Mohammed Bilal Rehman</a:t>
            </a:r>
          </a:p>
          <a:p>
            <a:r>
              <a:rPr lang="en-GB" dirty="0"/>
              <a:t>Student ID: 2013508</a:t>
            </a:r>
          </a:p>
        </p:txBody>
      </p:sp>
    </p:spTree>
    <p:extLst>
      <p:ext uri="{BB962C8B-B14F-4D97-AF65-F5344CB8AC3E}">
        <p14:creationId xmlns:p14="http://schemas.microsoft.com/office/powerpoint/2010/main" val="965039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21FA3-2990-090B-2139-DF01F411C194}"/>
              </a:ext>
            </a:extLst>
          </p:cNvPr>
          <p:cNvSpPr>
            <a:spLocks noGrp="1"/>
          </p:cNvSpPr>
          <p:nvPr>
            <p:ph type="title"/>
          </p:nvPr>
        </p:nvSpPr>
        <p:spPr>
          <a:xfrm>
            <a:off x="1141413" y="609600"/>
            <a:ext cx="9905998" cy="851210"/>
          </a:xfrm>
        </p:spPr>
        <p:txBody>
          <a:bodyPr/>
          <a:lstStyle/>
          <a:p>
            <a:pPr algn="ctr"/>
            <a:r>
              <a:rPr lang="en-GB" b="1" dirty="0">
                <a:effectLst/>
              </a:rPr>
              <a:t> Introduction</a:t>
            </a:r>
            <a:endParaRPr lang="en-GB" dirty="0"/>
          </a:p>
        </p:txBody>
      </p:sp>
      <p:sp>
        <p:nvSpPr>
          <p:cNvPr id="3" name="Content Placeholder 2">
            <a:extLst>
              <a:ext uri="{FF2B5EF4-FFF2-40B4-BE49-F238E27FC236}">
                <a16:creationId xmlns:a16="http://schemas.microsoft.com/office/drawing/2014/main" id="{650B0921-DF4C-E432-9CF2-5D2255CB528A}"/>
              </a:ext>
            </a:extLst>
          </p:cNvPr>
          <p:cNvSpPr>
            <a:spLocks noGrp="1"/>
          </p:cNvSpPr>
          <p:nvPr>
            <p:ph idx="1"/>
          </p:nvPr>
        </p:nvSpPr>
        <p:spPr>
          <a:xfrm>
            <a:off x="509802" y="1890548"/>
            <a:ext cx="5952643" cy="3904076"/>
          </a:xfrm>
        </p:spPr>
        <p:txBody>
          <a:bodyPr>
            <a:normAutofit fontScale="85000" lnSpcReduction="10000"/>
          </a:bodyPr>
          <a:lstStyle/>
          <a:p>
            <a:pPr algn="just">
              <a:lnSpc>
                <a:spcPct val="150000"/>
              </a:lnSpc>
            </a:pPr>
            <a:r>
              <a:rPr lang="en-GB" dirty="0">
                <a:effectLst/>
              </a:rPr>
              <a:t>The integration of Artificial Intelligence (AI) in the hotel and hospitality industry is transforming operations.</a:t>
            </a:r>
          </a:p>
          <a:p>
            <a:pPr algn="just">
              <a:lnSpc>
                <a:spcPct val="150000"/>
              </a:lnSpc>
            </a:pPr>
            <a:r>
              <a:rPr lang="en-GB" dirty="0">
                <a:effectLst/>
              </a:rPr>
              <a:t>The  hospitality industry has traditionally been driven by personalised service, and AI is changing this landscape by automating routine tasks while also providing new ways to meet guest expectations  (</a:t>
            </a:r>
            <a:r>
              <a:rPr lang="en-GB" dirty="0" err="1">
                <a:effectLst/>
              </a:rPr>
              <a:t>Akinnagbe</a:t>
            </a:r>
            <a:r>
              <a:rPr lang="en-GB" dirty="0">
                <a:effectLst/>
              </a:rPr>
              <a:t>, 2024)</a:t>
            </a:r>
          </a:p>
          <a:p>
            <a:pPr algn="just">
              <a:lnSpc>
                <a:spcPct val="150000"/>
              </a:lnSpc>
            </a:pPr>
            <a:r>
              <a:rPr lang="en-GB" dirty="0">
                <a:effectLst/>
              </a:rPr>
              <a:t>This paper explores the balance between AI and human collaboration to meet customer expectations effectively.</a:t>
            </a:r>
          </a:p>
        </p:txBody>
      </p:sp>
      <p:pic>
        <p:nvPicPr>
          <p:cNvPr id="1030" name="Picture 6" descr="SmythOS - Effective Human-AI Collaboration Strategies for Enhanced  Productivity and Innovation">
            <a:extLst>
              <a:ext uri="{FF2B5EF4-FFF2-40B4-BE49-F238E27FC236}">
                <a16:creationId xmlns:a16="http://schemas.microsoft.com/office/drawing/2014/main" id="{D8DB78CB-4B3F-96C1-B066-A1E08FCA6C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2714" y="1890548"/>
            <a:ext cx="5205435" cy="3904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6668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4ACD6-F183-46B4-4650-AD847D64CA33}"/>
              </a:ext>
            </a:extLst>
          </p:cNvPr>
          <p:cNvSpPr>
            <a:spLocks noGrp="1"/>
          </p:cNvSpPr>
          <p:nvPr>
            <p:ph type="title"/>
          </p:nvPr>
        </p:nvSpPr>
        <p:spPr/>
        <p:txBody>
          <a:bodyPr/>
          <a:lstStyle/>
          <a:p>
            <a:pPr algn="ctr"/>
            <a:r>
              <a:rPr lang="en-GB" b="1" dirty="0">
                <a:effectLst/>
              </a:rPr>
              <a:t>Literature Review – Key Theories</a:t>
            </a:r>
            <a:br>
              <a:rPr lang="en-GB" dirty="0">
                <a:effectLst/>
              </a:rPr>
            </a:br>
            <a:endParaRPr lang="en-GB" dirty="0"/>
          </a:p>
        </p:txBody>
      </p:sp>
      <p:sp>
        <p:nvSpPr>
          <p:cNvPr id="3" name="Content Placeholder 2">
            <a:extLst>
              <a:ext uri="{FF2B5EF4-FFF2-40B4-BE49-F238E27FC236}">
                <a16:creationId xmlns:a16="http://schemas.microsoft.com/office/drawing/2014/main" id="{DF8D1E5A-8476-FC53-3D92-C1682A5E0E99}"/>
              </a:ext>
            </a:extLst>
          </p:cNvPr>
          <p:cNvSpPr>
            <a:spLocks noGrp="1"/>
          </p:cNvSpPr>
          <p:nvPr>
            <p:ph idx="1"/>
          </p:nvPr>
        </p:nvSpPr>
        <p:spPr>
          <a:xfrm>
            <a:off x="608013" y="1866899"/>
            <a:ext cx="6040437" cy="3886201"/>
          </a:xfrm>
        </p:spPr>
        <p:txBody>
          <a:bodyPr>
            <a:normAutofit/>
          </a:bodyPr>
          <a:lstStyle/>
          <a:p>
            <a:pPr algn="just"/>
            <a:r>
              <a:rPr lang="en-GB" sz="2800" b="1" dirty="0">
                <a:effectLst/>
              </a:rPr>
              <a:t>Key theories: </a:t>
            </a:r>
            <a:r>
              <a:rPr lang="en-GB" sz="2800" dirty="0">
                <a:effectLst/>
              </a:rPr>
              <a:t>Human-Machine Collaboration, and Technology Acceptance Model. These theories provide a framework to understand AI's impact on the hospitality industry.</a:t>
            </a:r>
            <a:endParaRPr lang="en-GB" sz="2800" dirty="0"/>
          </a:p>
        </p:txBody>
      </p:sp>
      <p:pic>
        <p:nvPicPr>
          <p:cNvPr id="2050" name="Picture 2" descr="Technology acceptance model - Wikipedia">
            <a:extLst>
              <a:ext uri="{FF2B5EF4-FFF2-40B4-BE49-F238E27FC236}">
                <a16:creationId xmlns:a16="http://schemas.microsoft.com/office/drawing/2014/main" id="{9FDA8820-E957-3D2C-4541-73C29880C3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8264" y="1866899"/>
            <a:ext cx="3571340" cy="198110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F54E4008-4A02-90F1-528D-CEFCB97CA658}"/>
              </a:ext>
            </a:extLst>
          </p:cNvPr>
          <p:cNvPicPr>
            <a:picLocks noChangeAspect="1"/>
          </p:cNvPicPr>
          <p:nvPr/>
        </p:nvPicPr>
        <p:blipFill>
          <a:blip r:embed="rId4"/>
          <a:stretch>
            <a:fillRect/>
          </a:stretch>
        </p:blipFill>
        <p:spPr>
          <a:xfrm>
            <a:off x="7476071" y="3848005"/>
            <a:ext cx="3884697" cy="2095929"/>
          </a:xfrm>
          <a:prstGeom prst="rect">
            <a:avLst/>
          </a:prstGeom>
        </p:spPr>
      </p:pic>
      <p:sp>
        <p:nvSpPr>
          <p:cNvPr id="7" name="Rectangle 6">
            <a:extLst>
              <a:ext uri="{FF2B5EF4-FFF2-40B4-BE49-F238E27FC236}">
                <a16:creationId xmlns:a16="http://schemas.microsoft.com/office/drawing/2014/main" id="{53D9D650-6C76-D15C-B4C7-54AE8DB84BD7}"/>
              </a:ext>
            </a:extLst>
          </p:cNvPr>
          <p:cNvSpPr/>
          <p:nvPr/>
        </p:nvSpPr>
        <p:spPr>
          <a:xfrm>
            <a:off x="8195093" y="6142006"/>
            <a:ext cx="2699847" cy="379563"/>
          </a:xfrm>
          <a:prstGeom prst="rect">
            <a:avLst/>
          </a:prstGeom>
          <a:solidFill>
            <a:schemeClr val="bg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Source: (Limna, 2023).</a:t>
            </a:r>
            <a:endParaRPr lang="en-GB" dirty="0"/>
          </a:p>
        </p:txBody>
      </p:sp>
    </p:spTree>
    <p:extLst>
      <p:ext uri="{BB962C8B-B14F-4D97-AF65-F5344CB8AC3E}">
        <p14:creationId xmlns:p14="http://schemas.microsoft.com/office/powerpoint/2010/main" val="1602833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E70AF7-C072-4771-6723-27E0F7F2CA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DA26CD-A5AA-0332-2BDE-61398CB6EA06}"/>
              </a:ext>
            </a:extLst>
          </p:cNvPr>
          <p:cNvSpPr>
            <a:spLocks noGrp="1"/>
          </p:cNvSpPr>
          <p:nvPr>
            <p:ph type="title"/>
          </p:nvPr>
        </p:nvSpPr>
        <p:spPr/>
        <p:txBody>
          <a:bodyPr/>
          <a:lstStyle/>
          <a:p>
            <a:pPr algn="ctr"/>
            <a:r>
              <a:rPr lang="en-GB" b="1" dirty="0">
                <a:effectLst/>
              </a:rPr>
              <a:t>Literature Review – Key Concepts</a:t>
            </a:r>
            <a:br>
              <a:rPr lang="en-GB" dirty="0">
                <a:effectLst/>
              </a:rPr>
            </a:br>
            <a:endParaRPr lang="en-GB" dirty="0"/>
          </a:p>
        </p:txBody>
      </p:sp>
      <p:sp>
        <p:nvSpPr>
          <p:cNvPr id="3" name="Content Placeholder 2">
            <a:extLst>
              <a:ext uri="{FF2B5EF4-FFF2-40B4-BE49-F238E27FC236}">
                <a16:creationId xmlns:a16="http://schemas.microsoft.com/office/drawing/2014/main" id="{9872FC0D-3BB9-F7F1-3E48-288A88C1BBCF}"/>
              </a:ext>
            </a:extLst>
          </p:cNvPr>
          <p:cNvSpPr>
            <a:spLocks noGrp="1"/>
          </p:cNvSpPr>
          <p:nvPr>
            <p:ph idx="1"/>
          </p:nvPr>
        </p:nvSpPr>
        <p:spPr>
          <a:xfrm>
            <a:off x="740721" y="1721775"/>
            <a:ext cx="6327899" cy="4720121"/>
          </a:xfrm>
        </p:spPr>
        <p:txBody>
          <a:bodyPr>
            <a:normAutofit/>
          </a:bodyPr>
          <a:lstStyle/>
          <a:p>
            <a:pPr algn="just"/>
            <a:r>
              <a:rPr lang="en-GB" b="1" dirty="0">
                <a:effectLst/>
              </a:rPr>
              <a:t>The Role of AI in the Hospitality Industry: </a:t>
            </a:r>
            <a:r>
              <a:rPr lang="en-GB" dirty="0">
                <a:effectLst/>
              </a:rPr>
              <a:t>AI is transforming hospitality by automating repetitive tasks, offering personalized services, and improving operational efficiency (To </a:t>
            </a:r>
            <a:r>
              <a:rPr lang="en-US" dirty="0">
                <a:effectLst/>
              </a:rPr>
              <a:t>and Billy, 2025)</a:t>
            </a:r>
            <a:r>
              <a:rPr lang="en-GB" dirty="0">
                <a:effectLst/>
              </a:rPr>
              <a:t>.</a:t>
            </a:r>
            <a:endParaRPr lang="en-GB" b="1" dirty="0">
              <a:effectLst/>
            </a:endParaRPr>
          </a:p>
          <a:p>
            <a:pPr algn="just"/>
            <a:r>
              <a:rPr lang="en-GB" b="1" dirty="0">
                <a:effectLst/>
              </a:rPr>
              <a:t>The Human Touch in the Age of AI: </a:t>
            </a:r>
            <a:r>
              <a:rPr lang="en-GB" dirty="0">
                <a:effectLst/>
              </a:rPr>
              <a:t>While AI is effective, the human touch remains irreplaceable, especially for empathy, problem-solving, and personalised service.</a:t>
            </a:r>
            <a:endParaRPr lang="en-GB" b="1" dirty="0">
              <a:effectLst/>
            </a:endParaRPr>
          </a:p>
          <a:p>
            <a:pPr algn="just"/>
            <a:r>
              <a:rPr lang="en-GB" b="1" dirty="0">
                <a:effectLst/>
              </a:rPr>
              <a:t>Impacts of AI and Human Collaboration: </a:t>
            </a:r>
            <a:r>
              <a:rPr lang="en-GB" dirty="0">
                <a:effectLst/>
              </a:rPr>
              <a:t>AI's integration in hospitality has both positive and negative impacts, including increased efficiency and job displacement risks.</a:t>
            </a:r>
            <a:endParaRPr lang="en-GB" dirty="0"/>
          </a:p>
        </p:txBody>
      </p:sp>
      <p:pic>
        <p:nvPicPr>
          <p:cNvPr id="3074" name="Picture 2" descr="The role of AI in Robotics - AITUDE">
            <a:extLst>
              <a:ext uri="{FF2B5EF4-FFF2-40B4-BE49-F238E27FC236}">
                <a16:creationId xmlns:a16="http://schemas.microsoft.com/office/drawing/2014/main" id="{637325E0-84FB-8C99-72A8-255CA63AAF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9433" y="2599362"/>
            <a:ext cx="4121846" cy="2749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70219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28EF5-7A5C-D9BE-8751-708A9BAFC93F}"/>
              </a:ext>
            </a:extLst>
          </p:cNvPr>
          <p:cNvSpPr>
            <a:spLocks noGrp="1"/>
          </p:cNvSpPr>
          <p:nvPr>
            <p:ph type="title"/>
          </p:nvPr>
        </p:nvSpPr>
        <p:spPr>
          <a:xfrm>
            <a:off x="1141413" y="609600"/>
            <a:ext cx="9905998" cy="1219200"/>
          </a:xfrm>
        </p:spPr>
        <p:txBody>
          <a:bodyPr/>
          <a:lstStyle/>
          <a:p>
            <a:r>
              <a:rPr lang="en-GB" dirty="0"/>
              <a:t>Method (Cont.)</a:t>
            </a:r>
          </a:p>
        </p:txBody>
      </p:sp>
      <p:sp>
        <p:nvSpPr>
          <p:cNvPr id="3" name="Content Placeholder 2">
            <a:extLst>
              <a:ext uri="{FF2B5EF4-FFF2-40B4-BE49-F238E27FC236}">
                <a16:creationId xmlns:a16="http://schemas.microsoft.com/office/drawing/2014/main" id="{4183684D-76C8-5A83-AAD8-5C55C6C9F217}"/>
              </a:ext>
            </a:extLst>
          </p:cNvPr>
          <p:cNvSpPr>
            <a:spLocks noGrp="1"/>
          </p:cNvSpPr>
          <p:nvPr>
            <p:ph idx="1"/>
          </p:nvPr>
        </p:nvSpPr>
        <p:spPr>
          <a:xfrm>
            <a:off x="1143000" y="1905000"/>
            <a:ext cx="6091989" cy="4343400"/>
          </a:xfrm>
        </p:spPr>
        <p:txBody>
          <a:bodyPr>
            <a:normAutofit fontScale="85000" lnSpcReduction="20000"/>
          </a:bodyPr>
          <a:lstStyle/>
          <a:p>
            <a:pPr marL="0" indent="0" algn="just">
              <a:buNone/>
            </a:pPr>
            <a:r>
              <a:rPr lang="en-GB" b="1" dirty="0">
                <a:effectLst/>
              </a:rPr>
              <a:t>Political</a:t>
            </a:r>
            <a:endParaRPr lang="en-GB" dirty="0">
              <a:effectLst/>
            </a:endParaRPr>
          </a:p>
          <a:p>
            <a:pPr algn="just"/>
            <a:r>
              <a:rPr lang="en-GB" dirty="0">
                <a:effectLst/>
              </a:rPr>
              <a:t>Policies developed by the government can influence the adaptation process of AI by hotels and other businesses in the industry. </a:t>
            </a:r>
          </a:p>
          <a:p>
            <a:pPr marL="0" indent="0" algn="just">
              <a:buNone/>
            </a:pPr>
            <a:r>
              <a:rPr lang="en-GB" b="1" dirty="0">
                <a:effectLst/>
              </a:rPr>
              <a:t>Economic</a:t>
            </a:r>
            <a:endParaRPr lang="en-GB" dirty="0">
              <a:effectLst/>
            </a:endParaRPr>
          </a:p>
          <a:p>
            <a:pPr algn="just"/>
            <a:r>
              <a:rPr lang="en-GB" dirty="0">
                <a:effectLst/>
              </a:rPr>
              <a:t>Economic instability within the country can lead to increased pricing of AI integration, which can restrict the usability of AI and also businesses tend not to offer proper training to employees due to a lack of investments.</a:t>
            </a:r>
          </a:p>
          <a:p>
            <a:pPr marL="0" indent="0" algn="just">
              <a:buNone/>
            </a:pPr>
            <a:r>
              <a:rPr lang="en-GB" b="1" dirty="0">
                <a:effectLst/>
              </a:rPr>
              <a:t>Social</a:t>
            </a:r>
            <a:endParaRPr lang="en-GB" dirty="0">
              <a:effectLst/>
            </a:endParaRPr>
          </a:p>
          <a:p>
            <a:pPr algn="just"/>
            <a:r>
              <a:rPr lang="en-GB" dirty="0">
                <a:effectLst/>
              </a:rPr>
              <a:t>The collaboration between humans and AI can ensure effective personalised services, along with offering instant services. In the current time, the demand for personalised services within the hospitality industry is increasing. </a:t>
            </a:r>
          </a:p>
        </p:txBody>
      </p:sp>
      <p:pic>
        <p:nvPicPr>
          <p:cNvPr id="1026" name="Picture 2" descr="Difference Between Artificial Intelligence and Human Intelligence">
            <a:extLst>
              <a:ext uri="{FF2B5EF4-FFF2-40B4-BE49-F238E27FC236}">
                <a16:creationId xmlns:a16="http://schemas.microsoft.com/office/drawing/2014/main" id="{D54B7D6E-7EE2-6305-97DC-1742F88DA1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0326" y="2719136"/>
            <a:ext cx="4250853" cy="27151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5205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A4B6F-C37D-7D59-5971-CB9AA049806B}"/>
              </a:ext>
            </a:extLst>
          </p:cNvPr>
          <p:cNvSpPr>
            <a:spLocks noGrp="1"/>
          </p:cNvSpPr>
          <p:nvPr>
            <p:ph type="title"/>
          </p:nvPr>
        </p:nvSpPr>
        <p:spPr>
          <a:xfrm>
            <a:off x="1141413" y="609600"/>
            <a:ext cx="9905998" cy="1187116"/>
          </a:xfrm>
        </p:spPr>
        <p:txBody>
          <a:bodyPr/>
          <a:lstStyle/>
          <a:p>
            <a:r>
              <a:rPr lang="en-GB" dirty="0"/>
              <a:t>Method</a:t>
            </a:r>
          </a:p>
        </p:txBody>
      </p:sp>
      <p:sp>
        <p:nvSpPr>
          <p:cNvPr id="3" name="Content Placeholder 2">
            <a:extLst>
              <a:ext uri="{FF2B5EF4-FFF2-40B4-BE49-F238E27FC236}">
                <a16:creationId xmlns:a16="http://schemas.microsoft.com/office/drawing/2014/main" id="{A8B8645D-249C-E21B-36D5-360234E89D6B}"/>
              </a:ext>
            </a:extLst>
          </p:cNvPr>
          <p:cNvSpPr>
            <a:spLocks noGrp="1"/>
          </p:cNvSpPr>
          <p:nvPr>
            <p:ph idx="1"/>
          </p:nvPr>
        </p:nvSpPr>
        <p:spPr>
          <a:xfrm>
            <a:off x="1141412" y="1796717"/>
            <a:ext cx="6077535" cy="4451684"/>
          </a:xfrm>
        </p:spPr>
        <p:txBody>
          <a:bodyPr>
            <a:normAutofit fontScale="92500" lnSpcReduction="10000"/>
          </a:bodyPr>
          <a:lstStyle/>
          <a:p>
            <a:pPr marL="0" indent="0" algn="just">
              <a:buNone/>
            </a:pPr>
            <a:r>
              <a:rPr lang="en-GB" b="1" dirty="0">
                <a:effectLst/>
              </a:rPr>
              <a:t>Technology</a:t>
            </a:r>
            <a:endParaRPr lang="en-GB" dirty="0">
              <a:effectLst/>
            </a:endParaRPr>
          </a:p>
          <a:p>
            <a:pPr algn="just"/>
            <a:r>
              <a:rPr lang="en-GB" dirty="0">
                <a:effectLst/>
              </a:rPr>
              <a:t>AI is used to analyse data and offer predictions based on customer data and understanding the needs of employees, which can curate customised services to offer guests seamless experiences</a:t>
            </a:r>
            <a:r>
              <a:rPr lang="en-GB" i="1" dirty="0">
                <a:effectLst/>
              </a:rPr>
              <a:t>. </a:t>
            </a:r>
            <a:endParaRPr lang="en-GB" dirty="0">
              <a:effectLst/>
            </a:endParaRPr>
          </a:p>
          <a:p>
            <a:pPr marL="0" indent="0" algn="just">
              <a:buNone/>
            </a:pPr>
            <a:r>
              <a:rPr lang="en-GB" b="1" dirty="0">
                <a:effectLst/>
              </a:rPr>
              <a:t>Legal</a:t>
            </a:r>
            <a:endParaRPr lang="en-GB" dirty="0">
              <a:effectLst/>
            </a:endParaRPr>
          </a:p>
          <a:p>
            <a:pPr algn="just"/>
            <a:r>
              <a:rPr lang="en-GB" dirty="0">
                <a:effectLst/>
              </a:rPr>
              <a:t>Regulations around job displacements, worker rights, and labour rights are influencing the way hotels implement AI without any legal issues or social disruptions. </a:t>
            </a:r>
          </a:p>
          <a:p>
            <a:pPr marL="0" indent="0" algn="just">
              <a:buNone/>
            </a:pPr>
            <a:r>
              <a:rPr lang="en-GB" b="1" dirty="0">
                <a:effectLst/>
              </a:rPr>
              <a:t>Environmental</a:t>
            </a:r>
            <a:endParaRPr lang="en-GB" dirty="0">
              <a:effectLst/>
            </a:endParaRPr>
          </a:p>
          <a:p>
            <a:pPr algn="just"/>
            <a:r>
              <a:rPr lang="en-GB" dirty="0">
                <a:effectLst/>
              </a:rPr>
              <a:t>Using AI, businesses can predict and prevent any system failures and ensure streamlined operations. </a:t>
            </a:r>
          </a:p>
        </p:txBody>
      </p:sp>
      <p:pic>
        <p:nvPicPr>
          <p:cNvPr id="2050" name="Picture 2" descr="The Importance of Human and AI Collaboration">
            <a:extLst>
              <a:ext uri="{FF2B5EF4-FFF2-40B4-BE49-F238E27FC236}">
                <a16:creationId xmlns:a16="http://schemas.microsoft.com/office/drawing/2014/main" id="{1BA052CB-4A2F-C4AB-B6E4-376E8CDD9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831" y="2682697"/>
            <a:ext cx="4018966" cy="2679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6687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1AAD4-67DE-3A2D-186F-766D82D61EE6}"/>
              </a:ext>
            </a:extLst>
          </p:cNvPr>
          <p:cNvSpPr>
            <a:spLocks noGrp="1"/>
          </p:cNvSpPr>
          <p:nvPr>
            <p:ph type="title"/>
          </p:nvPr>
        </p:nvSpPr>
        <p:spPr>
          <a:xfrm>
            <a:off x="1141413" y="609600"/>
            <a:ext cx="9905998" cy="952072"/>
          </a:xfrm>
        </p:spPr>
        <p:txBody>
          <a:bodyPr/>
          <a:lstStyle/>
          <a:p>
            <a:pPr algn="ctr"/>
            <a:r>
              <a:rPr lang="en-US" dirty="0"/>
              <a:t>Conclusion</a:t>
            </a:r>
            <a:endParaRPr lang="en-GB" dirty="0"/>
          </a:p>
        </p:txBody>
      </p:sp>
      <p:sp>
        <p:nvSpPr>
          <p:cNvPr id="3" name="Content Placeholder 2">
            <a:extLst>
              <a:ext uri="{FF2B5EF4-FFF2-40B4-BE49-F238E27FC236}">
                <a16:creationId xmlns:a16="http://schemas.microsoft.com/office/drawing/2014/main" id="{5E22135D-54D4-68B7-59E2-FFFEA8A8D180}"/>
              </a:ext>
            </a:extLst>
          </p:cNvPr>
          <p:cNvSpPr>
            <a:spLocks noGrp="1"/>
          </p:cNvSpPr>
          <p:nvPr>
            <p:ph idx="1"/>
          </p:nvPr>
        </p:nvSpPr>
        <p:spPr>
          <a:xfrm>
            <a:off x="482885" y="1849348"/>
            <a:ext cx="6780944" cy="4654193"/>
          </a:xfrm>
        </p:spPr>
        <p:txBody>
          <a:bodyPr>
            <a:normAutofit fontScale="92500" lnSpcReduction="20000"/>
          </a:bodyPr>
          <a:lstStyle/>
          <a:p>
            <a:pPr algn="just">
              <a:lnSpc>
                <a:spcPct val="120000"/>
              </a:lnSpc>
            </a:pPr>
            <a:r>
              <a:rPr lang="en-GB" dirty="0">
                <a:effectLst/>
              </a:rPr>
              <a:t>In conclusion, AI presents significant opportunities to enhance operational efficiency and customer service in the hospitality industry. However, technology alone cannot replace the essential human qualities that drive great service. </a:t>
            </a:r>
          </a:p>
          <a:p>
            <a:pPr algn="just">
              <a:lnSpc>
                <a:spcPct val="120000"/>
              </a:lnSpc>
            </a:pPr>
            <a:r>
              <a:rPr lang="en-GB" dirty="0">
                <a:effectLst/>
              </a:rPr>
              <a:t>The key to success lies in effectively integrating AI with human roles. While AI can handle routine tasks and provide personalized recommendations, it is the human staff who can offer empathy, address unique situations, and make the guest feel valued. </a:t>
            </a:r>
          </a:p>
          <a:p>
            <a:pPr algn="just">
              <a:lnSpc>
                <a:spcPct val="120000"/>
              </a:lnSpc>
            </a:pPr>
            <a:r>
              <a:rPr lang="en-GB" dirty="0">
                <a:effectLst/>
              </a:rPr>
              <a:t>Therefore, a well-balanced approach to AI and human collaboration will ensure that both technological innovation and personalized service contribute to a superior guest experience.</a:t>
            </a:r>
          </a:p>
          <a:p>
            <a:pPr algn="just">
              <a:lnSpc>
                <a:spcPct val="120000"/>
              </a:lnSpc>
            </a:pPr>
            <a:endParaRPr lang="en-GB" dirty="0"/>
          </a:p>
        </p:txBody>
      </p:sp>
      <p:pic>
        <p:nvPicPr>
          <p:cNvPr id="4098" name="Picture 2" descr="Role of AI in Today's World - Galla.App">
            <a:extLst>
              <a:ext uri="{FF2B5EF4-FFF2-40B4-BE49-F238E27FC236}">
                <a16:creationId xmlns:a16="http://schemas.microsoft.com/office/drawing/2014/main" id="{DEB755B8-58F5-9393-913B-F210B5641A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6670" y="2942263"/>
            <a:ext cx="3733672" cy="2101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4667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EC1B6-5C1B-2BF0-C10A-EF52A342587A}"/>
              </a:ext>
            </a:extLst>
          </p:cNvPr>
          <p:cNvSpPr>
            <a:spLocks noGrp="1"/>
          </p:cNvSpPr>
          <p:nvPr>
            <p:ph type="title"/>
          </p:nvPr>
        </p:nvSpPr>
        <p:spPr/>
        <p:txBody>
          <a:bodyPr/>
          <a:lstStyle/>
          <a:p>
            <a:pPr algn="ctr"/>
            <a:r>
              <a:rPr lang="en-GB" b="1" dirty="0">
                <a:effectLst/>
              </a:rPr>
              <a:t>Recommendations for the Future</a:t>
            </a:r>
            <a:endParaRPr lang="en-GB" dirty="0"/>
          </a:p>
        </p:txBody>
      </p:sp>
      <p:sp>
        <p:nvSpPr>
          <p:cNvPr id="3" name="Content Placeholder 2">
            <a:extLst>
              <a:ext uri="{FF2B5EF4-FFF2-40B4-BE49-F238E27FC236}">
                <a16:creationId xmlns:a16="http://schemas.microsoft.com/office/drawing/2014/main" id="{3898F64D-EB54-D28A-62F7-30348883D8E2}"/>
              </a:ext>
            </a:extLst>
          </p:cNvPr>
          <p:cNvSpPr>
            <a:spLocks noGrp="1"/>
          </p:cNvSpPr>
          <p:nvPr>
            <p:ph idx="1"/>
          </p:nvPr>
        </p:nvSpPr>
        <p:spPr>
          <a:xfrm>
            <a:off x="1141413" y="1900719"/>
            <a:ext cx="9905998" cy="2818765"/>
          </a:xfrm>
        </p:spPr>
        <p:txBody>
          <a:bodyPr/>
          <a:lstStyle/>
          <a:p>
            <a:pPr marL="0" indent="0" algn="just">
              <a:lnSpc>
                <a:spcPct val="150000"/>
              </a:lnSpc>
              <a:buNone/>
            </a:pPr>
            <a:r>
              <a:rPr lang="en-GB" dirty="0">
                <a:effectLst/>
              </a:rPr>
              <a:t>Recommendations for future success include employee training, maintaining personalisation, and balancing automation with human interaction:</a:t>
            </a:r>
          </a:p>
          <a:p>
            <a:pPr marL="0" indent="0" algn="just">
              <a:buNone/>
            </a:pPr>
            <a:endParaRPr lang="en-GB" dirty="0">
              <a:effectLst/>
            </a:endParaRPr>
          </a:p>
        </p:txBody>
      </p:sp>
      <p:pic>
        <p:nvPicPr>
          <p:cNvPr id="8" name="Picture 7">
            <a:extLst>
              <a:ext uri="{FF2B5EF4-FFF2-40B4-BE49-F238E27FC236}">
                <a16:creationId xmlns:a16="http://schemas.microsoft.com/office/drawing/2014/main" id="{74717DDF-0D16-3D7B-3289-E6DB642418DB}"/>
              </a:ext>
            </a:extLst>
          </p:cNvPr>
          <p:cNvPicPr>
            <a:picLocks noChangeAspect="1"/>
          </p:cNvPicPr>
          <p:nvPr/>
        </p:nvPicPr>
        <p:blipFill>
          <a:blip r:embed="rId3"/>
          <a:stretch>
            <a:fillRect/>
          </a:stretch>
        </p:blipFill>
        <p:spPr>
          <a:xfrm>
            <a:off x="2012831" y="3899065"/>
            <a:ext cx="8163161" cy="1640837"/>
          </a:xfrm>
          <a:prstGeom prst="rect">
            <a:avLst/>
          </a:prstGeom>
        </p:spPr>
      </p:pic>
    </p:spTree>
    <p:extLst>
      <p:ext uri="{BB962C8B-B14F-4D97-AF65-F5344CB8AC3E}">
        <p14:creationId xmlns:p14="http://schemas.microsoft.com/office/powerpoint/2010/main" val="3989284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05546-E5EC-FC39-7020-FB91CC972B46}"/>
              </a:ext>
            </a:extLst>
          </p:cNvPr>
          <p:cNvSpPr>
            <a:spLocks noGrp="1"/>
          </p:cNvSpPr>
          <p:nvPr>
            <p:ph type="title"/>
          </p:nvPr>
        </p:nvSpPr>
        <p:spPr>
          <a:xfrm>
            <a:off x="1141413" y="609600"/>
            <a:ext cx="9905998" cy="799475"/>
          </a:xfrm>
        </p:spPr>
        <p:txBody>
          <a:bodyPr/>
          <a:lstStyle/>
          <a:p>
            <a:pPr algn="ctr"/>
            <a:r>
              <a:rPr lang="en-GB" dirty="0"/>
              <a:t>References </a:t>
            </a:r>
          </a:p>
        </p:txBody>
      </p:sp>
      <p:sp>
        <p:nvSpPr>
          <p:cNvPr id="3" name="Content Placeholder 2">
            <a:extLst>
              <a:ext uri="{FF2B5EF4-FFF2-40B4-BE49-F238E27FC236}">
                <a16:creationId xmlns:a16="http://schemas.microsoft.com/office/drawing/2014/main" id="{CAE8135A-0A72-B9D2-E5C3-05F5C00C61E5}"/>
              </a:ext>
            </a:extLst>
          </p:cNvPr>
          <p:cNvSpPr>
            <a:spLocks noGrp="1"/>
          </p:cNvSpPr>
          <p:nvPr>
            <p:ph idx="1"/>
          </p:nvPr>
        </p:nvSpPr>
        <p:spPr>
          <a:xfrm>
            <a:off x="1012016" y="1409075"/>
            <a:ext cx="10452489" cy="4934216"/>
          </a:xfrm>
        </p:spPr>
        <p:txBody>
          <a:bodyPr>
            <a:normAutofit fontScale="92500"/>
          </a:bodyPr>
          <a:lstStyle/>
          <a:p>
            <a:pPr marL="396875" indent="-396875" algn="just">
              <a:buNone/>
            </a:pPr>
            <a:r>
              <a:rPr lang="en-US" sz="1600" dirty="0" err="1">
                <a:effectLst/>
              </a:rPr>
              <a:t>Akinnagbe</a:t>
            </a:r>
            <a:r>
              <a:rPr lang="en-US" sz="1600" dirty="0">
                <a:effectLst/>
              </a:rPr>
              <a:t>, O.B. (2024). </a:t>
            </a:r>
            <a:r>
              <a:rPr lang="en-US" sz="1600" i="1" dirty="0">
                <a:effectLst/>
              </a:rPr>
              <a:t>Human-AI collaboration: Enhancing productivity and decision-making. </a:t>
            </a:r>
            <a:r>
              <a:rPr lang="en-US" sz="1600" dirty="0">
                <a:effectLst/>
              </a:rPr>
              <a:t>International Journal of </a:t>
            </a:r>
            <a:r>
              <a:rPr lang="en-GB" sz="1600" dirty="0">
                <a:effectLst/>
              </a:rPr>
              <a:t>Coe, R., Waring, M., Hedges, L.V. and Ashley, L.D. (2021). </a:t>
            </a:r>
            <a:r>
              <a:rPr lang="en-GB" sz="1600" i="1" dirty="0">
                <a:effectLst/>
              </a:rPr>
              <a:t>Research methods and methodologies in education</a:t>
            </a:r>
            <a:r>
              <a:rPr lang="en-GB" sz="1600" dirty="0">
                <a:effectLst/>
              </a:rPr>
              <a:t>. Los Angeles: Sage.</a:t>
            </a:r>
          </a:p>
          <a:p>
            <a:pPr marL="396875" indent="-396875" algn="just">
              <a:buNone/>
            </a:pPr>
            <a:r>
              <a:rPr lang="en-GB" sz="1600" dirty="0" err="1">
                <a:effectLst/>
              </a:rPr>
              <a:t>Hajal</a:t>
            </a:r>
            <a:r>
              <a:rPr lang="en-GB" sz="1600" dirty="0">
                <a:effectLst/>
              </a:rPr>
              <a:t>, G.E. and Yeoman, I. (2024). AI and the future of talent management in tourism and hospitality. </a:t>
            </a:r>
            <a:r>
              <a:rPr lang="en-GB" sz="1600" i="1" dirty="0">
                <a:effectLst/>
              </a:rPr>
              <a:t>Current Issues in Tourism</a:t>
            </a:r>
            <a:r>
              <a:rPr lang="en-GB" sz="1600" dirty="0">
                <a:effectLst/>
              </a:rPr>
              <a:t>, 68(42), pp.1–18. </a:t>
            </a:r>
          </a:p>
          <a:p>
            <a:pPr marL="396875" indent="-396875" algn="just">
              <a:buNone/>
            </a:pPr>
            <a:r>
              <a:rPr lang="en-GB" sz="1600" dirty="0">
                <a:effectLst/>
              </a:rPr>
              <a:t>Kim, H., Kam, K., Shin, S. and Li, J. (2024). Artificial Intelligence in Hospitality and Tourism: Insights From Industry Practices, Research Literature, and Expert Opinions. </a:t>
            </a:r>
            <a:r>
              <a:rPr lang="en-GB" sz="1600" i="1" dirty="0">
                <a:effectLst/>
              </a:rPr>
              <a:t>Journal of Hospitality &amp; Tourism Research</a:t>
            </a:r>
            <a:r>
              <a:rPr lang="en-GB" sz="1600" dirty="0">
                <a:effectLst/>
              </a:rPr>
              <a:t>, 49(2).</a:t>
            </a:r>
          </a:p>
          <a:p>
            <a:pPr marL="396875" indent="-396875" algn="just">
              <a:buNone/>
            </a:pPr>
            <a:r>
              <a:rPr lang="en-GB" sz="1600" dirty="0">
                <a:effectLst/>
              </a:rPr>
              <a:t>Limna, P. (2023). Artificial Intelligence (AI) in the Hospitality Industry: A Review Article. </a:t>
            </a:r>
            <a:r>
              <a:rPr lang="en-GB" sz="1600" i="1" dirty="0">
                <a:effectLst/>
              </a:rPr>
              <a:t>International Journal of Computing Sciences Research</a:t>
            </a:r>
            <a:r>
              <a:rPr lang="en-GB" sz="1600" dirty="0">
                <a:effectLst/>
              </a:rPr>
              <a:t>, 7(6), pp.1306–1317. </a:t>
            </a:r>
          </a:p>
          <a:p>
            <a:pPr marL="396875" indent="-396875" algn="just">
              <a:buNone/>
            </a:pPr>
            <a:r>
              <a:rPr lang="en-US" sz="1600" dirty="0">
                <a:effectLst/>
              </a:rPr>
              <a:t>Education Management and Technology, 2(3), pp.387–417.</a:t>
            </a:r>
            <a:endParaRPr lang="en-GB" sz="1600" dirty="0">
              <a:effectLst/>
            </a:endParaRPr>
          </a:p>
          <a:p>
            <a:pPr marL="396875" indent="-396875" algn="just">
              <a:buNone/>
            </a:pPr>
            <a:r>
              <a:rPr lang="en-US" sz="1600" dirty="0">
                <a:effectLst/>
              </a:rPr>
              <a:t>Rather, R.A. (2024). </a:t>
            </a:r>
            <a:r>
              <a:rPr lang="en-US" sz="1600" i="1" dirty="0">
                <a:effectLst/>
              </a:rPr>
              <a:t>AI-powered ChatGPT in the hospitality and tourism industry: benefits, challenges, theoretical framework, propositions and future research directions</a:t>
            </a:r>
            <a:r>
              <a:rPr lang="en-US" sz="1600" dirty="0">
                <a:effectLst/>
              </a:rPr>
              <a:t>. Tourism Recreation Research, 64(6), pp.1–11.</a:t>
            </a:r>
            <a:endParaRPr lang="en-GB" sz="1600" dirty="0">
              <a:effectLst/>
            </a:endParaRPr>
          </a:p>
          <a:p>
            <a:pPr marL="396875" indent="-396875" algn="just">
              <a:buNone/>
            </a:pPr>
            <a:r>
              <a:rPr lang="en-US" sz="1600" dirty="0">
                <a:effectLst/>
              </a:rPr>
              <a:t>To, W.M. and Billy, Y. (2025). </a:t>
            </a:r>
            <a:r>
              <a:rPr lang="en-US" sz="1600" i="1" dirty="0">
                <a:effectLst/>
              </a:rPr>
              <a:t>Artificial Intelligence Research in Tourism and Hospitality Journals: Trends, Emerging Themes, and the Rise of Generative AI</a:t>
            </a:r>
            <a:r>
              <a:rPr lang="en-US" sz="1600" dirty="0">
                <a:effectLst/>
              </a:rPr>
              <a:t>. Tourism and Hospitality, 6(2), p.63.</a:t>
            </a:r>
            <a:endParaRPr lang="en-GB" sz="1600" dirty="0">
              <a:effectLst/>
            </a:endParaRPr>
          </a:p>
          <a:p>
            <a:pPr marL="396875" indent="-396875" algn="just">
              <a:buNone/>
            </a:pPr>
            <a:r>
              <a:rPr lang="en-GB" sz="1600" dirty="0">
                <a:effectLst/>
              </a:rPr>
              <a:t>Wu, T.-J., Zhang, R.-X. and Zhang, Z. (2025). Navigating the human-artificial intelligence collaboration landscape: Impact on quality of work life and work engagement. </a:t>
            </a:r>
            <a:r>
              <a:rPr lang="en-GB" sz="1600" i="1" dirty="0">
                <a:effectLst/>
              </a:rPr>
              <a:t>Journal of Hospitality and Tourism Management</a:t>
            </a:r>
            <a:r>
              <a:rPr lang="en-GB" sz="1600" dirty="0">
                <a:effectLst/>
              </a:rPr>
              <a:t>, 62(45), pp.276–283. </a:t>
            </a:r>
          </a:p>
        </p:txBody>
      </p:sp>
    </p:spTree>
    <p:extLst>
      <p:ext uri="{BB962C8B-B14F-4D97-AF65-F5344CB8AC3E}">
        <p14:creationId xmlns:p14="http://schemas.microsoft.com/office/powerpoint/2010/main" val="7394665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A9E023"/>
      </a:accent1>
      <a:accent2>
        <a:srgbClr val="1FCDB6"/>
      </a:accent2>
      <a:accent3>
        <a:srgbClr val="5F99C9"/>
      </a:accent3>
      <a:accent4>
        <a:srgbClr val="AE65D1"/>
      </a:accent4>
      <a:accent5>
        <a:srgbClr val="D06423"/>
      </a:accent5>
      <a:accent6>
        <a:srgbClr val="DCAB11"/>
      </a:accent6>
      <a:hlink>
        <a:srgbClr val="ADE133"/>
      </a:hlink>
      <a:folHlink>
        <a:srgbClr val="C2EA66"/>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1FEE2289-88FB-467C-9C9A-54F3C85768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73</TotalTime>
  <Words>1827</Words>
  <Application>Microsoft Macintosh PowerPoint</Application>
  <PresentationFormat>Widescreen</PresentationFormat>
  <Paragraphs>70</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Century Gothic</vt:lpstr>
      <vt:lpstr>Mesh</vt:lpstr>
      <vt:lpstr>BA International Hotel Management Module: Contemporary Themes in the Hotel and Hospitality Sector. Module code: BMIH6001 Topic: AI and Human Collaboration</vt:lpstr>
      <vt:lpstr> Introduction</vt:lpstr>
      <vt:lpstr>Literature Review – Key Theories </vt:lpstr>
      <vt:lpstr>Literature Review – Key Concepts </vt:lpstr>
      <vt:lpstr>Method (Cont.)</vt:lpstr>
      <vt:lpstr>Method</vt:lpstr>
      <vt:lpstr>Conclusion</vt:lpstr>
      <vt:lpstr>Recommendations for the Future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BA International Hotel Management Module: Contemporary Themes in the Hotel and Hospitality Sector. Module code: BMIH6001 Topic: AI and Human Collaboration</dc:title>
  <cp:lastModifiedBy>M R</cp:lastModifiedBy>
  <cp:revision>2</cp:revision>
  <dcterms:created xsi:type="dcterms:W3CDTF">2025-10-27T09:02:13Z</dcterms:created>
  <dcterms:modified xsi:type="dcterms:W3CDTF">2025-11-06T16:36:56Z</dcterms:modified>
</cp:coreProperties>
</file>