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4"/>
  </p:sldMasterIdLst>
  <p:notesMasterIdLst>
    <p:notesMasterId r:id="rId6"/>
  </p:notesMasterIdLst>
  <p:sldIdLst>
    <p:sldId id="257"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33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0A9D3D-D7B8-4931-A40E-FD4EF539E383}" v="361" dt="2026-07-26T14:48:53.2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99" d="100"/>
          <a:sy n="99" d="100"/>
        </p:scale>
        <p:origin x="4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a Andrea Latorre Restrepo (2231782)" userId="663b7c98-2e8f-4b69-adf5-c4a5e4da168f" providerId="ADAL" clId="{5609C87F-4C36-4C9C-A060-22BC94910C8F}"/>
    <pc:docChg chg="undo redo custSel modSld">
      <pc:chgData name="Paula Andrea Latorre Restrepo (2231782)" userId="663b7c98-2e8f-4b69-adf5-c4a5e4da168f" providerId="ADAL" clId="{5609C87F-4C36-4C9C-A060-22BC94910C8F}" dt="2026-07-26T15:08:16.839" v="2919" actId="20577"/>
      <pc:docMkLst>
        <pc:docMk/>
      </pc:docMkLst>
      <pc:sldChg chg="addSp delSp modSp mod">
        <pc:chgData name="Paula Andrea Latorre Restrepo (2231782)" userId="663b7c98-2e8f-4b69-adf5-c4a5e4da168f" providerId="ADAL" clId="{5609C87F-4C36-4C9C-A060-22BC94910C8F}" dt="2026-07-26T15:08:16.839" v="2919" actId="20577"/>
        <pc:sldMkLst>
          <pc:docMk/>
          <pc:sldMk cId="2106842103" sldId="257"/>
        </pc:sldMkLst>
        <pc:spChg chg="add del mod">
          <ac:chgData name="Paula Andrea Latorre Restrepo (2231782)" userId="663b7c98-2e8f-4b69-adf5-c4a5e4da168f" providerId="ADAL" clId="{5609C87F-4C36-4C9C-A060-22BC94910C8F}" dt="2026-07-26T15:08:16.839" v="2919" actId="20577"/>
          <ac:spMkLst>
            <pc:docMk/>
            <pc:sldMk cId="2106842103" sldId="257"/>
            <ac:spMk id="2" creationId="{ACAAE42A-B78A-EC9A-8DF8-2F0DCE9280F0}"/>
          </ac:spMkLst>
        </pc:spChg>
        <pc:spChg chg="add del mod ord">
          <ac:chgData name="Paula Andrea Latorre Restrepo (2231782)" userId="663b7c98-2e8f-4b69-adf5-c4a5e4da168f" providerId="ADAL" clId="{5609C87F-4C36-4C9C-A060-22BC94910C8F}" dt="2026-07-26T14:57:53.392" v="2757" actId="21"/>
          <ac:spMkLst>
            <pc:docMk/>
            <pc:sldMk cId="2106842103" sldId="257"/>
            <ac:spMk id="3" creationId="{71592D89-2DE0-FE8E-35F9-7C43030C51CC}"/>
          </ac:spMkLst>
        </pc:spChg>
        <pc:spChg chg="mod">
          <ac:chgData name="Paula Andrea Latorre Restrepo (2231782)" userId="663b7c98-2e8f-4b69-adf5-c4a5e4da168f" providerId="ADAL" clId="{5609C87F-4C36-4C9C-A060-22BC94910C8F}" dt="2026-07-26T11:37:04.465" v="590" actId="20577"/>
          <ac:spMkLst>
            <pc:docMk/>
            <pc:sldMk cId="2106842103" sldId="257"/>
            <ac:spMk id="6" creationId="{DB770BA1-B50A-801F-BFAF-34BBF78366EF}"/>
          </ac:spMkLst>
        </pc:spChg>
        <pc:spChg chg="mod">
          <ac:chgData name="Paula Andrea Latorre Restrepo (2231782)" userId="663b7c98-2e8f-4b69-adf5-c4a5e4da168f" providerId="ADAL" clId="{5609C87F-4C36-4C9C-A060-22BC94910C8F}" dt="2026-07-26T13:30:40.046" v="1785" actId="14100"/>
          <ac:spMkLst>
            <pc:docMk/>
            <pc:sldMk cId="2106842103" sldId="257"/>
            <ac:spMk id="7" creationId="{0BF624F5-13FC-E4F0-E54D-28DDDA1B38E7}"/>
          </ac:spMkLst>
        </pc:spChg>
        <pc:spChg chg="mod">
          <ac:chgData name="Paula Andrea Latorre Restrepo (2231782)" userId="663b7c98-2e8f-4b69-adf5-c4a5e4da168f" providerId="ADAL" clId="{5609C87F-4C36-4C9C-A060-22BC94910C8F}" dt="2026-07-26T13:30:59.926" v="1786" actId="14100"/>
          <ac:spMkLst>
            <pc:docMk/>
            <pc:sldMk cId="2106842103" sldId="257"/>
            <ac:spMk id="9" creationId="{73DB0657-7B9A-2D1D-C14F-D840A28C39BF}"/>
          </ac:spMkLst>
        </pc:spChg>
        <pc:spChg chg="mod ord">
          <ac:chgData name="Paula Andrea Latorre Restrepo (2231782)" userId="663b7c98-2e8f-4b69-adf5-c4a5e4da168f" providerId="ADAL" clId="{5609C87F-4C36-4C9C-A060-22BC94910C8F}" dt="2026-07-26T13:48:42.858" v="1996" actId="166"/>
          <ac:spMkLst>
            <pc:docMk/>
            <pc:sldMk cId="2106842103" sldId="257"/>
            <ac:spMk id="11" creationId="{D415C300-152A-D3AD-166B-D029BA191988}"/>
          </ac:spMkLst>
        </pc:spChg>
        <pc:spChg chg="add del mod ord">
          <ac:chgData name="Paula Andrea Latorre Restrepo (2231782)" userId="663b7c98-2e8f-4b69-adf5-c4a5e4da168f" providerId="ADAL" clId="{5609C87F-4C36-4C9C-A060-22BC94910C8F}" dt="2026-07-26T13:30:20.465" v="1783" actId="1076"/>
          <ac:spMkLst>
            <pc:docMk/>
            <pc:sldMk cId="2106842103" sldId="257"/>
            <ac:spMk id="18" creationId="{9BF7D2E6-F5E5-44C6-A745-B2CA5B5965C7}"/>
          </ac:spMkLst>
        </pc:spChg>
        <pc:spChg chg="add del">
          <ac:chgData name="Paula Andrea Latorre Restrepo (2231782)" userId="663b7c98-2e8f-4b69-adf5-c4a5e4da168f" providerId="ADAL" clId="{5609C87F-4C36-4C9C-A060-22BC94910C8F}" dt="2026-07-26T12:25:37.416" v="1134" actId="22"/>
          <ac:spMkLst>
            <pc:docMk/>
            <pc:sldMk cId="2106842103" sldId="257"/>
            <ac:spMk id="20" creationId="{BDCC19B1-F7AD-AC4D-6631-AF008B61648C}"/>
          </ac:spMkLst>
        </pc:spChg>
        <pc:spChg chg="add del mod">
          <ac:chgData name="Paula Andrea Latorre Restrepo (2231782)" userId="663b7c98-2e8f-4b69-adf5-c4a5e4da168f" providerId="ADAL" clId="{5609C87F-4C36-4C9C-A060-22BC94910C8F}" dt="2026-07-26T12:30:13.956" v="1153" actId="21"/>
          <ac:spMkLst>
            <pc:docMk/>
            <pc:sldMk cId="2106842103" sldId="257"/>
            <ac:spMk id="21" creationId="{52ADE141-CAB0-6E5F-E482-14E0174BAD5B}"/>
          </ac:spMkLst>
        </pc:spChg>
        <pc:spChg chg="add del">
          <ac:chgData name="Paula Andrea Latorre Restrepo (2231782)" userId="663b7c98-2e8f-4b69-adf5-c4a5e4da168f" providerId="ADAL" clId="{5609C87F-4C36-4C9C-A060-22BC94910C8F}" dt="2026-07-26T12:30:08.606" v="1152" actId="21"/>
          <ac:spMkLst>
            <pc:docMk/>
            <pc:sldMk cId="2106842103" sldId="257"/>
            <ac:spMk id="22" creationId="{DA011145-8F1E-F787-E6FE-19F2335FAAE6}"/>
          </ac:spMkLst>
        </pc:spChg>
        <pc:spChg chg="add del mod">
          <ac:chgData name="Paula Andrea Latorre Restrepo (2231782)" userId="663b7c98-2e8f-4b69-adf5-c4a5e4da168f" providerId="ADAL" clId="{5609C87F-4C36-4C9C-A060-22BC94910C8F}" dt="2026-07-26T12:54:30.050" v="1322" actId="11529"/>
          <ac:spMkLst>
            <pc:docMk/>
            <pc:sldMk cId="2106842103" sldId="257"/>
            <ac:spMk id="24" creationId="{85A3E57F-880D-351B-FC83-FA28A04E3466}"/>
          </ac:spMkLst>
        </pc:spChg>
        <pc:spChg chg="add mod">
          <ac:chgData name="Paula Andrea Latorre Restrepo (2231782)" userId="663b7c98-2e8f-4b69-adf5-c4a5e4da168f" providerId="ADAL" clId="{5609C87F-4C36-4C9C-A060-22BC94910C8F}" dt="2026-07-26T13:31:26.592" v="1793" actId="20577"/>
          <ac:spMkLst>
            <pc:docMk/>
            <pc:sldMk cId="2106842103" sldId="257"/>
            <ac:spMk id="25" creationId="{9D4E09CE-AD55-8096-CA7D-48512055A62E}"/>
          </ac:spMkLst>
        </pc:spChg>
        <pc:spChg chg="add del mod">
          <ac:chgData name="Paula Andrea Latorre Restrepo (2231782)" userId="663b7c98-2e8f-4b69-adf5-c4a5e4da168f" providerId="ADAL" clId="{5609C87F-4C36-4C9C-A060-22BC94910C8F}" dt="2026-07-26T13:16:10.115" v="1776" actId="21"/>
          <ac:spMkLst>
            <pc:docMk/>
            <pc:sldMk cId="2106842103" sldId="257"/>
            <ac:spMk id="27" creationId="{D32B730D-E40D-76F6-D1FC-24A5D011FBA0}"/>
          </ac:spMkLst>
        </pc:spChg>
        <pc:spChg chg="mod">
          <ac:chgData name="Paula Andrea Latorre Restrepo (2231782)" userId="663b7c98-2e8f-4b69-adf5-c4a5e4da168f" providerId="ADAL" clId="{5609C87F-4C36-4C9C-A060-22BC94910C8F}" dt="2026-07-26T14:01:19.417" v="2065" actId="313"/>
          <ac:spMkLst>
            <pc:docMk/>
            <pc:sldMk cId="2106842103" sldId="257"/>
            <ac:spMk id="28" creationId="{BF59C24D-D642-7B55-ED45-4D07B32A2557}"/>
          </ac:spMkLst>
        </pc:spChg>
        <pc:spChg chg="add mod">
          <ac:chgData name="Paula Andrea Latorre Restrepo (2231782)" userId="663b7c98-2e8f-4b69-adf5-c4a5e4da168f" providerId="ADAL" clId="{5609C87F-4C36-4C9C-A060-22BC94910C8F}" dt="2026-07-26T13:50:24.732" v="2002" actId="1076"/>
          <ac:spMkLst>
            <pc:docMk/>
            <pc:sldMk cId="2106842103" sldId="257"/>
            <ac:spMk id="29" creationId="{7DFDE994-EC6E-DB8F-8D2F-40D8F938FFFA}"/>
          </ac:spMkLst>
        </pc:spChg>
        <pc:spChg chg="add mod">
          <ac:chgData name="Paula Andrea Latorre Restrepo (2231782)" userId="663b7c98-2e8f-4b69-adf5-c4a5e4da168f" providerId="ADAL" clId="{5609C87F-4C36-4C9C-A060-22BC94910C8F}" dt="2026-07-26T14:17:21.619" v="2168" actId="20577"/>
          <ac:spMkLst>
            <pc:docMk/>
            <pc:sldMk cId="2106842103" sldId="257"/>
            <ac:spMk id="34" creationId="{846246E2-22BF-BF8D-32FC-ED6C014BEEE5}"/>
          </ac:spMkLst>
        </pc:spChg>
        <pc:spChg chg="add mod">
          <ac:chgData name="Paula Andrea Latorre Restrepo (2231782)" userId="663b7c98-2e8f-4b69-adf5-c4a5e4da168f" providerId="ADAL" clId="{5609C87F-4C36-4C9C-A060-22BC94910C8F}" dt="2026-07-26T14:39:00.763" v="2674" actId="207"/>
          <ac:spMkLst>
            <pc:docMk/>
            <pc:sldMk cId="2106842103" sldId="257"/>
            <ac:spMk id="42" creationId="{6212AE5B-7DA2-AC88-0A1F-7F856986C6B0}"/>
          </ac:spMkLst>
        </pc:spChg>
        <pc:spChg chg="add del mod">
          <ac:chgData name="Paula Andrea Latorre Restrepo (2231782)" userId="663b7c98-2e8f-4b69-adf5-c4a5e4da168f" providerId="ADAL" clId="{5609C87F-4C36-4C9C-A060-22BC94910C8F}" dt="2026-07-26T14:57:46.465" v="2755" actId="21"/>
          <ac:spMkLst>
            <pc:docMk/>
            <pc:sldMk cId="2106842103" sldId="257"/>
            <ac:spMk id="56" creationId="{0F76CA0C-75D0-7635-86AA-9F2B4BEAC278}"/>
          </ac:spMkLst>
        </pc:spChg>
        <pc:graphicFrameChg chg="add mod modGraphic">
          <ac:chgData name="Paula Andrea Latorre Restrepo (2231782)" userId="663b7c98-2e8f-4b69-adf5-c4a5e4da168f" providerId="ADAL" clId="{5609C87F-4C36-4C9C-A060-22BC94910C8F}" dt="2026-07-26T12:56:26.136" v="1325"/>
          <ac:graphicFrameMkLst>
            <pc:docMk/>
            <pc:sldMk cId="2106842103" sldId="257"/>
            <ac:graphicFrameMk id="8" creationId="{9CD2D9AA-F32A-C639-07A8-5020BA9B881E}"/>
          </ac:graphicFrameMkLst>
        </pc:graphicFrameChg>
        <pc:graphicFrameChg chg="add mod modGraphic">
          <ac:chgData name="Paula Andrea Latorre Restrepo (2231782)" userId="663b7c98-2e8f-4b69-adf5-c4a5e4da168f" providerId="ADAL" clId="{5609C87F-4C36-4C9C-A060-22BC94910C8F}" dt="2026-07-26T14:42:44.539" v="2688"/>
          <ac:graphicFrameMkLst>
            <pc:docMk/>
            <pc:sldMk cId="2106842103" sldId="257"/>
            <ac:graphicFrameMk id="17" creationId="{2EB1E289-9F9E-F9FC-8873-0CFBC7D745F9}"/>
          </ac:graphicFrameMkLst>
        </pc:graphicFrameChg>
        <pc:graphicFrameChg chg="add mod modGraphic">
          <ac:chgData name="Paula Andrea Latorre Restrepo (2231782)" userId="663b7c98-2e8f-4b69-adf5-c4a5e4da168f" providerId="ADAL" clId="{5609C87F-4C36-4C9C-A060-22BC94910C8F}" dt="2026-07-26T15:07:01.950" v="2914" actId="14100"/>
          <ac:graphicFrameMkLst>
            <pc:docMk/>
            <pc:sldMk cId="2106842103" sldId="257"/>
            <ac:graphicFrameMk id="23" creationId="{7B30004F-F500-D9F4-3B64-8C597B69FD51}"/>
          </ac:graphicFrameMkLst>
        </pc:graphicFrameChg>
        <pc:graphicFrameChg chg="add mod modGraphic">
          <ac:chgData name="Paula Andrea Latorre Restrepo (2231782)" userId="663b7c98-2e8f-4b69-adf5-c4a5e4da168f" providerId="ADAL" clId="{5609C87F-4C36-4C9C-A060-22BC94910C8F}" dt="2026-07-26T14:16:51.203" v="2164" actId="14100"/>
          <ac:graphicFrameMkLst>
            <pc:docMk/>
            <pc:sldMk cId="2106842103" sldId="257"/>
            <ac:graphicFrameMk id="35" creationId="{6AAE3569-61F0-534B-9E14-E4A473427450}"/>
          </ac:graphicFrameMkLst>
        </pc:graphicFrameChg>
        <pc:picChg chg="add mod">
          <ac:chgData name="Paula Andrea Latorre Restrepo (2231782)" userId="663b7c98-2e8f-4b69-adf5-c4a5e4da168f" providerId="ADAL" clId="{5609C87F-4C36-4C9C-A060-22BC94910C8F}" dt="2026-07-24T21:21:35.082" v="1"/>
          <ac:picMkLst>
            <pc:docMk/>
            <pc:sldMk cId="2106842103" sldId="257"/>
            <ac:picMk id="4" creationId="{53D5D9A9-42BC-283A-5056-F15B57E18267}"/>
          </ac:picMkLst>
        </pc:picChg>
        <pc:picChg chg="add mod">
          <ac:chgData name="Paula Andrea Latorre Restrepo (2231782)" userId="663b7c98-2e8f-4b69-adf5-c4a5e4da168f" providerId="ADAL" clId="{5609C87F-4C36-4C9C-A060-22BC94910C8F}" dt="2026-07-24T21:23:30.233" v="2"/>
          <ac:picMkLst>
            <pc:docMk/>
            <pc:sldMk cId="2106842103" sldId="257"/>
            <ac:picMk id="5" creationId="{E6277C30-5A76-0F00-FD27-E36088DA922D}"/>
          </ac:picMkLst>
        </pc:picChg>
        <pc:picChg chg="add mod">
          <ac:chgData name="Paula Andrea Latorre Restrepo (2231782)" userId="663b7c98-2e8f-4b69-adf5-c4a5e4da168f" providerId="ADAL" clId="{5609C87F-4C36-4C9C-A060-22BC94910C8F}" dt="2026-07-26T11:37:12.068" v="592" actId="1076"/>
          <ac:picMkLst>
            <pc:docMk/>
            <pc:sldMk cId="2106842103" sldId="257"/>
            <ac:picMk id="12" creationId="{55A1E282-C03B-1D1A-4EEC-03230B110482}"/>
          </ac:picMkLst>
        </pc:picChg>
        <pc:picChg chg="add mod">
          <ac:chgData name="Paula Andrea Latorre Restrepo (2231782)" userId="663b7c98-2e8f-4b69-adf5-c4a5e4da168f" providerId="ADAL" clId="{5609C87F-4C36-4C9C-A060-22BC94910C8F}" dt="2026-07-26T11:38:56.474" v="599" actId="14100"/>
          <ac:picMkLst>
            <pc:docMk/>
            <pc:sldMk cId="2106842103" sldId="257"/>
            <ac:picMk id="14" creationId="{A58BF0C3-8C09-ED65-364F-DAD59CCDE994}"/>
          </ac:picMkLst>
        </pc:picChg>
        <pc:picChg chg="add mod">
          <ac:chgData name="Paula Andrea Latorre Restrepo (2231782)" userId="663b7c98-2e8f-4b69-adf5-c4a5e4da168f" providerId="ADAL" clId="{5609C87F-4C36-4C9C-A060-22BC94910C8F}" dt="2026-07-26T11:40:36.508" v="608" actId="1076"/>
          <ac:picMkLst>
            <pc:docMk/>
            <pc:sldMk cId="2106842103" sldId="257"/>
            <ac:picMk id="16" creationId="{69C29174-7AF0-F4B5-04CC-D80DA2CF2DA9}"/>
          </ac:picMkLst>
        </pc:picChg>
        <pc:picChg chg="add del mod">
          <ac:chgData name="Paula Andrea Latorre Restrepo (2231782)" userId="663b7c98-2e8f-4b69-adf5-c4a5e4da168f" providerId="ADAL" clId="{5609C87F-4C36-4C9C-A060-22BC94910C8F}" dt="2026-07-26T13:50:40.326" v="2005" actId="21"/>
          <ac:picMkLst>
            <pc:docMk/>
            <pc:sldMk cId="2106842103" sldId="257"/>
            <ac:picMk id="31" creationId="{AAABBD8C-49A8-2469-DF0A-577FD2C8969F}"/>
          </ac:picMkLst>
        </pc:picChg>
        <pc:picChg chg="add mod">
          <ac:chgData name="Paula Andrea Latorre Restrepo (2231782)" userId="663b7c98-2e8f-4b69-adf5-c4a5e4da168f" providerId="ADAL" clId="{5609C87F-4C36-4C9C-A060-22BC94910C8F}" dt="2026-07-26T13:58:23.314" v="2040" actId="1076"/>
          <ac:picMkLst>
            <pc:docMk/>
            <pc:sldMk cId="2106842103" sldId="257"/>
            <ac:picMk id="33" creationId="{DDB04177-6D52-BEE4-8A1D-F7AA472A9DA4}"/>
          </ac:picMkLst>
        </pc:picChg>
        <pc:picChg chg="add mod">
          <ac:chgData name="Paula Andrea Latorre Restrepo (2231782)" userId="663b7c98-2e8f-4b69-adf5-c4a5e4da168f" providerId="ADAL" clId="{5609C87F-4C36-4C9C-A060-22BC94910C8F}" dt="2026-07-26T14:19:32.538" v="2180" actId="207"/>
          <ac:picMkLst>
            <pc:docMk/>
            <pc:sldMk cId="2106842103" sldId="257"/>
            <ac:picMk id="37" creationId="{82DB1E65-8376-F04B-95FA-08C001C88EE7}"/>
          </ac:picMkLst>
        </pc:picChg>
        <pc:picChg chg="add mod">
          <ac:chgData name="Paula Andrea Latorre Restrepo (2231782)" userId="663b7c98-2e8f-4b69-adf5-c4a5e4da168f" providerId="ADAL" clId="{5609C87F-4C36-4C9C-A060-22BC94910C8F}" dt="2026-07-26T14:22:16.190" v="2192" actId="1076"/>
          <ac:picMkLst>
            <pc:docMk/>
            <pc:sldMk cId="2106842103" sldId="257"/>
            <ac:picMk id="39" creationId="{F28709C8-D74D-5616-E075-81A5FBE63F9B}"/>
          </ac:picMkLst>
        </pc:picChg>
        <pc:picChg chg="add mod">
          <ac:chgData name="Paula Andrea Latorre Restrepo (2231782)" userId="663b7c98-2e8f-4b69-adf5-c4a5e4da168f" providerId="ADAL" clId="{5609C87F-4C36-4C9C-A060-22BC94910C8F}" dt="2026-07-26T14:24:57.744" v="2206" actId="14100"/>
          <ac:picMkLst>
            <pc:docMk/>
            <pc:sldMk cId="2106842103" sldId="257"/>
            <ac:picMk id="41" creationId="{65C0DD07-B0F2-1856-9ACB-47D4CB99577F}"/>
          </ac:picMkLst>
        </pc:picChg>
        <pc:picChg chg="add mod">
          <ac:chgData name="Paula Andrea Latorre Restrepo (2231782)" userId="663b7c98-2e8f-4b69-adf5-c4a5e4da168f" providerId="ADAL" clId="{5609C87F-4C36-4C9C-A060-22BC94910C8F}" dt="2026-07-26T14:51:36.009" v="2726" actId="207"/>
          <ac:picMkLst>
            <pc:docMk/>
            <pc:sldMk cId="2106842103" sldId="257"/>
            <ac:picMk id="44" creationId="{DC5D9577-D0BD-28C4-3D43-A84ED4B7A5A9}"/>
          </ac:picMkLst>
        </pc:picChg>
        <pc:picChg chg="add mod">
          <ac:chgData name="Paula Andrea Latorre Restrepo (2231782)" userId="663b7c98-2e8f-4b69-adf5-c4a5e4da168f" providerId="ADAL" clId="{5609C87F-4C36-4C9C-A060-22BC94910C8F}" dt="2026-07-26T14:52:02.919" v="2729" actId="207"/>
          <ac:picMkLst>
            <pc:docMk/>
            <pc:sldMk cId="2106842103" sldId="257"/>
            <ac:picMk id="46" creationId="{0FC16ACE-B0CF-D65C-2A8B-8D29606A88AB}"/>
          </ac:picMkLst>
        </pc:picChg>
        <pc:picChg chg="add mod">
          <ac:chgData name="Paula Andrea Latorre Restrepo (2231782)" userId="663b7c98-2e8f-4b69-adf5-c4a5e4da168f" providerId="ADAL" clId="{5609C87F-4C36-4C9C-A060-22BC94910C8F}" dt="2026-07-26T14:52:38.689" v="2731" actId="207"/>
          <ac:picMkLst>
            <pc:docMk/>
            <pc:sldMk cId="2106842103" sldId="257"/>
            <ac:picMk id="48" creationId="{7C84894C-98C2-E090-AA8D-911692168ED5}"/>
          </ac:picMkLst>
        </pc:picChg>
        <pc:picChg chg="add mod">
          <ac:chgData name="Paula Andrea Latorre Restrepo (2231782)" userId="663b7c98-2e8f-4b69-adf5-c4a5e4da168f" providerId="ADAL" clId="{5609C87F-4C36-4C9C-A060-22BC94910C8F}" dt="2026-07-26T14:52:55.910" v="2733" actId="207"/>
          <ac:picMkLst>
            <pc:docMk/>
            <pc:sldMk cId="2106842103" sldId="257"/>
            <ac:picMk id="50" creationId="{95F74C6D-6AB9-6FDA-AD8A-C078B2423B81}"/>
          </ac:picMkLst>
        </pc:picChg>
        <pc:picChg chg="add mod">
          <ac:chgData name="Paula Andrea Latorre Restrepo (2231782)" userId="663b7c98-2e8f-4b69-adf5-c4a5e4da168f" providerId="ADAL" clId="{5609C87F-4C36-4C9C-A060-22BC94910C8F}" dt="2026-07-26T14:52:44.544" v="2732" actId="207"/>
          <ac:picMkLst>
            <pc:docMk/>
            <pc:sldMk cId="2106842103" sldId="257"/>
            <ac:picMk id="52" creationId="{756334DF-01CC-04C2-DA74-68C2F544E155}"/>
          </ac:picMkLst>
        </pc:picChg>
        <pc:picChg chg="add mod">
          <ac:chgData name="Paula Andrea Latorre Restrepo (2231782)" userId="663b7c98-2e8f-4b69-adf5-c4a5e4da168f" providerId="ADAL" clId="{5609C87F-4C36-4C9C-A060-22BC94910C8F}" dt="2026-07-26T14:53:03.157" v="2734" actId="207"/>
          <ac:picMkLst>
            <pc:docMk/>
            <pc:sldMk cId="2106842103" sldId="257"/>
            <ac:picMk id="54" creationId="{94A499DD-4C8F-9279-03EE-3154F7D0DA74}"/>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5" Type="http://schemas.openxmlformats.org/officeDocument/2006/relationships/image" Target="../media/image10.svg"/><Relationship Id="rId4" Type="http://schemas.openxmlformats.org/officeDocument/2006/relationships/image" Target="../media/image9.svg"/></Relationships>
</file>

<file path=ppt/diagrams/_rels/data4.xml.rels><?xml version="1.0" encoding="UTF-8" standalone="yes"?>
<Relationships xmlns="http://schemas.openxmlformats.org/package/2006/relationships"><Relationship Id="rId1"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5" Type="http://schemas.openxmlformats.org/officeDocument/2006/relationships/image" Target="../media/image10.svg"/><Relationship Id="rId4" Type="http://schemas.openxmlformats.org/officeDocument/2006/relationships/image" Target="../media/image9.svg"/></Relationships>
</file>

<file path=ppt/diagrams/_rels/drawing4.xml.rels><?xml version="1.0" encoding="UTF-8" standalone="yes"?>
<Relationships xmlns="http://schemas.openxmlformats.org/package/2006/relationships"><Relationship Id="rId1"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68DB64-B182-4DB8-845D-8BA7D6E6D121}"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E582EAD3-0184-4FAF-844F-66AE049C30C2}" type="pres">
      <dgm:prSet presAssocID="{B068DB64-B182-4DB8-845D-8BA7D6E6D121}" presName="linearFlow" presStyleCnt="0">
        <dgm:presLayoutVars>
          <dgm:dir/>
          <dgm:resizeHandles val="exact"/>
        </dgm:presLayoutVars>
      </dgm:prSet>
      <dgm:spPr/>
    </dgm:pt>
  </dgm:ptLst>
  <dgm:cxnLst>
    <dgm:cxn modelId="{43816D1B-A48C-469B-9B4C-3D9792ED50C5}" type="presOf" srcId="{B068DB64-B182-4DB8-845D-8BA7D6E6D121}" destId="{E582EAD3-0184-4FAF-844F-66AE049C30C2}" srcOrd="0" destOrd="0" presId="urn:microsoft.com/office/officeart/2005/8/layout/vList3"/>
  </dgm:cxnLst>
  <dgm:bg/>
  <dgm:whole>
    <a:ln>
      <a:noFill/>
    </a:ln>
  </dgm:whole>
  <dgm:extLst>
    <a:ext uri="http://schemas.microsoft.com/office/drawing/2008/diagram">
      <dsp:dataModelExt xmlns:dsp="http://schemas.microsoft.com/office/drawing/2008/diagram" relId="rId1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2D495FD-6557-49A6-9710-E376D1E649AE}" type="doc">
      <dgm:prSet loTypeId="urn:microsoft.com/office/officeart/2005/8/layout/vList3" loCatId="picture" qsTypeId="urn:microsoft.com/office/officeart/2005/8/quickstyle/simple1" qsCatId="simple" csTypeId="urn:microsoft.com/office/officeart/2005/8/colors/accent1_5" csCatId="accent1" phldr="1"/>
      <dgm:spPr/>
      <dgm:t>
        <a:bodyPr/>
        <a:lstStyle/>
        <a:p>
          <a:endParaRPr lang="en-GB"/>
        </a:p>
      </dgm:t>
    </dgm:pt>
    <dgm:pt modelId="{46BA9965-721D-44E4-8CD6-5253765B9C5D}">
      <dgm:prSet phldrT="[Text]"/>
      <dgm:spPr/>
      <dgm:t>
        <a:bodyPr/>
        <a:lstStyle/>
        <a:p>
          <a:pPr algn="l"/>
          <a:r>
            <a:rPr lang="en-GB" b="1" dirty="0">
              <a:solidFill>
                <a:schemeClr val="bg1"/>
              </a:solidFill>
            </a:rPr>
            <a:t>EMPOWERMENT: </a:t>
          </a:r>
          <a:r>
            <a:rPr lang="en-GB" dirty="0">
              <a:solidFill>
                <a:schemeClr val="bg1"/>
              </a:solidFill>
            </a:rPr>
            <a:t>HealthyLife AI encourages users to set personalised goals, monitor progress and make informed lifestyle decisions.</a:t>
          </a:r>
        </a:p>
      </dgm:t>
    </dgm:pt>
    <dgm:pt modelId="{C0C751AC-14A4-4346-83D1-3B21B4B098B5}" type="parTrans" cxnId="{3BBE4EEF-3255-4CA8-8915-AD0F39E84C9D}">
      <dgm:prSet/>
      <dgm:spPr/>
      <dgm:t>
        <a:bodyPr/>
        <a:lstStyle/>
        <a:p>
          <a:endParaRPr lang="en-GB"/>
        </a:p>
      </dgm:t>
    </dgm:pt>
    <dgm:pt modelId="{406C3212-7AF9-4057-B0F0-8F46841474E9}" type="sibTrans" cxnId="{3BBE4EEF-3255-4CA8-8915-AD0F39E84C9D}">
      <dgm:prSet/>
      <dgm:spPr/>
      <dgm:t>
        <a:bodyPr/>
        <a:lstStyle/>
        <a:p>
          <a:endParaRPr lang="en-GB"/>
        </a:p>
      </dgm:t>
    </dgm:pt>
    <dgm:pt modelId="{DDA74CAE-EF2B-49F9-BA34-7D6BAC0AE9AE}">
      <dgm:prSet phldrT="[Text]"/>
      <dgm:spPr/>
      <dgm:t>
        <a:bodyPr/>
        <a:lstStyle/>
        <a:p>
          <a:pPr algn="l"/>
          <a:r>
            <a:rPr lang="en-GB" b="1" dirty="0"/>
            <a:t>EQUITY: </a:t>
          </a:r>
          <a:r>
            <a:rPr lang="en-GB" dirty="0"/>
            <a:t>Multilingual support, culturally appropriate advice and accessible design help reduce digital health inequalities.</a:t>
          </a:r>
        </a:p>
      </dgm:t>
    </dgm:pt>
    <dgm:pt modelId="{14C40831-6126-427D-94CC-B9973EE988BE}" type="parTrans" cxnId="{303B6085-A330-46F6-9A14-1A55F61FDA1D}">
      <dgm:prSet/>
      <dgm:spPr/>
      <dgm:t>
        <a:bodyPr/>
        <a:lstStyle/>
        <a:p>
          <a:endParaRPr lang="en-GB"/>
        </a:p>
      </dgm:t>
    </dgm:pt>
    <dgm:pt modelId="{E4F90DB5-0AF7-4EA7-ADA4-0AAF91F43D1F}" type="sibTrans" cxnId="{303B6085-A330-46F6-9A14-1A55F61FDA1D}">
      <dgm:prSet/>
      <dgm:spPr/>
      <dgm:t>
        <a:bodyPr/>
        <a:lstStyle/>
        <a:p>
          <a:endParaRPr lang="en-GB"/>
        </a:p>
      </dgm:t>
    </dgm:pt>
    <dgm:pt modelId="{30F5FAE5-3929-4495-B035-859D13044CD2}">
      <dgm:prSet phldrT="[Text]"/>
      <dgm:spPr/>
      <dgm:t>
        <a:bodyPr/>
        <a:lstStyle/>
        <a:p>
          <a:pPr algn="l"/>
          <a:r>
            <a:rPr lang="en-GB" b="1" dirty="0"/>
            <a:t>PARTICIPATION: </a:t>
          </a:r>
          <a:r>
            <a:rPr lang="en-GB" dirty="0"/>
            <a:t>Users actively engage through self-monitoring, AI coaching, challenges and feedback.</a:t>
          </a:r>
        </a:p>
      </dgm:t>
    </dgm:pt>
    <dgm:pt modelId="{48DC72B0-7200-4B40-891C-364BFCF1C11D}" type="parTrans" cxnId="{753CDECE-3B87-4F10-9C7C-83AE68F167FC}">
      <dgm:prSet/>
      <dgm:spPr/>
      <dgm:t>
        <a:bodyPr/>
        <a:lstStyle/>
        <a:p>
          <a:endParaRPr lang="en-GB"/>
        </a:p>
      </dgm:t>
    </dgm:pt>
    <dgm:pt modelId="{01A627DD-6E09-4305-A29D-B2579BD98BF3}" type="sibTrans" cxnId="{753CDECE-3B87-4F10-9C7C-83AE68F167FC}">
      <dgm:prSet/>
      <dgm:spPr/>
      <dgm:t>
        <a:bodyPr/>
        <a:lstStyle/>
        <a:p>
          <a:endParaRPr lang="en-GB"/>
        </a:p>
      </dgm:t>
    </dgm:pt>
    <dgm:pt modelId="{37740C0A-E0AC-489D-9E75-58D53ACB7B22}">
      <dgm:prSet/>
      <dgm:spPr/>
      <dgm:t>
        <a:bodyPr/>
        <a:lstStyle/>
        <a:p>
          <a:pPr algn="l"/>
          <a:r>
            <a:rPr lang="en-GB" b="1" dirty="0"/>
            <a:t>PERSON-CENTRED APPROACH: </a:t>
          </a:r>
          <a:r>
            <a:rPr lang="en-GB" dirty="0"/>
            <a:t>Recommendations are tailored to individual health status, lifestyle and preferences.</a:t>
          </a:r>
        </a:p>
      </dgm:t>
    </dgm:pt>
    <dgm:pt modelId="{20057EA3-014F-4EF8-AC86-8771C7E65768}" type="parTrans" cxnId="{F9177785-96E8-47BC-B1B8-05145B083E3D}">
      <dgm:prSet/>
      <dgm:spPr/>
      <dgm:t>
        <a:bodyPr/>
        <a:lstStyle/>
        <a:p>
          <a:endParaRPr lang="en-GB"/>
        </a:p>
      </dgm:t>
    </dgm:pt>
    <dgm:pt modelId="{B7A49F78-8961-49AE-927A-AE2C504DD77F}" type="sibTrans" cxnId="{F9177785-96E8-47BC-B1B8-05145B083E3D}">
      <dgm:prSet/>
      <dgm:spPr/>
      <dgm:t>
        <a:bodyPr/>
        <a:lstStyle/>
        <a:p>
          <a:endParaRPr lang="en-GB"/>
        </a:p>
      </dgm:t>
    </dgm:pt>
    <dgm:pt modelId="{160315F5-3691-4EA8-8B83-382628A973C9}">
      <dgm:prSet/>
      <dgm:spPr/>
      <dgm:t>
        <a:bodyPr/>
        <a:lstStyle/>
        <a:p>
          <a:pPr algn="l"/>
          <a:r>
            <a:rPr lang="en-GB" b="1" dirty="0"/>
            <a:t>SUSTAINABILITY:</a:t>
          </a:r>
          <a:r>
            <a:rPr lang="en-GB" b="0" dirty="0"/>
            <a:t> </a:t>
          </a:r>
          <a:r>
            <a:rPr lang="en-GB" dirty="0"/>
            <a:t>The application promotes long-term healthy habits rather than short-term weight loss.</a:t>
          </a:r>
        </a:p>
      </dgm:t>
    </dgm:pt>
    <dgm:pt modelId="{F31518C7-1F62-40EB-B3C1-E74FCA7D9FAC}" type="parTrans" cxnId="{F0D0A5F4-8F60-4FD1-8AF0-B0E3FE795336}">
      <dgm:prSet/>
      <dgm:spPr/>
      <dgm:t>
        <a:bodyPr/>
        <a:lstStyle/>
        <a:p>
          <a:endParaRPr lang="en-GB"/>
        </a:p>
      </dgm:t>
    </dgm:pt>
    <dgm:pt modelId="{DA1DAA9B-C1C3-4585-8CB4-3A71294169AA}" type="sibTrans" cxnId="{F0D0A5F4-8F60-4FD1-8AF0-B0E3FE795336}">
      <dgm:prSet/>
      <dgm:spPr/>
      <dgm:t>
        <a:bodyPr/>
        <a:lstStyle/>
        <a:p>
          <a:endParaRPr lang="en-GB"/>
        </a:p>
      </dgm:t>
    </dgm:pt>
    <dgm:pt modelId="{CDD7389B-A0A7-4616-BB3A-EAA4E600B83B}" type="pres">
      <dgm:prSet presAssocID="{92D495FD-6557-49A6-9710-E376D1E649AE}" presName="linearFlow" presStyleCnt="0">
        <dgm:presLayoutVars>
          <dgm:dir/>
          <dgm:resizeHandles val="exact"/>
        </dgm:presLayoutVars>
      </dgm:prSet>
      <dgm:spPr/>
    </dgm:pt>
    <dgm:pt modelId="{7B9D27ED-CF1E-497E-8D7D-38C9CC89421F}" type="pres">
      <dgm:prSet presAssocID="{46BA9965-721D-44E4-8CD6-5253765B9C5D}" presName="composite" presStyleCnt="0"/>
      <dgm:spPr/>
    </dgm:pt>
    <dgm:pt modelId="{680D46E1-54F7-4633-AF10-3FD4E8058EF2}" type="pres">
      <dgm:prSet presAssocID="{46BA9965-721D-44E4-8CD6-5253765B9C5D}" presName="imgShp" presStyleLbl="fgImgPlace1" presStyleIdx="0" presStyleCnt="5" custLinFactNeighborY="1886"/>
      <dgm:spPr>
        <a:blipFill>
          <a:blip xmlns:r="http://schemas.openxmlformats.org/officeDocument/2006/relationships">
            <a:duotone>
              <a:prstClr val="black"/>
              <a:schemeClr val="accent1">
                <a:tint val="45000"/>
                <a:satMod val="400000"/>
              </a:schemeClr>
            </a:duotone>
            <a:alphaModFix/>
            <a:extLst>
              <a:ext uri="{96DAC541-7B7A-43D3-8B79-37D633B846F1}">
                <asvg:svgBlip xmlns:asvg="http://schemas.microsoft.com/office/drawing/2016/SVG/main" r:embed="rId1"/>
              </a:ext>
            </a:extLst>
          </a:blip>
          <a:srcRect/>
          <a:stretch>
            <a:fillRect/>
          </a:stretch>
        </a:blipFill>
        <a:ln>
          <a:solidFill>
            <a:schemeClr val="lt1">
              <a:hueOff val="0"/>
              <a:satOff val="0"/>
              <a:lumOff val="0"/>
            </a:schemeClr>
          </a:solidFill>
        </a:ln>
      </dgm:spPr>
      <dgm:extLst>
        <a:ext uri="{E40237B7-FDA0-4F09-8148-C483321AD2D9}">
          <dgm14:cNvPr xmlns:dgm14="http://schemas.microsoft.com/office/drawing/2010/diagram" id="0" name="" descr="Artificial Intelligence with solid fill"/>
        </a:ext>
      </dgm:extLst>
    </dgm:pt>
    <dgm:pt modelId="{C653DC75-7448-4DBB-9849-65D4E123E50D}" type="pres">
      <dgm:prSet presAssocID="{46BA9965-721D-44E4-8CD6-5253765B9C5D}" presName="txShp" presStyleLbl="node1" presStyleIdx="0" presStyleCnt="5" custLinFactNeighborX="2536" custLinFactNeighborY="-23">
        <dgm:presLayoutVars>
          <dgm:bulletEnabled val="1"/>
        </dgm:presLayoutVars>
      </dgm:prSet>
      <dgm:spPr/>
    </dgm:pt>
    <dgm:pt modelId="{849DF3C9-1DBE-4A88-9CE3-A78CCF644D72}" type="pres">
      <dgm:prSet presAssocID="{406C3212-7AF9-4057-B0F0-8F46841474E9}" presName="spacing" presStyleCnt="0"/>
      <dgm:spPr/>
    </dgm:pt>
    <dgm:pt modelId="{833C0DB3-D51E-435C-9855-E26111E158B0}" type="pres">
      <dgm:prSet presAssocID="{DDA74CAE-EF2B-49F9-BA34-7D6BAC0AE9AE}" presName="composite" presStyleCnt="0"/>
      <dgm:spPr/>
    </dgm:pt>
    <dgm:pt modelId="{6BC95DDC-2B85-44A3-B8FE-51CB1E63FD06}" type="pres">
      <dgm:prSet presAssocID="{DDA74CAE-EF2B-49F9-BA34-7D6BAC0AE9AE}" presName="imgShp" presStyleLbl="fgImgPlace1" presStyleIdx="1" presStyleCnt="5"/>
      <dgm:spPr>
        <a:blipFill>
          <a:blip xmlns:r="http://schemas.openxmlformats.org/officeDocument/2006/relationships">
            <a:duotone>
              <a:prstClr val="black"/>
              <a:schemeClr val="accent4">
                <a:tint val="45000"/>
                <a:satMod val="400000"/>
              </a:schemeClr>
            </a:duotone>
            <a:extLst>
              <a:ext uri="{96DAC541-7B7A-43D3-8B79-37D633B846F1}">
                <asvg:svgBlip xmlns:asvg="http://schemas.microsoft.com/office/drawing/2016/SVG/main" r:embed="rId2"/>
              </a:ext>
            </a:extLst>
          </a:blip>
          <a:srcRect/>
          <a:stretch>
            <a:fillRect/>
          </a:stretch>
        </a:blipFill>
        <a:ln>
          <a:solidFill>
            <a:schemeClr val="lt1">
              <a:hueOff val="0"/>
              <a:satOff val="0"/>
              <a:lumOff val="0"/>
            </a:schemeClr>
          </a:solidFill>
        </a:ln>
      </dgm:spPr>
      <dgm:extLst>
        <a:ext uri="{E40237B7-FDA0-4F09-8148-C483321AD2D9}">
          <dgm14:cNvPr xmlns:dgm14="http://schemas.microsoft.com/office/drawing/2010/diagram" id="0" name="" descr="Scales of justice with solid fill"/>
        </a:ext>
      </dgm:extLst>
    </dgm:pt>
    <dgm:pt modelId="{39E63135-3171-436B-BD49-E46D936C71F9}" type="pres">
      <dgm:prSet presAssocID="{DDA74CAE-EF2B-49F9-BA34-7D6BAC0AE9AE}" presName="txShp" presStyleLbl="node1" presStyleIdx="1" presStyleCnt="5" custLinFactNeighborX="2536" custLinFactNeighborY="1700">
        <dgm:presLayoutVars>
          <dgm:bulletEnabled val="1"/>
        </dgm:presLayoutVars>
      </dgm:prSet>
      <dgm:spPr/>
    </dgm:pt>
    <dgm:pt modelId="{074C9F92-AE78-4206-A9C2-EF6D6011D678}" type="pres">
      <dgm:prSet presAssocID="{E4F90DB5-0AF7-4EA7-ADA4-0AAF91F43D1F}" presName="spacing" presStyleCnt="0"/>
      <dgm:spPr/>
    </dgm:pt>
    <dgm:pt modelId="{37D9F9FC-76C6-4F08-BCDC-79067DB17C05}" type="pres">
      <dgm:prSet presAssocID="{30F5FAE5-3929-4495-B035-859D13044CD2}" presName="composite" presStyleCnt="0"/>
      <dgm:spPr/>
    </dgm:pt>
    <dgm:pt modelId="{A07976E8-54C4-49B3-80EC-33094C73E3AE}" type="pres">
      <dgm:prSet presAssocID="{30F5FAE5-3929-4495-B035-859D13044CD2}" presName="imgShp" presStyleLbl="fgImgPlace1" presStyleIdx="2" presStyleCnt="5"/>
      <dgm:spPr>
        <a:blipFill dpi="0" rotWithShape="1">
          <a:blip xmlns:r="http://schemas.openxmlformats.org/officeDocument/2006/relationships">
            <a:alphaModFix amt="99000"/>
            <a:duotone>
              <a:prstClr val="black"/>
              <a:schemeClr val="accent1">
                <a:tint val="45000"/>
                <a:satMod val="400000"/>
              </a:schemeClr>
            </a:duotone>
            <a:lum bright="-20000"/>
            <a:extLst>
              <a:ext uri="{96DAC541-7B7A-43D3-8B79-37D633B846F1}">
                <asvg:svgBlip xmlns:asvg="http://schemas.microsoft.com/office/drawing/2016/SVG/main" r:embed="rId3"/>
              </a:ext>
            </a:extLst>
          </a:blip>
          <a:srcRect/>
          <a:stretch>
            <a:fillRect/>
          </a:stretch>
        </a:blipFill>
        <a:ln>
          <a:solidFill>
            <a:schemeClr val="lt1">
              <a:hueOff val="0"/>
              <a:satOff val="0"/>
              <a:lumOff val="0"/>
            </a:schemeClr>
          </a:solidFill>
        </a:ln>
      </dgm:spPr>
      <dgm:extLst>
        <a:ext uri="{E40237B7-FDA0-4F09-8148-C483321AD2D9}">
          <dgm14:cNvPr xmlns:dgm14="http://schemas.microsoft.com/office/drawing/2010/diagram" id="0" name="" descr="Connections with solid fill"/>
        </a:ext>
      </dgm:extLst>
    </dgm:pt>
    <dgm:pt modelId="{90C3011A-B16D-4852-AB0C-A261A95EB3D9}" type="pres">
      <dgm:prSet presAssocID="{30F5FAE5-3929-4495-B035-859D13044CD2}" presName="txShp" presStyleLbl="node1" presStyleIdx="2" presStyleCnt="5" custLinFactNeighborX="2536" custLinFactNeighborY="-372">
        <dgm:presLayoutVars>
          <dgm:bulletEnabled val="1"/>
        </dgm:presLayoutVars>
      </dgm:prSet>
      <dgm:spPr/>
    </dgm:pt>
    <dgm:pt modelId="{5F2C6842-5AAE-4E26-8827-0072EEA75E1F}" type="pres">
      <dgm:prSet presAssocID="{01A627DD-6E09-4305-A29D-B2579BD98BF3}" presName="spacing" presStyleCnt="0"/>
      <dgm:spPr/>
    </dgm:pt>
    <dgm:pt modelId="{D6529DAF-03A9-4757-B845-478709BC7702}" type="pres">
      <dgm:prSet presAssocID="{37740C0A-E0AC-489D-9E75-58D53ACB7B22}" presName="composite" presStyleCnt="0"/>
      <dgm:spPr/>
    </dgm:pt>
    <dgm:pt modelId="{A0C8A8D4-4578-4AE8-87C6-58481A658255}" type="pres">
      <dgm:prSet presAssocID="{37740C0A-E0AC-489D-9E75-58D53ACB7B22}" presName="imgShp" presStyleLbl="fgImgPlace1" presStyleIdx="3" presStyleCnt="5"/>
      <dgm:spPr>
        <a:blipFill>
          <a:blip xmlns:r="http://schemas.openxmlformats.org/officeDocument/2006/relationships">
            <a:duotone>
              <a:prstClr val="black"/>
              <a:schemeClr val="accent1">
                <a:tint val="45000"/>
                <a:satMod val="400000"/>
              </a:schemeClr>
            </a:duotone>
            <a:lum bright="-20000"/>
            <a:extLst>
              <a:ext uri="{96DAC541-7B7A-43D3-8B79-37D633B846F1}">
                <asvg:svgBlip xmlns:asvg="http://schemas.microsoft.com/office/drawing/2016/SVG/main" r:embed="rId4"/>
              </a:ext>
            </a:extLst>
          </a:blip>
          <a:srcRect/>
          <a:stretch>
            <a:fillRect/>
          </a:stretch>
        </a:blipFill>
        <a:ln>
          <a:solidFill>
            <a:schemeClr val="lt1">
              <a:hueOff val="0"/>
              <a:satOff val="0"/>
              <a:lumOff val="0"/>
            </a:schemeClr>
          </a:solidFill>
        </a:ln>
      </dgm:spPr>
      <dgm:extLst>
        <a:ext uri="{E40237B7-FDA0-4F09-8148-C483321AD2D9}">
          <dgm14:cNvPr xmlns:dgm14="http://schemas.microsoft.com/office/drawing/2010/diagram" id="0" name="" descr="Heart with pulse with solid fill"/>
        </a:ext>
      </dgm:extLst>
    </dgm:pt>
    <dgm:pt modelId="{397A3938-150A-4A27-8BCD-AD1DFA1B99D7}" type="pres">
      <dgm:prSet presAssocID="{37740C0A-E0AC-489D-9E75-58D53ACB7B22}" presName="txShp" presStyleLbl="node1" presStyleIdx="3" presStyleCnt="5" custLinFactNeighborX="2536" custLinFactNeighborY="-5145">
        <dgm:presLayoutVars>
          <dgm:bulletEnabled val="1"/>
        </dgm:presLayoutVars>
      </dgm:prSet>
      <dgm:spPr/>
    </dgm:pt>
    <dgm:pt modelId="{279A277E-B8DE-41F2-82A1-01317D9350E2}" type="pres">
      <dgm:prSet presAssocID="{B7A49F78-8961-49AE-927A-AE2C504DD77F}" presName="spacing" presStyleCnt="0"/>
      <dgm:spPr/>
    </dgm:pt>
    <dgm:pt modelId="{7E4DCA47-F9BB-4C57-B0E4-79D1585024C3}" type="pres">
      <dgm:prSet presAssocID="{160315F5-3691-4EA8-8B83-382628A973C9}" presName="composite" presStyleCnt="0"/>
      <dgm:spPr/>
    </dgm:pt>
    <dgm:pt modelId="{CD99A42C-DCBE-46B6-BB28-F4C1C62D851B}" type="pres">
      <dgm:prSet presAssocID="{160315F5-3691-4EA8-8B83-382628A973C9}" presName="imgShp" presStyleLbl="fgImgPlace1" presStyleIdx="4" presStyleCnt="5"/>
      <dgm:spPr>
        <a:blipFill>
          <a:blip xmlns:r="http://schemas.openxmlformats.org/officeDocument/2006/relationships">
            <a:duotone>
              <a:prstClr val="black"/>
              <a:schemeClr val="accent4">
                <a:tint val="45000"/>
                <a:satMod val="400000"/>
              </a:schemeClr>
            </a:duotone>
            <a:lum bright="-20000"/>
            <a:extLst>
              <a:ext uri="{96DAC541-7B7A-43D3-8B79-37D633B846F1}">
                <asvg:svgBlip xmlns:asvg="http://schemas.microsoft.com/office/drawing/2016/SVG/main" r:embed="rId5"/>
              </a:ext>
            </a:extLst>
          </a:blip>
          <a:srcRect/>
          <a:stretch>
            <a:fillRect/>
          </a:stretch>
        </a:blipFill>
        <a:ln>
          <a:solidFill>
            <a:schemeClr val="lt1">
              <a:hueOff val="0"/>
              <a:satOff val="0"/>
              <a:lumOff val="0"/>
            </a:schemeClr>
          </a:solidFill>
        </a:ln>
      </dgm:spPr>
      <dgm:extLst>
        <a:ext uri="{E40237B7-FDA0-4F09-8148-C483321AD2D9}">
          <dgm14:cNvPr xmlns:dgm14="http://schemas.microsoft.com/office/drawing/2010/diagram" id="0" name="" descr="Leaf with solid fill"/>
        </a:ext>
      </dgm:extLst>
    </dgm:pt>
    <dgm:pt modelId="{68311BE9-E503-4293-A76F-8E3915DD2EB5}" type="pres">
      <dgm:prSet presAssocID="{160315F5-3691-4EA8-8B83-382628A973C9}" presName="txShp" presStyleLbl="node1" presStyleIdx="4" presStyleCnt="5" custLinFactNeighborX="2536" custLinFactNeighborY="1378">
        <dgm:presLayoutVars>
          <dgm:bulletEnabled val="1"/>
        </dgm:presLayoutVars>
      </dgm:prSet>
      <dgm:spPr/>
    </dgm:pt>
  </dgm:ptLst>
  <dgm:cxnLst>
    <dgm:cxn modelId="{FF94F36B-8B06-46A5-9256-C3F0100A33E3}" type="presOf" srcId="{46BA9965-721D-44E4-8CD6-5253765B9C5D}" destId="{C653DC75-7448-4DBB-9849-65D4E123E50D}" srcOrd="0" destOrd="0" presId="urn:microsoft.com/office/officeart/2005/8/layout/vList3"/>
    <dgm:cxn modelId="{DB696579-E34E-4EA3-882C-F0ACD51FFB93}" type="presOf" srcId="{DDA74CAE-EF2B-49F9-BA34-7D6BAC0AE9AE}" destId="{39E63135-3171-436B-BD49-E46D936C71F9}" srcOrd="0" destOrd="0" presId="urn:microsoft.com/office/officeart/2005/8/layout/vList3"/>
    <dgm:cxn modelId="{303B6085-A330-46F6-9A14-1A55F61FDA1D}" srcId="{92D495FD-6557-49A6-9710-E376D1E649AE}" destId="{DDA74CAE-EF2B-49F9-BA34-7D6BAC0AE9AE}" srcOrd="1" destOrd="0" parTransId="{14C40831-6126-427D-94CC-B9973EE988BE}" sibTransId="{E4F90DB5-0AF7-4EA7-ADA4-0AAF91F43D1F}"/>
    <dgm:cxn modelId="{F9177785-96E8-47BC-B1B8-05145B083E3D}" srcId="{92D495FD-6557-49A6-9710-E376D1E649AE}" destId="{37740C0A-E0AC-489D-9E75-58D53ACB7B22}" srcOrd="3" destOrd="0" parTransId="{20057EA3-014F-4EF8-AC86-8771C7E65768}" sibTransId="{B7A49F78-8961-49AE-927A-AE2C504DD77F}"/>
    <dgm:cxn modelId="{7FBE6B8A-D15A-4795-89C5-83155559EBCC}" type="presOf" srcId="{160315F5-3691-4EA8-8B83-382628A973C9}" destId="{68311BE9-E503-4293-A76F-8E3915DD2EB5}" srcOrd="0" destOrd="0" presId="urn:microsoft.com/office/officeart/2005/8/layout/vList3"/>
    <dgm:cxn modelId="{64488E9D-4871-4A33-930B-870B5A3A461B}" type="presOf" srcId="{30F5FAE5-3929-4495-B035-859D13044CD2}" destId="{90C3011A-B16D-4852-AB0C-A261A95EB3D9}" srcOrd="0" destOrd="0" presId="urn:microsoft.com/office/officeart/2005/8/layout/vList3"/>
    <dgm:cxn modelId="{909C09B0-54C3-49D3-AEAD-65847ECDA173}" type="presOf" srcId="{92D495FD-6557-49A6-9710-E376D1E649AE}" destId="{CDD7389B-A0A7-4616-BB3A-EAA4E600B83B}" srcOrd="0" destOrd="0" presId="urn:microsoft.com/office/officeart/2005/8/layout/vList3"/>
    <dgm:cxn modelId="{546B12BB-2C8E-468D-95F0-3BA7FFEFA012}" type="presOf" srcId="{37740C0A-E0AC-489D-9E75-58D53ACB7B22}" destId="{397A3938-150A-4A27-8BCD-AD1DFA1B99D7}" srcOrd="0" destOrd="0" presId="urn:microsoft.com/office/officeart/2005/8/layout/vList3"/>
    <dgm:cxn modelId="{753CDECE-3B87-4F10-9C7C-83AE68F167FC}" srcId="{92D495FD-6557-49A6-9710-E376D1E649AE}" destId="{30F5FAE5-3929-4495-B035-859D13044CD2}" srcOrd="2" destOrd="0" parTransId="{48DC72B0-7200-4B40-891C-364BFCF1C11D}" sibTransId="{01A627DD-6E09-4305-A29D-B2579BD98BF3}"/>
    <dgm:cxn modelId="{3BBE4EEF-3255-4CA8-8915-AD0F39E84C9D}" srcId="{92D495FD-6557-49A6-9710-E376D1E649AE}" destId="{46BA9965-721D-44E4-8CD6-5253765B9C5D}" srcOrd="0" destOrd="0" parTransId="{C0C751AC-14A4-4346-83D1-3B21B4B098B5}" sibTransId="{406C3212-7AF9-4057-B0F0-8F46841474E9}"/>
    <dgm:cxn modelId="{F0D0A5F4-8F60-4FD1-8AF0-B0E3FE795336}" srcId="{92D495FD-6557-49A6-9710-E376D1E649AE}" destId="{160315F5-3691-4EA8-8B83-382628A973C9}" srcOrd="4" destOrd="0" parTransId="{F31518C7-1F62-40EB-B3C1-E74FCA7D9FAC}" sibTransId="{DA1DAA9B-C1C3-4585-8CB4-3A71294169AA}"/>
    <dgm:cxn modelId="{5B74D4A9-E338-4C8A-80B1-8F3E0CA1E8B3}" type="presParOf" srcId="{CDD7389B-A0A7-4616-BB3A-EAA4E600B83B}" destId="{7B9D27ED-CF1E-497E-8D7D-38C9CC89421F}" srcOrd="0" destOrd="0" presId="urn:microsoft.com/office/officeart/2005/8/layout/vList3"/>
    <dgm:cxn modelId="{8C9C3D95-A5FF-43B5-8861-EBFCD82C7746}" type="presParOf" srcId="{7B9D27ED-CF1E-497E-8D7D-38C9CC89421F}" destId="{680D46E1-54F7-4633-AF10-3FD4E8058EF2}" srcOrd="0" destOrd="0" presId="urn:microsoft.com/office/officeart/2005/8/layout/vList3"/>
    <dgm:cxn modelId="{188BAB73-1734-49D6-B75A-A0D5148F16FE}" type="presParOf" srcId="{7B9D27ED-CF1E-497E-8D7D-38C9CC89421F}" destId="{C653DC75-7448-4DBB-9849-65D4E123E50D}" srcOrd="1" destOrd="0" presId="urn:microsoft.com/office/officeart/2005/8/layout/vList3"/>
    <dgm:cxn modelId="{8C56337E-BDFB-42C7-96DB-63C208075589}" type="presParOf" srcId="{CDD7389B-A0A7-4616-BB3A-EAA4E600B83B}" destId="{849DF3C9-1DBE-4A88-9CE3-A78CCF644D72}" srcOrd="1" destOrd="0" presId="urn:microsoft.com/office/officeart/2005/8/layout/vList3"/>
    <dgm:cxn modelId="{24D38278-7AE9-41A2-8A5E-72BE678CDDC0}" type="presParOf" srcId="{CDD7389B-A0A7-4616-BB3A-EAA4E600B83B}" destId="{833C0DB3-D51E-435C-9855-E26111E158B0}" srcOrd="2" destOrd="0" presId="urn:microsoft.com/office/officeart/2005/8/layout/vList3"/>
    <dgm:cxn modelId="{8080BC13-815C-45CF-B91A-9E455FE460D9}" type="presParOf" srcId="{833C0DB3-D51E-435C-9855-E26111E158B0}" destId="{6BC95DDC-2B85-44A3-B8FE-51CB1E63FD06}" srcOrd="0" destOrd="0" presId="urn:microsoft.com/office/officeart/2005/8/layout/vList3"/>
    <dgm:cxn modelId="{424F0927-8D23-47AC-AEEC-70C9A8ACC543}" type="presParOf" srcId="{833C0DB3-D51E-435C-9855-E26111E158B0}" destId="{39E63135-3171-436B-BD49-E46D936C71F9}" srcOrd="1" destOrd="0" presId="urn:microsoft.com/office/officeart/2005/8/layout/vList3"/>
    <dgm:cxn modelId="{365B1FB8-0E68-4A1D-B96A-4CC5E977F63A}" type="presParOf" srcId="{CDD7389B-A0A7-4616-BB3A-EAA4E600B83B}" destId="{074C9F92-AE78-4206-A9C2-EF6D6011D678}" srcOrd="3" destOrd="0" presId="urn:microsoft.com/office/officeart/2005/8/layout/vList3"/>
    <dgm:cxn modelId="{7F8F29BE-5435-4AD4-9874-2BB781C9F5A8}" type="presParOf" srcId="{CDD7389B-A0A7-4616-BB3A-EAA4E600B83B}" destId="{37D9F9FC-76C6-4F08-BCDC-79067DB17C05}" srcOrd="4" destOrd="0" presId="urn:microsoft.com/office/officeart/2005/8/layout/vList3"/>
    <dgm:cxn modelId="{ABD1C08F-6655-4055-8E76-71A64D097D9D}" type="presParOf" srcId="{37D9F9FC-76C6-4F08-BCDC-79067DB17C05}" destId="{A07976E8-54C4-49B3-80EC-33094C73E3AE}" srcOrd="0" destOrd="0" presId="urn:microsoft.com/office/officeart/2005/8/layout/vList3"/>
    <dgm:cxn modelId="{5ABD5859-46CA-4DA6-9A70-455644942FB9}" type="presParOf" srcId="{37D9F9FC-76C6-4F08-BCDC-79067DB17C05}" destId="{90C3011A-B16D-4852-AB0C-A261A95EB3D9}" srcOrd="1" destOrd="0" presId="urn:microsoft.com/office/officeart/2005/8/layout/vList3"/>
    <dgm:cxn modelId="{C7E28B15-A64C-431A-B678-A291525723B4}" type="presParOf" srcId="{CDD7389B-A0A7-4616-BB3A-EAA4E600B83B}" destId="{5F2C6842-5AAE-4E26-8827-0072EEA75E1F}" srcOrd="5" destOrd="0" presId="urn:microsoft.com/office/officeart/2005/8/layout/vList3"/>
    <dgm:cxn modelId="{645369A5-2AD7-4CE5-A136-F594E264501B}" type="presParOf" srcId="{CDD7389B-A0A7-4616-BB3A-EAA4E600B83B}" destId="{D6529DAF-03A9-4757-B845-478709BC7702}" srcOrd="6" destOrd="0" presId="urn:microsoft.com/office/officeart/2005/8/layout/vList3"/>
    <dgm:cxn modelId="{2714A281-444A-475C-A58A-4C8F9485F538}" type="presParOf" srcId="{D6529DAF-03A9-4757-B845-478709BC7702}" destId="{A0C8A8D4-4578-4AE8-87C6-58481A658255}" srcOrd="0" destOrd="0" presId="urn:microsoft.com/office/officeart/2005/8/layout/vList3"/>
    <dgm:cxn modelId="{CFCF4496-F885-456C-8378-ED8B4D55EACD}" type="presParOf" srcId="{D6529DAF-03A9-4757-B845-478709BC7702}" destId="{397A3938-150A-4A27-8BCD-AD1DFA1B99D7}" srcOrd="1" destOrd="0" presId="urn:microsoft.com/office/officeart/2005/8/layout/vList3"/>
    <dgm:cxn modelId="{3E1ADC53-A7AE-4BC1-B07D-59161982FF49}" type="presParOf" srcId="{CDD7389B-A0A7-4616-BB3A-EAA4E600B83B}" destId="{279A277E-B8DE-41F2-82A1-01317D9350E2}" srcOrd="7" destOrd="0" presId="urn:microsoft.com/office/officeart/2005/8/layout/vList3"/>
    <dgm:cxn modelId="{E687EEEA-D6BE-496A-8276-FC17570DC075}" type="presParOf" srcId="{CDD7389B-A0A7-4616-BB3A-EAA4E600B83B}" destId="{7E4DCA47-F9BB-4C57-B0E4-79D1585024C3}" srcOrd="8" destOrd="0" presId="urn:microsoft.com/office/officeart/2005/8/layout/vList3"/>
    <dgm:cxn modelId="{D267D25C-AAD0-4D69-8A77-9AC53A8EF0D7}" type="presParOf" srcId="{7E4DCA47-F9BB-4C57-B0E4-79D1585024C3}" destId="{CD99A42C-DCBE-46B6-BB28-F4C1C62D851B}" srcOrd="0" destOrd="0" presId="urn:microsoft.com/office/officeart/2005/8/layout/vList3"/>
    <dgm:cxn modelId="{71308129-E265-4DBD-BACF-CF3CB3972D81}" type="presParOf" srcId="{7E4DCA47-F9BB-4C57-B0E4-79D1585024C3}" destId="{68311BE9-E503-4293-A76F-8E3915DD2EB5}" srcOrd="1" destOrd="0" presId="urn:microsoft.com/office/officeart/2005/8/layout/vList3"/>
  </dgm:cxnLst>
  <dgm:bg/>
  <dgm:whole/>
  <dgm:extLst>
    <a:ext uri="http://schemas.microsoft.com/office/drawing/2008/diagram">
      <dsp:dataModelExt xmlns:dsp="http://schemas.microsoft.com/office/drawing/2008/diagram" relId="rId2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D27D120-6696-4FC3-92B6-75E7E9C28C3B}" type="doc">
      <dgm:prSet loTypeId="urn:microsoft.com/office/officeart/2005/8/layout/radial4" loCatId="relationship" qsTypeId="urn:microsoft.com/office/officeart/2005/8/quickstyle/simple2" qsCatId="simple" csTypeId="urn:microsoft.com/office/officeart/2005/8/colors/accent1_1" csCatId="accent1" phldr="1"/>
      <dgm:spPr/>
      <dgm:t>
        <a:bodyPr/>
        <a:lstStyle/>
        <a:p>
          <a:endParaRPr lang="en-GB"/>
        </a:p>
      </dgm:t>
    </dgm:pt>
    <dgm:pt modelId="{9707DD29-98F8-49EF-9FDD-49A4E61FB7BE}">
      <dgm:prSet phldrT="[Text]" phldr="0" custT="1"/>
      <dgm:spPr/>
      <dgm:t>
        <a:bodyPr/>
        <a:lstStyle/>
        <a:p>
          <a:pPr algn="ctr"/>
          <a:r>
            <a:rPr lang="en-GB" sz="500" b="1" dirty="0">
              <a:solidFill>
                <a:schemeClr val="tx2"/>
              </a:solidFill>
            </a:rPr>
            <a:t>BEHAVIOUR</a:t>
          </a:r>
        </a:p>
        <a:p>
          <a:pPr algn="ctr"/>
          <a:r>
            <a:rPr lang="en-GB" sz="400" b="0" i="0" dirty="0"/>
            <a:t>Going down the three pathways results in a better diet, more physical activity and weight control.</a:t>
          </a:r>
          <a:endParaRPr lang="en-GB" sz="400" b="0" dirty="0"/>
        </a:p>
      </dgm:t>
    </dgm:pt>
    <dgm:pt modelId="{B48EBCD8-E443-4FAB-B4F0-99F6CF6029FE}" type="parTrans" cxnId="{9862097B-29F8-40D6-916B-D66E39BAE581}">
      <dgm:prSet/>
      <dgm:spPr/>
      <dgm:t>
        <a:bodyPr/>
        <a:lstStyle/>
        <a:p>
          <a:endParaRPr lang="en-GB" sz="1800" b="1"/>
        </a:p>
      </dgm:t>
    </dgm:pt>
    <dgm:pt modelId="{766D969A-E8C8-46C8-95D9-3AD3EF177D8B}" type="sibTrans" cxnId="{9862097B-29F8-40D6-916B-D66E39BAE581}">
      <dgm:prSet/>
      <dgm:spPr/>
      <dgm:t>
        <a:bodyPr/>
        <a:lstStyle/>
        <a:p>
          <a:endParaRPr lang="en-GB" sz="1800" b="1"/>
        </a:p>
      </dgm:t>
    </dgm:pt>
    <dgm:pt modelId="{7A375A44-1F12-4CA0-BA52-8EBF6E05E650}">
      <dgm:prSet phldrT="[Text]" phldr="0" custT="1"/>
      <dgm:spPr/>
      <dgm:t>
        <a:bodyPr/>
        <a:lstStyle/>
        <a:p>
          <a:r>
            <a:rPr lang="en-GB" sz="500" b="1" dirty="0">
              <a:solidFill>
                <a:schemeClr val="tx2"/>
              </a:solidFill>
            </a:rPr>
            <a:t>CAPABILITY</a:t>
          </a:r>
        </a:p>
        <a:p>
          <a:r>
            <a:rPr lang="en-GB" sz="400" b="0" dirty="0"/>
            <a:t>HealthyLife AI improves knowledge through personalised education, healthy recipes and AI-generated advice.</a:t>
          </a:r>
        </a:p>
      </dgm:t>
    </dgm:pt>
    <dgm:pt modelId="{C832C23F-5B94-4DFE-8268-0522D84CCCB1}" type="parTrans" cxnId="{A1C905A5-20B2-4128-846D-F5A6C9CB13A2}">
      <dgm:prSet/>
      <dgm:spPr/>
      <dgm:t>
        <a:bodyPr/>
        <a:lstStyle/>
        <a:p>
          <a:endParaRPr lang="en-GB" sz="1800" b="1"/>
        </a:p>
      </dgm:t>
    </dgm:pt>
    <dgm:pt modelId="{74EE9B76-57AE-470D-84E2-1F9E849C593B}" type="sibTrans" cxnId="{A1C905A5-20B2-4128-846D-F5A6C9CB13A2}">
      <dgm:prSet/>
      <dgm:spPr/>
      <dgm:t>
        <a:bodyPr/>
        <a:lstStyle/>
        <a:p>
          <a:endParaRPr lang="en-GB" sz="1800" b="1"/>
        </a:p>
      </dgm:t>
    </dgm:pt>
    <dgm:pt modelId="{40B3BE58-F3F4-43CB-826D-88C010398802}">
      <dgm:prSet phldrT="[Text]" phldr="0" custT="1"/>
      <dgm:spPr/>
      <dgm:t>
        <a:bodyPr/>
        <a:lstStyle/>
        <a:p>
          <a:r>
            <a:rPr lang="en-GB" sz="500" b="1" dirty="0">
              <a:solidFill>
                <a:schemeClr val="tx2"/>
              </a:solidFill>
            </a:rPr>
            <a:t>OPPORTUNITY</a:t>
          </a:r>
        </a:p>
        <a:p>
          <a:r>
            <a:rPr lang="en-GB" sz="400" b="0" i="0" dirty="0"/>
            <a:t>The integration of the smartwatch, prompts to activity, communal support and NHS coaching contribute to the opportunities for healthy behaviour.</a:t>
          </a:r>
          <a:endParaRPr lang="en-GB" sz="400" b="1" dirty="0"/>
        </a:p>
      </dgm:t>
    </dgm:pt>
    <dgm:pt modelId="{742E7BEA-4572-4FA4-A036-B559CFDBACB7}" type="parTrans" cxnId="{410B0463-A2DE-473F-8FAB-13E6971D62BD}">
      <dgm:prSet/>
      <dgm:spPr/>
      <dgm:t>
        <a:bodyPr/>
        <a:lstStyle/>
        <a:p>
          <a:endParaRPr lang="en-GB" sz="1800" b="1"/>
        </a:p>
      </dgm:t>
    </dgm:pt>
    <dgm:pt modelId="{1ABDEE61-3FB1-467D-8394-0446F0F536E3}" type="sibTrans" cxnId="{410B0463-A2DE-473F-8FAB-13E6971D62BD}">
      <dgm:prSet/>
      <dgm:spPr/>
      <dgm:t>
        <a:bodyPr/>
        <a:lstStyle/>
        <a:p>
          <a:endParaRPr lang="en-GB" sz="1800" b="1"/>
        </a:p>
      </dgm:t>
    </dgm:pt>
    <dgm:pt modelId="{D51A7F22-7980-41B3-B14A-A5BF15EFFC3B}">
      <dgm:prSet phldrT="[Text]" phldr="0" custT="1"/>
      <dgm:spPr/>
      <dgm:t>
        <a:bodyPr/>
        <a:lstStyle/>
        <a:p>
          <a:r>
            <a:rPr lang="en-GB" sz="500" b="1" dirty="0">
              <a:solidFill>
                <a:schemeClr val="tx2"/>
              </a:solidFill>
            </a:rPr>
            <a:t>MOTIVATION</a:t>
          </a:r>
        </a:p>
        <a:p>
          <a:r>
            <a:rPr lang="en-GB" sz="400" b="0" i="0" dirty="0"/>
            <a:t>Goals, tracking progress, rewards, badges and AI feedback all increase motivation and contribute to a sustained use.</a:t>
          </a:r>
          <a:endParaRPr lang="en-GB" sz="400" b="1" dirty="0"/>
        </a:p>
      </dgm:t>
    </dgm:pt>
    <dgm:pt modelId="{99C864B3-34DF-4642-866F-0460D9B3B834}" type="parTrans" cxnId="{08CA844A-6BF8-4FBA-B812-CCCAC933EA0B}">
      <dgm:prSet/>
      <dgm:spPr/>
      <dgm:t>
        <a:bodyPr/>
        <a:lstStyle/>
        <a:p>
          <a:endParaRPr lang="en-GB" sz="1800" b="1"/>
        </a:p>
      </dgm:t>
    </dgm:pt>
    <dgm:pt modelId="{13E02930-4E80-4D83-9D2E-267483305204}" type="sibTrans" cxnId="{08CA844A-6BF8-4FBA-B812-CCCAC933EA0B}">
      <dgm:prSet/>
      <dgm:spPr/>
      <dgm:t>
        <a:bodyPr/>
        <a:lstStyle/>
        <a:p>
          <a:endParaRPr lang="en-GB" sz="1800" b="1"/>
        </a:p>
      </dgm:t>
    </dgm:pt>
    <dgm:pt modelId="{A9233508-18C9-4065-9466-9ED508F7DBEF}" type="pres">
      <dgm:prSet presAssocID="{2D27D120-6696-4FC3-92B6-75E7E9C28C3B}" presName="cycle" presStyleCnt="0">
        <dgm:presLayoutVars>
          <dgm:chMax val="1"/>
          <dgm:dir/>
          <dgm:animLvl val="ctr"/>
          <dgm:resizeHandles val="exact"/>
        </dgm:presLayoutVars>
      </dgm:prSet>
      <dgm:spPr/>
    </dgm:pt>
    <dgm:pt modelId="{68075AD6-5BAB-439E-832E-251C9EFC7E0D}" type="pres">
      <dgm:prSet presAssocID="{9707DD29-98F8-49EF-9FDD-49A4E61FB7BE}" presName="centerShape" presStyleLbl="node0" presStyleIdx="0" presStyleCnt="1" custLinFactNeighborX="-1471" custLinFactNeighborY="-5488"/>
      <dgm:spPr/>
    </dgm:pt>
    <dgm:pt modelId="{B99732AC-BE83-4B99-A6E3-257C254D903F}" type="pres">
      <dgm:prSet presAssocID="{C832C23F-5B94-4DFE-8268-0522D84CCCB1}" presName="parTrans" presStyleLbl="bgSibTrans2D1" presStyleIdx="0" presStyleCnt="3" custLinFactNeighborX="35466" custLinFactNeighborY="-63568"/>
      <dgm:spPr/>
    </dgm:pt>
    <dgm:pt modelId="{4247629E-02D5-46D5-94C6-85E2A52F402B}" type="pres">
      <dgm:prSet presAssocID="{7A375A44-1F12-4CA0-BA52-8EBF6E05E650}" presName="node" presStyleLbl="node1" presStyleIdx="0" presStyleCnt="3">
        <dgm:presLayoutVars>
          <dgm:bulletEnabled val="1"/>
        </dgm:presLayoutVars>
      </dgm:prSet>
      <dgm:spPr/>
    </dgm:pt>
    <dgm:pt modelId="{CEF83F99-66BA-4E8D-9D2F-E793D586F2E0}" type="pres">
      <dgm:prSet presAssocID="{742E7BEA-4572-4FA4-A036-B559CFDBACB7}" presName="parTrans" presStyleLbl="bgSibTrans2D1" presStyleIdx="1" presStyleCnt="3"/>
      <dgm:spPr/>
    </dgm:pt>
    <dgm:pt modelId="{C08BB6AB-CA2A-458A-BB2F-16AECF4477B4}" type="pres">
      <dgm:prSet presAssocID="{40B3BE58-F3F4-43CB-826D-88C010398802}" presName="node" presStyleLbl="node1" presStyleIdx="1" presStyleCnt="3">
        <dgm:presLayoutVars>
          <dgm:bulletEnabled val="1"/>
        </dgm:presLayoutVars>
      </dgm:prSet>
      <dgm:spPr/>
    </dgm:pt>
    <dgm:pt modelId="{56A2ED54-8BF7-4B87-A4AD-B721465D79AA}" type="pres">
      <dgm:prSet presAssocID="{99C864B3-34DF-4642-866F-0460D9B3B834}" presName="parTrans" presStyleLbl="bgSibTrans2D1" presStyleIdx="2" presStyleCnt="3" custLinFactNeighborX="-21581" custLinFactNeighborY="-65791"/>
      <dgm:spPr/>
    </dgm:pt>
    <dgm:pt modelId="{3EC09F94-88BC-4A4B-9AED-4DAE5C61E234}" type="pres">
      <dgm:prSet presAssocID="{D51A7F22-7980-41B3-B14A-A5BF15EFFC3B}" presName="node" presStyleLbl="node1" presStyleIdx="2" presStyleCnt="3">
        <dgm:presLayoutVars>
          <dgm:bulletEnabled val="1"/>
        </dgm:presLayoutVars>
      </dgm:prSet>
      <dgm:spPr/>
    </dgm:pt>
  </dgm:ptLst>
  <dgm:cxnLst>
    <dgm:cxn modelId="{66A05702-5147-45B4-A9E3-DE196E50899A}" type="presOf" srcId="{7A375A44-1F12-4CA0-BA52-8EBF6E05E650}" destId="{4247629E-02D5-46D5-94C6-85E2A52F402B}" srcOrd="0" destOrd="0" presId="urn:microsoft.com/office/officeart/2005/8/layout/radial4"/>
    <dgm:cxn modelId="{F831842B-004E-4F7A-B7D8-FC544DE971C1}" type="presOf" srcId="{742E7BEA-4572-4FA4-A036-B559CFDBACB7}" destId="{CEF83F99-66BA-4E8D-9D2F-E793D586F2E0}" srcOrd="0" destOrd="0" presId="urn:microsoft.com/office/officeart/2005/8/layout/radial4"/>
    <dgm:cxn modelId="{410B0463-A2DE-473F-8FAB-13E6971D62BD}" srcId="{9707DD29-98F8-49EF-9FDD-49A4E61FB7BE}" destId="{40B3BE58-F3F4-43CB-826D-88C010398802}" srcOrd="1" destOrd="0" parTransId="{742E7BEA-4572-4FA4-A036-B559CFDBACB7}" sibTransId="{1ABDEE61-3FB1-467D-8394-0446F0F536E3}"/>
    <dgm:cxn modelId="{08CA844A-6BF8-4FBA-B812-CCCAC933EA0B}" srcId="{9707DD29-98F8-49EF-9FDD-49A4E61FB7BE}" destId="{D51A7F22-7980-41B3-B14A-A5BF15EFFC3B}" srcOrd="2" destOrd="0" parTransId="{99C864B3-34DF-4642-866F-0460D9B3B834}" sibTransId="{13E02930-4E80-4D83-9D2E-267483305204}"/>
    <dgm:cxn modelId="{58A6E36A-E1BF-43FF-BCC8-65271CF1B756}" type="presOf" srcId="{D51A7F22-7980-41B3-B14A-A5BF15EFFC3B}" destId="{3EC09F94-88BC-4A4B-9AED-4DAE5C61E234}" srcOrd="0" destOrd="0" presId="urn:microsoft.com/office/officeart/2005/8/layout/radial4"/>
    <dgm:cxn modelId="{618E3A51-675E-4D3B-9167-0490EBC1C10D}" type="presOf" srcId="{9707DD29-98F8-49EF-9FDD-49A4E61FB7BE}" destId="{68075AD6-5BAB-439E-832E-251C9EFC7E0D}" srcOrd="0" destOrd="0" presId="urn:microsoft.com/office/officeart/2005/8/layout/radial4"/>
    <dgm:cxn modelId="{3130F579-9C71-4228-B4AA-E4F7ECF05C4A}" type="presOf" srcId="{2D27D120-6696-4FC3-92B6-75E7E9C28C3B}" destId="{A9233508-18C9-4065-9466-9ED508F7DBEF}" srcOrd="0" destOrd="0" presId="urn:microsoft.com/office/officeart/2005/8/layout/radial4"/>
    <dgm:cxn modelId="{9862097B-29F8-40D6-916B-D66E39BAE581}" srcId="{2D27D120-6696-4FC3-92B6-75E7E9C28C3B}" destId="{9707DD29-98F8-49EF-9FDD-49A4E61FB7BE}" srcOrd="0" destOrd="0" parTransId="{B48EBCD8-E443-4FAB-B4F0-99F6CF6029FE}" sibTransId="{766D969A-E8C8-46C8-95D9-3AD3EF177D8B}"/>
    <dgm:cxn modelId="{368B6C8C-2398-48F2-95F6-39C4F4C29256}" type="presOf" srcId="{99C864B3-34DF-4642-866F-0460D9B3B834}" destId="{56A2ED54-8BF7-4B87-A4AD-B721465D79AA}" srcOrd="0" destOrd="0" presId="urn:microsoft.com/office/officeart/2005/8/layout/radial4"/>
    <dgm:cxn modelId="{A1C905A5-20B2-4128-846D-F5A6C9CB13A2}" srcId="{9707DD29-98F8-49EF-9FDD-49A4E61FB7BE}" destId="{7A375A44-1F12-4CA0-BA52-8EBF6E05E650}" srcOrd="0" destOrd="0" parTransId="{C832C23F-5B94-4DFE-8268-0522D84CCCB1}" sibTransId="{74EE9B76-57AE-470D-84E2-1F9E849C593B}"/>
    <dgm:cxn modelId="{838EE5C0-B3C0-48D6-ABF3-B98F2168F274}" type="presOf" srcId="{C832C23F-5B94-4DFE-8268-0522D84CCCB1}" destId="{B99732AC-BE83-4B99-A6E3-257C254D903F}" srcOrd="0" destOrd="0" presId="urn:microsoft.com/office/officeart/2005/8/layout/radial4"/>
    <dgm:cxn modelId="{3954F4D3-4FB9-46A6-8C0B-416D462B66E4}" type="presOf" srcId="{40B3BE58-F3F4-43CB-826D-88C010398802}" destId="{C08BB6AB-CA2A-458A-BB2F-16AECF4477B4}" srcOrd="0" destOrd="0" presId="urn:microsoft.com/office/officeart/2005/8/layout/radial4"/>
    <dgm:cxn modelId="{8661D945-13C3-46A2-AE4F-3F19752CB9AC}" type="presParOf" srcId="{A9233508-18C9-4065-9466-9ED508F7DBEF}" destId="{68075AD6-5BAB-439E-832E-251C9EFC7E0D}" srcOrd="0" destOrd="0" presId="urn:microsoft.com/office/officeart/2005/8/layout/radial4"/>
    <dgm:cxn modelId="{5531D8B4-C3FB-4A2A-B8D7-1817872399F1}" type="presParOf" srcId="{A9233508-18C9-4065-9466-9ED508F7DBEF}" destId="{B99732AC-BE83-4B99-A6E3-257C254D903F}" srcOrd="1" destOrd="0" presId="urn:microsoft.com/office/officeart/2005/8/layout/radial4"/>
    <dgm:cxn modelId="{67CC44B0-0CE4-43F1-9A36-B6B84ABB6785}" type="presParOf" srcId="{A9233508-18C9-4065-9466-9ED508F7DBEF}" destId="{4247629E-02D5-46D5-94C6-85E2A52F402B}" srcOrd="2" destOrd="0" presId="urn:microsoft.com/office/officeart/2005/8/layout/radial4"/>
    <dgm:cxn modelId="{0B91C749-0D5C-4FD1-A725-EF7A76EC1035}" type="presParOf" srcId="{A9233508-18C9-4065-9466-9ED508F7DBEF}" destId="{CEF83F99-66BA-4E8D-9D2F-E793D586F2E0}" srcOrd="3" destOrd="0" presId="urn:microsoft.com/office/officeart/2005/8/layout/radial4"/>
    <dgm:cxn modelId="{4E5A1631-58E1-4412-811B-21F9B8723A65}" type="presParOf" srcId="{A9233508-18C9-4065-9466-9ED508F7DBEF}" destId="{C08BB6AB-CA2A-458A-BB2F-16AECF4477B4}" srcOrd="4" destOrd="0" presId="urn:microsoft.com/office/officeart/2005/8/layout/radial4"/>
    <dgm:cxn modelId="{3C262D74-3BBA-40B0-8B0B-5297026A3F48}" type="presParOf" srcId="{A9233508-18C9-4065-9466-9ED508F7DBEF}" destId="{56A2ED54-8BF7-4B87-A4AD-B721465D79AA}" srcOrd="5" destOrd="0" presId="urn:microsoft.com/office/officeart/2005/8/layout/radial4"/>
    <dgm:cxn modelId="{B2C2A5EC-FD14-4153-BD4D-99A29BAD290C}" type="presParOf" srcId="{A9233508-18C9-4065-9466-9ED508F7DBEF}" destId="{3EC09F94-88BC-4A4B-9AED-4DAE5C61E234}" srcOrd="6" destOrd="0" presId="urn:microsoft.com/office/officeart/2005/8/layout/radial4"/>
  </dgm:cxnLst>
  <dgm:bg/>
  <dgm:whole/>
  <dgm:extLst>
    <a:ext uri="http://schemas.microsoft.com/office/drawing/2008/diagram">
      <dsp:dataModelExt xmlns:dsp="http://schemas.microsoft.com/office/drawing/2008/diagram" relId="rId3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F541F5D-9815-4820-A161-0D8C3184D0CF}" type="doc">
      <dgm:prSet loTypeId="urn:microsoft.com/office/officeart/2005/8/layout/vList3" loCatId="list" qsTypeId="urn:microsoft.com/office/officeart/2005/8/quickstyle/simple4" qsCatId="simple" csTypeId="urn:microsoft.com/office/officeart/2005/8/colors/accent1_2" csCatId="accent1" phldr="1"/>
      <dgm:spPr/>
      <dgm:t>
        <a:bodyPr/>
        <a:lstStyle/>
        <a:p>
          <a:endParaRPr lang="en-GB"/>
        </a:p>
      </dgm:t>
    </dgm:pt>
    <dgm:pt modelId="{0BA3F66A-5853-4B6C-B1FB-AADA0794C1F3}">
      <dgm:prSet phldrT="[Text]" phldr="0"/>
      <dgm:spPr/>
      <dgm:t>
        <a:bodyPr/>
        <a:lstStyle/>
        <a:p>
          <a:r>
            <a:rPr lang="en-GB" dirty="0"/>
            <a:t>CONCLUSION- IMPLICATIONS</a:t>
          </a:r>
        </a:p>
      </dgm:t>
    </dgm:pt>
    <dgm:pt modelId="{9ADB34AE-6AB2-44A7-AD47-F2B3584C699A}" type="parTrans" cxnId="{337ECEBE-CEFB-432B-BC11-49330460FB13}">
      <dgm:prSet/>
      <dgm:spPr/>
      <dgm:t>
        <a:bodyPr/>
        <a:lstStyle/>
        <a:p>
          <a:endParaRPr lang="en-GB"/>
        </a:p>
      </dgm:t>
    </dgm:pt>
    <dgm:pt modelId="{8EC852A8-C6C0-4EFB-BBA1-DA2AA99D7D19}" type="sibTrans" cxnId="{337ECEBE-CEFB-432B-BC11-49330460FB13}">
      <dgm:prSet/>
      <dgm:spPr/>
      <dgm:t>
        <a:bodyPr/>
        <a:lstStyle/>
        <a:p>
          <a:endParaRPr lang="en-GB"/>
        </a:p>
      </dgm:t>
    </dgm:pt>
    <dgm:pt modelId="{278F2873-A1B4-4849-9F85-4E4102CE31A2}" type="pres">
      <dgm:prSet presAssocID="{0F541F5D-9815-4820-A161-0D8C3184D0CF}" presName="linearFlow" presStyleCnt="0">
        <dgm:presLayoutVars>
          <dgm:dir/>
          <dgm:resizeHandles val="exact"/>
        </dgm:presLayoutVars>
      </dgm:prSet>
      <dgm:spPr/>
    </dgm:pt>
    <dgm:pt modelId="{62970C21-5BD7-44F0-9577-1B75C12AEED8}" type="pres">
      <dgm:prSet presAssocID="{0BA3F66A-5853-4B6C-B1FB-AADA0794C1F3}" presName="composite" presStyleCnt="0"/>
      <dgm:spPr/>
    </dgm:pt>
    <dgm:pt modelId="{114D9609-B0F6-4E7C-8100-5B6CF22BDB91}" type="pres">
      <dgm:prSet presAssocID="{0BA3F66A-5853-4B6C-B1FB-AADA0794C1F3}" presName="imgShp" presStyleLbl="fgImgPlace1" presStyleIdx="0" presStyleCnt="1" custLinFactNeighborX="-7471" custLinFactNeighborY="-3591"/>
      <dgm:spPr>
        <a:blipFill>
          <a:blip xmlns:r="http://schemas.openxmlformats.org/officeDocument/2006/relationships">
            <a:duotone>
              <a:prstClr val="black"/>
              <a:schemeClr val="accent1">
                <a:tint val="45000"/>
                <a:satMod val="400000"/>
              </a:schemeClr>
            </a:duotone>
            <a:lum bright="-20000" contrast="-40000"/>
            <a:extLs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Right And Left Brain with solid fill"/>
        </a:ext>
      </dgm:extLst>
    </dgm:pt>
    <dgm:pt modelId="{D2165FEC-6552-41D9-B845-9EC44C7BFC7B}" type="pres">
      <dgm:prSet presAssocID="{0BA3F66A-5853-4B6C-B1FB-AADA0794C1F3}" presName="txShp" presStyleLbl="node1" presStyleIdx="0" presStyleCnt="1" custLinFactNeighborX="4715" custLinFactNeighborY="3427">
        <dgm:presLayoutVars>
          <dgm:bulletEnabled val="1"/>
        </dgm:presLayoutVars>
      </dgm:prSet>
      <dgm:spPr/>
    </dgm:pt>
  </dgm:ptLst>
  <dgm:cxnLst>
    <dgm:cxn modelId="{337ECEBE-CEFB-432B-BC11-49330460FB13}" srcId="{0F541F5D-9815-4820-A161-0D8C3184D0CF}" destId="{0BA3F66A-5853-4B6C-B1FB-AADA0794C1F3}" srcOrd="0" destOrd="0" parTransId="{9ADB34AE-6AB2-44A7-AD47-F2B3584C699A}" sibTransId="{8EC852A8-C6C0-4EFB-BBA1-DA2AA99D7D19}"/>
    <dgm:cxn modelId="{840EBDE4-F336-4893-A106-F0DE20AEDEC0}" type="presOf" srcId="{0BA3F66A-5853-4B6C-B1FB-AADA0794C1F3}" destId="{D2165FEC-6552-41D9-B845-9EC44C7BFC7B}" srcOrd="0" destOrd="0" presId="urn:microsoft.com/office/officeart/2005/8/layout/vList3"/>
    <dgm:cxn modelId="{C5D83FE6-9BA7-4572-A897-D5255BFC927B}" type="presOf" srcId="{0F541F5D-9815-4820-A161-0D8C3184D0CF}" destId="{278F2873-A1B4-4849-9F85-4E4102CE31A2}" srcOrd="0" destOrd="0" presId="urn:microsoft.com/office/officeart/2005/8/layout/vList3"/>
    <dgm:cxn modelId="{B9897DC3-124B-4D7D-839A-99BE1F090FC4}" type="presParOf" srcId="{278F2873-A1B4-4849-9F85-4E4102CE31A2}" destId="{62970C21-5BD7-44F0-9577-1B75C12AEED8}" srcOrd="0" destOrd="0" presId="urn:microsoft.com/office/officeart/2005/8/layout/vList3"/>
    <dgm:cxn modelId="{79ACFB66-1885-4482-AD31-86BD03C28B1B}" type="presParOf" srcId="{62970C21-5BD7-44F0-9577-1B75C12AEED8}" destId="{114D9609-B0F6-4E7C-8100-5B6CF22BDB91}" srcOrd="0" destOrd="0" presId="urn:microsoft.com/office/officeart/2005/8/layout/vList3"/>
    <dgm:cxn modelId="{7B8B9C65-4069-407A-A534-24E77846C608}" type="presParOf" srcId="{62970C21-5BD7-44F0-9577-1B75C12AEED8}" destId="{D2165FEC-6552-41D9-B845-9EC44C7BFC7B}" srcOrd="1" destOrd="0" presId="urn:microsoft.com/office/officeart/2005/8/layout/vList3"/>
  </dgm:cxnLst>
  <dgm:bg/>
  <dgm:whole/>
  <dgm:extLst>
    <a:ext uri="http://schemas.microsoft.com/office/drawing/2008/diagram">
      <dsp:dataModelExt xmlns:dsp="http://schemas.microsoft.com/office/drawing/2008/diagram" relId="rId3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53DC75-7448-4DBB-9849-65D4E123E50D}">
      <dsp:nvSpPr>
        <dsp:cNvPr id="0" name=""/>
        <dsp:cNvSpPr/>
      </dsp:nvSpPr>
      <dsp:spPr>
        <a:xfrm rot="10800000">
          <a:off x="751457" y="565"/>
          <a:ext cx="2449195" cy="289775"/>
        </a:xfrm>
        <a:prstGeom prst="homePlate">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783" tIns="22860" rIns="42672" bIns="22860" numCol="1" spcCol="1270" anchor="ctr" anchorCtr="0">
          <a:noAutofit/>
        </a:bodyPr>
        <a:lstStyle/>
        <a:p>
          <a:pPr marL="0" lvl="0" indent="0" algn="l" defTabSz="266700">
            <a:lnSpc>
              <a:spcPct val="90000"/>
            </a:lnSpc>
            <a:spcBef>
              <a:spcPct val="0"/>
            </a:spcBef>
            <a:spcAft>
              <a:spcPct val="35000"/>
            </a:spcAft>
            <a:buNone/>
          </a:pPr>
          <a:r>
            <a:rPr lang="en-GB" sz="600" b="1" kern="1200" dirty="0">
              <a:solidFill>
                <a:schemeClr val="bg1"/>
              </a:solidFill>
            </a:rPr>
            <a:t>EMPOWERMENT: </a:t>
          </a:r>
          <a:r>
            <a:rPr lang="en-GB" sz="600" kern="1200" dirty="0">
              <a:solidFill>
                <a:schemeClr val="bg1"/>
              </a:solidFill>
            </a:rPr>
            <a:t>HealthyLife AI encourages users to set personalised goals, monitor progress and make informed lifestyle decisions.</a:t>
          </a:r>
        </a:p>
      </dsp:txBody>
      <dsp:txXfrm rot="10800000">
        <a:off x="823901" y="565"/>
        <a:ext cx="2376751" cy="289775"/>
      </dsp:txXfrm>
    </dsp:sp>
    <dsp:sp modelId="{680D46E1-54F7-4633-AF10-3FD4E8058EF2}">
      <dsp:nvSpPr>
        <dsp:cNvPr id="0" name=""/>
        <dsp:cNvSpPr/>
      </dsp:nvSpPr>
      <dsp:spPr>
        <a:xfrm>
          <a:off x="544458" y="6097"/>
          <a:ext cx="289775" cy="289775"/>
        </a:xfrm>
        <a:prstGeom prst="ellipse">
          <a:avLst/>
        </a:prstGeom>
        <a:blipFill>
          <a:blip xmlns:r="http://schemas.openxmlformats.org/officeDocument/2006/relationships">
            <a:duotone>
              <a:prstClr val="black"/>
              <a:schemeClr val="accent1">
                <a:tint val="45000"/>
                <a:satMod val="400000"/>
              </a:schemeClr>
            </a:duotone>
            <a:alphaModFix/>
            <a:extLst>
              <a:ext uri="{96DAC541-7B7A-43D3-8B79-37D633B846F1}">
                <asvg:svgBlip xmlns:asvg="http://schemas.microsoft.com/office/drawing/2016/SVG/main" r:embed="rId1"/>
              </a:ext>
            </a:extLst>
          </a:blip>
          <a:srcRect/>
          <a:stretch>
            <a:fillRect/>
          </a:stretch>
        </a:blipFill>
        <a:ln w="12700" cap="flat" cmpd="sng" algn="ctr">
          <a:solidFill>
            <a:schemeClr val="lt1">
              <a:hueOff val="0"/>
              <a:satOff val="0"/>
              <a:lumOff val="0"/>
            </a:schemeClr>
          </a:solidFill>
          <a:prstDash val="solid"/>
          <a:miter lim="800000"/>
        </a:ln>
        <a:effectLst/>
      </dsp:spPr>
      <dsp:style>
        <a:lnRef idx="2">
          <a:scrgbClr r="0" g="0" b="0"/>
        </a:lnRef>
        <a:fillRef idx="1">
          <a:scrgbClr r="0" g="0" b="0"/>
        </a:fillRef>
        <a:effectRef idx="0">
          <a:scrgbClr r="0" g="0" b="0"/>
        </a:effectRef>
        <a:fontRef idx="minor"/>
      </dsp:style>
    </dsp:sp>
    <dsp:sp modelId="{39E63135-3171-436B-BD49-E46D936C71F9}">
      <dsp:nvSpPr>
        <dsp:cNvPr id="0" name=""/>
        <dsp:cNvSpPr/>
      </dsp:nvSpPr>
      <dsp:spPr>
        <a:xfrm rot="10800000">
          <a:off x="751457" y="381834"/>
          <a:ext cx="2449195" cy="289775"/>
        </a:xfrm>
        <a:prstGeom prst="homePlate">
          <a:avLst/>
        </a:prstGeom>
        <a:solidFill>
          <a:schemeClr val="accent1">
            <a:alpha val="90000"/>
            <a:hueOff val="0"/>
            <a:satOff val="0"/>
            <a:lumOff val="0"/>
            <a:alphaOff val="-1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783" tIns="22860" rIns="42672" bIns="22860" numCol="1" spcCol="1270" anchor="ctr" anchorCtr="0">
          <a:noAutofit/>
        </a:bodyPr>
        <a:lstStyle/>
        <a:p>
          <a:pPr marL="0" lvl="0" indent="0" algn="l" defTabSz="266700">
            <a:lnSpc>
              <a:spcPct val="90000"/>
            </a:lnSpc>
            <a:spcBef>
              <a:spcPct val="0"/>
            </a:spcBef>
            <a:spcAft>
              <a:spcPct val="35000"/>
            </a:spcAft>
            <a:buNone/>
          </a:pPr>
          <a:r>
            <a:rPr lang="en-GB" sz="600" b="1" kern="1200" dirty="0"/>
            <a:t>EQUITY: </a:t>
          </a:r>
          <a:r>
            <a:rPr lang="en-GB" sz="600" kern="1200" dirty="0"/>
            <a:t>Multilingual support, culturally appropriate advice and accessible design help reduce digital health inequalities.</a:t>
          </a:r>
        </a:p>
      </dsp:txBody>
      <dsp:txXfrm rot="10800000">
        <a:off x="823901" y="381834"/>
        <a:ext cx="2376751" cy="289775"/>
      </dsp:txXfrm>
    </dsp:sp>
    <dsp:sp modelId="{6BC95DDC-2B85-44A3-B8FE-51CB1E63FD06}">
      <dsp:nvSpPr>
        <dsp:cNvPr id="0" name=""/>
        <dsp:cNvSpPr/>
      </dsp:nvSpPr>
      <dsp:spPr>
        <a:xfrm>
          <a:off x="544458" y="376908"/>
          <a:ext cx="289775" cy="289775"/>
        </a:xfrm>
        <a:prstGeom prst="ellipse">
          <a:avLst/>
        </a:prstGeom>
        <a:blipFill>
          <a:blip xmlns:r="http://schemas.openxmlformats.org/officeDocument/2006/relationships">
            <a:duotone>
              <a:prstClr val="black"/>
              <a:schemeClr val="accent4">
                <a:tint val="45000"/>
                <a:satMod val="400000"/>
              </a:schemeClr>
            </a:duotone>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schemeClr>
          </a:solidFill>
          <a:prstDash val="solid"/>
          <a:miter lim="800000"/>
        </a:ln>
        <a:effectLst/>
      </dsp:spPr>
      <dsp:style>
        <a:lnRef idx="2">
          <a:scrgbClr r="0" g="0" b="0"/>
        </a:lnRef>
        <a:fillRef idx="1">
          <a:scrgbClr r="0" g="0" b="0"/>
        </a:fillRef>
        <a:effectRef idx="0">
          <a:scrgbClr r="0" g="0" b="0"/>
        </a:effectRef>
        <a:fontRef idx="minor"/>
      </dsp:style>
    </dsp:sp>
    <dsp:sp modelId="{90C3011A-B16D-4852-AB0C-A261A95EB3D9}">
      <dsp:nvSpPr>
        <dsp:cNvPr id="0" name=""/>
        <dsp:cNvSpPr/>
      </dsp:nvSpPr>
      <dsp:spPr>
        <a:xfrm rot="10800000">
          <a:off x="751457" y="752105"/>
          <a:ext cx="2449195" cy="289775"/>
        </a:xfrm>
        <a:prstGeom prst="homePlate">
          <a:avLst/>
        </a:prstGeom>
        <a:solidFill>
          <a:schemeClr val="accent1">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783" tIns="22860" rIns="42672" bIns="22860" numCol="1" spcCol="1270" anchor="ctr" anchorCtr="0">
          <a:noAutofit/>
        </a:bodyPr>
        <a:lstStyle/>
        <a:p>
          <a:pPr marL="0" lvl="0" indent="0" algn="l" defTabSz="266700">
            <a:lnSpc>
              <a:spcPct val="90000"/>
            </a:lnSpc>
            <a:spcBef>
              <a:spcPct val="0"/>
            </a:spcBef>
            <a:spcAft>
              <a:spcPct val="35000"/>
            </a:spcAft>
            <a:buNone/>
          </a:pPr>
          <a:r>
            <a:rPr lang="en-GB" sz="600" b="1" kern="1200" dirty="0"/>
            <a:t>PARTICIPATION: </a:t>
          </a:r>
          <a:r>
            <a:rPr lang="en-GB" sz="600" kern="1200" dirty="0"/>
            <a:t>Users actively engage through self-monitoring, AI coaching, challenges and feedback.</a:t>
          </a:r>
        </a:p>
      </dsp:txBody>
      <dsp:txXfrm rot="10800000">
        <a:off x="823901" y="752105"/>
        <a:ext cx="2376751" cy="289775"/>
      </dsp:txXfrm>
    </dsp:sp>
    <dsp:sp modelId="{A07976E8-54C4-49B3-80EC-33094C73E3AE}">
      <dsp:nvSpPr>
        <dsp:cNvPr id="0" name=""/>
        <dsp:cNvSpPr/>
      </dsp:nvSpPr>
      <dsp:spPr>
        <a:xfrm>
          <a:off x="544458" y="753183"/>
          <a:ext cx="289775" cy="289775"/>
        </a:xfrm>
        <a:prstGeom prst="ellipse">
          <a:avLst/>
        </a:prstGeom>
        <a:blipFill dpi="0" rotWithShape="1">
          <a:blip xmlns:r="http://schemas.openxmlformats.org/officeDocument/2006/relationships">
            <a:alphaModFix amt="99000"/>
            <a:duotone>
              <a:prstClr val="black"/>
              <a:schemeClr val="accent1">
                <a:tint val="45000"/>
                <a:satMod val="400000"/>
              </a:schemeClr>
            </a:duotone>
            <a:lum bright="-20000"/>
            <a:extLst>
              <a:ext uri="{96DAC541-7B7A-43D3-8B79-37D633B846F1}">
                <asvg:svgBlip xmlns:asvg="http://schemas.microsoft.com/office/drawing/2016/SVG/main" r:embed="rId3"/>
              </a:ext>
            </a:extLst>
          </a:blip>
          <a:srcRect/>
          <a:stretch>
            <a:fillRect/>
          </a:stretch>
        </a:blipFill>
        <a:ln w="12700" cap="flat" cmpd="sng" algn="ctr">
          <a:solidFill>
            <a:schemeClr val="lt1">
              <a:hueOff val="0"/>
              <a:satOff val="0"/>
              <a:lumOff val="0"/>
            </a:schemeClr>
          </a:solidFill>
          <a:prstDash val="solid"/>
          <a:miter lim="800000"/>
        </a:ln>
        <a:effectLst/>
      </dsp:spPr>
      <dsp:style>
        <a:lnRef idx="2">
          <a:scrgbClr r="0" g="0" b="0"/>
        </a:lnRef>
        <a:fillRef idx="1">
          <a:scrgbClr r="0" g="0" b="0"/>
        </a:fillRef>
        <a:effectRef idx="0">
          <a:scrgbClr r="0" g="0" b="0"/>
        </a:effectRef>
        <a:fontRef idx="minor"/>
      </dsp:style>
    </dsp:sp>
    <dsp:sp modelId="{397A3938-150A-4A27-8BCD-AD1DFA1B99D7}">
      <dsp:nvSpPr>
        <dsp:cNvPr id="0" name=""/>
        <dsp:cNvSpPr/>
      </dsp:nvSpPr>
      <dsp:spPr>
        <a:xfrm rot="10800000">
          <a:off x="751457" y="1114550"/>
          <a:ext cx="2449195" cy="289775"/>
        </a:xfrm>
        <a:prstGeom prst="homePlate">
          <a:avLst/>
        </a:prstGeom>
        <a:solidFill>
          <a:schemeClr val="accent1">
            <a:alpha val="90000"/>
            <a:hueOff val="0"/>
            <a:satOff val="0"/>
            <a:lumOff val="0"/>
            <a:alphaOff val="-3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783" tIns="22860" rIns="42672" bIns="22860" numCol="1" spcCol="1270" anchor="ctr" anchorCtr="0">
          <a:noAutofit/>
        </a:bodyPr>
        <a:lstStyle/>
        <a:p>
          <a:pPr marL="0" lvl="0" indent="0" algn="l" defTabSz="266700">
            <a:lnSpc>
              <a:spcPct val="90000"/>
            </a:lnSpc>
            <a:spcBef>
              <a:spcPct val="0"/>
            </a:spcBef>
            <a:spcAft>
              <a:spcPct val="35000"/>
            </a:spcAft>
            <a:buNone/>
          </a:pPr>
          <a:r>
            <a:rPr lang="en-GB" sz="600" b="1" kern="1200" dirty="0"/>
            <a:t>PERSON-CENTRED APPROACH: </a:t>
          </a:r>
          <a:r>
            <a:rPr lang="en-GB" sz="600" kern="1200" dirty="0"/>
            <a:t>Recommendations are tailored to individual health status, lifestyle and preferences.</a:t>
          </a:r>
        </a:p>
      </dsp:txBody>
      <dsp:txXfrm rot="10800000">
        <a:off x="823901" y="1114550"/>
        <a:ext cx="2376751" cy="289775"/>
      </dsp:txXfrm>
    </dsp:sp>
    <dsp:sp modelId="{A0C8A8D4-4578-4AE8-87C6-58481A658255}">
      <dsp:nvSpPr>
        <dsp:cNvPr id="0" name=""/>
        <dsp:cNvSpPr/>
      </dsp:nvSpPr>
      <dsp:spPr>
        <a:xfrm>
          <a:off x="544458" y="1129459"/>
          <a:ext cx="289775" cy="289775"/>
        </a:xfrm>
        <a:prstGeom prst="ellipse">
          <a:avLst/>
        </a:prstGeom>
        <a:blipFill>
          <a:blip xmlns:r="http://schemas.openxmlformats.org/officeDocument/2006/relationships">
            <a:duotone>
              <a:prstClr val="black"/>
              <a:schemeClr val="accent1">
                <a:tint val="45000"/>
                <a:satMod val="400000"/>
              </a:schemeClr>
            </a:duotone>
            <a:lum bright="-20000"/>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schemeClr>
          </a:solidFill>
          <a:prstDash val="solid"/>
          <a:miter lim="800000"/>
        </a:ln>
        <a:effectLst/>
      </dsp:spPr>
      <dsp:style>
        <a:lnRef idx="2">
          <a:scrgbClr r="0" g="0" b="0"/>
        </a:lnRef>
        <a:fillRef idx="1">
          <a:scrgbClr r="0" g="0" b="0"/>
        </a:fillRef>
        <a:effectRef idx="0">
          <a:scrgbClr r="0" g="0" b="0"/>
        </a:effectRef>
        <a:fontRef idx="minor"/>
      </dsp:style>
    </dsp:sp>
    <dsp:sp modelId="{68311BE9-E503-4293-A76F-8E3915DD2EB5}">
      <dsp:nvSpPr>
        <dsp:cNvPr id="0" name=""/>
        <dsp:cNvSpPr/>
      </dsp:nvSpPr>
      <dsp:spPr>
        <a:xfrm rot="10800000">
          <a:off x="751457" y="1506367"/>
          <a:ext cx="2449195" cy="289775"/>
        </a:xfrm>
        <a:prstGeom prst="homePlate">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783" tIns="22860" rIns="42672" bIns="22860" numCol="1" spcCol="1270" anchor="ctr" anchorCtr="0">
          <a:noAutofit/>
        </a:bodyPr>
        <a:lstStyle/>
        <a:p>
          <a:pPr marL="0" lvl="0" indent="0" algn="l" defTabSz="266700">
            <a:lnSpc>
              <a:spcPct val="90000"/>
            </a:lnSpc>
            <a:spcBef>
              <a:spcPct val="0"/>
            </a:spcBef>
            <a:spcAft>
              <a:spcPct val="35000"/>
            </a:spcAft>
            <a:buNone/>
          </a:pPr>
          <a:r>
            <a:rPr lang="en-GB" sz="600" b="1" kern="1200" dirty="0"/>
            <a:t>SUSTAINABILITY:</a:t>
          </a:r>
          <a:r>
            <a:rPr lang="en-GB" sz="600" b="0" kern="1200" dirty="0"/>
            <a:t> </a:t>
          </a:r>
          <a:r>
            <a:rPr lang="en-GB" sz="600" kern="1200" dirty="0"/>
            <a:t>The application promotes long-term healthy habits rather than short-term weight loss.</a:t>
          </a:r>
        </a:p>
      </dsp:txBody>
      <dsp:txXfrm rot="10800000">
        <a:off x="823901" y="1506367"/>
        <a:ext cx="2376751" cy="289775"/>
      </dsp:txXfrm>
    </dsp:sp>
    <dsp:sp modelId="{CD99A42C-DCBE-46B6-BB28-F4C1C62D851B}">
      <dsp:nvSpPr>
        <dsp:cNvPr id="0" name=""/>
        <dsp:cNvSpPr/>
      </dsp:nvSpPr>
      <dsp:spPr>
        <a:xfrm>
          <a:off x="544458" y="1505735"/>
          <a:ext cx="289775" cy="289775"/>
        </a:xfrm>
        <a:prstGeom prst="ellipse">
          <a:avLst/>
        </a:prstGeom>
        <a:blipFill>
          <a:blip xmlns:r="http://schemas.openxmlformats.org/officeDocument/2006/relationships">
            <a:duotone>
              <a:prstClr val="black"/>
              <a:schemeClr val="accent4">
                <a:tint val="45000"/>
                <a:satMod val="400000"/>
              </a:schemeClr>
            </a:duotone>
            <a:lum bright="-20000"/>
            <a:extLst>
              <a:ext uri="{96DAC541-7B7A-43D3-8B79-37D633B846F1}">
                <asvg:svgBlip xmlns:asvg="http://schemas.microsoft.com/office/drawing/2016/SVG/main" r:embed="rId5"/>
              </a:ext>
            </a:extLst>
          </a:blip>
          <a:srcRect/>
          <a:stretch>
            <a:fillRect/>
          </a:stretch>
        </a:blipFill>
        <a:ln w="12700" cap="flat" cmpd="sng" algn="ctr">
          <a:solidFill>
            <a:schemeClr val="lt1">
              <a:hueOff val="0"/>
              <a:satOff val="0"/>
              <a:lum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075AD6-5BAB-439E-832E-251C9EFC7E0D}">
      <dsp:nvSpPr>
        <dsp:cNvPr id="0" name=""/>
        <dsp:cNvSpPr/>
      </dsp:nvSpPr>
      <dsp:spPr>
        <a:xfrm>
          <a:off x="923258" y="683360"/>
          <a:ext cx="651861" cy="651861"/>
        </a:xfrm>
        <a:prstGeom prst="ellipse">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175" tIns="3175" rIns="3175" bIns="3175" numCol="1" spcCol="1270" anchor="ctr" anchorCtr="0">
          <a:noAutofit/>
        </a:bodyPr>
        <a:lstStyle/>
        <a:p>
          <a:pPr marL="0" lvl="0" indent="0" algn="ctr" defTabSz="222250">
            <a:lnSpc>
              <a:spcPct val="90000"/>
            </a:lnSpc>
            <a:spcBef>
              <a:spcPct val="0"/>
            </a:spcBef>
            <a:spcAft>
              <a:spcPct val="35000"/>
            </a:spcAft>
            <a:buNone/>
          </a:pPr>
          <a:r>
            <a:rPr lang="en-GB" sz="500" b="1" kern="1200" dirty="0">
              <a:solidFill>
                <a:schemeClr val="tx2"/>
              </a:solidFill>
            </a:rPr>
            <a:t>BEHAVIOUR</a:t>
          </a:r>
        </a:p>
        <a:p>
          <a:pPr marL="0" lvl="0" indent="0" algn="ctr" defTabSz="222250">
            <a:lnSpc>
              <a:spcPct val="90000"/>
            </a:lnSpc>
            <a:spcBef>
              <a:spcPct val="0"/>
            </a:spcBef>
            <a:spcAft>
              <a:spcPct val="35000"/>
            </a:spcAft>
            <a:buNone/>
          </a:pPr>
          <a:r>
            <a:rPr lang="en-GB" sz="400" b="0" i="0" kern="1200" dirty="0"/>
            <a:t>Going down the three pathways results in a better diet, more physical activity and weight control.</a:t>
          </a:r>
          <a:endParaRPr lang="en-GB" sz="400" b="0" kern="1200" dirty="0"/>
        </a:p>
      </dsp:txBody>
      <dsp:txXfrm>
        <a:off x="1018721" y="778823"/>
        <a:ext cx="460935" cy="460935"/>
      </dsp:txXfrm>
    </dsp:sp>
    <dsp:sp modelId="{B99732AC-BE83-4B99-A6E3-257C254D903F}">
      <dsp:nvSpPr>
        <dsp:cNvPr id="0" name=""/>
        <dsp:cNvSpPr/>
      </dsp:nvSpPr>
      <dsp:spPr>
        <a:xfrm rot="12625565">
          <a:off x="697232" y="511036"/>
          <a:ext cx="432305" cy="185780"/>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4247629E-02D5-46D5-94C6-85E2A52F402B}">
      <dsp:nvSpPr>
        <dsp:cNvPr id="0" name=""/>
        <dsp:cNvSpPr/>
      </dsp:nvSpPr>
      <dsp:spPr>
        <a:xfrm>
          <a:off x="264044" y="364850"/>
          <a:ext cx="619268" cy="495415"/>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222250">
            <a:lnSpc>
              <a:spcPct val="90000"/>
            </a:lnSpc>
            <a:spcBef>
              <a:spcPct val="0"/>
            </a:spcBef>
            <a:spcAft>
              <a:spcPct val="35000"/>
            </a:spcAft>
            <a:buNone/>
          </a:pPr>
          <a:r>
            <a:rPr lang="en-GB" sz="500" b="1" kern="1200" dirty="0">
              <a:solidFill>
                <a:schemeClr val="tx2"/>
              </a:solidFill>
            </a:rPr>
            <a:t>CAPABILITY</a:t>
          </a:r>
        </a:p>
        <a:p>
          <a:pPr marL="0" lvl="0" indent="0" algn="ctr" defTabSz="222250">
            <a:lnSpc>
              <a:spcPct val="90000"/>
            </a:lnSpc>
            <a:spcBef>
              <a:spcPct val="0"/>
            </a:spcBef>
            <a:spcAft>
              <a:spcPct val="35000"/>
            </a:spcAft>
            <a:buNone/>
          </a:pPr>
          <a:r>
            <a:rPr lang="en-GB" sz="400" b="0" kern="1200" dirty="0"/>
            <a:t>HealthyLife AI improves knowledge through personalised education, healthy recipes and AI-generated advice.</a:t>
          </a:r>
        </a:p>
      </dsp:txBody>
      <dsp:txXfrm>
        <a:off x="278554" y="379360"/>
        <a:ext cx="590248" cy="466395"/>
      </dsp:txXfrm>
    </dsp:sp>
    <dsp:sp modelId="{CEF83F99-66BA-4E8D-9D2F-E793D586F2E0}">
      <dsp:nvSpPr>
        <dsp:cNvPr id="0" name=""/>
        <dsp:cNvSpPr/>
      </dsp:nvSpPr>
      <dsp:spPr>
        <a:xfrm rot="16313567">
          <a:off x="1061556" y="360800"/>
          <a:ext cx="411988" cy="185780"/>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C08BB6AB-CA2A-458A-BB2F-16AECF4477B4}">
      <dsp:nvSpPr>
        <dsp:cNvPr id="0" name=""/>
        <dsp:cNvSpPr/>
      </dsp:nvSpPr>
      <dsp:spPr>
        <a:xfrm>
          <a:off x="964719" y="101"/>
          <a:ext cx="619268" cy="495415"/>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222250">
            <a:lnSpc>
              <a:spcPct val="90000"/>
            </a:lnSpc>
            <a:spcBef>
              <a:spcPct val="0"/>
            </a:spcBef>
            <a:spcAft>
              <a:spcPct val="35000"/>
            </a:spcAft>
            <a:buNone/>
          </a:pPr>
          <a:r>
            <a:rPr lang="en-GB" sz="500" b="1" kern="1200" dirty="0">
              <a:solidFill>
                <a:schemeClr val="tx2"/>
              </a:solidFill>
            </a:rPr>
            <a:t>OPPORTUNITY</a:t>
          </a:r>
        </a:p>
        <a:p>
          <a:pPr marL="0" lvl="0" indent="0" algn="ctr" defTabSz="222250">
            <a:lnSpc>
              <a:spcPct val="90000"/>
            </a:lnSpc>
            <a:spcBef>
              <a:spcPct val="0"/>
            </a:spcBef>
            <a:spcAft>
              <a:spcPct val="35000"/>
            </a:spcAft>
            <a:buNone/>
          </a:pPr>
          <a:r>
            <a:rPr lang="en-GB" sz="400" b="0" i="0" kern="1200" dirty="0"/>
            <a:t>The integration of the smartwatch, prompts to activity, communal support and NHS coaching contribute to the opportunities for healthy behaviour.</a:t>
          </a:r>
          <a:endParaRPr lang="en-GB" sz="400" b="1" kern="1200" dirty="0"/>
        </a:p>
      </dsp:txBody>
      <dsp:txXfrm>
        <a:off x="979229" y="14611"/>
        <a:ext cx="590248" cy="466395"/>
      </dsp:txXfrm>
    </dsp:sp>
    <dsp:sp modelId="{56A2ED54-8BF7-4B87-A4AD-B721465D79AA}">
      <dsp:nvSpPr>
        <dsp:cNvPr id="0" name=""/>
        <dsp:cNvSpPr/>
      </dsp:nvSpPr>
      <dsp:spPr>
        <a:xfrm rot="19880380">
          <a:off x="1428132" y="511035"/>
          <a:ext cx="473688" cy="185780"/>
        </a:xfrm>
        <a:prstGeom prst="lef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3EC09F94-88BC-4A4B-9AED-4DAE5C61E234}">
      <dsp:nvSpPr>
        <dsp:cNvPr id="0" name=""/>
        <dsp:cNvSpPr/>
      </dsp:nvSpPr>
      <dsp:spPr>
        <a:xfrm>
          <a:off x="1665395" y="364850"/>
          <a:ext cx="619268" cy="495415"/>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222250">
            <a:lnSpc>
              <a:spcPct val="90000"/>
            </a:lnSpc>
            <a:spcBef>
              <a:spcPct val="0"/>
            </a:spcBef>
            <a:spcAft>
              <a:spcPct val="35000"/>
            </a:spcAft>
            <a:buNone/>
          </a:pPr>
          <a:r>
            <a:rPr lang="en-GB" sz="500" b="1" kern="1200" dirty="0">
              <a:solidFill>
                <a:schemeClr val="tx2"/>
              </a:solidFill>
            </a:rPr>
            <a:t>MOTIVATION</a:t>
          </a:r>
        </a:p>
        <a:p>
          <a:pPr marL="0" lvl="0" indent="0" algn="ctr" defTabSz="222250">
            <a:lnSpc>
              <a:spcPct val="90000"/>
            </a:lnSpc>
            <a:spcBef>
              <a:spcPct val="0"/>
            </a:spcBef>
            <a:spcAft>
              <a:spcPct val="35000"/>
            </a:spcAft>
            <a:buNone/>
          </a:pPr>
          <a:r>
            <a:rPr lang="en-GB" sz="400" b="0" i="0" kern="1200" dirty="0"/>
            <a:t>Goals, tracking progress, rewards, badges and AI feedback all increase motivation and contribute to a sustained use.</a:t>
          </a:r>
          <a:endParaRPr lang="en-GB" sz="400" b="1" kern="1200" dirty="0"/>
        </a:p>
      </dsp:txBody>
      <dsp:txXfrm>
        <a:off x="1679905" y="379360"/>
        <a:ext cx="590248" cy="46639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165FEC-6552-41D9-B845-9EC44C7BFC7B}">
      <dsp:nvSpPr>
        <dsp:cNvPr id="0" name=""/>
        <dsp:cNvSpPr/>
      </dsp:nvSpPr>
      <dsp:spPr>
        <a:xfrm rot="10800000">
          <a:off x="663391" y="0"/>
          <a:ext cx="2069513" cy="178181"/>
        </a:xfrm>
        <a:prstGeom prst="homePlat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8573" tIns="30480" rIns="56896" bIns="30480" numCol="1" spcCol="1270" anchor="ctr" anchorCtr="0">
          <a:noAutofit/>
        </a:bodyPr>
        <a:lstStyle/>
        <a:p>
          <a:pPr marL="0" lvl="0" indent="0" algn="ctr" defTabSz="355600">
            <a:lnSpc>
              <a:spcPct val="90000"/>
            </a:lnSpc>
            <a:spcBef>
              <a:spcPct val="0"/>
            </a:spcBef>
            <a:spcAft>
              <a:spcPct val="35000"/>
            </a:spcAft>
            <a:buNone/>
          </a:pPr>
          <a:r>
            <a:rPr lang="en-GB" sz="800" kern="1200" dirty="0"/>
            <a:t>CONCLUSION- IMPLICATIONS</a:t>
          </a:r>
        </a:p>
      </dsp:txBody>
      <dsp:txXfrm rot="10800000">
        <a:off x="707936" y="0"/>
        <a:ext cx="2024968" cy="178181"/>
      </dsp:txXfrm>
    </dsp:sp>
    <dsp:sp modelId="{114D9609-B0F6-4E7C-8100-5B6CF22BDB91}">
      <dsp:nvSpPr>
        <dsp:cNvPr id="0" name=""/>
        <dsp:cNvSpPr/>
      </dsp:nvSpPr>
      <dsp:spPr>
        <a:xfrm>
          <a:off x="463410" y="0"/>
          <a:ext cx="178181" cy="178181"/>
        </a:xfrm>
        <a:prstGeom prst="ellipse">
          <a:avLst/>
        </a:prstGeom>
        <a:blipFill>
          <a:blip xmlns:r="http://schemas.openxmlformats.org/officeDocument/2006/relationships">
            <a:duotone>
              <a:prstClr val="black"/>
              <a:schemeClr val="accent1">
                <a:tint val="45000"/>
                <a:satMod val="400000"/>
              </a:schemeClr>
            </a:duotone>
            <a:lum bright="-20000" contrast="-40000"/>
            <a:extLst>
              <a:ext uri="{96DAC541-7B7A-43D3-8B79-37D633B846F1}">
                <asvg:svgBlip xmlns:asvg="http://schemas.microsoft.com/office/drawing/2016/SVG/main" r:embed="rId1"/>
              </a:ext>
            </a:extLst>
          </a:blip>
          <a:srcRect/>
          <a:stretch>
            <a:fillRect/>
          </a:stretch>
        </a:blipFill>
        <a:ln>
          <a:noFill/>
        </a:ln>
        <a:effectLst/>
      </dsp:spPr>
      <dsp:style>
        <a:lnRef idx="0">
          <a:scrgbClr r="0" g="0" b="0"/>
        </a:lnRef>
        <a:fillRef idx="1">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88BCD7-738D-41AB-9F3D-194E20DB7438}" type="datetimeFigureOut">
              <a:rPr lang="en-GB" smtClean="0"/>
              <a:t>26/07/2026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0A5FE6-1539-4880-ACB0-9A48177EF579}" type="slidenum">
              <a:rPr lang="en-GB" smtClean="0"/>
              <a:t>‹#›</a:t>
            </a:fld>
            <a:endParaRPr lang="en-GB"/>
          </a:p>
        </p:txBody>
      </p:sp>
    </p:spTree>
    <p:extLst>
      <p:ext uri="{BB962C8B-B14F-4D97-AF65-F5344CB8AC3E}">
        <p14:creationId xmlns:p14="http://schemas.microsoft.com/office/powerpoint/2010/main" val="11948307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0A5FE6-1539-4880-ACB0-9A48177EF579}" type="slidenum">
              <a:rPr lang="en-GB" smtClean="0"/>
              <a:t>1</a:t>
            </a:fld>
            <a:endParaRPr lang="en-GB"/>
          </a:p>
        </p:txBody>
      </p:sp>
    </p:spTree>
    <p:extLst>
      <p:ext uri="{BB962C8B-B14F-4D97-AF65-F5344CB8AC3E}">
        <p14:creationId xmlns:p14="http://schemas.microsoft.com/office/powerpoint/2010/main" val="15949017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7/26/2026</a:t>
            </a:fld>
            <a:endParaRPr lang="en-US" dirty="0"/>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8722994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7/26/2026</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2338759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7/26/2026</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671560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7/26/2026</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7184170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7/26/2026</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2333818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7/26/2026</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839964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7/26/2026</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1743381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7/26/2026</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881977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7/26/2026</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645572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7/26/2026</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4806515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7/26/2026</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7799267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7/26/2026</a:t>
            </a:fld>
            <a:endParaRPr lang="en-US" sz="1000"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dirty="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137288166"/>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Ls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3" Type="http://schemas.openxmlformats.org/officeDocument/2006/relationships/hyperlink" Target="https://www.who.int/europe/publications/i/item/9789289057738" TargetMode="External"/><Relationship Id="rId18" Type="http://schemas.openxmlformats.org/officeDocument/2006/relationships/diagramColors" Target="../diagrams/colors1.xml"/><Relationship Id="rId26" Type="http://schemas.openxmlformats.org/officeDocument/2006/relationships/diagramColors" Target="../diagrams/colors2.xml"/><Relationship Id="rId39" Type="http://schemas.openxmlformats.org/officeDocument/2006/relationships/image" Target="../media/image13.svg"/><Relationship Id="rId21" Type="http://schemas.openxmlformats.org/officeDocument/2006/relationships/image" Target="../media/image4.svg"/><Relationship Id="rId34" Type="http://schemas.openxmlformats.org/officeDocument/2006/relationships/diagramData" Target="../diagrams/data4.xml"/><Relationship Id="rId42" Type="http://schemas.openxmlformats.org/officeDocument/2006/relationships/image" Target="../media/image16.svg"/><Relationship Id="rId47" Type="http://schemas.openxmlformats.org/officeDocument/2006/relationships/image" Target="../media/image21.svg"/><Relationship Id="rId7" Type="http://schemas.openxmlformats.org/officeDocument/2006/relationships/hyperlink" Target="https://digital.nhs.uk/data-and-information/publications/statistical/health-survey-for-england/2024/adults-overweight-and-obesity" TargetMode="External"/><Relationship Id="rId2" Type="http://schemas.openxmlformats.org/officeDocument/2006/relationships/notesSlide" Target="../notesSlides/notesSlide1.xml"/><Relationship Id="rId16" Type="http://schemas.openxmlformats.org/officeDocument/2006/relationships/diagramLayout" Target="../diagrams/layout1.xml"/><Relationship Id="rId29" Type="http://schemas.openxmlformats.org/officeDocument/2006/relationships/diagramLayout" Target="../diagrams/layout3.xml"/><Relationship Id="rId1" Type="http://schemas.openxmlformats.org/officeDocument/2006/relationships/slideLayout" Target="../slideLayouts/slideLayout2.xml"/><Relationship Id="rId6" Type="http://schemas.openxmlformats.org/officeDocument/2006/relationships/hyperlink" Target="https://www.nice.org.uk/" TargetMode="External"/><Relationship Id="rId11" Type="http://schemas.openxmlformats.org/officeDocument/2006/relationships/hyperlink" Target="https://www.who.int/teams/health-promotion/enhanced-wellbeing/first-global-conference" TargetMode="External"/><Relationship Id="rId24" Type="http://schemas.openxmlformats.org/officeDocument/2006/relationships/diagramLayout" Target="../diagrams/layout2.xml"/><Relationship Id="rId32" Type="http://schemas.microsoft.com/office/2007/relationships/diagramDrawing" Target="../diagrams/drawing3.xml"/><Relationship Id="rId37" Type="http://schemas.openxmlformats.org/officeDocument/2006/relationships/diagramColors" Target="../diagrams/colors4.xml"/><Relationship Id="rId40" Type="http://schemas.openxmlformats.org/officeDocument/2006/relationships/image" Target="../media/image14.svg"/><Relationship Id="rId45" Type="http://schemas.openxmlformats.org/officeDocument/2006/relationships/image" Target="../media/image19.svg"/><Relationship Id="rId5" Type="http://schemas.openxmlformats.org/officeDocument/2006/relationships/hyperlink" Target="https://link.springer.com/article/10.1186/s12889-026-26203-z?utm_source=chatgpt.com" TargetMode="External"/><Relationship Id="rId15" Type="http://schemas.openxmlformats.org/officeDocument/2006/relationships/diagramData" Target="../diagrams/data1.xml"/><Relationship Id="rId23" Type="http://schemas.openxmlformats.org/officeDocument/2006/relationships/diagramData" Target="../diagrams/data2.xml"/><Relationship Id="rId28" Type="http://schemas.openxmlformats.org/officeDocument/2006/relationships/diagramData" Target="../diagrams/data3.xml"/><Relationship Id="rId36" Type="http://schemas.openxmlformats.org/officeDocument/2006/relationships/diagramQuickStyle" Target="../diagrams/quickStyle4.xml"/><Relationship Id="rId10" Type="http://schemas.openxmlformats.org/officeDocument/2006/relationships/hyperlink" Target="https://www.gov.uk/government/publications/adult-obesity-applying-all-our-health" TargetMode="External"/><Relationship Id="rId19" Type="http://schemas.microsoft.com/office/2007/relationships/diagramDrawing" Target="../diagrams/drawing1.xml"/><Relationship Id="rId31" Type="http://schemas.openxmlformats.org/officeDocument/2006/relationships/diagramColors" Target="../diagrams/colors3.xml"/><Relationship Id="rId44" Type="http://schemas.openxmlformats.org/officeDocument/2006/relationships/image" Target="../media/image18.svg"/><Relationship Id="rId4" Type="http://schemas.openxmlformats.org/officeDocument/2006/relationships/image" Target="../media/image2.png"/><Relationship Id="rId9" Type="http://schemas.openxmlformats.org/officeDocument/2006/relationships/hyperlink" Target="https://www.gov.uk/government/statistics/obesity-profile-may-2025-update" TargetMode="External"/><Relationship Id="rId14" Type="http://schemas.openxmlformats.org/officeDocument/2006/relationships/hyperlink" Target="https://www.who.int/news-room/fact-sheets/detail/obesity-and-overweight" TargetMode="External"/><Relationship Id="rId22" Type="http://schemas.openxmlformats.org/officeDocument/2006/relationships/image" Target="../media/image5.svg"/><Relationship Id="rId27" Type="http://schemas.microsoft.com/office/2007/relationships/diagramDrawing" Target="../diagrams/drawing2.xml"/><Relationship Id="rId30" Type="http://schemas.openxmlformats.org/officeDocument/2006/relationships/diagramQuickStyle" Target="../diagrams/quickStyle3.xml"/><Relationship Id="rId35" Type="http://schemas.openxmlformats.org/officeDocument/2006/relationships/diagramLayout" Target="../diagrams/layout4.xml"/><Relationship Id="rId43" Type="http://schemas.openxmlformats.org/officeDocument/2006/relationships/image" Target="../media/image17.svg"/><Relationship Id="rId8" Type="http://schemas.openxmlformats.org/officeDocument/2006/relationships/hyperlink" Target="https://www.england.nhs.uk/digital-weight-management/" TargetMode="External"/><Relationship Id="rId3" Type="http://schemas.openxmlformats.org/officeDocument/2006/relationships/image" Target="../media/image1.jpeg"/><Relationship Id="rId12" Type="http://schemas.openxmlformats.org/officeDocument/2006/relationships/hyperlink" Target="https://www.who.int/publications/i/item/9789240029200" TargetMode="External"/><Relationship Id="rId17" Type="http://schemas.openxmlformats.org/officeDocument/2006/relationships/diagramQuickStyle" Target="../diagrams/quickStyle1.xml"/><Relationship Id="rId25" Type="http://schemas.openxmlformats.org/officeDocument/2006/relationships/diagramQuickStyle" Target="../diagrams/quickStyle2.xml"/><Relationship Id="rId33" Type="http://schemas.openxmlformats.org/officeDocument/2006/relationships/image" Target="../media/image11.svg"/><Relationship Id="rId38" Type="http://schemas.microsoft.com/office/2007/relationships/diagramDrawing" Target="../diagrams/drawing4.xml"/><Relationship Id="rId46" Type="http://schemas.openxmlformats.org/officeDocument/2006/relationships/image" Target="../media/image20.svg"/><Relationship Id="rId20" Type="http://schemas.openxmlformats.org/officeDocument/2006/relationships/image" Target="../media/image3.svg"/><Relationship Id="rId41" Type="http://schemas.openxmlformats.org/officeDocument/2006/relationships/image" Target="../media/image15.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alpha val="3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AE42A-B78A-EC9A-8DF8-2F0DCE9280F0}"/>
              </a:ext>
            </a:extLst>
          </p:cNvPr>
          <p:cNvSpPr>
            <a:spLocks noGrp="1"/>
          </p:cNvSpPr>
          <p:nvPr>
            <p:ph type="title"/>
          </p:nvPr>
        </p:nvSpPr>
        <p:spPr>
          <a:xfrm>
            <a:off x="3523984" y="50799"/>
            <a:ext cx="5438048" cy="1369655"/>
          </a:xfrm>
          <a:solidFill>
            <a:schemeClr val="accent4">
              <a:lumMod val="20000"/>
              <a:lumOff val="80000"/>
            </a:schemeClr>
          </a:solidFill>
        </p:spPr>
        <p:txBody>
          <a:bodyPr vert="horz" lIns="91440" tIns="45720" rIns="91440" bIns="45720" rtlCol="0" anchor="b">
            <a:normAutofit fontScale="90000"/>
          </a:bodyPr>
          <a:lstStyle/>
          <a:p>
            <a:pPr algn="ctr">
              <a:lnSpc>
                <a:spcPct val="150000"/>
              </a:lnSpc>
            </a:pPr>
            <a:r>
              <a:rPr lang="en-US" sz="2200" b="1" dirty="0"/>
              <a:t>HEALTHYLIFE AI</a:t>
            </a:r>
            <a:br>
              <a:rPr lang="en-US" dirty="0"/>
            </a:br>
            <a:r>
              <a:rPr lang="en-US" sz="1300" dirty="0">
                <a:solidFill>
                  <a:schemeClr val="accent1"/>
                </a:solidFill>
              </a:rPr>
              <a:t>AN-AI BASED DIGITAL HEALTH PROMOTION INTERVENTION FOR PREVENTING ADULT OBESITYIN ENGLAND</a:t>
            </a:r>
            <a:br>
              <a:rPr lang="en-US" sz="1800" dirty="0">
                <a:solidFill>
                  <a:schemeClr val="accent1"/>
                </a:solidFill>
              </a:rPr>
            </a:br>
            <a:r>
              <a:rPr lang="en-US" sz="1200" dirty="0">
                <a:solidFill>
                  <a:srgbClr val="002060"/>
                </a:solidFill>
              </a:rPr>
              <a:t>Empowering Healthier lives through technology, motivation and personalized support</a:t>
            </a:r>
            <a:br>
              <a:rPr lang="en-US" sz="1200" dirty="0">
                <a:solidFill>
                  <a:srgbClr val="002060"/>
                </a:solidFill>
              </a:rPr>
            </a:br>
            <a:r>
              <a:rPr lang="en-US" sz="900" b="1" dirty="0">
                <a:solidFill>
                  <a:schemeClr val="tx1"/>
                </a:solidFill>
                <a:latin typeface="+mn-lt"/>
              </a:rPr>
              <a:t>PAULA LATORRE 2231782 POPULATION HEALTH AND DIGITAL HEALTH </a:t>
            </a:r>
            <a:r>
              <a:rPr lang="en-US" sz="900" b="1">
                <a:solidFill>
                  <a:schemeClr val="tx1"/>
                </a:solidFill>
                <a:latin typeface="+mn-lt"/>
              </a:rPr>
              <a:t>PROMOTION  LCHS7009 DIOLA </a:t>
            </a:r>
            <a:r>
              <a:rPr lang="en-US" sz="900" b="1" dirty="0">
                <a:solidFill>
                  <a:schemeClr val="tx1"/>
                </a:solidFill>
                <a:latin typeface="+mn-lt"/>
              </a:rPr>
              <a:t>BIJLHOUT’</a:t>
            </a:r>
            <a:endParaRPr lang="en-US" dirty="0">
              <a:solidFill>
                <a:schemeClr val="tx1"/>
              </a:solidFill>
            </a:endParaRPr>
          </a:p>
        </p:txBody>
      </p:sp>
      <p:pic>
        <p:nvPicPr>
          <p:cNvPr id="4" name="Picture 3" descr="Una persona sosteniendo un teléfono inteligente en la mano">
            <a:extLst>
              <a:ext uri="{FF2B5EF4-FFF2-40B4-BE49-F238E27FC236}">
                <a16:creationId xmlns:a16="http://schemas.microsoft.com/office/drawing/2014/main" id="{53D5D9A9-42BC-283A-5056-F15B57E1826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1103" y="126695"/>
            <a:ext cx="3159668" cy="1789191"/>
          </a:xfrm>
          <a:prstGeom prst="rect">
            <a:avLst/>
          </a:prstGeom>
          <a:noFill/>
          <a:ln>
            <a:noFill/>
          </a:ln>
        </p:spPr>
      </p:pic>
      <p:pic>
        <p:nvPicPr>
          <p:cNvPr id="5" name="Picture 4">
            <a:extLst>
              <a:ext uri="{FF2B5EF4-FFF2-40B4-BE49-F238E27FC236}">
                <a16:creationId xmlns:a16="http://schemas.microsoft.com/office/drawing/2014/main" id="{E6277C30-5A76-0F00-FD27-E36088DA922D}"/>
              </a:ext>
            </a:extLst>
          </p:cNvPr>
          <p:cNvPicPr>
            <a:picLocks noChangeAspect="1"/>
          </p:cNvPicPr>
          <p:nvPr/>
        </p:nvPicPr>
        <p:blipFill>
          <a:blip r:embed="rId4"/>
          <a:stretch>
            <a:fillRect/>
          </a:stretch>
        </p:blipFill>
        <p:spPr>
          <a:xfrm>
            <a:off x="9177382" y="126695"/>
            <a:ext cx="2723515" cy="1789191"/>
          </a:xfrm>
          <a:prstGeom prst="rect">
            <a:avLst/>
          </a:prstGeom>
        </p:spPr>
      </p:pic>
      <p:sp>
        <p:nvSpPr>
          <p:cNvPr id="6" name="Rectangle: Rounded Corners 5">
            <a:extLst>
              <a:ext uri="{FF2B5EF4-FFF2-40B4-BE49-F238E27FC236}">
                <a16:creationId xmlns:a16="http://schemas.microsoft.com/office/drawing/2014/main" id="{DB770BA1-B50A-801F-BFAF-34BBF78366EF}"/>
              </a:ext>
            </a:extLst>
          </p:cNvPr>
          <p:cNvSpPr/>
          <p:nvPr/>
        </p:nvSpPr>
        <p:spPr>
          <a:xfrm>
            <a:off x="291103" y="2002971"/>
            <a:ext cx="2854868" cy="4632721"/>
          </a:xfrm>
          <a:prstGeom prst="roundRect">
            <a:avLst/>
          </a:prstGeom>
          <a:gradFill>
            <a:gsLst>
              <a:gs pos="0">
                <a:schemeClr val="accent2">
                  <a:lumMod val="110000"/>
                  <a:satMod val="105000"/>
                  <a:tint val="67000"/>
                  <a:alpha val="21000"/>
                </a:schemeClr>
              </a:gs>
              <a:gs pos="0">
                <a:schemeClr val="accent2">
                  <a:satMod val="109000"/>
                  <a:tint val="81000"/>
                  <a:alpha val="42000"/>
                  <a:lumMod val="86000"/>
                </a:schemeClr>
              </a:gs>
            </a:gsLst>
          </a:gradFill>
          <a:ln>
            <a:noFill/>
          </a:ln>
        </p:spPr>
        <p:style>
          <a:lnRef idx="1">
            <a:schemeClr val="accent2"/>
          </a:lnRef>
          <a:fillRef idx="2">
            <a:schemeClr val="accent2"/>
          </a:fillRef>
          <a:effectRef idx="1">
            <a:schemeClr val="accent2"/>
          </a:effectRef>
          <a:fontRef idx="minor">
            <a:schemeClr val="dk1"/>
          </a:fontRef>
        </p:style>
        <p:txBody>
          <a:bodyPr lIns="90000" rtlCol="0" anchor="t" anchorCtr="0"/>
          <a:lstStyle/>
          <a:p>
            <a:r>
              <a:rPr lang="en-GB" sz="1400" b="1" dirty="0"/>
              <a:t>1. BACKGROUND</a:t>
            </a:r>
          </a:p>
          <a:p>
            <a:r>
              <a:rPr lang="en-GB" sz="900" dirty="0"/>
              <a:t>Obesity continues to be the most prevalent public health concern in England. 30 of adults were obese at the start of 2024,  and 66 were either overweight or obese(NHS England, 2024).  The health concerns linked to obesity; such as type 2 diabetes,  cancer and cardiovascular risks,  place significant demands on the NHS. </a:t>
            </a:r>
          </a:p>
          <a:p>
            <a:endParaRPr lang="en-GB" sz="900" dirty="0"/>
          </a:p>
          <a:p>
            <a:pPr marL="171450" indent="-171450">
              <a:buFont typeface="Arial" panose="020B0604020202020204" pitchFamily="34" charset="0"/>
              <a:buChar char="•"/>
            </a:pPr>
            <a:r>
              <a:rPr lang="en-GB" sz="900" b="1" dirty="0"/>
              <a:t>Prior to the CPGs</a:t>
            </a:r>
            <a:r>
              <a:rPr lang="en-GB" sz="900" dirty="0"/>
              <a:t>: community (weight) management programs,  general information on lifestyles of diet and physical activity,  and national level campaigning.</a:t>
            </a:r>
          </a:p>
          <a:p>
            <a:endParaRPr lang="en-GB" sz="900" dirty="0"/>
          </a:p>
          <a:p>
            <a:pPr marL="171450" indent="-171450">
              <a:buFont typeface="Arial" panose="020B0604020202020204" pitchFamily="34" charset="0"/>
              <a:buChar char="•"/>
            </a:pPr>
            <a:r>
              <a:rPr lang="en-GB" sz="900" b="1" dirty="0"/>
              <a:t>Digital interventions</a:t>
            </a:r>
            <a:r>
              <a:rPr lang="en-GB" sz="900" dirty="0"/>
              <a:t>. The NHS digital weight management programme. (The programme utilizes digital device and coaching components that may promote behavioural change.)</a:t>
            </a:r>
          </a:p>
          <a:p>
            <a:endParaRPr lang="en-GB" sz="900" dirty="0"/>
          </a:p>
          <a:p>
            <a:pPr marL="171450" indent="-171450">
              <a:buFont typeface="Arial" panose="020B0604020202020204" pitchFamily="34" charset="0"/>
              <a:buChar char="•"/>
            </a:pPr>
            <a:r>
              <a:rPr lang="en-GB" sz="900" b="1" dirty="0"/>
              <a:t>HealthyLife AI</a:t>
            </a:r>
            <a:r>
              <a:rPr lang="en-GB" sz="900" dirty="0"/>
              <a:t>:  a digital application using wearable technology,  personal feedback and human coaching for sustained healthy lifestyle habits</a:t>
            </a:r>
          </a:p>
          <a:p>
            <a:pPr marL="171450" indent="-171450">
              <a:buFont typeface="Arial" panose="020B0604020202020204" pitchFamily="34" charset="0"/>
              <a:buChar char="•"/>
            </a:pPr>
            <a:endParaRPr lang="en-GB" sz="900" dirty="0"/>
          </a:p>
          <a:p>
            <a:pPr marL="171450" indent="-171450">
              <a:buFont typeface="Arial" panose="020B0604020202020204" pitchFamily="34" charset="0"/>
              <a:buChar char="•"/>
            </a:pPr>
            <a:endParaRPr lang="en-GB" sz="900" dirty="0"/>
          </a:p>
          <a:p>
            <a:pPr marL="171450" indent="-171450">
              <a:buFont typeface="Arial" panose="020B0604020202020204" pitchFamily="34" charset="0"/>
              <a:buChar char="•"/>
            </a:pPr>
            <a:endParaRPr lang="en-GB" sz="900" dirty="0"/>
          </a:p>
          <a:p>
            <a:pPr marL="171450" indent="-171450">
              <a:buFont typeface="Arial" panose="020B0604020202020204" pitchFamily="34" charset="0"/>
              <a:buChar char="•"/>
            </a:pPr>
            <a:endParaRPr lang="en-GB" sz="900" dirty="0"/>
          </a:p>
          <a:p>
            <a:r>
              <a:rPr lang="en-GB" sz="900" b="1" dirty="0"/>
              <a:t> Community                   Digital                 AI-Powered</a:t>
            </a:r>
          </a:p>
          <a:p>
            <a:r>
              <a:rPr lang="en-GB" sz="900" b="1" dirty="0"/>
              <a:t>Programmes             Interventions        Personalised </a:t>
            </a:r>
          </a:p>
          <a:p>
            <a:r>
              <a:rPr lang="en-GB" sz="900" b="1" dirty="0"/>
              <a:t>                                                                         Support</a:t>
            </a:r>
          </a:p>
        </p:txBody>
      </p:sp>
      <p:sp>
        <p:nvSpPr>
          <p:cNvPr id="7" name="Rectangle: Rounded Corners 6">
            <a:extLst>
              <a:ext uri="{FF2B5EF4-FFF2-40B4-BE49-F238E27FC236}">
                <a16:creationId xmlns:a16="http://schemas.microsoft.com/office/drawing/2014/main" id="{0BF624F5-13FC-E4F0-E54D-28DDDA1B38E7}"/>
              </a:ext>
            </a:extLst>
          </p:cNvPr>
          <p:cNvSpPr/>
          <p:nvPr/>
        </p:nvSpPr>
        <p:spPr>
          <a:xfrm>
            <a:off x="3260322" y="1491343"/>
            <a:ext cx="2982686" cy="3975180"/>
          </a:xfrm>
          <a:prstGeom prst="roundRect">
            <a:avLst/>
          </a:prstGeom>
          <a:solidFill>
            <a:schemeClr val="accent6">
              <a:lumMod val="20000"/>
              <a:lumOff val="80000"/>
            </a:schemeClr>
          </a:solidFill>
          <a:ln>
            <a:noFill/>
          </a:ln>
        </p:spPr>
        <p:style>
          <a:lnRef idx="1">
            <a:schemeClr val="accent1"/>
          </a:lnRef>
          <a:fillRef idx="3">
            <a:schemeClr val="accent1"/>
          </a:fillRef>
          <a:effectRef idx="2">
            <a:schemeClr val="accent1"/>
          </a:effectRef>
          <a:fontRef idx="minor">
            <a:schemeClr val="lt1"/>
          </a:fontRef>
        </p:style>
        <p:txBody>
          <a:bodyPr rtlCol="0" anchor="t" anchorCtr="0"/>
          <a:lstStyle/>
          <a:p>
            <a:r>
              <a:rPr lang="en-GB" sz="1400" b="1" dirty="0">
                <a:solidFill>
                  <a:schemeClr val="tx1"/>
                </a:solidFill>
              </a:rPr>
              <a:t>2. HEALTH PROMOTION VALUES &amp; PRINCIPLES </a:t>
            </a:r>
          </a:p>
          <a:p>
            <a:r>
              <a:rPr lang="en-GB" sz="900" dirty="0">
                <a:solidFill>
                  <a:schemeClr val="tx1"/>
                </a:solidFill>
              </a:rPr>
              <a:t>Health promotion enables individuals and communities to increase control over their health and improve wellbeing (WHO, 1986). HealthyLife AI has been designed according to the core principles of health promotion.</a:t>
            </a: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a:p>
            <a:endParaRPr lang="en-GB" sz="900" dirty="0">
              <a:solidFill>
                <a:schemeClr val="tx1"/>
              </a:solidFill>
            </a:endParaRPr>
          </a:p>
        </p:txBody>
      </p:sp>
      <p:sp>
        <p:nvSpPr>
          <p:cNvPr id="9" name="Rectangle: Rounded Corners 8">
            <a:extLst>
              <a:ext uri="{FF2B5EF4-FFF2-40B4-BE49-F238E27FC236}">
                <a16:creationId xmlns:a16="http://schemas.microsoft.com/office/drawing/2014/main" id="{73DB0657-7B9A-2D1D-C14F-D840A28C39BF}"/>
              </a:ext>
            </a:extLst>
          </p:cNvPr>
          <p:cNvSpPr/>
          <p:nvPr/>
        </p:nvSpPr>
        <p:spPr>
          <a:xfrm>
            <a:off x="6342329" y="1519262"/>
            <a:ext cx="2645229" cy="3947261"/>
          </a:xfrm>
          <a:prstGeom prst="round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nchorCtr="0"/>
          <a:lstStyle/>
          <a:p>
            <a:pPr algn="ctr"/>
            <a:r>
              <a:rPr lang="en-GB" sz="1400" b="1" dirty="0">
                <a:solidFill>
                  <a:schemeClr val="tx1"/>
                </a:solidFill>
              </a:rPr>
              <a:t>3. BEHAVIOURAL CHANGE THEORY M-B MODEL </a:t>
            </a:r>
          </a:p>
          <a:p>
            <a:endParaRPr lang="en-GB" sz="900" b="1" dirty="0">
              <a:solidFill>
                <a:schemeClr val="tx1"/>
              </a:solidFill>
            </a:endParaRPr>
          </a:p>
          <a:p>
            <a:r>
              <a:rPr lang="en-GB" sz="900" b="1" dirty="0">
                <a:solidFill>
                  <a:schemeClr val="tx2"/>
                </a:solidFill>
              </a:rPr>
              <a:t>COM-B Model</a:t>
            </a:r>
          </a:p>
          <a:p>
            <a:r>
              <a:rPr lang="en-GB" sz="900" dirty="0">
                <a:solidFill>
                  <a:schemeClr val="tx1"/>
                </a:solidFill>
              </a:rPr>
              <a:t>The COM-B model (Michie et al., 2011) suggests that behaviour is a result of the interaction between Capability, Opportunity and Motivation.</a:t>
            </a:r>
          </a:p>
          <a:p>
            <a:endParaRPr lang="en-GB" sz="1400" b="1" dirty="0">
              <a:solidFill>
                <a:schemeClr val="tx1"/>
              </a:solidFill>
            </a:endParaRPr>
          </a:p>
          <a:p>
            <a:pPr algn="ctr"/>
            <a:r>
              <a:rPr lang="en-GB" b="1" dirty="0">
                <a:solidFill>
                  <a:schemeClr val="tx1"/>
                </a:solidFill>
              </a:rPr>
              <a:t> </a:t>
            </a:r>
          </a:p>
        </p:txBody>
      </p:sp>
      <p:sp>
        <p:nvSpPr>
          <p:cNvPr id="11" name="Rectangle: Rounded Corners 10">
            <a:extLst>
              <a:ext uri="{FF2B5EF4-FFF2-40B4-BE49-F238E27FC236}">
                <a16:creationId xmlns:a16="http://schemas.microsoft.com/office/drawing/2014/main" id="{D415C300-152A-D3AD-166B-D029BA191988}"/>
              </a:ext>
            </a:extLst>
          </p:cNvPr>
          <p:cNvSpPr/>
          <p:nvPr/>
        </p:nvSpPr>
        <p:spPr>
          <a:xfrm>
            <a:off x="9086880" y="2090057"/>
            <a:ext cx="2952720" cy="2084378"/>
          </a:xfrm>
          <a:prstGeom prst="roundRect">
            <a:avLst/>
          </a:prstGeom>
          <a:solidFill>
            <a:schemeClr val="accent1">
              <a:lumMod val="60000"/>
              <a:lumOff val="4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nchorCtr="0"/>
          <a:lstStyle/>
          <a:p>
            <a:r>
              <a:rPr lang="en-GB" sz="1400" b="1" dirty="0">
                <a:solidFill>
                  <a:schemeClr val="tx1"/>
                </a:solidFill>
              </a:rPr>
              <a:t>4. EXPECTED OUTCOMES</a:t>
            </a:r>
          </a:p>
          <a:p>
            <a:endParaRPr lang="en-GB" sz="900" b="1" dirty="0">
              <a:solidFill>
                <a:schemeClr val="tx1"/>
              </a:solidFill>
            </a:endParaRPr>
          </a:p>
          <a:p>
            <a:r>
              <a:rPr lang="en-GB" sz="900" b="1" dirty="0">
                <a:solidFill>
                  <a:schemeClr val="accent4">
                    <a:lumMod val="50000"/>
                  </a:schemeClr>
                </a:solidFill>
              </a:rPr>
              <a:t>HealthyLife AI is expected to:</a:t>
            </a:r>
          </a:p>
          <a:p>
            <a:pPr marL="171450" indent="-171450">
              <a:buFont typeface="Wingdings" panose="05000000000000000000" pitchFamily="2" charset="2"/>
              <a:buChar char="Ø"/>
            </a:pPr>
            <a:r>
              <a:rPr lang="en-GB" sz="900" dirty="0">
                <a:solidFill>
                  <a:schemeClr val="tx1"/>
                </a:solidFill>
              </a:rPr>
              <a:t>Increase physical activity</a:t>
            </a:r>
          </a:p>
          <a:p>
            <a:pPr marL="171450" indent="-171450">
              <a:buFont typeface="Wingdings" panose="05000000000000000000" pitchFamily="2" charset="2"/>
              <a:buChar char="Ø"/>
            </a:pPr>
            <a:r>
              <a:rPr lang="en-GB" sz="900" dirty="0">
                <a:solidFill>
                  <a:schemeClr val="tx1"/>
                </a:solidFill>
              </a:rPr>
              <a:t>Enhance healthy eating habits</a:t>
            </a:r>
          </a:p>
          <a:p>
            <a:pPr marL="171450" indent="-171450">
              <a:buFont typeface="Wingdings" panose="05000000000000000000" pitchFamily="2" charset="2"/>
              <a:buChar char="Ø"/>
            </a:pPr>
            <a:r>
              <a:rPr lang="en-GB" sz="900" dirty="0">
                <a:solidFill>
                  <a:schemeClr val="tx1"/>
                </a:solidFill>
              </a:rPr>
              <a:t>Supports sustainable weight management </a:t>
            </a:r>
          </a:p>
          <a:p>
            <a:pPr marL="171450" indent="-171450">
              <a:buFont typeface="Wingdings" panose="05000000000000000000" pitchFamily="2" charset="2"/>
              <a:buChar char="Ø"/>
            </a:pPr>
            <a:r>
              <a:rPr lang="en-GB" sz="900" dirty="0">
                <a:solidFill>
                  <a:schemeClr val="tx1"/>
                </a:solidFill>
              </a:rPr>
              <a:t>Reduce illnesses caused by overweight;</a:t>
            </a:r>
          </a:p>
          <a:p>
            <a:pPr marL="171450" indent="-171450">
              <a:buFont typeface="Wingdings" panose="05000000000000000000" pitchFamily="2" charset="2"/>
              <a:buChar char="Ø"/>
            </a:pPr>
            <a:r>
              <a:rPr lang="en-GB" sz="900" dirty="0">
                <a:solidFill>
                  <a:schemeClr val="tx1"/>
                </a:solidFill>
              </a:rPr>
              <a:t>Improve engagement by using AI personalisation</a:t>
            </a:r>
          </a:p>
          <a:p>
            <a:pPr marL="171450" indent="-171450">
              <a:buFont typeface="Wingdings" panose="05000000000000000000" pitchFamily="2" charset="2"/>
              <a:buChar char="Ø"/>
            </a:pPr>
            <a:r>
              <a:rPr lang="en-GB" sz="900" dirty="0">
                <a:solidFill>
                  <a:schemeClr val="tx1"/>
                </a:solidFill>
              </a:rPr>
              <a:t>To help narrow the disparities in digital health.</a:t>
            </a:r>
          </a:p>
          <a:p>
            <a:r>
              <a:rPr lang="en-GB" sz="1400" b="1" dirty="0">
                <a:solidFill>
                  <a:schemeClr val="tx1"/>
                </a:solidFill>
              </a:rPr>
              <a:t> </a:t>
            </a:r>
          </a:p>
        </p:txBody>
      </p:sp>
      <p:sp>
        <p:nvSpPr>
          <p:cNvPr id="28" name="Rectangle: Rounded Corners 27">
            <a:extLst>
              <a:ext uri="{FF2B5EF4-FFF2-40B4-BE49-F238E27FC236}">
                <a16:creationId xmlns:a16="http://schemas.microsoft.com/office/drawing/2014/main" id="{BF59C24D-D642-7B55-ED45-4D07B32A2557}"/>
              </a:ext>
            </a:extLst>
          </p:cNvPr>
          <p:cNvSpPr/>
          <p:nvPr/>
        </p:nvSpPr>
        <p:spPr>
          <a:xfrm>
            <a:off x="9056915" y="4278086"/>
            <a:ext cx="2982686" cy="2546226"/>
          </a:xfrm>
          <a:prstGeom prst="round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t" anchorCtr="0"/>
          <a:lstStyle/>
          <a:p>
            <a:r>
              <a:rPr lang="en-GB" sz="1400" b="1" dirty="0">
                <a:solidFill>
                  <a:schemeClr val="tx1"/>
                </a:solidFill>
              </a:rPr>
              <a:t>REFERENCES</a:t>
            </a:r>
          </a:p>
          <a:p>
            <a:r>
              <a:rPr lang="en-GB" sz="400" b="1" dirty="0">
                <a:solidFill>
                  <a:schemeClr val="accent4">
                    <a:lumMod val="50000"/>
                  </a:schemeClr>
                </a:solidFill>
              </a:rPr>
              <a:t> </a:t>
            </a:r>
            <a:r>
              <a:rPr lang="en-GB" sz="400" dirty="0">
                <a:solidFill>
                  <a:schemeClr val="accent4">
                    <a:lumMod val="50000"/>
                  </a:schemeClr>
                </a:solidFill>
              </a:rPr>
              <a:t>Barrett, S., Ahern, A.L., Taylor, K., et al. (2026) ‘Evaluation of the experience of people referred under the NHS enhanced service incentive for obesity to the NHS Digital Weight Management Programme: A mixed-method study’, </a:t>
            </a:r>
            <a:r>
              <a:rPr lang="en-GB" sz="400" i="1" dirty="0">
                <a:solidFill>
                  <a:schemeClr val="accent4">
                    <a:lumMod val="50000"/>
                  </a:schemeClr>
                </a:solidFill>
              </a:rPr>
              <a:t>BMC Public Health</a:t>
            </a:r>
            <a:r>
              <a:rPr lang="en-GB" sz="400" dirty="0">
                <a:solidFill>
                  <a:schemeClr val="accent4">
                    <a:lumMod val="50000"/>
                  </a:schemeClr>
                </a:solidFill>
              </a:rPr>
              <a:t>, 26. Available at: </a:t>
            </a:r>
            <a:r>
              <a:rPr lang="en-GB" sz="400" dirty="0">
                <a:solidFill>
                  <a:schemeClr val="accent4">
                    <a:lumMod val="50000"/>
                  </a:schemeClr>
                </a:solidFill>
                <a:hlinkClick r:id="rId5">
                  <a:extLst>
                    <a:ext uri="{A12FA001-AC4F-418D-AE19-62706E023703}">
                      <ahyp:hlinkClr xmlns:ahyp="http://schemas.microsoft.com/office/drawing/2018/hyperlinkcolor" val="tx"/>
                    </a:ext>
                  </a:extLst>
                </a:hlinkClick>
              </a:rPr>
              <a:t>https://link.springer.com/article/10.1186/s12889-026-26203-z</a:t>
            </a:r>
            <a:r>
              <a:rPr lang="en-GB" sz="400" dirty="0">
                <a:solidFill>
                  <a:schemeClr val="accent4">
                    <a:lumMod val="50000"/>
                  </a:schemeClr>
                </a:solidFill>
              </a:rPr>
              <a:t> (Accessed: 16 July 2026).</a:t>
            </a:r>
          </a:p>
          <a:p>
            <a:r>
              <a:rPr lang="en-GB" sz="400" dirty="0">
                <a:solidFill>
                  <a:schemeClr val="accent4">
                    <a:lumMod val="50000"/>
                  </a:schemeClr>
                </a:solidFill>
              </a:rPr>
              <a:t>Hutcheson, M.J., Rollo, M.E., Krukowski, R.A., Ells, L.J., Harvey, J., Morgan, P.J., Callister, R. and Collins, C.E. (2021) ‘eHealth interventions for the prevention and treatment of overweight and obesity in adults: A systematic review’, </a:t>
            </a:r>
            <a:r>
              <a:rPr lang="en-GB" sz="400" i="1" dirty="0">
                <a:solidFill>
                  <a:schemeClr val="accent4">
                    <a:lumMod val="50000"/>
                  </a:schemeClr>
                </a:solidFill>
              </a:rPr>
              <a:t>Journal of Human Nutrition and Dietetics</a:t>
            </a:r>
            <a:r>
              <a:rPr lang="en-GB" sz="400" dirty="0">
                <a:solidFill>
                  <a:schemeClr val="accent4">
                    <a:lumMod val="50000"/>
                  </a:schemeClr>
                </a:solidFill>
              </a:rPr>
              <a:t>, 34(2), pp. 463–480.</a:t>
            </a:r>
          </a:p>
          <a:p>
            <a:r>
              <a:rPr lang="en-GB" sz="400" dirty="0">
                <a:solidFill>
                  <a:schemeClr val="accent4">
                    <a:lumMod val="50000"/>
                  </a:schemeClr>
                </a:solidFill>
              </a:rPr>
              <a:t>Michie, S., van Stralen, M.M. and West, R. (2011) ‘The Behaviour Change Wheel: A new method for characterising and designing behaviour change interventions’, </a:t>
            </a:r>
            <a:r>
              <a:rPr lang="en-GB" sz="400" i="1" dirty="0">
                <a:solidFill>
                  <a:schemeClr val="accent4">
                    <a:lumMod val="50000"/>
                  </a:schemeClr>
                </a:solidFill>
              </a:rPr>
              <a:t>Implementation Science</a:t>
            </a:r>
            <a:r>
              <a:rPr lang="en-GB" sz="400" dirty="0">
                <a:solidFill>
                  <a:schemeClr val="accent4">
                    <a:lumMod val="50000"/>
                  </a:schemeClr>
                </a:solidFill>
              </a:rPr>
              <a:t>, 6(42), pp. 1–12.</a:t>
            </a:r>
          </a:p>
          <a:p>
            <a:r>
              <a:rPr lang="en-GB" sz="400" dirty="0">
                <a:solidFill>
                  <a:schemeClr val="accent4">
                    <a:lumMod val="50000"/>
                  </a:schemeClr>
                </a:solidFill>
              </a:rPr>
              <a:t>National Institute for Health and Care Excellence (NICE) (2022) </a:t>
            </a:r>
            <a:r>
              <a:rPr lang="en-GB" sz="400" i="1" dirty="0">
                <a:solidFill>
                  <a:schemeClr val="accent4">
                    <a:lumMod val="50000"/>
                  </a:schemeClr>
                </a:solidFill>
              </a:rPr>
              <a:t>Behaviour change: Digital and mobile health interventions</a:t>
            </a:r>
            <a:r>
              <a:rPr lang="en-GB" sz="400" dirty="0">
                <a:solidFill>
                  <a:schemeClr val="accent4">
                    <a:lumMod val="50000"/>
                  </a:schemeClr>
                </a:solidFill>
              </a:rPr>
              <a:t>. London: NICE. Available at: </a:t>
            </a:r>
            <a:r>
              <a:rPr lang="en-GB" sz="400" dirty="0">
                <a:solidFill>
                  <a:schemeClr val="accent4">
                    <a:lumMod val="50000"/>
                  </a:schemeClr>
                </a:solidFill>
                <a:hlinkClick r:id="rId6">
                  <a:extLst>
                    <a:ext uri="{A12FA001-AC4F-418D-AE19-62706E023703}">
                      <ahyp:hlinkClr xmlns:ahyp="http://schemas.microsoft.com/office/drawing/2018/hyperlinkcolor" val="tx"/>
                    </a:ext>
                  </a:extLst>
                </a:hlinkClick>
              </a:rPr>
              <a:t>https://www.nice.org.uk</a:t>
            </a:r>
            <a:r>
              <a:rPr lang="en-GB" sz="400" dirty="0">
                <a:solidFill>
                  <a:schemeClr val="accent4">
                    <a:lumMod val="50000"/>
                  </a:schemeClr>
                </a:solidFill>
              </a:rPr>
              <a:t> (Accessed: 18 July 2026).</a:t>
            </a:r>
          </a:p>
          <a:p>
            <a:r>
              <a:rPr lang="en-GB" sz="400" dirty="0">
                <a:solidFill>
                  <a:schemeClr val="accent4">
                    <a:lumMod val="50000"/>
                  </a:schemeClr>
                </a:solidFill>
              </a:rPr>
              <a:t>NHS England (2024) </a:t>
            </a:r>
            <a:r>
              <a:rPr lang="en-GB" sz="400" i="1" dirty="0">
                <a:solidFill>
                  <a:schemeClr val="accent4">
                    <a:lumMod val="50000"/>
                  </a:schemeClr>
                </a:solidFill>
              </a:rPr>
              <a:t>Health Survey for England 2024: Adults overweight and obesity</a:t>
            </a:r>
            <a:r>
              <a:rPr lang="en-GB" sz="400" dirty="0">
                <a:solidFill>
                  <a:schemeClr val="accent4">
                    <a:lumMod val="50000"/>
                  </a:schemeClr>
                </a:solidFill>
              </a:rPr>
              <a:t>. Available at: </a:t>
            </a:r>
            <a:r>
              <a:rPr lang="en-GB" sz="400" dirty="0">
                <a:solidFill>
                  <a:schemeClr val="accent4">
                    <a:lumMod val="50000"/>
                  </a:schemeClr>
                </a:solidFill>
                <a:hlinkClick r:id="rId7">
                  <a:extLst>
                    <a:ext uri="{A12FA001-AC4F-418D-AE19-62706E023703}">
                      <ahyp:hlinkClr xmlns:ahyp="http://schemas.microsoft.com/office/drawing/2018/hyperlinkcolor" val="tx"/>
                    </a:ext>
                  </a:extLst>
                </a:hlinkClick>
              </a:rPr>
              <a:t>https://digital.nhs.uk/data-and-information/publications/statistical/health-survey-for-england/2024/adults-overweight-and-obesity</a:t>
            </a:r>
            <a:r>
              <a:rPr lang="en-GB" sz="400" dirty="0">
                <a:solidFill>
                  <a:schemeClr val="accent4">
                    <a:lumMod val="50000"/>
                  </a:schemeClr>
                </a:solidFill>
              </a:rPr>
              <a:t> (Accessed: 20 July 2026).</a:t>
            </a:r>
          </a:p>
          <a:p>
            <a:r>
              <a:rPr lang="en-GB" sz="400" dirty="0">
                <a:solidFill>
                  <a:schemeClr val="accent4">
                    <a:lumMod val="50000"/>
                  </a:schemeClr>
                </a:solidFill>
              </a:rPr>
              <a:t>NHS England (2024) </a:t>
            </a:r>
            <a:r>
              <a:rPr lang="en-GB" sz="400" i="1" dirty="0">
                <a:solidFill>
                  <a:schemeClr val="accent4">
                    <a:lumMod val="50000"/>
                  </a:schemeClr>
                </a:solidFill>
              </a:rPr>
              <a:t>The NHS Digital Weight Management Programme</a:t>
            </a:r>
            <a:r>
              <a:rPr lang="en-GB" sz="400" dirty="0">
                <a:solidFill>
                  <a:schemeClr val="accent4">
                    <a:lumMod val="50000"/>
                  </a:schemeClr>
                </a:solidFill>
              </a:rPr>
              <a:t>. Available at: </a:t>
            </a:r>
            <a:r>
              <a:rPr lang="en-GB" sz="400" dirty="0">
                <a:solidFill>
                  <a:schemeClr val="accent4">
                    <a:lumMod val="50000"/>
                  </a:schemeClr>
                </a:solidFill>
                <a:hlinkClick r:id="rId8">
                  <a:extLst>
                    <a:ext uri="{A12FA001-AC4F-418D-AE19-62706E023703}">
                      <ahyp:hlinkClr xmlns:ahyp="http://schemas.microsoft.com/office/drawing/2018/hyperlinkcolor" val="tx"/>
                    </a:ext>
                  </a:extLst>
                </a:hlinkClick>
              </a:rPr>
              <a:t>https://www.england.nhs.uk/digital-weight-management/</a:t>
            </a:r>
            <a:r>
              <a:rPr lang="en-GB" sz="400" dirty="0">
                <a:solidFill>
                  <a:schemeClr val="accent4">
                    <a:lumMod val="50000"/>
                  </a:schemeClr>
                </a:solidFill>
              </a:rPr>
              <a:t> (Accessed: 21 July 2026).</a:t>
            </a:r>
          </a:p>
          <a:p>
            <a:r>
              <a:rPr lang="en-GB" sz="400" dirty="0">
                <a:solidFill>
                  <a:schemeClr val="accent4">
                    <a:lumMod val="50000"/>
                  </a:schemeClr>
                </a:solidFill>
              </a:rPr>
              <a:t>Office for Health Improvement and Disparities (2025) </a:t>
            </a:r>
            <a:r>
              <a:rPr lang="en-GB" sz="400" i="1" dirty="0">
                <a:solidFill>
                  <a:schemeClr val="accent4">
                    <a:lumMod val="50000"/>
                  </a:schemeClr>
                </a:solidFill>
              </a:rPr>
              <a:t>Obesity Profile: Short Statistical Commentary</a:t>
            </a:r>
            <a:r>
              <a:rPr lang="en-GB" sz="400" dirty="0">
                <a:solidFill>
                  <a:schemeClr val="accent4">
                    <a:lumMod val="50000"/>
                  </a:schemeClr>
                </a:solidFill>
              </a:rPr>
              <a:t>. London: Department of Health and Social Care. Available at: </a:t>
            </a:r>
            <a:r>
              <a:rPr lang="en-GB" sz="400" dirty="0">
                <a:solidFill>
                  <a:schemeClr val="accent4">
                    <a:lumMod val="50000"/>
                  </a:schemeClr>
                </a:solidFill>
                <a:hlinkClick r:id="rId9">
                  <a:extLst>
                    <a:ext uri="{A12FA001-AC4F-418D-AE19-62706E023703}">
                      <ahyp:hlinkClr xmlns:ahyp="http://schemas.microsoft.com/office/drawing/2018/hyperlinkcolor" val="tx"/>
                    </a:ext>
                  </a:extLst>
                </a:hlinkClick>
              </a:rPr>
              <a:t>https://www.gov.uk/government/statistics/obesity-profile-may-2025-update</a:t>
            </a:r>
            <a:r>
              <a:rPr lang="en-GB" sz="400" dirty="0">
                <a:solidFill>
                  <a:schemeClr val="accent4">
                    <a:lumMod val="50000"/>
                  </a:schemeClr>
                </a:solidFill>
              </a:rPr>
              <a:t> (Accessed: 24 July 2026).</a:t>
            </a:r>
          </a:p>
          <a:p>
            <a:r>
              <a:rPr lang="en-GB" sz="400" dirty="0">
                <a:solidFill>
                  <a:schemeClr val="accent4">
                    <a:lumMod val="50000"/>
                  </a:schemeClr>
                </a:solidFill>
              </a:rPr>
              <a:t>Public Health England (2021) </a:t>
            </a:r>
            <a:r>
              <a:rPr lang="en-GB" sz="400" i="1" dirty="0">
                <a:solidFill>
                  <a:schemeClr val="accent4">
                    <a:lumMod val="50000"/>
                  </a:schemeClr>
                </a:solidFill>
              </a:rPr>
              <a:t>Whole systems approach to obesity</a:t>
            </a:r>
            <a:r>
              <a:rPr lang="en-GB" sz="400" dirty="0">
                <a:solidFill>
                  <a:schemeClr val="accent4">
                    <a:lumMod val="50000"/>
                  </a:schemeClr>
                </a:solidFill>
              </a:rPr>
              <a:t>. London: Public Health England. Available at: </a:t>
            </a:r>
            <a:r>
              <a:rPr lang="en-GB" sz="400" dirty="0">
                <a:solidFill>
                  <a:schemeClr val="accent4">
                    <a:lumMod val="50000"/>
                  </a:schemeClr>
                </a:solidFill>
                <a:hlinkClick r:id="rId10">
                  <a:extLst>
                    <a:ext uri="{A12FA001-AC4F-418D-AE19-62706E023703}">
                      <ahyp:hlinkClr xmlns:ahyp="http://schemas.microsoft.com/office/drawing/2018/hyperlinkcolor" val="tx"/>
                    </a:ext>
                  </a:extLst>
                </a:hlinkClick>
              </a:rPr>
              <a:t>https://www.gov.uk/government/publications/adult-obesity-applying-all-our-health</a:t>
            </a:r>
            <a:r>
              <a:rPr lang="en-GB" sz="400" dirty="0">
                <a:solidFill>
                  <a:schemeClr val="accent4">
                    <a:lumMod val="50000"/>
                  </a:schemeClr>
                </a:solidFill>
              </a:rPr>
              <a:t> (Accessed: 24 July 2026).</a:t>
            </a:r>
          </a:p>
          <a:p>
            <a:r>
              <a:rPr lang="en-GB" sz="400" dirty="0">
                <a:solidFill>
                  <a:schemeClr val="accent4">
                    <a:lumMod val="50000"/>
                  </a:schemeClr>
                </a:solidFill>
              </a:rPr>
              <a:t>Taylor, K., Ahern, A.L., Barrett, S., et al. (2024) ‘Early outcomes of referrals to the English National Health Service Digital Weight Management Programme’, </a:t>
            </a:r>
            <a:r>
              <a:rPr lang="en-GB" sz="400" i="1" dirty="0">
                <a:solidFill>
                  <a:schemeClr val="accent4">
                    <a:lumMod val="50000"/>
                  </a:schemeClr>
                </a:solidFill>
              </a:rPr>
              <a:t>Obesity</a:t>
            </a:r>
            <a:r>
              <a:rPr lang="en-GB" sz="400" dirty="0">
                <a:solidFill>
                  <a:schemeClr val="accent4">
                    <a:lumMod val="50000"/>
                  </a:schemeClr>
                </a:solidFill>
              </a:rPr>
              <a:t>, 32(6), pp. 1246–1255.</a:t>
            </a:r>
          </a:p>
          <a:p>
            <a:r>
              <a:rPr lang="en-GB" sz="400" dirty="0">
                <a:solidFill>
                  <a:schemeClr val="accent4">
                    <a:lumMod val="50000"/>
                  </a:schemeClr>
                </a:solidFill>
              </a:rPr>
              <a:t>World Health Organization (1986) </a:t>
            </a:r>
            <a:r>
              <a:rPr lang="en-GB" sz="400" i="1" dirty="0">
                <a:solidFill>
                  <a:schemeClr val="accent4">
                    <a:lumMod val="50000"/>
                  </a:schemeClr>
                </a:solidFill>
              </a:rPr>
              <a:t>Ottawa Charter for Health Promotion</a:t>
            </a:r>
            <a:r>
              <a:rPr lang="en-GB" sz="400" dirty="0">
                <a:solidFill>
                  <a:schemeClr val="accent4">
                    <a:lumMod val="50000"/>
                  </a:schemeClr>
                </a:solidFill>
              </a:rPr>
              <a:t>. Geneva: World Health Organization. Available at: </a:t>
            </a:r>
            <a:r>
              <a:rPr lang="en-GB" sz="400" dirty="0">
                <a:solidFill>
                  <a:schemeClr val="accent4">
                    <a:lumMod val="50000"/>
                  </a:schemeClr>
                </a:solidFill>
                <a:hlinkClick r:id="rId11">
                  <a:extLst>
                    <a:ext uri="{A12FA001-AC4F-418D-AE19-62706E023703}">
                      <ahyp:hlinkClr xmlns:ahyp="http://schemas.microsoft.com/office/drawing/2018/hyperlinkcolor" val="tx"/>
                    </a:ext>
                  </a:extLst>
                </a:hlinkClick>
              </a:rPr>
              <a:t>https://www.who.int/teams/health-promotion/enhanced-wellbeing/first-global-conference</a:t>
            </a:r>
            <a:r>
              <a:rPr lang="en-GB" sz="400" dirty="0">
                <a:solidFill>
                  <a:schemeClr val="accent4">
                    <a:lumMod val="50000"/>
                  </a:schemeClr>
                </a:solidFill>
              </a:rPr>
              <a:t> (Accessed: 26 July 2026).</a:t>
            </a:r>
          </a:p>
          <a:p>
            <a:r>
              <a:rPr lang="en-GB" sz="400" dirty="0">
                <a:solidFill>
                  <a:schemeClr val="accent4">
                    <a:lumMod val="50000"/>
                  </a:schemeClr>
                </a:solidFill>
              </a:rPr>
              <a:t>World Health Organization (2021) </a:t>
            </a:r>
            <a:r>
              <a:rPr lang="en-GB" sz="400" i="1" dirty="0">
                <a:solidFill>
                  <a:schemeClr val="accent4">
                    <a:lumMod val="50000"/>
                  </a:schemeClr>
                </a:solidFill>
              </a:rPr>
              <a:t>Ethics and Governance of Artificial Intelligence for Health</a:t>
            </a:r>
            <a:r>
              <a:rPr lang="en-GB" sz="400" dirty="0">
                <a:solidFill>
                  <a:schemeClr val="accent4">
                    <a:lumMod val="50000"/>
                  </a:schemeClr>
                </a:solidFill>
              </a:rPr>
              <a:t>. Geneva: World Health Organization. Available at: </a:t>
            </a:r>
            <a:r>
              <a:rPr lang="en-GB" sz="400" dirty="0">
                <a:solidFill>
                  <a:schemeClr val="accent4">
                    <a:lumMod val="50000"/>
                  </a:schemeClr>
                </a:solidFill>
                <a:hlinkClick r:id="rId12">
                  <a:extLst>
                    <a:ext uri="{A12FA001-AC4F-418D-AE19-62706E023703}">
                      <ahyp:hlinkClr xmlns:ahyp="http://schemas.microsoft.com/office/drawing/2018/hyperlinkcolor" val="tx"/>
                    </a:ext>
                  </a:extLst>
                </a:hlinkClick>
              </a:rPr>
              <a:t>https://www.who.int/publications/i/item/9789240029200</a:t>
            </a:r>
            <a:r>
              <a:rPr lang="en-GB" sz="400" dirty="0">
                <a:solidFill>
                  <a:schemeClr val="accent4">
                    <a:lumMod val="50000"/>
                  </a:schemeClr>
                </a:solidFill>
              </a:rPr>
              <a:t> (Accessed: 26 July 2026).</a:t>
            </a:r>
          </a:p>
          <a:p>
            <a:r>
              <a:rPr lang="en-GB" sz="400" dirty="0">
                <a:solidFill>
                  <a:schemeClr val="accent4">
                    <a:lumMod val="50000"/>
                  </a:schemeClr>
                </a:solidFill>
              </a:rPr>
              <a:t>World Health Organization (2022) </a:t>
            </a:r>
            <a:r>
              <a:rPr lang="en-GB" sz="400" i="1" dirty="0">
                <a:solidFill>
                  <a:schemeClr val="accent4">
                    <a:lumMod val="50000"/>
                  </a:schemeClr>
                </a:solidFill>
              </a:rPr>
              <a:t>WHO European Regional Obesity Report 2022</a:t>
            </a:r>
            <a:r>
              <a:rPr lang="en-GB" sz="400" dirty="0">
                <a:solidFill>
                  <a:schemeClr val="accent4">
                    <a:lumMod val="50000"/>
                  </a:schemeClr>
                </a:solidFill>
              </a:rPr>
              <a:t>. Copenhagen: World Health Organization. Available at: </a:t>
            </a:r>
            <a:r>
              <a:rPr lang="en-GB" sz="400" dirty="0">
                <a:solidFill>
                  <a:schemeClr val="accent4">
                    <a:lumMod val="50000"/>
                  </a:schemeClr>
                </a:solidFill>
                <a:hlinkClick r:id="rId13">
                  <a:extLst>
                    <a:ext uri="{A12FA001-AC4F-418D-AE19-62706E023703}">
                      <ahyp:hlinkClr xmlns:ahyp="http://schemas.microsoft.com/office/drawing/2018/hyperlinkcolor" val="tx"/>
                    </a:ext>
                  </a:extLst>
                </a:hlinkClick>
              </a:rPr>
              <a:t>https://www.who.int/europe/publications/i/item/9789289057738</a:t>
            </a:r>
            <a:r>
              <a:rPr lang="en-GB" sz="400" dirty="0">
                <a:solidFill>
                  <a:schemeClr val="accent4">
                    <a:lumMod val="50000"/>
                  </a:schemeClr>
                </a:solidFill>
              </a:rPr>
              <a:t> (Accessed: 25 July 2026).</a:t>
            </a:r>
          </a:p>
          <a:p>
            <a:r>
              <a:rPr lang="en-GB" sz="400" dirty="0">
                <a:solidFill>
                  <a:schemeClr val="accent4">
                    <a:lumMod val="50000"/>
                  </a:schemeClr>
                </a:solidFill>
              </a:rPr>
              <a:t>World Health Organization (2024) </a:t>
            </a:r>
            <a:r>
              <a:rPr lang="en-GB" sz="400" i="1" dirty="0">
                <a:solidFill>
                  <a:schemeClr val="accent4">
                    <a:lumMod val="50000"/>
                  </a:schemeClr>
                </a:solidFill>
              </a:rPr>
              <a:t>Obesity and overweight</a:t>
            </a:r>
            <a:r>
              <a:rPr lang="en-GB" sz="400" dirty="0">
                <a:solidFill>
                  <a:schemeClr val="accent4">
                    <a:lumMod val="50000"/>
                  </a:schemeClr>
                </a:solidFill>
              </a:rPr>
              <a:t>. Available at: </a:t>
            </a:r>
            <a:r>
              <a:rPr lang="en-GB" sz="400" dirty="0">
                <a:solidFill>
                  <a:schemeClr val="accent4">
                    <a:lumMod val="50000"/>
                  </a:schemeClr>
                </a:solidFill>
                <a:hlinkClick r:id="rId14">
                  <a:extLst>
                    <a:ext uri="{A12FA001-AC4F-418D-AE19-62706E023703}">
                      <ahyp:hlinkClr xmlns:ahyp="http://schemas.microsoft.com/office/drawing/2018/hyperlinkcolor" val="tx"/>
                    </a:ext>
                  </a:extLst>
                </a:hlinkClick>
              </a:rPr>
              <a:t>https://www.who.int/news-room/fact-sheets/detail/obesity-and-overweight</a:t>
            </a:r>
            <a:r>
              <a:rPr lang="en-GB" sz="400" dirty="0">
                <a:solidFill>
                  <a:schemeClr val="accent4">
                    <a:lumMod val="50000"/>
                  </a:schemeClr>
                </a:solidFill>
              </a:rPr>
              <a:t> (Accessed: 26 July 2026).</a:t>
            </a:r>
          </a:p>
          <a:p>
            <a:r>
              <a:rPr lang="en-GB" sz="400" dirty="0">
                <a:solidFill>
                  <a:schemeClr val="accent4">
                    <a:lumMod val="50000"/>
                  </a:schemeClr>
                </a:solidFill>
              </a:rPr>
              <a:t>Yardley, L., Morrison, L., Bradbury, K. and Muller, I. (2022) ‘The person-based approach to digital health intervention development’, </a:t>
            </a:r>
            <a:r>
              <a:rPr lang="en-GB" sz="400" i="1" dirty="0">
                <a:solidFill>
                  <a:schemeClr val="accent4">
                    <a:lumMod val="50000"/>
                  </a:schemeClr>
                </a:solidFill>
              </a:rPr>
              <a:t>Journal of Medical Internet Research</a:t>
            </a:r>
            <a:r>
              <a:rPr lang="en-GB" sz="400" dirty="0">
                <a:solidFill>
                  <a:schemeClr val="accent4">
                    <a:lumMod val="50000"/>
                  </a:schemeClr>
                </a:solidFill>
              </a:rPr>
              <a:t>, 24, e37684.</a:t>
            </a:r>
          </a:p>
          <a:p>
            <a:r>
              <a:rPr lang="en-GB" sz="400" dirty="0">
                <a:solidFill>
                  <a:schemeClr val="accent4">
                    <a:lumMod val="50000"/>
                  </a:schemeClr>
                </a:solidFill>
              </a:rPr>
              <a:t>Zhang, Y., Liu, C., Luo, S., et al. (2023) ‘Artificial intelligence–enabled mobile health interventions for obesity management: A systematic review’, </a:t>
            </a:r>
            <a:r>
              <a:rPr lang="en-GB" sz="400" i="1" dirty="0">
                <a:solidFill>
                  <a:schemeClr val="accent4">
                    <a:lumMod val="50000"/>
                  </a:schemeClr>
                </a:solidFill>
              </a:rPr>
              <a:t>Journal of Medical Internet Research</a:t>
            </a:r>
            <a:r>
              <a:rPr lang="en-GB" sz="400" dirty="0">
                <a:solidFill>
                  <a:schemeClr val="accent4">
                    <a:lumMod val="50000"/>
                  </a:schemeClr>
                </a:solidFill>
              </a:rPr>
              <a:t>, 25, e46792</a:t>
            </a:r>
          </a:p>
          <a:p>
            <a:endParaRPr lang="en-GB" sz="400" b="1" dirty="0">
              <a:solidFill>
                <a:schemeClr val="tx1"/>
              </a:solidFill>
            </a:endParaRPr>
          </a:p>
        </p:txBody>
      </p:sp>
      <p:graphicFrame>
        <p:nvGraphicFramePr>
          <p:cNvPr id="8" name="Diagram 7">
            <a:extLst>
              <a:ext uri="{FF2B5EF4-FFF2-40B4-BE49-F238E27FC236}">
                <a16:creationId xmlns:a16="http://schemas.microsoft.com/office/drawing/2014/main" id="{9CD2D9AA-F32A-C639-07A8-5020BA9B881E}"/>
              </a:ext>
            </a:extLst>
          </p:cNvPr>
          <p:cNvGraphicFramePr/>
          <p:nvPr>
            <p:extLst>
              <p:ext uri="{D42A27DB-BD31-4B8C-83A1-F6EECF244321}">
                <p14:modId xmlns:p14="http://schemas.microsoft.com/office/powerpoint/2010/main" val="2416747183"/>
              </p:ext>
            </p:extLst>
          </p:nvPr>
        </p:nvGraphicFramePr>
        <p:xfrm flipV="1">
          <a:off x="368764" y="2383971"/>
          <a:ext cx="3683000" cy="1371600"/>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pic>
        <p:nvPicPr>
          <p:cNvPr id="12" name="Graphic 11" descr="Business Growth with solid fill">
            <a:extLst>
              <a:ext uri="{FF2B5EF4-FFF2-40B4-BE49-F238E27FC236}">
                <a16:creationId xmlns:a16="http://schemas.microsoft.com/office/drawing/2014/main" id="{55A1E282-C03B-1D1A-4EEC-03230B110482}"/>
              </a:ext>
            </a:extLst>
          </p:cNvPr>
          <p:cNvPicPr>
            <a:picLocks noChangeAspect="1"/>
          </p:cNvPicPr>
          <p:nvPr/>
        </p:nvPicPr>
        <p:blipFill>
          <a:blip>
            <a:extLst>
              <a:ext uri="{96DAC541-7B7A-43D3-8B79-37D633B846F1}">
                <asvg:svgBlip xmlns:asvg="http://schemas.microsoft.com/office/drawing/2016/SVG/main" r:embed="rId20"/>
              </a:ext>
            </a:extLst>
          </a:blip>
          <a:stretch>
            <a:fillRect/>
          </a:stretch>
        </p:blipFill>
        <p:spPr>
          <a:xfrm>
            <a:off x="647050" y="5562600"/>
            <a:ext cx="378203" cy="378203"/>
          </a:xfrm>
          <a:prstGeom prst="rect">
            <a:avLst/>
          </a:prstGeom>
        </p:spPr>
      </p:pic>
      <p:pic>
        <p:nvPicPr>
          <p:cNvPr id="14" name="Graphic 13" descr="Influencer with solid fill">
            <a:extLst>
              <a:ext uri="{FF2B5EF4-FFF2-40B4-BE49-F238E27FC236}">
                <a16:creationId xmlns:a16="http://schemas.microsoft.com/office/drawing/2014/main" id="{A58BF0C3-8C09-ED65-364F-DAD59CCDE994}"/>
              </a:ext>
            </a:extLst>
          </p:cNvPr>
          <p:cNvPicPr>
            <a:picLocks noChangeAspect="1"/>
          </p:cNvPicPr>
          <p:nvPr/>
        </p:nvPicPr>
        <p:blipFill>
          <a:blip>
            <a:extLst>
              <a:ext uri="{96DAC541-7B7A-43D3-8B79-37D633B846F1}">
                <asvg:svgBlip xmlns:asvg="http://schemas.microsoft.com/office/drawing/2016/SVG/main" r:embed="rId21"/>
              </a:ext>
            </a:extLst>
          </a:blip>
          <a:stretch>
            <a:fillRect/>
          </a:stretch>
        </p:blipFill>
        <p:spPr>
          <a:xfrm>
            <a:off x="2413438" y="5562599"/>
            <a:ext cx="378203" cy="378203"/>
          </a:xfrm>
          <a:prstGeom prst="rect">
            <a:avLst/>
          </a:prstGeom>
        </p:spPr>
      </p:pic>
      <p:pic>
        <p:nvPicPr>
          <p:cNvPr id="16" name="Graphic 15" descr="Online Network with solid fill">
            <a:extLst>
              <a:ext uri="{FF2B5EF4-FFF2-40B4-BE49-F238E27FC236}">
                <a16:creationId xmlns:a16="http://schemas.microsoft.com/office/drawing/2014/main" id="{69C29174-7AF0-F4B5-04CC-D80DA2CF2DA9}"/>
              </a:ext>
            </a:extLst>
          </p:cNvPr>
          <p:cNvPicPr>
            <a:picLocks noChangeAspect="1"/>
          </p:cNvPicPr>
          <p:nvPr/>
        </p:nvPicPr>
        <p:blipFill>
          <a:blip>
            <a:extLst>
              <a:ext uri="{96DAC541-7B7A-43D3-8B79-37D633B846F1}">
                <asvg:svgBlip xmlns:asvg="http://schemas.microsoft.com/office/drawing/2016/SVG/main" r:embed="rId22"/>
              </a:ext>
            </a:extLst>
          </a:blip>
          <a:stretch>
            <a:fillRect/>
          </a:stretch>
        </p:blipFill>
        <p:spPr>
          <a:xfrm>
            <a:off x="1554205" y="5562599"/>
            <a:ext cx="378203" cy="378203"/>
          </a:xfrm>
          <a:prstGeom prst="rect">
            <a:avLst/>
          </a:prstGeom>
        </p:spPr>
      </p:pic>
      <p:graphicFrame>
        <p:nvGraphicFramePr>
          <p:cNvPr id="17" name="Diagram 16">
            <a:extLst>
              <a:ext uri="{FF2B5EF4-FFF2-40B4-BE49-F238E27FC236}">
                <a16:creationId xmlns:a16="http://schemas.microsoft.com/office/drawing/2014/main" id="{2EB1E289-9F9E-F9FC-8873-0CFBC7D745F9}"/>
              </a:ext>
            </a:extLst>
          </p:cNvPr>
          <p:cNvGraphicFramePr/>
          <p:nvPr>
            <p:extLst>
              <p:ext uri="{D42A27DB-BD31-4B8C-83A1-F6EECF244321}">
                <p14:modId xmlns:p14="http://schemas.microsoft.com/office/powerpoint/2010/main" val="496544077"/>
              </p:ext>
            </p:extLst>
          </p:nvPr>
        </p:nvGraphicFramePr>
        <p:xfrm>
          <a:off x="2904050" y="2890763"/>
          <a:ext cx="3683000" cy="1796143"/>
        </p:xfrm>
        <a:graphic>
          <a:graphicData uri="http://schemas.openxmlformats.org/drawingml/2006/diagram">
            <dgm:relIds xmlns:dgm="http://schemas.openxmlformats.org/drawingml/2006/diagram" xmlns:r="http://schemas.openxmlformats.org/officeDocument/2006/relationships" r:dm="rId23" r:lo="rId24" r:qs="rId25" r:cs="rId26"/>
          </a:graphicData>
        </a:graphic>
      </p:graphicFrame>
      <p:sp>
        <p:nvSpPr>
          <p:cNvPr id="18" name="Rectangle: Rounded Corners 17">
            <a:extLst>
              <a:ext uri="{FF2B5EF4-FFF2-40B4-BE49-F238E27FC236}">
                <a16:creationId xmlns:a16="http://schemas.microsoft.com/office/drawing/2014/main" id="{9BF7D2E6-F5E5-44C6-A745-B2CA5B5965C7}"/>
              </a:ext>
            </a:extLst>
          </p:cNvPr>
          <p:cNvSpPr/>
          <p:nvPr/>
        </p:nvSpPr>
        <p:spPr>
          <a:xfrm>
            <a:off x="3453287" y="4857478"/>
            <a:ext cx="2642713" cy="424281"/>
          </a:xfrm>
          <a:prstGeom prst="round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dirty="0">
                <a:solidFill>
                  <a:schemeClr val="tx1"/>
                </a:solidFill>
              </a:rPr>
              <a:t>By integrating these principle, HealthyLife AI supports individuals and communities to improve health and wellbeing</a:t>
            </a:r>
          </a:p>
        </p:txBody>
      </p:sp>
      <p:graphicFrame>
        <p:nvGraphicFramePr>
          <p:cNvPr id="23" name="Diagram 22">
            <a:extLst>
              <a:ext uri="{FF2B5EF4-FFF2-40B4-BE49-F238E27FC236}">
                <a16:creationId xmlns:a16="http://schemas.microsoft.com/office/drawing/2014/main" id="{7B30004F-F500-D9F4-3B64-8C597B69FD51}"/>
              </a:ext>
            </a:extLst>
          </p:cNvPr>
          <p:cNvGraphicFramePr/>
          <p:nvPr>
            <p:extLst>
              <p:ext uri="{D42A27DB-BD31-4B8C-83A1-F6EECF244321}">
                <p14:modId xmlns:p14="http://schemas.microsoft.com/office/powerpoint/2010/main" val="4165468344"/>
              </p:ext>
            </p:extLst>
          </p:nvPr>
        </p:nvGraphicFramePr>
        <p:xfrm>
          <a:off x="6292668" y="3104350"/>
          <a:ext cx="2548708" cy="1429209"/>
        </p:xfrm>
        <a:graphic>
          <a:graphicData uri="http://schemas.openxmlformats.org/drawingml/2006/diagram">
            <dgm:relIds xmlns:dgm="http://schemas.openxmlformats.org/drawingml/2006/diagram" xmlns:r="http://schemas.openxmlformats.org/officeDocument/2006/relationships" r:dm="rId28" r:lo="rId29" r:qs="rId30" r:cs="rId31"/>
          </a:graphicData>
        </a:graphic>
      </p:graphicFrame>
      <p:sp>
        <p:nvSpPr>
          <p:cNvPr id="25" name="Rectangle: Rounded Corners 24">
            <a:extLst>
              <a:ext uri="{FF2B5EF4-FFF2-40B4-BE49-F238E27FC236}">
                <a16:creationId xmlns:a16="http://schemas.microsoft.com/office/drawing/2014/main" id="{9D4E09CE-AD55-8096-CA7D-48512055A62E}"/>
              </a:ext>
            </a:extLst>
          </p:cNvPr>
          <p:cNvSpPr/>
          <p:nvPr/>
        </p:nvSpPr>
        <p:spPr>
          <a:xfrm>
            <a:off x="6411685" y="4604447"/>
            <a:ext cx="2486426" cy="620696"/>
          </a:xfrm>
          <a:prstGeom prst="roundRect">
            <a:avLst/>
          </a:prstGeom>
          <a:gradFill>
            <a:gsLst>
              <a:gs pos="1000">
                <a:schemeClr val="accent1">
                  <a:lumMod val="110000"/>
                  <a:satMod val="105000"/>
                  <a:tint val="67000"/>
                  <a:alpha val="15000"/>
                </a:schemeClr>
              </a:gs>
              <a:gs pos="35000">
                <a:schemeClr val="accent1">
                  <a:lumMod val="105000"/>
                  <a:satMod val="103000"/>
                  <a:tint val="73000"/>
                </a:schemeClr>
              </a:gs>
              <a:gs pos="100000">
                <a:schemeClr val="accent1">
                  <a:lumMod val="105000"/>
                  <a:satMod val="109000"/>
                  <a:tint val="81000"/>
                </a:schemeClr>
              </a:gs>
            </a:gsLst>
          </a:gradFill>
          <a:ln>
            <a:noFill/>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sz="600" b="1" dirty="0"/>
          </a:p>
          <a:p>
            <a:pPr algn="ctr"/>
            <a:endParaRPr lang="en-GB" sz="600" b="1" dirty="0"/>
          </a:p>
          <a:p>
            <a:pPr algn="ctr"/>
            <a:endParaRPr lang="en-GB" sz="700" b="1" dirty="0"/>
          </a:p>
          <a:p>
            <a:pPr algn="ctr"/>
            <a:r>
              <a:rPr lang="en-GB" sz="700" b="1" dirty="0">
                <a:solidFill>
                  <a:schemeClr val="tx2"/>
                </a:solidFill>
              </a:rPr>
              <a:t>How HealthyLife AI applies COM-B</a:t>
            </a:r>
          </a:p>
          <a:p>
            <a:pPr marL="171450" indent="-171450">
              <a:buFont typeface="Wingdings" panose="05000000000000000000" pitchFamily="2" charset="2"/>
              <a:buChar char="Ø"/>
            </a:pPr>
            <a:r>
              <a:rPr lang="en-GB" sz="650" dirty="0"/>
              <a:t>AI coach provides personalised education (Capability)</a:t>
            </a:r>
          </a:p>
          <a:p>
            <a:pPr marL="171450" indent="-171450">
              <a:buFont typeface="Wingdings" panose="05000000000000000000" pitchFamily="2" charset="2"/>
              <a:buChar char="Ø"/>
            </a:pPr>
            <a:r>
              <a:rPr lang="en-GB" sz="650" dirty="0"/>
              <a:t>Wearables, activity tracking and community support (Opportunity)</a:t>
            </a:r>
          </a:p>
          <a:p>
            <a:pPr marL="171450" indent="-171450">
              <a:buFont typeface="Wingdings" panose="05000000000000000000" pitchFamily="2" charset="2"/>
              <a:buChar char="Ø"/>
            </a:pPr>
            <a:r>
              <a:rPr lang="en-GB" sz="650" dirty="0"/>
              <a:t>Gamification goals and feedback increase motivation (Motivation)</a:t>
            </a:r>
          </a:p>
          <a:p>
            <a:pPr marL="171450" indent="-171450">
              <a:buFont typeface="Wingdings" panose="05000000000000000000" pitchFamily="2" charset="2"/>
              <a:buChar char="Ø"/>
            </a:pPr>
            <a:endParaRPr lang="en-GB" sz="650" dirty="0"/>
          </a:p>
          <a:p>
            <a:endParaRPr lang="en-GB" sz="900" dirty="0"/>
          </a:p>
          <a:p>
            <a:pPr marL="171450" indent="-171450">
              <a:buFont typeface="Wingdings" panose="05000000000000000000" pitchFamily="2" charset="2"/>
              <a:buChar char="Ø"/>
            </a:pPr>
            <a:endParaRPr lang="en-GB" sz="900" dirty="0"/>
          </a:p>
        </p:txBody>
      </p:sp>
      <p:sp>
        <p:nvSpPr>
          <p:cNvPr id="29" name="Rectangle: Rounded Corners 28">
            <a:extLst>
              <a:ext uri="{FF2B5EF4-FFF2-40B4-BE49-F238E27FC236}">
                <a16:creationId xmlns:a16="http://schemas.microsoft.com/office/drawing/2014/main" id="{7DFDE994-EC6E-DB8F-8D2F-40D8F938FFFA}"/>
              </a:ext>
            </a:extLst>
          </p:cNvPr>
          <p:cNvSpPr/>
          <p:nvPr/>
        </p:nvSpPr>
        <p:spPr>
          <a:xfrm>
            <a:off x="9181580" y="3610987"/>
            <a:ext cx="2763320" cy="423154"/>
          </a:xfrm>
          <a:prstGeom prst="roundRect">
            <a:avLst/>
          </a:prstGeom>
          <a:solidFill>
            <a:schemeClr val="accent1">
              <a:alpha val="76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600" dirty="0"/>
              <a:t>  Nevertheless, digital exclusion and the concern of data privacy and waning long-term use can all hinder an intervention, and thus digital technology needs to be combined with face-to-face healthcare </a:t>
            </a:r>
            <a:r>
              <a:rPr lang="en-GB" sz="500" b="1" dirty="0"/>
              <a:t>professionalism.</a:t>
            </a:r>
          </a:p>
        </p:txBody>
      </p:sp>
      <p:pic>
        <p:nvPicPr>
          <p:cNvPr id="33" name="Graphic 32" descr="Bar chart with solid fill">
            <a:extLst>
              <a:ext uri="{FF2B5EF4-FFF2-40B4-BE49-F238E27FC236}">
                <a16:creationId xmlns:a16="http://schemas.microsoft.com/office/drawing/2014/main" id="{DDB04177-6D52-BEE4-8A1D-F7AA472A9DA4}"/>
              </a:ext>
            </a:extLst>
          </p:cNvPr>
          <p:cNvPicPr>
            <a:picLocks noChangeAspect="1"/>
          </p:cNvPicPr>
          <p:nvPr/>
        </p:nvPicPr>
        <p:blipFill>
          <a:blip>
            <a:extLst>
              <a:ext uri="{96DAC541-7B7A-43D3-8B79-37D633B846F1}">
                <asvg:svgBlip xmlns:asvg="http://schemas.microsoft.com/office/drawing/2016/SVG/main" r:embed="rId33"/>
              </a:ext>
            </a:extLst>
          </a:blip>
          <a:stretch>
            <a:fillRect/>
          </a:stretch>
        </p:blipFill>
        <p:spPr>
          <a:xfrm>
            <a:off x="11207885" y="2311967"/>
            <a:ext cx="578796" cy="578796"/>
          </a:xfrm>
          <a:prstGeom prst="rect">
            <a:avLst/>
          </a:prstGeom>
        </p:spPr>
      </p:pic>
      <p:sp>
        <p:nvSpPr>
          <p:cNvPr id="34" name="Rectangle: Rounded Corners 33">
            <a:extLst>
              <a:ext uri="{FF2B5EF4-FFF2-40B4-BE49-F238E27FC236}">
                <a16:creationId xmlns:a16="http://schemas.microsoft.com/office/drawing/2014/main" id="{846246E2-22BF-BF8D-32FC-ED6C014BEEE5}"/>
              </a:ext>
            </a:extLst>
          </p:cNvPr>
          <p:cNvSpPr/>
          <p:nvPr/>
        </p:nvSpPr>
        <p:spPr>
          <a:xfrm>
            <a:off x="3316716" y="5590078"/>
            <a:ext cx="2483046" cy="1045613"/>
          </a:xfrm>
          <a:prstGeom prst="round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numCol="3" rtlCol="0" anchor="ctr"/>
          <a:lstStyle/>
          <a:p>
            <a:pPr algn="ctr"/>
            <a:endParaRPr lang="en-GB" sz="500" dirty="0">
              <a:solidFill>
                <a:schemeClr val="accent4">
                  <a:lumMod val="50000"/>
                </a:schemeClr>
              </a:solidFill>
            </a:endParaRPr>
          </a:p>
          <a:p>
            <a:pPr algn="ctr"/>
            <a:endParaRPr lang="en-GB" sz="600" b="1" dirty="0">
              <a:solidFill>
                <a:schemeClr val="accent4">
                  <a:lumMod val="50000"/>
                </a:schemeClr>
              </a:solidFill>
            </a:endParaRPr>
          </a:p>
          <a:p>
            <a:pPr algn="ctr"/>
            <a:endParaRPr lang="en-GB" sz="600" b="1" dirty="0">
              <a:solidFill>
                <a:schemeClr val="accent4">
                  <a:lumMod val="50000"/>
                </a:schemeClr>
              </a:solidFill>
            </a:endParaRPr>
          </a:p>
          <a:p>
            <a:pPr algn="ctr"/>
            <a:r>
              <a:rPr lang="en-GB" sz="600" b="1" dirty="0">
                <a:solidFill>
                  <a:schemeClr val="accent4">
                    <a:lumMod val="50000"/>
                  </a:schemeClr>
                </a:solidFill>
              </a:rPr>
              <a:t>Policy</a:t>
            </a:r>
          </a:p>
          <a:p>
            <a:pPr algn="ctr"/>
            <a:r>
              <a:rPr lang="en-GB" sz="500" b="1" dirty="0">
                <a:solidFill>
                  <a:schemeClr val="accent4">
                    <a:lumMod val="50000"/>
                  </a:schemeClr>
                </a:solidFill>
              </a:rPr>
              <a:t>HealthyLife AI has the potential to contribute to NHS digital health initiatives and strategies aimed at preventing obesity.</a:t>
            </a:r>
          </a:p>
          <a:p>
            <a:pPr algn="ctr"/>
            <a:endParaRPr lang="en-GB" sz="500" b="1" dirty="0">
              <a:solidFill>
                <a:schemeClr val="accent4">
                  <a:lumMod val="50000"/>
                </a:schemeClr>
              </a:solidFill>
            </a:endParaRPr>
          </a:p>
          <a:p>
            <a:pPr algn="ctr"/>
            <a:endParaRPr lang="en-GB" sz="500" b="1" dirty="0">
              <a:solidFill>
                <a:schemeClr val="accent4">
                  <a:lumMod val="50000"/>
                </a:schemeClr>
              </a:solidFill>
            </a:endParaRPr>
          </a:p>
          <a:p>
            <a:pPr algn="ctr"/>
            <a:endParaRPr lang="en-GB" sz="500" b="1" dirty="0">
              <a:solidFill>
                <a:schemeClr val="accent4">
                  <a:lumMod val="50000"/>
                </a:schemeClr>
              </a:solidFill>
            </a:endParaRPr>
          </a:p>
          <a:p>
            <a:pPr algn="ctr"/>
            <a:endParaRPr lang="en-GB" sz="500" b="1" dirty="0">
              <a:solidFill>
                <a:schemeClr val="accent4">
                  <a:lumMod val="50000"/>
                </a:schemeClr>
              </a:solidFill>
            </a:endParaRPr>
          </a:p>
          <a:p>
            <a:pPr algn="ctr"/>
            <a:endParaRPr lang="en-GB" sz="600" b="1" dirty="0">
              <a:solidFill>
                <a:schemeClr val="accent4">
                  <a:lumMod val="50000"/>
                </a:schemeClr>
              </a:solidFill>
            </a:endParaRPr>
          </a:p>
          <a:p>
            <a:pPr algn="ctr"/>
            <a:endParaRPr lang="en-GB" sz="600" b="1" dirty="0">
              <a:solidFill>
                <a:schemeClr val="accent4">
                  <a:lumMod val="50000"/>
                </a:schemeClr>
              </a:solidFill>
            </a:endParaRPr>
          </a:p>
          <a:p>
            <a:pPr algn="ctr"/>
            <a:r>
              <a:rPr lang="en-GB" sz="600" b="1" dirty="0">
                <a:solidFill>
                  <a:schemeClr val="accent4">
                    <a:lumMod val="50000"/>
                  </a:schemeClr>
                </a:solidFill>
              </a:rPr>
              <a:t>Education</a:t>
            </a:r>
          </a:p>
          <a:p>
            <a:pPr algn="ctr"/>
            <a:r>
              <a:rPr lang="en-GB" sz="500" b="1" dirty="0">
                <a:solidFill>
                  <a:schemeClr val="accent4">
                    <a:lumMod val="50000"/>
                  </a:schemeClr>
                </a:solidFill>
              </a:rPr>
              <a:t>Enhancing digital literacy will broaden equitable access and optimize digital health intervention impacts.</a:t>
            </a:r>
          </a:p>
          <a:p>
            <a:pPr algn="ctr"/>
            <a:endParaRPr lang="en-GB" sz="500" b="1" dirty="0">
              <a:solidFill>
                <a:schemeClr val="accent4">
                  <a:lumMod val="50000"/>
                </a:schemeClr>
              </a:solidFill>
            </a:endParaRPr>
          </a:p>
          <a:p>
            <a:pPr algn="ctr"/>
            <a:endParaRPr lang="en-GB" sz="500" b="1" dirty="0">
              <a:solidFill>
                <a:schemeClr val="accent4">
                  <a:lumMod val="50000"/>
                </a:schemeClr>
              </a:solidFill>
            </a:endParaRPr>
          </a:p>
          <a:p>
            <a:pPr algn="ctr"/>
            <a:endParaRPr lang="en-GB" sz="500" b="1" dirty="0">
              <a:solidFill>
                <a:schemeClr val="accent4">
                  <a:lumMod val="50000"/>
                </a:schemeClr>
              </a:solidFill>
            </a:endParaRPr>
          </a:p>
          <a:p>
            <a:pPr algn="ctr"/>
            <a:endParaRPr lang="en-GB" sz="500" b="1" dirty="0">
              <a:solidFill>
                <a:schemeClr val="accent4">
                  <a:lumMod val="50000"/>
                </a:schemeClr>
              </a:solidFill>
            </a:endParaRPr>
          </a:p>
          <a:p>
            <a:pPr algn="ctr"/>
            <a:endParaRPr lang="en-GB" sz="500" b="1" dirty="0">
              <a:solidFill>
                <a:schemeClr val="accent4">
                  <a:lumMod val="50000"/>
                </a:schemeClr>
              </a:solidFill>
            </a:endParaRPr>
          </a:p>
          <a:p>
            <a:pPr algn="ctr"/>
            <a:endParaRPr lang="en-GB" sz="500" b="1" dirty="0">
              <a:solidFill>
                <a:schemeClr val="accent4">
                  <a:lumMod val="50000"/>
                </a:schemeClr>
              </a:solidFill>
            </a:endParaRPr>
          </a:p>
          <a:p>
            <a:pPr algn="ctr"/>
            <a:endParaRPr lang="en-GB" sz="600" b="1" dirty="0">
              <a:solidFill>
                <a:schemeClr val="accent4">
                  <a:lumMod val="50000"/>
                </a:schemeClr>
              </a:solidFill>
            </a:endParaRPr>
          </a:p>
          <a:p>
            <a:pPr algn="ctr"/>
            <a:r>
              <a:rPr lang="en-GB" sz="600" b="1" dirty="0">
                <a:solidFill>
                  <a:schemeClr val="accent4">
                    <a:lumMod val="50000"/>
                  </a:schemeClr>
                </a:solidFill>
              </a:rPr>
              <a:t>Research</a:t>
            </a:r>
          </a:p>
          <a:p>
            <a:pPr algn="ctr"/>
            <a:r>
              <a:rPr lang="en-GB" sz="500" b="1" dirty="0">
                <a:solidFill>
                  <a:schemeClr val="accent4">
                    <a:lumMod val="50000"/>
                  </a:schemeClr>
                </a:solidFill>
              </a:rPr>
              <a:t>Further studies should examine the long-term efficacy and cost-effectiveness of Internet-enabled ART,  as well as user compliance and ethical artificial intelligence deployment for all demographics.</a:t>
            </a:r>
          </a:p>
        </p:txBody>
      </p:sp>
      <p:graphicFrame>
        <p:nvGraphicFramePr>
          <p:cNvPr id="35" name="Diagram 34">
            <a:extLst>
              <a:ext uri="{FF2B5EF4-FFF2-40B4-BE49-F238E27FC236}">
                <a16:creationId xmlns:a16="http://schemas.microsoft.com/office/drawing/2014/main" id="{6AAE3569-61F0-534B-9E14-E4A473427450}"/>
              </a:ext>
            </a:extLst>
          </p:cNvPr>
          <p:cNvGraphicFramePr/>
          <p:nvPr>
            <p:extLst>
              <p:ext uri="{D42A27DB-BD31-4B8C-83A1-F6EECF244321}">
                <p14:modId xmlns:p14="http://schemas.microsoft.com/office/powerpoint/2010/main" val="2445108753"/>
              </p:ext>
            </p:extLst>
          </p:nvPr>
        </p:nvGraphicFramePr>
        <p:xfrm>
          <a:off x="2904050" y="5458914"/>
          <a:ext cx="3112050" cy="178182"/>
        </p:xfrm>
        <a:graphic>
          <a:graphicData uri="http://schemas.openxmlformats.org/drawingml/2006/diagram">
            <dgm:relIds xmlns:dgm="http://schemas.openxmlformats.org/drawingml/2006/diagram" xmlns:r="http://schemas.openxmlformats.org/officeDocument/2006/relationships" r:dm="rId34" r:lo="rId35" r:qs="rId36" r:cs="rId37"/>
          </a:graphicData>
        </a:graphic>
      </p:graphicFrame>
      <p:pic>
        <p:nvPicPr>
          <p:cNvPr id="37" name="Graphic 36" descr="Scales of justice with solid fill">
            <a:extLst>
              <a:ext uri="{FF2B5EF4-FFF2-40B4-BE49-F238E27FC236}">
                <a16:creationId xmlns:a16="http://schemas.microsoft.com/office/drawing/2014/main" id="{82DB1E65-8376-F04B-95FA-08C001C88EE7}"/>
              </a:ext>
            </a:extLst>
          </p:cNvPr>
          <p:cNvPicPr>
            <a:picLocks noChangeAspect="1"/>
          </p:cNvPicPr>
          <p:nvPr/>
        </p:nvPicPr>
        <p:blipFill>
          <a:blip>
            <a:extLst>
              <a:ext uri="{96DAC541-7B7A-43D3-8B79-37D633B846F1}">
                <asvg:svgBlip xmlns:asvg="http://schemas.microsoft.com/office/drawing/2016/SVG/main" r:embed="rId39"/>
              </a:ext>
            </a:extLst>
          </a:blip>
          <a:stretch>
            <a:fillRect/>
          </a:stretch>
        </p:blipFill>
        <p:spPr>
          <a:xfrm>
            <a:off x="3720617" y="5649468"/>
            <a:ext cx="238893" cy="198055"/>
          </a:xfrm>
          <a:prstGeom prst="rect">
            <a:avLst/>
          </a:prstGeom>
        </p:spPr>
      </p:pic>
      <p:pic>
        <p:nvPicPr>
          <p:cNvPr id="39" name="Graphic 38" descr="Books with solid fill">
            <a:extLst>
              <a:ext uri="{FF2B5EF4-FFF2-40B4-BE49-F238E27FC236}">
                <a16:creationId xmlns:a16="http://schemas.microsoft.com/office/drawing/2014/main" id="{F28709C8-D74D-5616-E075-81A5FBE63F9B}"/>
              </a:ext>
            </a:extLst>
          </p:cNvPr>
          <p:cNvPicPr>
            <a:picLocks noChangeAspect="1"/>
          </p:cNvPicPr>
          <p:nvPr/>
        </p:nvPicPr>
        <p:blipFill>
          <a:blip>
            <a:extLst>
              <a:ext uri="{96DAC541-7B7A-43D3-8B79-37D633B846F1}">
                <asvg:svgBlip xmlns:asvg="http://schemas.microsoft.com/office/drawing/2016/SVG/main" r:embed="rId40"/>
              </a:ext>
            </a:extLst>
          </a:blip>
          <a:stretch>
            <a:fillRect/>
          </a:stretch>
        </p:blipFill>
        <p:spPr>
          <a:xfrm>
            <a:off x="4424228" y="5668738"/>
            <a:ext cx="321322" cy="198055"/>
          </a:xfrm>
          <a:prstGeom prst="rect">
            <a:avLst/>
          </a:prstGeom>
        </p:spPr>
      </p:pic>
      <p:pic>
        <p:nvPicPr>
          <p:cNvPr id="41" name="Graphic 40" descr="Research with solid fill">
            <a:extLst>
              <a:ext uri="{FF2B5EF4-FFF2-40B4-BE49-F238E27FC236}">
                <a16:creationId xmlns:a16="http://schemas.microsoft.com/office/drawing/2014/main" id="{65C0DD07-B0F2-1856-9ACB-47D4CB99577F}"/>
              </a:ext>
            </a:extLst>
          </p:cNvPr>
          <p:cNvPicPr>
            <a:picLocks noChangeAspect="1"/>
          </p:cNvPicPr>
          <p:nvPr/>
        </p:nvPicPr>
        <p:blipFill>
          <a:blip>
            <a:extLst>
              <a:ext uri="{96DAC541-7B7A-43D3-8B79-37D633B846F1}">
                <asvg:svgBlip xmlns:asvg="http://schemas.microsoft.com/office/drawing/2016/SVG/main" r:embed="rId41"/>
              </a:ext>
            </a:extLst>
          </a:blip>
          <a:stretch>
            <a:fillRect/>
          </a:stretch>
        </p:blipFill>
        <p:spPr>
          <a:xfrm>
            <a:off x="5189562" y="5676950"/>
            <a:ext cx="231100" cy="170573"/>
          </a:xfrm>
          <a:prstGeom prst="rect">
            <a:avLst/>
          </a:prstGeom>
        </p:spPr>
      </p:pic>
      <p:sp>
        <p:nvSpPr>
          <p:cNvPr id="42" name="Rectangle: Rounded Corners 41">
            <a:extLst>
              <a:ext uri="{FF2B5EF4-FFF2-40B4-BE49-F238E27FC236}">
                <a16:creationId xmlns:a16="http://schemas.microsoft.com/office/drawing/2014/main" id="{6212AE5B-7DA2-AC88-0A1F-7F856986C6B0}"/>
              </a:ext>
            </a:extLst>
          </p:cNvPr>
          <p:cNvSpPr/>
          <p:nvPr/>
        </p:nvSpPr>
        <p:spPr>
          <a:xfrm>
            <a:off x="5936995" y="5590078"/>
            <a:ext cx="2982686" cy="1045613"/>
          </a:xfrm>
          <a:prstGeom prst="roundRect">
            <a:avLst/>
          </a:prstGeom>
          <a:solidFill>
            <a:schemeClr val="accent3">
              <a:lumMod val="20000"/>
              <a:lumOff val="80000"/>
              <a:alpha val="53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900" b="1" dirty="0">
              <a:solidFill>
                <a:schemeClr val="accent4">
                  <a:lumMod val="50000"/>
                </a:schemeClr>
              </a:solidFill>
            </a:endParaRPr>
          </a:p>
          <a:p>
            <a:pPr algn="ctr"/>
            <a:r>
              <a:rPr lang="en-GB" sz="900" b="1" dirty="0">
                <a:solidFill>
                  <a:schemeClr val="accent4">
                    <a:lumMod val="75000"/>
                  </a:schemeClr>
                </a:solidFill>
              </a:rPr>
              <a:t>HEALTHYLIFE AI – YOUR PARTNERIN HEALTHIER FUTURE</a:t>
            </a:r>
          </a:p>
          <a:p>
            <a:pPr algn="ctr"/>
            <a:endParaRPr lang="en-GB" sz="900" b="1" dirty="0">
              <a:solidFill>
                <a:schemeClr val="accent4">
                  <a:lumMod val="50000"/>
                </a:schemeClr>
              </a:solidFill>
            </a:endParaRPr>
          </a:p>
          <a:p>
            <a:pPr algn="ctr"/>
            <a:endParaRPr lang="en-GB" sz="900" b="1" dirty="0">
              <a:solidFill>
                <a:schemeClr val="accent4">
                  <a:lumMod val="50000"/>
                </a:schemeClr>
              </a:solidFill>
            </a:endParaRPr>
          </a:p>
          <a:p>
            <a:pPr algn="ctr"/>
            <a:endParaRPr lang="en-GB" sz="900" b="1" dirty="0">
              <a:solidFill>
                <a:schemeClr val="accent4">
                  <a:lumMod val="50000"/>
                </a:schemeClr>
              </a:solidFill>
            </a:endParaRPr>
          </a:p>
          <a:p>
            <a:r>
              <a:rPr lang="en-GB" sz="800" b="1" dirty="0">
                <a:solidFill>
                  <a:schemeClr val="accent4">
                    <a:lumMod val="50000"/>
                  </a:schemeClr>
                </a:solidFill>
              </a:rPr>
              <a:t>Healthy      Physical      Wearable       AI Coach       Goals      Better</a:t>
            </a:r>
          </a:p>
          <a:p>
            <a:r>
              <a:rPr lang="en-GB" sz="800" b="1" dirty="0">
                <a:solidFill>
                  <a:schemeClr val="accent4">
                    <a:lumMod val="50000"/>
                  </a:schemeClr>
                </a:solidFill>
              </a:rPr>
              <a:t> Eating        Activity       Technology                               &amp;          Health</a:t>
            </a:r>
          </a:p>
          <a:p>
            <a:pPr algn="ctr"/>
            <a:r>
              <a:rPr lang="en-GB" sz="900" b="1" dirty="0">
                <a:solidFill>
                  <a:schemeClr val="accent4">
                    <a:lumMod val="50000"/>
                  </a:schemeClr>
                </a:solidFill>
              </a:rPr>
              <a:t>                                                                </a:t>
            </a:r>
            <a:r>
              <a:rPr lang="en-GB" sz="800" b="1" dirty="0">
                <a:solidFill>
                  <a:schemeClr val="accent4">
                    <a:lumMod val="50000"/>
                  </a:schemeClr>
                </a:solidFill>
              </a:rPr>
              <a:t>Rewards</a:t>
            </a:r>
          </a:p>
          <a:p>
            <a:pPr algn="ctr"/>
            <a:endParaRPr lang="en-GB" sz="900" b="1" dirty="0">
              <a:solidFill>
                <a:schemeClr val="accent4">
                  <a:lumMod val="50000"/>
                </a:schemeClr>
              </a:solidFill>
            </a:endParaRPr>
          </a:p>
        </p:txBody>
      </p:sp>
      <p:pic>
        <p:nvPicPr>
          <p:cNvPr id="44" name="Graphic 43" descr="Apple with solid fill">
            <a:extLst>
              <a:ext uri="{FF2B5EF4-FFF2-40B4-BE49-F238E27FC236}">
                <a16:creationId xmlns:a16="http://schemas.microsoft.com/office/drawing/2014/main" id="{DC5D9577-D0BD-28C4-3D43-A84ED4B7A5A9}"/>
              </a:ext>
            </a:extLst>
          </p:cNvPr>
          <p:cNvPicPr>
            <a:picLocks noChangeAspect="1"/>
          </p:cNvPicPr>
          <p:nvPr/>
        </p:nvPicPr>
        <p:blipFill>
          <a:blip>
            <a:extLst>
              <a:ext uri="{96DAC541-7B7A-43D3-8B79-37D633B846F1}">
                <asvg:svgBlip xmlns:asvg="http://schemas.microsoft.com/office/drawing/2016/SVG/main" r:embed="rId42"/>
              </a:ext>
            </a:extLst>
          </a:blip>
          <a:stretch>
            <a:fillRect/>
          </a:stretch>
        </p:blipFill>
        <p:spPr>
          <a:xfrm>
            <a:off x="6067380" y="5865412"/>
            <a:ext cx="293535" cy="293535"/>
          </a:xfrm>
          <a:prstGeom prst="rect">
            <a:avLst/>
          </a:prstGeom>
        </p:spPr>
      </p:pic>
      <p:pic>
        <p:nvPicPr>
          <p:cNvPr id="46" name="Graphic 45" descr="Run with solid fill">
            <a:extLst>
              <a:ext uri="{FF2B5EF4-FFF2-40B4-BE49-F238E27FC236}">
                <a16:creationId xmlns:a16="http://schemas.microsoft.com/office/drawing/2014/main" id="{0FC16ACE-B0CF-D65C-2A8B-8D29606A88AB}"/>
              </a:ext>
            </a:extLst>
          </p:cNvPr>
          <p:cNvPicPr>
            <a:picLocks noChangeAspect="1"/>
          </p:cNvPicPr>
          <p:nvPr/>
        </p:nvPicPr>
        <p:blipFill>
          <a:blip>
            <a:extLst>
              <a:ext uri="{96DAC541-7B7A-43D3-8B79-37D633B846F1}">
                <asvg:svgBlip xmlns:asvg="http://schemas.microsoft.com/office/drawing/2016/SVG/main" r:embed="rId43"/>
              </a:ext>
            </a:extLst>
          </a:blip>
          <a:stretch>
            <a:fillRect/>
          </a:stretch>
        </p:blipFill>
        <p:spPr>
          <a:xfrm>
            <a:off x="6498149" y="5876520"/>
            <a:ext cx="337556" cy="293535"/>
          </a:xfrm>
          <a:prstGeom prst="rect">
            <a:avLst/>
          </a:prstGeom>
        </p:spPr>
      </p:pic>
      <p:pic>
        <p:nvPicPr>
          <p:cNvPr id="48" name="Graphic 47" descr="Smart Phone with solid fill">
            <a:extLst>
              <a:ext uri="{FF2B5EF4-FFF2-40B4-BE49-F238E27FC236}">
                <a16:creationId xmlns:a16="http://schemas.microsoft.com/office/drawing/2014/main" id="{7C84894C-98C2-E090-AA8D-911692168ED5}"/>
              </a:ext>
            </a:extLst>
          </p:cNvPr>
          <p:cNvPicPr>
            <a:picLocks noChangeAspect="1"/>
          </p:cNvPicPr>
          <p:nvPr/>
        </p:nvPicPr>
        <p:blipFill>
          <a:blip>
            <a:extLst>
              <a:ext uri="{96DAC541-7B7A-43D3-8B79-37D633B846F1}">
                <asvg:svgBlip xmlns:asvg="http://schemas.microsoft.com/office/drawing/2016/SVG/main" r:embed="rId44"/>
              </a:ext>
            </a:extLst>
          </a:blip>
          <a:stretch>
            <a:fillRect/>
          </a:stretch>
        </p:blipFill>
        <p:spPr>
          <a:xfrm>
            <a:off x="7030174" y="5887423"/>
            <a:ext cx="337556" cy="293535"/>
          </a:xfrm>
          <a:prstGeom prst="rect">
            <a:avLst/>
          </a:prstGeom>
        </p:spPr>
      </p:pic>
      <p:pic>
        <p:nvPicPr>
          <p:cNvPr id="50" name="Graphic 49" descr="Illustrator with solid fill">
            <a:extLst>
              <a:ext uri="{FF2B5EF4-FFF2-40B4-BE49-F238E27FC236}">
                <a16:creationId xmlns:a16="http://schemas.microsoft.com/office/drawing/2014/main" id="{95F74C6D-6AB9-6FDA-AD8A-C078B2423B81}"/>
              </a:ext>
            </a:extLst>
          </p:cNvPr>
          <p:cNvPicPr>
            <a:picLocks noChangeAspect="1"/>
          </p:cNvPicPr>
          <p:nvPr/>
        </p:nvPicPr>
        <p:blipFill>
          <a:blip>
            <a:extLst>
              <a:ext uri="{96DAC541-7B7A-43D3-8B79-37D633B846F1}">
                <asvg:svgBlip xmlns:asvg="http://schemas.microsoft.com/office/drawing/2016/SVG/main" r:embed="rId45"/>
              </a:ext>
            </a:extLst>
          </a:blip>
          <a:stretch>
            <a:fillRect/>
          </a:stretch>
        </p:blipFill>
        <p:spPr>
          <a:xfrm>
            <a:off x="8094224" y="5876520"/>
            <a:ext cx="332372" cy="282427"/>
          </a:xfrm>
          <a:prstGeom prst="rect">
            <a:avLst/>
          </a:prstGeom>
        </p:spPr>
      </p:pic>
      <p:pic>
        <p:nvPicPr>
          <p:cNvPr id="52" name="Graphic 51" descr="Robot with solid fill">
            <a:extLst>
              <a:ext uri="{FF2B5EF4-FFF2-40B4-BE49-F238E27FC236}">
                <a16:creationId xmlns:a16="http://schemas.microsoft.com/office/drawing/2014/main" id="{756334DF-01CC-04C2-DA74-68C2F544E155}"/>
              </a:ext>
            </a:extLst>
          </p:cNvPr>
          <p:cNvPicPr>
            <a:picLocks noChangeAspect="1"/>
          </p:cNvPicPr>
          <p:nvPr/>
        </p:nvPicPr>
        <p:blipFill>
          <a:blip>
            <a:extLst>
              <a:ext uri="{96DAC541-7B7A-43D3-8B79-37D633B846F1}">
                <asvg:svgBlip xmlns:asvg="http://schemas.microsoft.com/office/drawing/2016/SVG/main" r:embed="rId46"/>
              </a:ext>
            </a:extLst>
          </a:blip>
          <a:stretch>
            <a:fillRect/>
          </a:stretch>
        </p:blipFill>
        <p:spPr>
          <a:xfrm>
            <a:off x="7562199" y="5876520"/>
            <a:ext cx="423893" cy="293535"/>
          </a:xfrm>
          <a:prstGeom prst="rect">
            <a:avLst/>
          </a:prstGeom>
        </p:spPr>
      </p:pic>
      <p:pic>
        <p:nvPicPr>
          <p:cNvPr id="54" name="Graphic 53" descr="Weight Loss with solid fill">
            <a:extLst>
              <a:ext uri="{FF2B5EF4-FFF2-40B4-BE49-F238E27FC236}">
                <a16:creationId xmlns:a16="http://schemas.microsoft.com/office/drawing/2014/main" id="{94A499DD-4C8F-9279-03EE-3154F7D0DA74}"/>
              </a:ext>
            </a:extLst>
          </p:cNvPr>
          <p:cNvPicPr>
            <a:picLocks noChangeAspect="1"/>
          </p:cNvPicPr>
          <p:nvPr/>
        </p:nvPicPr>
        <p:blipFill>
          <a:blip>
            <a:extLst>
              <a:ext uri="{96DAC541-7B7A-43D3-8B79-37D633B846F1}">
                <asvg:svgBlip xmlns:asvg="http://schemas.microsoft.com/office/drawing/2016/SVG/main" r:embed="rId47"/>
              </a:ext>
            </a:extLst>
          </a:blip>
          <a:stretch>
            <a:fillRect/>
          </a:stretch>
        </p:blipFill>
        <p:spPr>
          <a:xfrm>
            <a:off x="8508205" y="5848586"/>
            <a:ext cx="332372" cy="332372"/>
          </a:xfrm>
          <a:prstGeom prst="rect">
            <a:avLst/>
          </a:prstGeom>
        </p:spPr>
      </p:pic>
    </p:spTree>
    <p:extLst>
      <p:ext uri="{BB962C8B-B14F-4D97-AF65-F5344CB8AC3E}">
        <p14:creationId xmlns:p14="http://schemas.microsoft.com/office/powerpoint/2010/main" val="2106842103"/>
      </p:ext>
    </p:extLst>
  </p:cSld>
  <p:clrMapOvr>
    <a:masterClrMapping/>
  </p:clrMapOvr>
</p:sld>
</file>

<file path=ppt/theme/theme1.xml><?xml version="1.0" encoding="utf-8"?>
<a:theme xmlns:a="http://schemas.openxmlformats.org/drawingml/2006/main" name="ConfettiVTI">
  <a:themeElements>
    <a:clrScheme name="Custom 30">
      <a:dk1>
        <a:sysClr val="windowText" lastClr="000000"/>
      </a:dk1>
      <a:lt1>
        <a:sysClr val="window" lastClr="FFFFFF"/>
      </a:lt1>
      <a:dk2>
        <a:srgbClr val="420023"/>
      </a:dk2>
      <a:lt2>
        <a:srgbClr val="FDFBF9"/>
      </a:lt2>
      <a:accent1>
        <a:srgbClr val="97446E"/>
      </a:accent1>
      <a:accent2>
        <a:srgbClr val="A40056"/>
      </a:accent2>
      <a:accent3>
        <a:srgbClr val="24BEEE"/>
      </a:accent3>
      <a:accent4>
        <a:srgbClr val="91274F"/>
      </a:accent4>
      <a:accent5>
        <a:srgbClr val="F39E29"/>
      </a:accent5>
      <a:accent6>
        <a:srgbClr val="E87450"/>
      </a:accent6>
      <a:hlink>
        <a:srgbClr val="F55D5D"/>
      </a:hlink>
      <a:folHlink>
        <a:srgbClr val="EA3A60"/>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9" ma:contentTypeDescription="Create a new document." ma:contentTypeScope="" ma:versionID="b4c2d44543864d33d5ae424bbd8791f0">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635bc93f2d0aa29775d5c7e2f16e7803"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1AAD991-E06F-4A95-A44A-5456BE05DF62}">
  <ds:schemaRefs>
    <ds:schemaRef ds:uri="http://schemas.microsoft.com/office/2006/metadata/properties"/>
    <ds:schemaRef ds:uri="d8e79d84-78fb-44a9-92e9-d04bdd8f0359"/>
    <ds:schemaRef ds:uri="http://purl.org/dc/terms/"/>
    <ds:schemaRef ds:uri="http://www.w3.org/XML/1998/namespace"/>
    <ds:schemaRef ds:uri="http://purl.org/dc/dcmitype/"/>
    <ds:schemaRef ds:uri="http://schemas.microsoft.com/office/2006/documentManagement/types"/>
    <ds:schemaRef ds:uri="http://schemas.openxmlformats.org/package/2006/metadata/core-properties"/>
    <ds:schemaRef ds:uri="http://schemas.microsoft.com/office/infopath/2007/PartnerControls"/>
    <ds:schemaRef ds:uri="04c7059f-bde8-4ce9-bb0f-e52888740953"/>
    <ds:schemaRef ds:uri="http://purl.org/dc/elements/1.1/"/>
  </ds:schemaRefs>
</ds:datastoreItem>
</file>

<file path=customXml/itemProps2.xml><?xml version="1.0" encoding="utf-8"?>
<ds:datastoreItem xmlns:ds="http://schemas.openxmlformats.org/officeDocument/2006/customXml" ds:itemID="{E20F9464-19EF-4CD9-83D1-98F38C788D25}">
  <ds:schemaRefs>
    <ds:schemaRef ds:uri="http://schemas.microsoft.com/sharepoint/v3/contenttype/forms"/>
  </ds:schemaRefs>
</ds:datastoreItem>
</file>

<file path=customXml/itemProps3.xml><?xml version="1.0" encoding="utf-8"?>
<ds:datastoreItem xmlns:ds="http://schemas.openxmlformats.org/officeDocument/2006/customXml" ds:itemID="{3D065D44-074A-4786-906D-20FDAC47FD7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318</TotalTime>
  <Words>1349</Words>
  <Application>Microsoft Office PowerPoint</Application>
  <PresentationFormat>Widescreen</PresentationFormat>
  <Paragraphs>119</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Aptos</vt:lpstr>
      <vt:lpstr>Arial</vt:lpstr>
      <vt:lpstr>Calibri</vt:lpstr>
      <vt:lpstr>Gill Sans Nova</vt:lpstr>
      <vt:lpstr>Wingdings</vt:lpstr>
      <vt:lpstr>ConfettiVTI</vt:lpstr>
      <vt:lpstr>HEALTHYLIFE AI AN-AI BASED DIGITAL HEALTH PROMOTION INTERVENTION FOR PREVENTING ADULT OBESITYIN ENGLAND Empowering Healthier lives through technology, motivation and personalized support PAULA LATORRE 2231782 POPULATION HEALTH AND DIGITAL HEALTH PROMOTION  LCHS7009 DIOLA BIJLHOUT’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Paula Andrea Latorre Restrepo (2231782)</dc:creator>
  <cp:lastModifiedBy>Paula Andrea Latorre Restrepo (2231782)</cp:lastModifiedBy>
  <cp:revision>1</cp:revision>
  <dcterms:created xsi:type="dcterms:W3CDTF">2026-07-24T21:04:26Z</dcterms:created>
  <dcterms:modified xsi:type="dcterms:W3CDTF">2026-07-26T15:08:17Z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