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56" r:id="rId3"/>
  </p:sldIdLst>
  <p:sldSz cx="21383625" cy="30275213" type="custom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AAE5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33" d="100"/>
          <a:sy n="33" d="100"/>
        </p:scale>
        <p:origin x="1242" y="24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tableStyles" Target="tableStyles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/>
          <a:p>
            <a:r>
              <a:rPr lang="en-US" smtClean="0"/>
              <a:t>*</a:t>
            </a:r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/>
          <a:p>
            <a:r>
              <a:rPr lang="en-US" smtClean="0"/>
              <a:t>#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 sldNum="0"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2218035" y="685800"/>
            <a:ext cx="242193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9FE23F2D-24B2-442B-9F65-695A863B136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 noEditPoints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pPr lv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dt="0" sldNum="0" hdr="0" ftr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7417E-AB2D-47EB-B8AC-7CC70AB68A3F}" type="datetimeFigureOut">
              <a:rPr lang="en-IN" smtClean="0"/>
              <a:t>07/03/2026</a:t>
            </a:fld>
            <a:endParaRPr lang="en-IN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C8CCF-33F1-4334-91CE-5FD6F9D3841E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sldNum="0" hdr="0" ftr="0"/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itchFamily="34" charset="0" panose="020B0604020202020204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itchFamily="34" charset="0" panose="020B0604020202020204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.xml"/><Relationship Id="rId2" Type="http://schemas.openxmlformats.org/officeDocument/2006/relationships/hyperlink" Target="https://f1000research.com/articles/14-97" TargetMode="External"/><Relationship Id="rId3" Type="http://schemas.openxmlformats.org/officeDocument/2006/relationships/hyperlink" Target="https://www.emerald.com/ijrdm/article/52/1/44/1232569" TargetMode="External"/><Relationship Id="rId4" Type="http://schemas.openxmlformats.org/officeDocument/2006/relationships/hyperlink" Target="https://www.scirp.org/reference/referencespapers?referenceid=2907709" TargetMode="External"/><Relationship Id="rId5" Type="http://schemas.openxmlformats.org/officeDocument/2006/relationships/image" Target="../media/image2.png"/><Relationship Id="rId6" Type="http://schemas.openxmlformats.org/officeDocument/2006/relationships/image" Target="../media/image3.png"/><Relationship Id="rId7" Type="http://schemas.openxmlformats.org/officeDocument/2006/relationships/image" Target="../media/image4.png"/><Relationship Id="rId8" Type="http://schemas.openxmlformats.org/officeDocument/2006/relationships/image" Target="../media/image5.pn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>
            <a:alpha val="37000"/>
          </a:srgb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4424516" y="349662"/>
            <a:ext cx="16752632" cy="2162481"/>
          </a:xfrm>
          <a:solidFill>
            <a:srgbClr val="AAE571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algn="r"/>
            <a:r>
              <a:rPr lang="en-IN" sz="6000" b="1" dirty="0"/>
              <a:t>Sustainability Practices and Their Effect on Consumer Trust in UK Fashion Retail Industry</a:t>
            </a:r>
            <a:br>
              <a:rPr lang="en-IN" sz="7300" b="1" dirty="0"/>
            </a:br>
            <a:r>
              <a:rPr lang="en-IN" sz="2200" dirty="0"/>
              <a:t>Student Name: </a:t>
            </a:r>
            <a:r>
              <a:rPr lang="en-IN" sz="2200" dirty="0" err="1"/>
              <a:t>Hirsova</a:t>
            </a:r>
            <a:r>
              <a:rPr lang="en-IN" sz="2200" dirty="0"/>
              <a:t> Livia</a:t>
            </a:r>
            <a:br>
              <a:rPr lang="en-IN" sz="2200" dirty="0"/>
            </a:br>
            <a:r>
              <a:rPr lang="en-IN" sz="2200" dirty="0"/>
              <a:t>Student ID: 2238099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>
            <a:off x="206477" y="0"/>
            <a:ext cx="3982065" cy="169637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3858855"/>
            <a:ext cx="11474246" cy="4708981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IN" sz="3000" b="1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Research Aim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  <a:p>
            <a:pPr algn="just">
              <a:buNone/>
            </a:pPr>
            <a:r>
              <a:rPr lang="en-IN" sz="3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To test the effects of sustainability practices and communication strategies in creating consumer trust in the UK fashion retail sector.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  <a:p>
            <a:pPr algn="just">
              <a:buNone/>
            </a:pPr>
            <a:r>
              <a:rPr lang="en-IN" sz="3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To examine the effects of transparency and greenwashing on the perception of stakeholders.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  <a:p>
            <a:pPr algn="just">
              <a:buNone/>
            </a:pPr>
            <a:r>
              <a:rPr lang="en-IN" sz="3000" b="1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Research Objectives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  <a:p>
            <a:pPr algn="just">
              <a:buNone/>
            </a:pPr>
            <a:r>
              <a:rPr lang="en-IN" sz="3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Determine sustainable activities of UK fashion retailers.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  <a:p>
            <a:pPr algn="just">
              <a:buNone/>
            </a:pPr>
            <a:r>
              <a:rPr lang="en-IN" sz="3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Research attitudes of consumers to sustainability communication.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  <a:p>
            <a:pPr algn="just">
              <a:buNone/>
            </a:pPr>
            <a:r>
              <a:rPr lang="en-IN" sz="3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Study reputational risk with the limited disclosure (greenwashing).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  <a:p>
            <a:pPr algn="just">
              <a:buNone/>
            </a:pPr>
            <a:r>
              <a:rPr lang="en-IN" sz="3000" dirty="0">
                <a:effectLst/>
                <a:latin typeface="Times New Roman" pitchFamily="18" charset="0" panose="02020603050405020304"/>
                <a:ea typeface="Times New Roman" pitchFamily="18" charset="0" panose="02020603050405020304"/>
              </a:rPr>
              <a:t>Give viable suggestions on open communication plans.</a:t>
            </a:r>
            <a:endParaRPr lang="en-IN" sz="3000" dirty="0">
              <a:effectLst/>
              <a:latin typeface="Arial" pitchFamily="34" charset="0" panose="020B0604020202020204"/>
              <a:ea typeface="Arial" pitchFamily="34" charset="0" panose="020B0604020202020204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185651" y="3043086"/>
            <a:ext cx="7934632" cy="114545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Aims and Objectives </a:t>
            </a:r>
            <a:endParaRPr lang="en-IN" sz="3200" dirty="0"/>
          </a:p>
        </p:txBody>
      </p:sp>
      <p:sp>
        <p:nvSpPr>
          <p:cNvPr id="11" name="TextBox 10"/>
          <p:cNvSpPr txBox="1"/>
          <p:nvPr/>
        </p:nvSpPr>
        <p:spPr>
          <a:xfrm>
            <a:off x="10176387" y="9371554"/>
            <a:ext cx="11207238" cy="7017306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IN" sz="3000" b="1" dirty="0"/>
              <a:t>Research Design</a:t>
            </a:r>
            <a:endParaRPr lang="en-IN" sz="3000" dirty="0"/>
          </a:p>
          <a:p>
            <a:r>
              <a:rPr lang="en-IN" sz="3000" dirty="0"/>
              <a:t>Mixed-method approach (quantitative and qualitative aspects) (Rastogi et al., 2025).</a:t>
            </a:r>
          </a:p>
          <a:p>
            <a:r>
              <a:rPr lang="en-IN" sz="3000" dirty="0"/>
              <a:t>Deductive research orientation based on the existing theories.</a:t>
            </a:r>
          </a:p>
          <a:p>
            <a:r>
              <a:rPr lang="en-IN" sz="3000" b="1" dirty="0"/>
              <a:t>Research Philosophy</a:t>
            </a:r>
            <a:endParaRPr lang="en-IN" sz="3000" dirty="0"/>
          </a:p>
          <a:p>
            <a:r>
              <a:rPr lang="en-IN" sz="3000" dirty="0"/>
              <a:t>Positivist position concerning quantifiable consumer attitudes (Saunders,  Lewis, and Thornhill, 2019).</a:t>
            </a:r>
          </a:p>
          <a:p>
            <a:r>
              <a:rPr lang="en-IN" sz="3000" b="1" dirty="0"/>
              <a:t>Data Collection</a:t>
            </a:r>
            <a:endParaRPr lang="en-IN" sz="3000" dirty="0"/>
          </a:p>
          <a:p>
            <a:r>
              <a:rPr lang="en-IN" sz="3000" dirty="0"/>
              <a:t>Secondary research: thematic analysis and systematic literature review.</a:t>
            </a:r>
          </a:p>
          <a:p>
            <a:r>
              <a:rPr lang="en-IN" sz="3000" dirty="0"/>
              <a:t>Primary research: Google Forms online survey.</a:t>
            </a:r>
          </a:p>
          <a:p>
            <a:r>
              <a:rPr lang="en-IN" sz="3000" dirty="0"/>
              <a:t>Population size: 25 fashion UK consumers.</a:t>
            </a:r>
          </a:p>
          <a:p>
            <a:r>
              <a:rPr lang="en-IN" sz="3000" b="1" dirty="0"/>
              <a:t>Data Analysis</a:t>
            </a:r>
            <a:endParaRPr lang="en-IN" sz="3000" dirty="0"/>
          </a:p>
          <a:p>
            <a:r>
              <a:rPr lang="en-IN" sz="3000" dirty="0"/>
              <a:t>Thematic secondary data analysis (Ronda, 2024).</a:t>
            </a:r>
          </a:p>
          <a:p>
            <a:r>
              <a:rPr lang="en-IN" sz="3000" dirty="0"/>
              <a:t>Survey data analysis: Descriptive statistics (frequency and percentage analysis).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3448993" y="8544052"/>
            <a:ext cx="7728155" cy="114545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b="1" dirty="0"/>
              <a:t>Research Methodology</a:t>
            </a:r>
            <a:endParaRPr lang="en-IN" sz="3200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9763208"/>
            <a:ext cx="9910916" cy="3323987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endParaRPr lang="en-IN" sz="3000" dirty="0"/>
          </a:p>
          <a:p>
            <a:r>
              <a:rPr lang="en-IN" sz="3000" dirty="0"/>
              <a:t>Triple Bottom Line (environmental, social, economic sustainability).</a:t>
            </a:r>
          </a:p>
          <a:p>
            <a:r>
              <a:rPr lang="en-IN" sz="3000" dirty="0"/>
              <a:t>Stakeholder Theory.</a:t>
            </a:r>
          </a:p>
          <a:p>
            <a:r>
              <a:rPr lang="en-IN" sz="3000" dirty="0"/>
              <a:t>Signalling Theory.</a:t>
            </a:r>
          </a:p>
          <a:p>
            <a:r>
              <a:rPr lang="en-IN" sz="3000" dirty="0"/>
              <a:t>Legitimacy Theory.</a:t>
            </a:r>
          </a:p>
          <a:p>
            <a:r>
              <a:rPr lang="en-IN" sz="3000" dirty="0"/>
              <a:t>Corporate Reputation Theory.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988142" y="8972732"/>
            <a:ext cx="7934632" cy="114545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b="1" dirty="0"/>
              <a:t>Key Theoretical Frameworks</a:t>
            </a:r>
            <a:endParaRPr lang="en-IN" sz="3200" dirty="0"/>
          </a:p>
        </p:txBody>
      </p:sp>
      <p:sp>
        <p:nvSpPr>
          <p:cNvPr id="15" name="TextBox 14"/>
          <p:cNvSpPr txBox="1"/>
          <p:nvPr/>
        </p:nvSpPr>
        <p:spPr>
          <a:xfrm>
            <a:off x="1" y="18689679"/>
            <a:ext cx="10234330" cy="8402300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IN" sz="3000" b="1" dirty="0"/>
              <a:t>Consumer Attitudes</a:t>
            </a:r>
            <a:endParaRPr lang="en-IN" sz="3000" dirty="0"/>
          </a:p>
          <a:p>
            <a:r>
              <a:rPr lang="en-IN" sz="3000" dirty="0"/>
              <a:t>Eighty per cent of the respondents believe that sustainability is very or moderately significant.</a:t>
            </a:r>
          </a:p>
          <a:p>
            <a:r>
              <a:rPr lang="en-IN" sz="3000" dirty="0"/>
              <a:t>Transparency has a powerful effect on purchasing decisions (96% had influence) (Rastogi et al., 2025).</a:t>
            </a:r>
          </a:p>
          <a:p>
            <a:r>
              <a:rPr lang="en-IN" sz="3000" b="1" dirty="0"/>
              <a:t>Reliability on Sustainability Claims.</a:t>
            </a:r>
            <a:endParaRPr lang="en-IN" sz="3000" dirty="0"/>
          </a:p>
          <a:p>
            <a:r>
              <a:rPr lang="en-IN" sz="3000" dirty="0"/>
              <a:t>Moderate trust is observed in most of the respondents, but high trust is still minimal.</a:t>
            </a:r>
          </a:p>
          <a:p>
            <a:r>
              <a:rPr lang="en-IN" sz="3000" dirty="0"/>
              <a:t>Customers prefer certified communication to marketing messages.</a:t>
            </a:r>
          </a:p>
          <a:p>
            <a:r>
              <a:rPr lang="en-IN" sz="3000" b="1" dirty="0"/>
              <a:t>Communication Preferences</a:t>
            </a:r>
            <a:endParaRPr lang="en-IN" sz="3000" dirty="0"/>
          </a:p>
          <a:p>
            <a:r>
              <a:rPr lang="en-IN" sz="3000" dirty="0"/>
              <a:t>The third-party certifications and eco-labels create the most trust.</a:t>
            </a:r>
          </a:p>
          <a:p>
            <a:r>
              <a:rPr lang="en-IN" sz="3000" dirty="0"/>
              <a:t>Open sustainability reports are appreciated (Rastogi et al., 2025).</a:t>
            </a:r>
          </a:p>
          <a:p>
            <a:r>
              <a:rPr lang="en-IN" sz="3000" dirty="0"/>
              <a:t>The least trust is created through brand advertising.</a:t>
            </a:r>
          </a:p>
          <a:p>
            <a:r>
              <a:rPr lang="en-IN" sz="3000" b="1" dirty="0"/>
              <a:t>Greenhushing Risk</a:t>
            </a:r>
            <a:endParaRPr lang="en-IN" sz="3000" dirty="0"/>
          </a:p>
          <a:p>
            <a:r>
              <a:rPr lang="en-IN" sz="3000" dirty="0"/>
              <a:t>There is a lack of sustainability disclosure that diminishes trust among a large percentage of consumers.</a:t>
            </a:r>
          </a:p>
          <a:p>
            <a:r>
              <a:rPr lang="en-IN" sz="3000" dirty="0"/>
              <a:t>There is increased awareness of greenwashing/greenhushing.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188542" y="18087866"/>
            <a:ext cx="6503270" cy="89649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b="1" dirty="0"/>
              <a:t>Findings</a:t>
            </a:r>
            <a:endParaRPr lang="en-IN" sz="3200" dirty="0"/>
          </a:p>
        </p:txBody>
      </p:sp>
      <p:sp>
        <p:nvSpPr>
          <p:cNvPr id="17" name="TextBox 16"/>
          <p:cNvSpPr txBox="1"/>
          <p:nvPr/>
        </p:nvSpPr>
        <p:spPr>
          <a:xfrm>
            <a:off x="0" y="28018265"/>
            <a:ext cx="13922477" cy="2246769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IN" sz="2800" dirty="0"/>
              <a:t>The communication of sustainability is more of a strategic trust-building tool and not marketing.</a:t>
            </a:r>
          </a:p>
          <a:p>
            <a:r>
              <a:rPr lang="en-IN" sz="2800" dirty="0"/>
              <a:t>Evidence-based reporting and transparency would increase consumer trust.</a:t>
            </a:r>
          </a:p>
          <a:p>
            <a:r>
              <a:rPr lang="en-IN" sz="2800" dirty="0" err="1"/>
              <a:t>Greenhousing</a:t>
            </a:r>
            <a:r>
              <a:rPr lang="en-IN" sz="2800" dirty="0"/>
              <a:t> can increase the reputational risk instead of reducing it.</a:t>
            </a:r>
          </a:p>
          <a:p>
            <a:r>
              <a:rPr lang="en-IN" sz="2800" dirty="0"/>
              <a:t>The UK fashion retailers need to strike the right balance between authenticity, accessibility, and accountability to maintain long-term stakeholder trust.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06477" y="27232127"/>
            <a:ext cx="7048194" cy="78947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b="1" dirty="0"/>
              <a:t>Conclusion</a:t>
            </a:r>
            <a:endParaRPr lang="en-IN" sz="3200" dirty="0"/>
          </a:p>
        </p:txBody>
      </p:sp>
      <p:sp>
        <p:nvSpPr>
          <p:cNvPr id="20" name="TextBox 19"/>
          <p:cNvSpPr txBox="1"/>
          <p:nvPr/>
        </p:nvSpPr>
        <p:spPr>
          <a:xfrm>
            <a:off x="14128954" y="24632723"/>
            <a:ext cx="7254671" cy="5632311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IN" sz="2400" dirty="0"/>
              <a:t>Rastogi, N., Singh, J., Tyagi, S., Ahmad, V., Kumar, R., Singh, R., ... and Twala, B. (2025). Building trust through ESG: A study on consumer behaviour in sustainable fashion. </a:t>
            </a:r>
            <a:r>
              <a:rPr lang="en-IN" sz="2400" i="1" dirty="0"/>
              <a:t>F1000Research</a:t>
            </a:r>
            <a:r>
              <a:rPr lang="en-IN" sz="2400" dirty="0"/>
              <a:t>, </a:t>
            </a:r>
            <a:r>
              <a:rPr lang="en-IN" sz="2400" i="1" dirty="0"/>
              <a:t>14</a:t>
            </a:r>
            <a:r>
              <a:rPr lang="en-IN" sz="2400" dirty="0"/>
              <a:t>, 97.</a:t>
            </a:r>
            <a:r>
              <a:rPr lang="en-IN" sz="2400" dirty="0">
                <a:hlinkClick r:id="rId2"/>
              </a:rPr>
              <a:t> </a:t>
            </a:r>
            <a:r>
              <a:rPr lang="en-IN" sz="2400" u="sng" dirty="0">
                <a:hlinkClick r:id="rId2"/>
              </a:rPr>
              <a:t>https://f1000research.com/articles/14-97</a:t>
            </a:r>
            <a:endParaRPr lang="en-IN" sz="2400" dirty="0"/>
          </a:p>
          <a:p>
            <a:r>
              <a:rPr lang="en-IN" sz="2400" dirty="0"/>
              <a:t>Ronda, L. (2024). Overcoming barriers for sustainable fashion: bridging the attitude-behaviour gap in retail. </a:t>
            </a:r>
            <a:r>
              <a:rPr lang="en-IN" sz="2400" i="1" dirty="0"/>
              <a:t>International journal of retail &amp; distribution management</a:t>
            </a:r>
            <a:r>
              <a:rPr lang="en-IN" sz="2400" dirty="0"/>
              <a:t>, </a:t>
            </a:r>
            <a:r>
              <a:rPr lang="en-IN" sz="2400" i="1" dirty="0"/>
              <a:t>52</a:t>
            </a:r>
            <a:r>
              <a:rPr lang="en-IN" sz="2400" dirty="0"/>
              <a:t>(1), pp.44-61.</a:t>
            </a:r>
            <a:r>
              <a:rPr lang="en-IN" sz="2400" dirty="0">
                <a:hlinkClick r:id="rId3"/>
              </a:rPr>
              <a:t> </a:t>
            </a:r>
            <a:r>
              <a:rPr lang="en-IN" sz="2400" u="sng" dirty="0">
                <a:hlinkClick r:id="rId3"/>
              </a:rPr>
              <a:t>https://www.emerald.com/ijrdm/article/52/1/44/1232569</a:t>
            </a:r>
            <a:endParaRPr lang="en-IN" sz="2400" dirty="0"/>
          </a:p>
          <a:p>
            <a:r>
              <a:rPr lang="en-IN" sz="2400" dirty="0"/>
              <a:t>Saunders, M.N.K., Lewis, P. and Thornhill, A. (2019) Research Methods for Business Students. 8th Edition, </a:t>
            </a:r>
            <a:r>
              <a:rPr lang="en-IN" sz="2400" i="1" dirty="0"/>
              <a:t>Pearson, New York.</a:t>
            </a:r>
            <a:r>
              <a:rPr lang="en-IN" sz="2400" i="1" dirty="0">
                <a:hlinkClick r:id="rId4"/>
              </a:rPr>
              <a:t> </a:t>
            </a:r>
            <a:r>
              <a:rPr lang="en-IN" sz="2400" u="sng" dirty="0">
                <a:hlinkClick r:id="rId4"/>
              </a:rPr>
              <a:t>https://www.scirp.org/reference/referencespapers?referenceid=2907709</a:t>
            </a:r>
            <a:endParaRPr lang="en-IN" sz="2400" dirty="0"/>
          </a:p>
        </p:txBody>
      </p:sp>
      <p:sp>
        <p:nvSpPr>
          <p:cNvPr id="21" name="Rectangle 20"/>
          <p:cNvSpPr/>
          <p:nvPr/>
        </p:nvSpPr>
        <p:spPr>
          <a:xfrm>
            <a:off x="14335431" y="23843244"/>
            <a:ext cx="7048194" cy="78947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b="1" dirty="0"/>
              <a:t>Reference List </a:t>
            </a:r>
            <a:endParaRPr lang="en-IN" sz="3200" dirty="0"/>
          </a:p>
        </p:txBody>
      </p:sp>
      <p:pic>
        <p:nvPicPr>
          <p:cNvPr id="1026" name="Picture 2" descr="True sustainability will take | Inside Fashion | Pure Londo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556130" y="2801782"/>
            <a:ext cx="9621018" cy="5681415"/>
          </a:xfrm>
          <a:prstGeom prst="rect">
            <a:avLst/>
          </a:prstGeom>
          <a:noFill/>
        </p:spPr>
      </p:pic>
      <p:pic>
        <p:nvPicPr>
          <p:cNvPr id="1030" name="Picture 6" descr="Mastering the Triple Bottom Line - SM Insight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6477" y="13363428"/>
            <a:ext cx="9497962" cy="4475480"/>
          </a:xfrm>
          <a:prstGeom prst="rect">
            <a:avLst/>
          </a:prstGeom>
          <a:noFill/>
        </p:spPr>
      </p:pic>
      <p:pic>
        <p:nvPicPr>
          <p:cNvPr id="1032" name="Picture 8" descr="Sustainability &amp; Ethical Branding in Retail.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149295" y="17027685"/>
            <a:ext cx="10027853" cy="5632311"/>
          </a:xfrm>
          <a:prstGeom prst="rect">
            <a:avLst/>
          </a:prstGeom>
          <a:noFill/>
        </p:spPr>
      </p:pic>
      <p:pic>
        <p:nvPicPr>
          <p:cNvPr id="1034" name="Picture 10" descr="Eco friendly - Free fashion icons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176387" y="22162800"/>
            <a:ext cx="3746090" cy="3746090"/>
          </a:xfrm>
          <a:prstGeom prst="rect">
            <a:avLst/>
          </a:prstGeom>
          <a:noFill/>
        </p:spPr>
      </p:pic>
      <p:pic>
        <p:nvPicPr>
          <p:cNvPr id="1042" name="Picture 18" descr="Recycle - Free ecology and environment icons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312703" y="17569246"/>
            <a:ext cx="1451026" cy="1451026"/>
          </a:xfrm>
          <a:prstGeom prst="rect">
            <a:avLst/>
          </a:prstGeom>
          <a:noFill/>
        </p:spPr>
      </p:pic>
      <p:pic>
        <p:nvPicPr>
          <p:cNvPr id="24" name="Picture 18" descr="Recycle - Free ecology and environment icons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4653201" y="22920846"/>
            <a:ext cx="1451026" cy="1451026"/>
          </a:xfrm>
          <a:prstGeom prst="rect">
            <a:avLst/>
          </a:prstGeom>
          <a:noFill/>
        </p:spPr>
      </p:pic>
      <p:pic>
        <p:nvPicPr>
          <p:cNvPr id="25" name="Picture 18" descr="Recycle - Free ecology and environment icons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7454" y="26723365"/>
            <a:ext cx="1451026" cy="1451026"/>
          </a:xfrm>
          <a:prstGeom prst="rect">
            <a:avLst/>
          </a:prstGeom>
          <a:noFill/>
        </p:spPr>
      </p:pic>
      <p:pic>
        <p:nvPicPr>
          <p:cNvPr id="26" name="Picture 18" descr="Recycle - Free ecology and environment icons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0" y="8483197"/>
            <a:ext cx="1451026" cy="1451026"/>
          </a:xfrm>
          <a:prstGeom prst="rect">
            <a:avLst/>
          </a:prstGeom>
          <a:noFill/>
        </p:spPr>
      </p:pic>
      <p:pic>
        <p:nvPicPr>
          <p:cNvPr id="27" name="Picture 18" descr="Recycle - Free ecology and environment icons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9932599" y="8396509"/>
            <a:ext cx="1451026" cy="1451026"/>
          </a:xfrm>
          <a:prstGeom prst="rect">
            <a:avLst/>
          </a:prstGeom>
          <a:noFill/>
        </p:spPr>
      </p:pic>
      <p:pic>
        <p:nvPicPr>
          <p:cNvPr id="28" name="Picture 18" descr="Recycle - Free ecology and environment icons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619527" y="2321077"/>
            <a:ext cx="1451026" cy="14510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Notes Theme">
  <a:themeElements>
    <a:clrScheme name="Office Notes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Notes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Notes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1"/>
        </a:gradFill>
      </a:fillStyleLst>
      <a:lnStyleLst>
        <a:ln w="9525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>
          <a:solidFill>
            <a:schemeClr val="phClr"/>
          </a:solidFill>
          <a:prstDash val="solid"/>
        </a:ln>
        <a:ln w="38100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22</TotalTime>
  <Words>573</Words>
  <PresentationFormat>Custom</PresentationFormat>
  <Paragraphs>53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Times New Roman</vt:lpstr>
      <vt:lpstr>Office Theme</vt:lpstr>
      <vt:lpstr>Sustainability Practices and Their Effect on Consumer Trust in UK Fashion Retail Industry Student Name: Hirsova Livia Student ID: 2238099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Narcis Hirsova</cp:lastModifiedBy>
  <dcterms:created xsi:type="dcterms:W3CDTF">2026-03-02T12:11:05Z</dcterms:created>
  <dcterms:modified xsi:type="dcterms:W3CDTF">2026-03-07T10:33:44Z</dcterms:modified>
</cp:coreProperties>
</file>