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nva Sans" panose="020B0503030501040103" pitchFamily="34" charset="0"/>
      <p:regular r:id="rId15"/>
    </p:embeddedFont>
    <p:embeddedFont>
      <p:font typeface="Canva Sans Bold" panose="020B0803030501040103" pitchFamily="3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D7C30-3752-B84A-A9F6-7FFDC67B4314}" type="datetimeFigureOut">
              <a:rPr lang="en-US" smtClean="0"/>
              <a:t>7/22/26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90425-9E9B-B448-B2BF-C588A79FF2A8}" type="slidenum">
              <a:rPr lang="en-US" smtClean="0"/>
              <a:t>‹#›</a:t>
            </a:fld>
            <a:endParaRPr lang="en-US"/>
          </a:p>
        </p:txBody>
      </p:sp>
    </p:spTree>
    <p:extLst>
      <p:ext uri="{BB962C8B-B14F-4D97-AF65-F5344CB8AC3E}">
        <p14:creationId xmlns:p14="http://schemas.microsoft.com/office/powerpoint/2010/main" val="2574515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Today, I will discuss how a company from the UK can effectively negotiate a strategic partnership with a Chinese firm. I’ll cover the significant cultural differences, their impact on negotiations, and strategies for fostering a successful, long-lasting business relationship.</a:t>
            </a:r>
          </a:p>
        </p:txBody>
      </p:sp>
      <p:sp>
        <p:nvSpPr>
          <p:cNvPr id="4" name="Slide Number Placeholder 3"/>
          <p:cNvSpPr>
            <a:spLocks noGrp="1"/>
          </p:cNvSpPr>
          <p:nvPr>
            <p:ph type="sldNum" sz="quarter" idx="5"/>
          </p:nvPr>
        </p:nvSpPr>
        <p:spPr/>
        <p:txBody>
          <a:bodyPr/>
          <a:lstStyle/>
          <a:p>
            <a:fld id="{77290425-9E9B-B448-B2BF-C588A79FF2A8}" type="slidenum">
              <a:rPr lang="en-US" smtClean="0"/>
              <a:t>1</a:t>
            </a:fld>
            <a:endParaRPr lang="en-US"/>
          </a:p>
        </p:txBody>
      </p:sp>
    </p:spTree>
    <p:extLst>
      <p:ext uri="{BB962C8B-B14F-4D97-AF65-F5344CB8AC3E}">
        <p14:creationId xmlns:p14="http://schemas.microsoft.com/office/powerpoint/2010/main" val="4080175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start by defining culture and its relevance in global business. I will then present a cultural theory, highlight the key cultural contrasts between the UK and China, explain the implications of these differences on negotiations, and conclude with practical strategies for forming a successful partnership.</a:t>
            </a:r>
          </a:p>
        </p:txBody>
      </p:sp>
      <p:sp>
        <p:nvSpPr>
          <p:cNvPr id="4" name="Slide Number Placeholder 3"/>
          <p:cNvSpPr>
            <a:spLocks noGrp="1"/>
          </p:cNvSpPr>
          <p:nvPr>
            <p:ph type="sldNum" sz="quarter" idx="5"/>
          </p:nvPr>
        </p:nvSpPr>
        <p:spPr/>
        <p:txBody>
          <a:bodyPr/>
          <a:lstStyle/>
          <a:p>
            <a:fld id="{77290425-9E9B-B448-B2BF-C588A79FF2A8}" type="slidenum">
              <a:rPr lang="en-US" smtClean="0"/>
              <a:t>2</a:t>
            </a:fld>
            <a:endParaRPr lang="en-US"/>
          </a:p>
        </p:txBody>
      </p:sp>
    </p:spTree>
    <p:extLst>
      <p:ext uri="{BB962C8B-B14F-4D97-AF65-F5344CB8AC3E}">
        <p14:creationId xmlns:p14="http://schemas.microsoft.com/office/powerpoint/2010/main" val="3858114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Culture encompasses the shared values, beliefs, and behaviors of a community. In the business realm, culture shapes how individuals communicate, forge relationships, and make decisions. Acknowledging cultural differences is crucial as it helps organizations prevent misunderstandings and strengthen international partnerships.</a:t>
            </a:r>
          </a:p>
        </p:txBody>
      </p:sp>
      <p:sp>
        <p:nvSpPr>
          <p:cNvPr id="4" name="Slide Number Placeholder 3"/>
          <p:cNvSpPr>
            <a:spLocks noGrp="1"/>
          </p:cNvSpPr>
          <p:nvPr>
            <p:ph type="sldNum" sz="quarter" idx="5"/>
          </p:nvPr>
        </p:nvSpPr>
        <p:spPr/>
        <p:txBody>
          <a:bodyPr/>
          <a:lstStyle/>
          <a:p>
            <a:fld id="{77290425-9E9B-B448-B2BF-C588A79FF2A8}" type="slidenum">
              <a:rPr lang="en-US" smtClean="0"/>
              <a:t>3</a:t>
            </a:fld>
            <a:endParaRPr lang="en-US"/>
          </a:p>
        </p:txBody>
      </p:sp>
    </p:spTree>
    <p:extLst>
      <p:ext uri="{BB962C8B-B14F-4D97-AF65-F5344CB8AC3E}">
        <p14:creationId xmlns:p14="http://schemas.microsoft.com/office/powerpoint/2010/main" val="1035620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cultural components impact business negotiations. Communication styles, attitudes towards authority, relationship building, and decision-making practices vary by country. Failing to recognize these differences may result in confusion, delays, or even unsuccessful negotiations.</a:t>
            </a:r>
          </a:p>
        </p:txBody>
      </p:sp>
      <p:sp>
        <p:nvSpPr>
          <p:cNvPr id="4" name="Slide Number Placeholder 3"/>
          <p:cNvSpPr>
            <a:spLocks noGrp="1"/>
          </p:cNvSpPr>
          <p:nvPr>
            <p:ph type="sldNum" sz="quarter" idx="5"/>
          </p:nvPr>
        </p:nvSpPr>
        <p:spPr/>
        <p:txBody>
          <a:bodyPr/>
          <a:lstStyle/>
          <a:p>
            <a:fld id="{77290425-9E9B-B448-B2BF-C588A79FF2A8}" type="slidenum">
              <a:rPr lang="en-US" smtClean="0"/>
              <a:t>4</a:t>
            </a:fld>
            <a:endParaRPr lang="en-US"/>
          </a:p>
        </p:txBody>
      </p:sp>
    </p:spTree>
    <p:extLst>
      <p:ext uri="{BB962C8B-B14F-4D97-AF65-F5344CB8AC3E}">
        <p14:creationId xmlns:p14="http://schemas.microsoft.com/office/powerpoint/2010/main" val="4185481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Hofstede’s</a:t>
            </a:r>
            <a:r>
              <a:rPr lang="en-US" dirty="0"/>
              <a:t> Cultural Dimensions Theory sheds light on national cultural differences. In contrast to the UK, China emphasizes hierarchy, collective decision-making, and long-term relationships. These distinctions influence how negotiations are approached and business decisions are reached.</a:t>
            </a:r>
          </a:p>
        </p:txBody>
      </p:sp>
      <p:sp>
        <p:nvSpPr>
          <p:cNvPr id="4" name="Slide Number Placeholder 3"/>
          <p:cNvSpPr>
            <a:spLocks noGrp="1"/>
          </p:cNvSpPr>
          <p:nvPr>
            <p:ph type="sldNum" sz="quarter" idx="5"/>
          </p:nvPr>
        </p:nvSpPr>
        <p:spPr/>
        <p:txBody>
          <a:bodyPr/>
          <a:lstStyle/>
          <a:p>
            <a:fld id="{77290425-9E9B-B448-B2BF-C588A79FF2A8}" type="slidenum">
              <a:rPr lang="en-US" smtClean="0"/>
              <a:t>5</a:t>
            </a:fld>
            <a:endParaRPr lang="en-US"/>
          </a:p>
        </p:txBody>
      </p:sp>
    </p:spTree>
    <p:extLst>
      <p:ext uri="{BB962C8B-B14F-4D97-AF65-F5344CB8AC3E}">
        <p14:creationId xmlns:p14="http://schemas.microsoft.com/office/powerpoint/2010/main" val="3946742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key aspect of Chinese business culture is </a:t>
            </a:r>
            <a:r>
              <a:rPr lang="en-US" dirty="0" err="1"/>
              <a:t>Guanxi</a:t>
            </a:r>
            <a:r>
              <a:rPr lang="en-US" dirty="0"/>
              <a:t>, which highlights the importance of establishing strong personal relationships and trust. Chinese businesses typically prefer to build a relationship prior to discussing contracts. For a UK company, taking the time to cultivate trust can significantly enhance the prospects of a successful partnership.</a:t>
            </a:r>
          </a:p>
        </p:txBody>
      </p:sp>
      <p:sp>
        <p:nvSpPr>
          <p:cNvPr id="4" name="Slide Number Placeholder 3"/>
          <p:cNvSpPr>
            <a:spLocks noGrp="1"/>
          </p:cNvSpPr>
          <p:nvPr>
            <p:ph type="sldNum" sz="quarter" idx="5"/>
          </p:nvPr>
        </p:nvSpPr>
        <p:spPr/>
        <p:txBody>
          <a:bodyPr/>
          <a:lstStyle/>
          <a:p>
            <a:fld id="{77290425-9E9B-B448-B2BF-C588A79FF2A8}" type="slidenum">
              <a:rPr lang="en-US" smtClean="0"/>
              <a:t>6</a:t>
            </a:fld>
            <a:endParaRPr lang="en-US"/>
          </a:p>
        </p:txBody>
      </p:sp>
    </p:spTree>
    <p:extLst>
      <p:ext uri="{BB962C8B-B14F-4D97-AF65-F5344CB8AC3E}">
        <p14:creationId xmlns:p14="http://schemas.microsoft.com/office/powerpoint/2010/main" val="728724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styles differ notably. UK businesses often adopt a direct communication style, while Chinese firms tend to favor a more indirect approach to uphold respect and harmony. During negotiations, it’s essential to communicate courteously, listen attentively, and strive to avoid conflicts.</a:t>
            </a:r>
          </a:p>
        </p:txBody>
      </p:sp>
      <p:sp>
        <p:nvSpPr>
          <p:cNvPr id="4" name="Slide Number Placeholder 3"/>
          <p:cNvSpPr>
            <a:spLocks noGrp="1"/>
          </p:cNvSpPr>
          <p:nvPr>
            <p:ph type="sldNum" sz="quarter" idx="5"/>
          </p:nvPr>
        </p:nvSpPr>
        <p:spPr/>
        <p:txBody>
          <a:bodyPr/>
          <a:lstStyle/>
          <a:p>
            <a:fld id="{77290425-9E9B-B448-B2BF-C588A79FF2A8}" type="slidenum">
              <a:rPr lang="en-US" smtClean="0"/>
              <a:t>7</a:t>
            </a:fld>
            <a:endParaRPr lang="en-US"/>
          </a:p>
        </p:txBody>
      </p:sp>
    </p:spTree>
    <p:extLst>
      <p:ext uri="{BB962C8B-B14F-4D97-AF65-F5344CB8AC3E}">
        <p14:creationId xmlns:p14="http://schemas.microsoft.com/office/powerpoint/2010/main" val="185778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many Chinese organizations, senior management is responsible for significant decisions, which can slow the process compared to the UK. Recognizing and respecting this hierarchical structure is vital to avoid frustration and reflects professionalism during negotiations</a:t>
            </a:r>
          </a:p>
        </p:txBody>
      </p:sp>
      <p:sp>
        <p:nvSpPr>
          <p:cNvPr id="4" name="Slide Number Placeholder 3"/>
          <p:cNvSpPr>
            <a:spLocks noGrp="1"/>
          </p:cNvSpPr>
          <p:nvPr>
            <p:ph type="sldNum" sz="quarter" idx="5"/>
          </p:nvPr>
        </p:nvSpPr>
        <p:spPr/>
        <p:txBody>
          <a:bodyPr/>
          <a:lstStyle/>
          <a:p>
            <a:fld id="{77290425-9E9B-B448-B2BF-C588A79FF2A8}" type="slidenum">
              <a:rPr lang="en-US" smtClean="0"/>
              <a:t>8</a:t>
            </a:fld>
            <a:endParaRPr lang="en-US"/>
          </a:p>
        </p:txBody>
      </p:sp>
    </p:spTree>
    <p:extLst>
      <p:ext uri="{BB962C8B-B14F-4D97-AF65-F5344CB8AC3E}">
        <p14:creationId xmlns:p14="http://schemas.microsoft.com/office/powerpoint/2010/main" val="652806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successful agreement, the UK company should cultivate cultural awareness, dedicate time to building trust, and be adaptable throughout the negotiation process. These strategies foster mutual respect and enhance the likelihood of establishing a long-term partnership.</a:t>
            </a:r>
          </a:p>
        </p:txBody>
      </p:sp>
      <p:sp>
        <p:nvSpPr>
          <p:cNvPr id="4" name="Slide Number Placeholder 3"/>
          <p:cNvSpPr>
            <a:spLocks noGrp="1"/>
          </p:cNvSpPr>
          <p:nvPr>
            <p:ph type="sldNum" sz="quarter" idx="5"/>
          </p:nvPr>
        </p:nvSpPr>
        <p:spPr/>
        <p:txBody>
          <a:bodyPr/>
          <a:lstStyle/>
          <a:p>
            <a:fld id="{77290425-9E9B-B448-B2BF-C588A79FF2A8}" type="slidenum">
              <a:rPr lang="en-US" smtClean="0"/>
              <a:t>9</a:t>
            </a:fld>
            <a:endParaRPr lang="en-US"/>
          </a:p>
        </p:txBody>
      </p:sp>
    </p:spTree>
    <p:extLst>
      <p:ext uri="{BB962C8B-B14F-4D97-AF65-F5344CB8AC3E}">
        <p14:creationId xmlns:p14="http://schemas.microsoft.com/office/powerpoint/2010/main" val="3652107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successful negotiation involves four key stages: preparation, relationship building, negotiation, and ongoing partnership maintenance post-agreement. Thorough preparation and continuous communication are equally critical as reaching the final agreement.</a:t>
            </a:r>
          </a:p>
        </p:txBody>
      </p:sp>
      <p:sp>
        <p:nvSpPr>
          <p:cNvPr id="4" name="Slide Number Placeholder 3"/>
          <p:cNvSpPr>
            <a:spLocks noGrp="1"/>
          </p:cNvSpPr>
          <p:nvPr>
            <p:ph type="sldNum" sz="quarter" idx="5"/>
          </p:nvPr>
        </p:nvSpPr>
        <p:spPr/>
        <p:txBody>
          <a:bodyPr/>
          <a:lstStyle/>
          <a:p>
            <a:fld id="{77290425-9E9B-B448-B2BF-C588A79FF2A8}" type="slidenum">
              <a:rPr lang="en-US" smtClean="0"/>
              <a:t>10</a:t>
            </a:fld>
            <a:endParaRPr lang="en-US"/>
          </a:p>
        </p:txBody>
      </p:sp>
    </p:spTree>
    <p:extLst>
      <p:ext uri="{BB962C8B-B14F-4D97-AF65-F5344CB8AC3E}">
        <p14:creationId xmlns:p14="http://schemas.microsoft.com/office/powerpoint/2010/main" val="101538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cultural differences significantly impact international business negotiations. By understanding Chinese business culture, modifying communication methods, and prioritizing trust and long-term relationships, a UK company can enhance its chances of securing a successful and sustainable strategic partnership.</a:t>
            </a:r>
          </a:p>
        </p:txBody>
      </p:sp>
      <p:sp>
        <p:nvSpPr>
          <p:cNvPr id="4" name="Slide Number Placeholder 3"/>
          <p:cNvSpPr>
            <a:spLocks noGrp="1"/>
          </p:cNvSpPr>
          <p:nvPr>
            <p:ph type="sldNum" sz="quarter" idx="5"/>
          </p:nvPr>
        </p:nvSpPr>
        <p:spPr/>
        <p:txBody>
          <a:bodyPr/>
          <a:lstStyle/>
          <a:p>
            <a:fld id="{77290425-9E9B-B448-B2BF-C588A79FF2A8}" type="slidenum">
              <a:rPr lang="en-US" smtClean="0"/>
              <a:t>11</a:t>
            </a:fld>
            <a:endParaRPr lang="en-US"/>
          </a:p>
        </p:txBody>
      </p:sp>
    </p:spTree>
    <p:extLst>
      <p:ext uri="{BB962C8B-B14F-4D97-AF65-F5344CB8AC3E}">
        <p14:creationId xmlns:p14="http://schemas.microsoft.com/office/powerpoint/2010/main" val="1719084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48485" y="-114300"/>
            <a:ext cx="14866099" cy="10239072"/>
          </a:xfrm>
          <a:prstGeom prst="rect">
            <a:avLst/>
          </a:prstGeom>
        </p:spPr>
        <p:txBody>
          <a:bodyPr lIns="0" tIns="0" rIns="0" bIns="0" rtlCol="0" anchor="t">
            <a:spAutoFit/>
          </a:bodyPr>
          <a:lstStyle/>
          <a:p>
            <a:pPr algn="ctr">
              <a:lnSpc>
                <a:spcPts val="8123"/>
              </a:lnSpc>
            </a:pPr>
            <a:endParaRPr/>
          </a:p>
          <a:p>
            <a:pPr algn="ctr">
              <a:lnSpc>
                <a:spcPts val="8123"/>
              </a:lnSpc>
            </a:pPr>
            <a:r>
              <a:rPr lang="en-US" sz="5802" b="1">
                <a:solidFill>
                  <a:srgbClr val="000000"/>
                </a:solidFill>
                <a:latin typeface="Canva Sans Bold"/>
                <a:ea typeface="Canva Sans Bold"/>
                <a:cs typeface="Canva Sans Bold"/>
                <a:sym typeface="Canva Sans Bold"/>
              </a:rPr>
              <a:t>Cross-Cultural Negotiations: Achieving a Successful UK–China Strategic Partnership</a:t>
            </a:r>
          </a:p>
          <a:p>
            <a:pPr algn="ctr">
              <a:lnSpc>
                <a:spcPts val="8123"/>
              </a:lnSpc>
            </a:pPr>
            <a:endParaRPr lang="en-US" sz="5802" b="1">
              <a:solidFill>
                <a:srgbClr val="000000"/>
              </a:solidFill>
              <a:latin typeface="Canva Sans Bold"/>
              <a:ea typeface="Canva Sans Bold"/>
              <a:cs typeface="Canva Sans Bold"/>
              <a:sym typeface="Canva Sans Bold"/>
            </a:endParaRPr>
          </a:p>
          <a:p>
            <a:pPr algn="ctr">
              <a:lnSpc>
                <a:spcPts val="8123"/>
              </a:lnSpc>
            </a:pPr>
            <a:endParaRPr lang="en-US" sz="5802" b="1">
              <a:solidFill>
                <a:srgbClr val="000000"/>
              </a:solidFill>
              <a:latin typeface="Canva Sans Bold"/>
              <a:ea typeface="Canva Sans Bold"/>
              <a:cs typeface="Canva Sans Bold"/>
              <a:sym typeface="Canva Sans Bold"/>
            </a:endParaRPr>
          </a:p>
          <a:p>
            <a:pPr algn="ctr">
              <a:lnSpc>
                <a:spcPts val="8123"/>
              </a:lnSpc>
            </a:pPr>
            <a:endParaRPr lang="en-US" sz="5802" b="1">
              <a:solidFill>
                <a:srgbClr val="000000"/>
              </a:solidFill>
              <a:latin typeface="Canva Sans Bold"/>
              <a:ea typeface="Canva Sans Bold"/>
              <a:cs typeface="Canva Sans Bold"/>
              <a:sym typeface="Canva Sans Bold"/>
            </a:endParaRPr>
          </a:p>
          <a:p>
            <a:pPr algn="ctr">
              <a:lnSpc>
                <a:spcPts val="8123"/>
              </a:lnSpc>
            </a:pPr>
            <a:r>
              <a:rPr lang="en-US" sz="5802" b="1">
                <a:solidFill>
                  <a:srgbClr val="000000"/>
                </a:solidFill>
                <a:latin typeface="Canva Sans Bold"/>
                <a:ea typeface="Canva Sans Bold"/>
                <a:cs typeface="Canva Sans Bold"/>
                <a:sym typeface="Canva Sans Bold"/>
              </a:rPr>
              <a:t>Presented by: Erika Beke</a:t>
            </a:r>
          </a:p>
          <a:p>
            <a:pPr algn="ctr">
              <a:lnSpc>
                <a:spcPts val="8123"/>
              </a:lnSpc>
            </a:pPr>
            <a:r>
              <a:rPr lang="en-US" sz="5802" b="1">
                <a:solidFill>
                  <a:srgbClr val="000000"/>
                </a:solidFill>
                <a:latin typeface="Canva Sans Bold"/>
                <a:ea typeface="Canva Sans Bold"/>
                <a:cs typeface="Canva Sans Bold"/>
                <a:sym typeface="Canva Sans Bold"/>
              </a:rPr>
              <a:t>Student Number: 2020113181</a:t>
            </a:r>
          </a:p>
          <a:p>
            <a:pPr algn="ctr">
              <a:lnSpc>
                <a:spcPts val="8123"/>
              </a:lnSpc>
            </a:pPr>
            <a:endParaRPr lang="en-US" sz="5802" b="1">
              <a:solidFill>
                <a:srgbClr val="000000"/>
              </a:solidFill>
              <a:latin typeface="Canva Sans Bold"/>
              <a:ea typeface="Canva Sans Bold"/>
              <a:cs typeface="Canva Sans Bold"/>
              <a:sym typeface="Canva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255838" y="-133350"/>
            <a:ext cx="9776325" cy="2407534"/>
          </a:xfrm>
          <a:prstGeom prst="rect">
            <a:avLst/>
          </a:prstGeom>
        </p:spPr>
        <p:txBody>
          <a:bodyPr lIns="0" tIns="0" rIns="0" bIns="0" rtlCol="0" anchor="t">
            <a:spAutoFit/>
          </a:bodyPr>
          <a:lstStyle/>
          <a:p>
            <a:pPr algn="ctr">
              <a:lnSpc>
                <a:spcPts val="9686"/>
              </a:lnSpc>
            </a:pPr>
            <a:r>
              <a:rPr lang="en-US" sz="6919" b="1">
                <a:solidFill>
                  <a:srgbClr val="000000"/>
                </a:solidFill>
                <a:latin typeface="Canva Sans Bold"/>
                <a:ea typeface="Canva Sans Bold"/>
                <a:cs typeface="Canva Sans Bold"/>
                <a:sym typeface="Canva Sans Bold"/>
              </a:rPr>
              <a:t>Presentation Overview</a:t>
            </a:r>
          </a:p>
          <a:p>
            <a:pPr algn="ctr">
              <a:lnSpc>
                <a:spcPts val="9686"/>
              </a:lnSpc>
            </a:pPr>
            <a:endParaRPr lang="en-US" sz="6919" b="1">
              <a:solidFill>
                <a:srgbClr val="000000"/>
              </a:solidFill>
              <a:latin typeface="Canva Sans Bold"/>
              <a:ea typeface="Canva Sans Bold"/>
              <a:cs typeface="Canva Sans Bold"/>
              <a:sym typeface="Canva Sans Bold"/>
            </a:endParaRPr>
          </a:p>
        </p:txBody>
      </p:sp>
      <p:sp>
        <p:nvSpPr>
          <p:cNvPr id="3" name="TextBox 3"/>
          <p:cNvSpPr txBox="1"/>
          <p:nvPr/>
        </p:nvSpPr>
        <p:spPr>
          <a:xfrm>
            <a:off x="1221155" y="3068677"/>
            <a:ext cx="14898077" cy="7218323"/>
          </a:xfrm>
          <a:prstGeom prst="rect">
            <a:avLst/>
          </a:prstGeom>
        </p:spPr>
        <p:txBody>
          <a:bodyPr wrap="square" lIns="0" tIns="0" rIns="0" bIns="0" rtlCol="0" anchor="t">
            <a:spAutoFit/>
          </a:bodyPr>
          <a:lstStyle/>
          <a:p>
            <a:pPr algn="ctr">
              <a:lnSpc>
                <a:spcPts val="6304"/>
              </a:lnSpc>
            </a:pPr>
            <a:r>
              <a:rPr lang="en-US" sz="4502">
                <a:solidFill>
                  <a:srgbClr val="000000"/>
                </a:solidFill>
                <a:latin typeface="Canva Sans"/>
                <a:ea typeface="Canva Sans"/>
                <a:cs typeface="Canva Sans"/>
                <a:sym typeface="Canva Sans"/>
              </a:rPr>
              <a:t>This presentation will discuss:</a:t>
            </a:r>
          </a:p>
          <a:p>
            <a:pPr marL="972184" lvl="1" indent="-486092" algn="ctr">
              <a:lnSpc>
                <a:spcPts val="6304"/>
              </a:lnSpc>
              <a:buFont typeface="Arial"/>
              <a:buChar char="•"/>
            </a:pPr>
            <a:r>
              <a:rPr lang="en-US" sz="4502">
                <a:solidFill>
                  <a:srgbClr val="000000"/>
                </a:solidFill>
                <a:latin typeface="Canva Sans"/>
                <a:ea typeface="Canva Sans"/>
                <a:cs typeface="Canva Sans"/>
                <a:sym typeface="Canva Sans"/>
              </a:rPr>
              <a:t>The meaning and importance of culture in business</a:t>
            </a:r>
          </a:p>
          <a:p>
            <a:pPr marL="972184" lvl="1" indent="-486092" algn="ctr">
              <a:lnSpc>
                <a:spcPts val="6304"/>
              </a:lnSpc>
              <a:buFont typeface="Arial"/>
              <a:buChar char="•"/>
            </a:pPr>
            <a:r>
              <a:rPr lang="en-US" sz="4502">
                <a:solidFill>
                  <a:srgbClr val="000000"/>
                </a:solidFill>
                <a:latin typeface="Canva Sans"/>
                <a:ea typeface="Canva Sans"/>
                <a:cs typeface="Canva Sans"/>
                <a:sym typeface="Canva Sans"/>
              </a:rPr>
              <a:t>Cultural theories and their impact on negotiations</a:t>
            </a:r>
          </a:p>
          <a:p>
            <a:pPr marL="972184" lvl="1" indent="-486092" algn="ctr">
              <a:lnSpc>
                <a:spcPts val="6304"/>
              </a:lnSpc>
              <a:buFont typeface="Arial"/>
              <a:buChar char="•"/>
            </a:pPr>
            <a:r>
              <a:rPr lang="en-US" sz="4502">
                <a:solidFill>
                  <a:srgbClr val="000000"/>
                </a:solidFill>
                <a:latin typeface="Canva Sans"/>
                <a:ea typeface="Canva Sans"/>
                <a:cs typeface="Canva Sans"/>
                <a:sym typeface="Canva Sans"/>
              </a:rPr>
              <a:t>Key cultural differences between the UK and China</a:t>
            </a:r>
          </a:p>
          <a:p>
            <a:pPr marL="972184" lvl="1" indent="-486092" algn="ctr">
              <a:lnSpc>
                <a:spcPts val="6304"/>
              </a:lnSpc>
              <a:buFont typeface="Arial"/>
              <a:buChar char="•"/>
            </a:pPr>
            <a:r>
              <a:rPr lang="en-US" sz="4502">
                <a:solidFill>
                  <a:srgbClr val="000000"/>
                </a:solidFill>
                <a:latin typeface="Canva Sans"/>
                <a:ea typeface="Canva Sans"/>
                <a:cs typeface="Canva Sans"/>
                <a:sym typeface="Canva Sans"/>
              </a:rPr>
              <a:t>Challenges in cross-cultural negotiations</a:t>
            </a:r>
          </a:p>
          <a:p>
            <a:pPr marL="972184" lvl="1" indent="-486092" algn="ctr">
              <a:lnSpc>
                <a:spcPts val="6304"/>
              </a:lnSpc>
              <a:buFont typeface="Arial"/>
              <a:buChar char="•"/>
            </a:pPr>
            <a:r>
              <a:rPr lang="en-US" sz="4502">
                <a:solidFill>
                  <a:srgbClr val="000000"/>
                </a:solidFill>
                <a:latin typeface="Canva Sans"/>
                <a:ea typeface="Canva Sans"/>
                <a:cs typeface="Canva Sans"/>
                <a:sym typeface="Canva Sans"/>
              </a:rPr>
              <a:t>Strategies for achieving a successful partnership</a:t>
            </a:r>
          </a:p>
          <a:p>
            <a:pPr algn="ctr">
              <a:lnSpc>
                <a:spcPts val="6304"/>
              </a:lnSpc>
            </a:pPr>
            <a:endParaRPr lang="en-US" sz="4502">
              <a:solidFill>
                <a:srgbClr val="000000"/>
              </a:solidFill>
              <a:latin typeface="Canva Sans"/>
              <a:ea typeface="Canva Sans"/>
              <a:cs typeface="Canva Sans"/>
              <a:sym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403419" y="2304872"/>
            <a:ext cx="7855881" cy="6666388"/>
          </a:xfrm>
          <a:custGeom>
            <a:avLst/>
            <a:gdLst/>
            <a:ahLst/>
            <a:cxnLst/>
            <a:rect l="l" t="t" r="r" b="b"/>
            <a:pathLst>
              <a:path w="7855881" h="6666388">
                <a:moveTo>
                  <a:pt x="0" y="0"/>
                </a:moveTo>
                <a:lnTo>
                  <a:pt x="7855881" y="0"/>
                </a:lnTo>
                <a:lnTo>
                  <a:pt x="7855881" y="6666388"/>
                </a:lnTo>
                <a:lnTo>
                  <a:pt x="0" y="6666388"/>
                </a:lnTo>
                <a:lnTo>
                  <a:pt x="0" y="0"/>
                </a:lnTo>
                <a:close/>
              </a:path>
            </a:pathLst>
          </a:custGeom>
          <a:blipFill>
            <a:blip r:embed="rId3"/>
            <a:stretch>
              <a:fillRect/>
            </a:stretch>
          </a:blipFill>
        </p:spPr>
      </p:sp>
      <p:sp>
        <p:nvSpPr>
          <p:cNvPr id="3" name="TextBox 3"/>
          <p:cNvSpPr txBox="1"/>
          <p:nvPr/>
        </p:nvSpPr>
        <p:spPr>
          <a:xfrm>
            <a:off x="2340227" y="96605"/>
            <a:ext cx="13607545" cy="2208267"/>
          </a:xfrm>
          <a:prstGeom prst="rect">
            <a:avLst/>
          </a:prstGeom>
        </p:spPr>
        <p:txBody>
          <a:bodyPr lIns="0" tIns="0" rIns="0" bIns="0" rtlCol="0" anchor="t">
            <a:spAutoFit/>
          </a:bodyPr>
          <a:lstStyle/>
          <a:p>
            <a:pPr algn="ctr">
              <a:lnSpc>
                <a:spcPts val="8878"/>
              </a:lnSpc>
            </a:pPr>
            <a:r>
              <a:rPr lang="en-US" sz="6341" b="1">
                <a:solidFill>
                  <a:srgbClr val="000000"/>
                </a:solidFill>
                <a:latin typeface="Canva Sans Bold"/>
                <a:ea typeface="Canva Sans Bold"/>
                <a:cs typeface="Canva Sans Bold"/>
                <a:sym typeface="Canva Sans Bold"/>
              </a:rPr>
              <a:t>Understanding Culture in Business</a:t>
            </a:r>
          </a:p>
          <a:p>
            <a:pPr algn="ctr">
              <a:lnSpc>
                <a:spcPts val="8878"/>
              </a:lnSpc>
            </a:pPr>
            <a:endParaRPr lang="en-US" sz="6341" b="1">
              <a:solidFill>
                <a:srgbClr val="000000"/>
              </a:solidFill>
              <a:latin typeface="Canva Sans Bold"/>
              <a:ea typeface="Canva Sans Bold"/>
              <a:cs typeface="Canva Sans Bold"/>
              <a:sym typeface="Canva Sans Bold"/>
            </a:endParaRPr>
          </a:p>
        </p:txBody>
      </p:sp>
      <p:sp>
        <p:nvSpPr>
          <p:cNvPr id="4" name="TextBox 4"/>
          <p:cNvSpPr txBox="1"/>
          <p:nvPr/>
        </p:nvSpPr>
        <p:spPr>
          <a:xfrm>
            <a:off x="0" y="2232907"/>
            <a:ext cx="9226378" cy="6918290"/>
          </a:xfrm>
          <a:prstGeom prst="rect">
            <a:avLst/>
          </a:prstGeom>
        </p:spPr>
        <p:txBody>
          <a:bodyPr lIns="0" tIns="0" rIns="0" bIns="0" rtlCol="0" anchor="t">
            <a:spAutoFit/>
          </a:bodyPr>
          <a:lstStyle/>
          <a:p>
            <a:pPr algn="ctr">
              <a:lnSpc>
                <a:spcPts val="4584"/>
              </a:lnSpc>
            </a:pPr>
            <a:r>
              <a:rPr lang="en-US" sz="3274">
                <a:solidFill>
                  <a:srgbClr val="000000"/>
                </a:solidFill>
                <a:latin typeface="Canva Sans"/>
                <a:ea typeface="Canva Sans"/>
                <a:cs typeface="Canva Sans"/>
                <a:sym typeface="Canva Sans"/>
              </a:rPr>
              <a:t>Culture refers to the shared values, beliefs and behaviours that influence how people communicate and make decisions.</a:t>
            </a:r>
          </a:p>
          <a:p>
            <a:pPr algn="ctr">
              <a:lnSpc>
                <a:spcPts val="4584"/>
              </a:lnSpc>
            </a:pPr>
            <a:r>
              <a:rPr lang="en-US" sz="3274">
                <a:solidFill>
                  <a:srgbClr val="000000"/>
                </a:solidFill>
                <a:latin typeface="Canva Sans"/>
                <a:ea typeface="Canva Sans"/>
                <a:cs typeface="Canva Sans"/>
                <a:sym typeface="Canva Sans"/>
              </a:rPr>
              <a:t>In international business, culture affects:</a:t>
            </a:r>
          </a:p>
          <a:p>
            <a:pPr marL="706932" lvl="1" indent="-353466" algn="ctr">
              <a:lnSpc>
                <a:spcPts val="4584"/>
              </a:lnSpc>
              <a:buFont typeface="Arial"/>
              <a:buChar char="•"/>
            </a:pPr>
            <a:r>
              <a:rPr lang="en-US" sz="3274">
                <a:solidFill>
                  <a:srgbClr val="000000"/>
                </a:solidFill>
                <a:latin typeface="Canva Sans"/>
                <a:ea typeface="Canva Sans"/>
                <a:cs typeface="Canva Sans"/>
                <a:sym typeface="Canva Sans"/>
              </a:rPr>
              <a:t>Communication styles</a:t>
            </a:r>
          </a:p>
          <a:p>
            <a:pPr marL="706932" lvl="1" indent="-353466" algn="ctr">
              <a:lnSpc>
                <a:spcPts val="4584"/>
              </a:lnSpc>
              <a:buFont typeface="Arial"/>
              <a:buChar char="•"/>
            </a:pPr>
            <a:r>
              <a:rPr lang="en-US" sz="3274">
                <a:solidFill>
                  <a:srgbClr val="000000"/>
                </a:solidFill>
                <a:latin typeface="Canva Sans"/>
                <a:ea typeface="Canva Sans"/>
                <a:cs typeface="Canva Sans"/>
                <a:sym typeface="Canva Sans"/>
              </a:rPr>
              <a:t>Relationship building</a:t>
            </a:r>
          </a:p>
          <a:p>
            <a:pPr marL="706932" lvl="1" indent="-353466" algn="ctr">
              <a:lnSpc>
                <a:spcPts val="4584"/>
              </a:lnSpc>
              <a:buFont typeface="Arial"/>
              <a:buChar char="•"/>
            </a:pPr>
            <a:r>
              <a:rPr lang="en-US" sz="3274">
                <a:solidFill>
                  <a:srgbClr val="000000"/>
                </a:solidFill>
                <a:latin typeface="Canva Sans"/>
                <a:ea typeface="Canva Sans"/>
                <a:cs typeface="Canva Sans"/>
                <a:sym typeface="Canva Sans"/>
              </a:rPr>
              <a:t>Leadership expectations</a:t>
            </a:r>
          </a:p>
          <a:p>
            <a:pPr marL="706932" lvl="1" indent="-353466" algn="ctr">
              <a:lnSpc>
                <a:spcPts val="4584"/>
              </a:lnSpc>
              <a:buFont typeface="Arial"/>
              <a:buChar char="•"/>
            </a:pPr>
            <a:r>
              <a:rPr lang="en-US" sz="3274">
                <a:solidFill>
                  <a:srgbClr val="000000"/>
                </a:solidFill>
                <a:latin typeface="Canva Sans"/>
                <a:ea typeface="Canva Sans"/>
                <a:cs typeface="Canva Sans"/>
                <a:sym typeface="Canva Sans"/>
              </a:rPr>
              <a:t>Negotiation approaches</a:t>
            </a:r>
          </a:p>
          <a:p>
            <a:pPr algn="ctr">
              <a:lnSpc>
                <a:spcPts val="4584"/>
              </a:lnSpc>
            </a:pPr>
            <a:r>
              <a:rPr lang="en-US" sz="3274">
                <a:solidFill>
                  <a:srgbClr val="000000"/>
                </a:solidFill>
                <a:latin typeface="Canva Sans"/>
                <a:ea typeface="Canva Sans"/>
                <a:cs typeface="Canva Sans"/>
                <a:sym typeface="Canva Sans"/>
              </a:rPr>
              <a:t>Understanding cultural differences helps businesses avoid conflict and build stronger partnerships.</a:t>
            </a:r>
          </a:p>
          <a:p>
            <a:pPr algn="ctr">
              <a:lnSpc>
                <a:spcPts val="4584"/>
              </a:lnSpc>
            </a:pPr>
            <a:endParaRPr lang="en-US" sz="3274">
              <a:solidFill>
                <a:srgbClr val="000000"/>
              </a:solidFill>
              <a:latin typeface="Canva Sans"/>
              <a:ea typeface="Canva Sans"/>
              <a:cs typeface="Canva Sans"/>
              <a:sym typeface="Canva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45154" y="3022465"/>
            <a:ext cx="8698846" cy="6235835"/>
          </a:xfrm>
          <a:custGeom>
            <a:avLst/>
            <a:gdLst/>
            <a:ahLst/>
            <a:cxnLst/>
            <a:rect l="l" t="t" r="r" b="b"/>
            <a:pathLst>
              <a:path w="8698846" h="6235835">
                <a:moveTo>
                  <a:pt x="0" y="0"/>
                </a:moveTo>
                <a:lnTo>
                  <a:pt x="8698846" y="0"/>
                </a:lnTo>
                <a:lnTo>
                  <a:pt x="8698846" y="6235835"/>
                </a:lnTo>
                <a:lnTo>
                  <a:pt x="0" y="6235835"/>
                </a:lnTo>
                <a:lnTo>
                  <a:pt x="0" y="0"/>
                </a:lnTo>
                <a:close/>
              </a:path>
            </a:pathLst>
          </a:custGeom>
          <a:blipFill>
            <a:blip r:embed="rId3"/>
            <a:stretch>
              <a:fillRect l="-17614" r="-10038"/>
            </a:stretch>
          </a:blipFill>
        </p:spPr>
      </p:sp>
      <p:sp>
        <p:nvSpPr>
          <p:cNvPr id="3" name="TextBox 3"/>
          <p:cNvSpPr txBox="1"/>
          <p:nvPr/>
        </p:nvSpPr>
        <p:spPr>
          <a:xfrm>
            <a:off x="2350198" y="83584"/>
            <a:ext cx="13587604" cy="3580643"/>
          </a:xfrm>
          <a:prstGeom prst="rect">
            <a:avLst/>
          </a:prstGeom>
        </p:spPr>
        <p:txBody>
          <a:bodyPr lIns="0" tIns="0" rIns="0" bIns="0" rtlCol="0" anchor="t">
            <a:spAutoFit/>
          </a:bodyPr>
          <a:lstStyle/>
          <a:p>
            <a:pPr algn="ctr">
              <a:lnSpc>
                <a:spcPts val="9569"/>
              </a:lnSpc>
            </a:pPr>
            <a:r>
              <a:rPr lang="en-US" sz="6835" b="1">
                <a:solidFill>
                  <a:srgbClr val="000000"/>
                </a:solidFill>
                <a:latin typeface="Canva Sans Bold"/>
                <a:ea typeface="Canva Sans Bold"/>
                <a:cs typeface="Canva Sans Bold"/>
                <a:sym typeface="Canva Sans Bold"/>
              </a:rPr>
              <a:t>Cultural Elements Affecting Negotiations</a:t>
            </a:r>
          </a:p>
          <a:p>
            <a:pPr algn="ctr">
              <a:lnSpc>
                <a:spcPts val="9569"/>
              </a:lnSpc>
            </a:pPr>
            <a:endParaRPr lang="en-US" sz="6835" b="1">
              <a:solidFill>
                <a:srgbClr val="000000"/>
              </a:solidFill>
              <a:latin typeface="Canva Sans Bold"/>
              <a:ea typeface="Canva Sans Bold"/>
              <a:cs typeface="Canva Sans Bold"/>
              <a:sym typeface="Canva Sans Bold"/>
            </a:endParaRPr>
          </a:p>
        </p:txBody>
      </p:sp>
      <p:sp>
        <p:nvSpPr>
          <p:cNvPr id="4" name="TextBox 4"/>
          <p:cNvSpPr txBox="1"/>
          <p:nvPr/>
        </p:nvSpPr>
        <p:spPr>
          <a:xfrm>
            <a:off x="9144000" y="3021451"/>
            <a:ext cx="8456331" cy="6648741"/>
          </a:xfrm>
          <a:prstGeom prst="rect">
            <a:avLst/>
          </a:prstGeom>
        </p:spPr>
        <p:txBody>
          <a:bodyPr lIns="0" tIns="0" rIns="0" bIns="0" rtlCol="0" anchor="t">
            <a:spAutoFit/>
          </a:bodyPr>
          <a:lstStyle/>
          <a:p>
            <a:pPr algn="ctr">
              <a:lnSpc>
                <a:spcPts val="4072"/>
              </a:lnSpc>
            </a:pPr>
            <a:r>
              <a:rPr lang="en-US" sz="2909">
                <a:solidFill>
                  <a:srgbClr val="000000"/>
                </a:solidFill>
                <a:latin typeface="Canva Sans"/>
                <a:ea typeface="Canva Sans"/>
                <a:cs typeface="Canva Sans"/>
                <a:sym typeface="Canva Sans"/>
              </a:rPr>
              <a:t>Important cultural factors include:</a:t>
            </a:r>
          </a:p>
          <a:p>
            <a:pPr algn="ctr">
              <a:lnSpc>
                <a:spcPts val="4072"/>
              </a:lnSpc>
            </a:pPr>
            <a:r>
              <a:rPr lang="en-US" sz="2909">
                <a:solidFill>
                  <a:srgbClr val="000000"/>
                </a:solidFill>
                <a:latin typeface="Canva Sans"/>
                <a:ea typeface="Canva Sans"/>
                <a:cs typeface="Canva Sans"/>
                <a:sym typeface="Canva Sans"/>
              </a:rPr>
              <a:t>Communication</a:t>
            </a:r>
          </a:p>
          <a:p>
            <a:pPr algn="ctr">
              <a:lnSpc>
                <a:spcPts val="4072"/>
              </a:lnSpc>
            </a:pPr>
            <a:r>
              <a:rPr lang="en-US" sz="2909">
                <a:solidFill>
                  <a:srgbClr val="000000"/>
                </a:solidFill>
                <a:latin typeface="Canva Sans"/>
                <a:ea typeface="Canva Sans"/>
                <a:cs typeface="Canva Sans"/>
                <a:sym typeface="Canva Sans"/>
              </a:rPr>
              <a:t>Different cultures express opinions and disagreements differently.</a:t>
            </a:r>
          </a:p>
          <a:p>
            <a:pPr algn="ctr">
              <a:lnSpc>
                <a:spcPts val="4072"/>
              </a:lnSpc>
            </a:pPr>
            <a:r>
              <a:rPr lang="en-US" sz="2909">
                <a:solidFill>
                  <a:srgbClr val="000000"/>
                </a:solidFill>
                <a:latin typeface="Canva Sans"/>
                <a:ea typeface="Canva Sans"/>
                <a:cs typeface="Canva Sans"/>
                <a:sym typeface="Canva Sans"/>
              </a:rPr>
              <a:t>Values and relationships</a:t>
            </a:r>
          </a:p>
          <a:p>
            <a:pPr algn="ctr">
              <a:lnSpc>
                <a:spcPts val="4072"/>
              </a:lnSpc>
            </a:pPr>
            <a:r>
              <a:rPr lang="en-US" sz="2909">
                <a:solidFill>
                  <a:srgbClr val="000000"/>
                </a:solidFill>
                <a:latin typeface="Canva Sans"/>
                <a:ea typeface="Canva Sans"/>
                <a:cs typeface="Canva Sans"/>
                <a:sym typeface="Canva Sans"/>
              </a:rPr>
              <a:t>Some cultures focus on trust and long-term connections before business.</a:t>
            </a:r>
          </a:p>
          <a:p>
            <a:pPr algn="ctr">
              <a:lnSpc>
                <a:spcPts val="4072"/>
              </a:lnSpc>
            </a:pPr>
            <a:r>
              <a:rPr lang="en-US" sz="2909">
                <a:solidFill>
                  <a:srgbClr val="000000"/>
                </a:solidFill>
                <a:latin typeface="Canva Sans"/>
                <a:ea typeface="Canva Sans"/>
                <a:cs typeface="Canva Sans"/>
                <a:sym typeface="Canva Sans"/>
              </a:rPr>
              <a:t>Decision-making</a:t>
            </a:r>
          </a:p>
          <a:p>
            <a:pPr algn="ctr">
              <a:lnSpc>
                <a:spcPts val="4072"/>
              </a:lnSpc>
            </a:pPr>
            <a:r>
              <a:rPr lang="en-US" sz="2909">
                <a:solidFill>
                  <a:srgbClr val="000000"/>
                </a:solidFill>
                <a:latin typeface="Canva Sans"/>
                <a:ea typeface="Canva Sans"/>
                <a:cs typeface="Canva Sans"/>
                <a:sym typeface="Canva Sans"/>
              </a:rPr>
              <a:t>Hierarchy and authority can influence how quickly agreements are reached.</a:t>
            </a:r>
          </a:p>
          <a:p>
            <a:pPr algn="ctr">
              <a:lnSpc>
                <a:spcPts val="4072"/>
              </a:lnSpc>
            </a:pPr>
            <a:r>
              <a:rPr lang="en-US" sz="2909">
                <a:solidFill>
                  <a:srgbClr val="000000"/>
                </a:solidFill>
                <a:latin typeface="Canva Sans"/>
                <a:ea typeface="Canva Sans"/>
                <a:cs typeface="Canva Sans"/>
                <a:sym typeface="Canva Sans"/>
              </a:rPr>
              <a:t>These factors can directly impact the success of international partnerships.</a:t>
            </a:r>
          </a:p>
          <a:p>
            <a:pPr algn="ctr">
              <a:lnSpc>
                <a:spcPts val="4072"/>
              </a:lnSpc>
            </a:pPr>
            <a:endParaRPr lang="en-US" sz="2909">
              <a:solidFill>
                <a:srgbClr val="000000"/>
              </a:solidFill>
              <a:latin typeface="Canva Sans"/>
              <a:ea typeface="Canva Sans"/>
              <a:cs typeface="Canva Sans"/>
              <a:sym typeface="Canva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633903" y="2701347"/>
            <a:ext cx="7255032" cy="6556953"/>
          </a:xfrm>
          <a:custGeom>
            <a:avLst/>
            <a:gdLst/>
            <a:ahLst/>
            <a:cxnLst/>
            <a:rect l="l" t="t" r="r" b="b"/>
            <a:pathLst>
              <a:path w="7255032" h="6556953">
                <a:moveTo>
                  <a:pt x="0" y="0"/>
                </a:moveTo>
                <a:lnTo>
                  <a:pt x="7255031" y="0"/>
                </a:lnTo>
                <a:lnTo>
                  <a:pt x="7255031" y="6556953"/>
                </a:lnTo>
                <a:lnTo>
                  <a:pt x="0" y="6556953"/>
                </a:lnTo>
                <a:lnTo>
                  <a:pt x="0" y="0"/>
                </a:lnTo>
                <a:close/>
              </a:path>
            </a:pathLst>
          </a:custGeom>
          <a:blipFill>
            <a:blip r:embed="rId3"/>
            <a:stretch>
              <a:fillRect/>
            </a:stretch>
          </a:blipFill>
        </p:spPr>
      </p:sp>
      <p:sp>
        <p:nvSpPr>
          <p:cNvPr id="3" name="TextBox 3"/>
          <p:cNvSpPr txBox="1"/>
          <p:nvPr/>
        </p:nvSpPr>
        <p:spPr>
          <a:xfrm>
            <a:off x="3350326" y="333209"/>
            <a:ext cx="11587348" cy="3052708"/>
          </a:xfrm>
          <a:prstGeom prst="rect">
            <a:avLst/>
          </a:prstGeom>
        </p:spPr>
        <p:txBody>
          <a:bodyPr lIns="0" tIns="0" rIns="0" bIns="0" rtlCol="0" anchor="t">
            <a:spAutoFit/>
          </a:bodyPr>
          <a:lstStyle/>
          <a:p>
            <a:pPr algn="ctr">
              <a:lnSpc>
                <a:spcPts val="8160"/>
              </a:lnSpc>
            </a:pPr>
            <a:r>
              <a:rPr lang="en-US" sz="5829" b="1">
                <a:solidFill>
                  <a:srgbClr val="000000"/>
                </a:solidFill>
                <a:latin typeface="Canva Sans Bold"/>
                <a:ea typeface="Canva Sans Bold"/>
                <a:cs typeface="Canva Sans Bold"/>
                <a:sym typeface="Canva Sans Bold"/>
              </a:rPr>
              <a:t>Hofstede’s Cultural Dimensions Theory</a:t>
            </a:r>
          </a:p>
          <a:p>
            <a:pPr algn="ctr">
              <a:lnSpc>
                <a:spcPts val="8160"/>
              </a:lnSpc>
            </a:pPr>
            <a:endParaRPr lang="en-US" sz="5829" b="1">
              <a:solidFill>
                <a:srgbClr val="000000"/>
              </a:solidFill>
              <a:latin typeface="Canva Sans Bold"/>
              <a:ea typeface="Canva Sans Bold"/>
              <a:cs typeface="Canva Sans Bold"/>
              <a:sym typeface="Canva Sans Bold"/>
            </a:endParaRPr>
          </a:p>
        </p:txBody>
      </p:sp>
      <p:sp>
        <p:nvSpPr>
          <p:cNvPr id="4" name="TextBox 4"/>
          <p:cNvSpPr txBox="1"/>
          <p:nvPr/>
        </p:nvSpPr>
        <p:spPr>
          <a:xfrm>
            <a:off x="988576" y="2881982"/>
            <a:ext cx="8155424" cy="7405018"/>
          </a:xfrm>
          <a:prstGeom prst="rect">
            <a:avLst/>
          </a:prstGeom>
        </p:spPr>
        <p:txBody>
          <a:bodyPr lIns="0" tIns="0" rIns="0" bIns="0" rtlCol="0" anchor="t">
            <a:spAutoFit/>
          </a:bodyPr>
          <a:lstStyle/>
          <a:p>
            <a:pPr algn="ctr">
              <a:lnSpc>
                <a:spcPts val="3923"/>
              </a:lnSpc>
            </a:pPr>
            <a:r>
              <a:rPr lang="en-US" sz="2802">
                <a:solidFill>
                  <a:srgbClr val="000000"/>
                </a:solidFill>
                <a:latin typeface="Canva Sans"/>
                <a:ea typeface="Canva Sans"/>
                <a:cs typeface="Canva Sans"/>
                <a:sym typeface="Canva Sans"/>
              </a:rPr>
              <a:t>Hofstede’s theory explains how national cultures differ and influence business behaviour.</a:t>
            </a:r>
          </a:p>
          <a:p>
            <a:pPr algn="ctr">
              <a:lnSpc>
                <a:spcPts val="3923"/>
              </a:lnSpc>
            </a:pPr>
            <a:r>
              <a:rPr lang="en-US" sz="2802">
                <a:solidFill>
                  <a:srgbClr val="000000"/>
                </a:solidFill>
                <a:latin typeface="Canva Sans"/>
                <a:ea typeface="Canva Sans"/>
                <a:cs typeface="Canva Sans"/>
                <a:sym typeface="Canva Sans"/>
              </a:rPr>
              <a:t>Key differences between the UK and China:</a:t>
            </a:r>
          </a:p>
          <a:p>
            <a:pPr algn="ctr">
              <a:lnSpc>
                <a:spcPts val="3923"/>
              </a:lnSpc>
            </a:pPr>
            <a:r>
              <a:rPr lang="en-US" sz="2802">
                <a:solidFill>
                  <a:srgbClr val="000000"/>
                </a:solidFill>
                <a:latin typeface="Canva Sans"/>
                <a:ea typeface="Canva Sans"/>
                <a:cs typeface="Canva Sans"/>
                <a:sym typeface="Canva Sans"/>
              </a:rPr>
              <a:t>UK:</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More individualistic</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Direct communication</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Faster decision-making</a:t>
            </a:r>
          </a:p>
          <a:p>
            <a:pPr algn="ctr">
              <a:lnSpc>
                <a:spcPts val="3923"/>
              </a:lnSpc>
            </a:pPr>
            <a:r>
              <a:rPr lang="en-US" sz="2802">
                <a:solidFill>
                  <a:srgbClr val="000000"/>
                </a:solidFill>
                <a:latin typeface="Canva Sans"/>
                <a:ea typeface="Canva Sans"/>
                <a:cs typeface="Canva Sans"/>
                <a:sym typeface="Canva Sans"/>
              </a:rPr>
              <a:t>China:</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More group-focused</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Indirect communication</a:t>
            </a:r>
          </a:p>
          <a:p>
            <a:pPr marL="605038" lvl="1" indent="-302519" algn="ctr">
              <a:lnSpc>
                <a:spcPts val="3923"/>
              </a:lnSpc>
              <a:buFont typeface="Arial"/>
              <a:buChar char="•"/>
            </a:pPr>
            <a:r>
              <a:rPr lang="en-US" sz="2802">
                <a:solidFill>
                  <a:srgbClr val="000000"/>
                </a:solidFill>
                <a:latin typeface="Canva Sans"/>
                <a:ea typeface="Canva Sans"/>
                <a:cs typeface="Canva Sans"/>
                <a:sym typeface="Canva Sans"/>
              </a:rPr>
              <a:t>Strong respect for hierarchy</a:t>
            </a:r>
          </a:p>
          <a:p>
            <a:pPr algn="ctr">
              <a:lnSpc>
                <a:spcPts val="3923"/>
              </a:lnSpc>
            </a:pPr>
            <a:r>
              <a:rPr lang="en-US" sz="2802">
                <a:solidFill>
                  <a:srgbClr val="000000"/>
                </a:solidFill>
                <a:latin typeface="Canva Sans"/>
                <a:ea typeface="Canva Sans"/>
                <a:cs typeface="Canva Sans"/>
                <a:sym typeface="Canva Sans"/>
              </a:rPr>
              <a:t>These differences influence negotiation styles and expectations.</a:t>
            </a:r>
          </a:p>
          <a:p>
            <a:pPr algn="ctr">
              <a:lnSpc>
                <a:spcPts val="3923"/>
              </a:lnSpc>
            </a:pPr>
            <a:endParaRPr lang="en-US" sz="2802">
              <a:solidFill>
                <a:srgbClr val="000000"/>
              </a:solidFill>
              <a:latin typeface="Canva Sans"/>
              <a:ea typeface="Canva Sans"/>
              <a:cs typeface="Canva Sans"/>
              <a:sym typeface="Canva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49379" y="-114300"/>
            <a:ext cx="12189243" cy="3215361"/>
          </a:xfrm>
          <a:prstGeom prst="rect">
            <a:avLst/>
          </a:prstGeom>
        </p:spPr>
        <p:txBody>
          <a:bodyPr lIns="0" tIns="0" rIns="0" bIns="0" rtlCol="0" anchor="t">
            <a:spAutoFit/>
          </a:bodyPr>
          <a:lstStyle/>
          <a:p>
            <a:pPr algn="ctr">
              <a:lnSpc>
                <a:spcPts val="8584"/>
              </a:lnSpc>
            </a:pPr>
            <a:r>
              <a:rPr lang="en-US" sz="6131" b="1">
                <a:solidFill>
                  <a:srgbClr val="000000"/>
                </a:solidFill>
                <a:latin typeface="Canva Sans Bold"/>
                <a:ea typeface="Canva Sans Bold"/>
                <a:cs typeface="Canva Sans Bold"/>
                <a:sym typeface="Canva Sans Bold"/>
              </a:rPr>
              <a:t>Cultural Difference: Guanxi (Relationship Building)</a:t>
            </a:r>
          </a:p>
          <a:p>
            <a:pPr algn="ctr">
              <a:lnSpc>
                <a:spcPts val="8584"/>
              </a:lnSpc>
            </a:pPr>
            <a:endParaRPr lang="en-US" sz="6131" b="1">
              <a:solidFill>
                <a:srgbClr val="000000"/>
              </a:solidFill>
              <a:latin typeface="Canva Sans Bold"/>
              <a:ea typeface="Canva Sans Bold"/>
              <a:cs typeface="Canva Sans Bold"/>
              <a:sym typeface="Canva Sans Bold"/>
            </a:endParaRPr>
          </a:p>
        </p:txBody>
      </p:sp>
      <p:sp>
        <p:nvSpPr>
          <p:cNvPr id="3" name="TextBox 3"/>
          <p:cNvSpPr txBox="1"/>
          <p:nvPr/>
        </p:nvSpPr>
        <p:spPr>
          <a:xfrm>
            <a:off x="1028700" y="2659121"/>
            <a:ext cx="15657890" cy="7627879"/>
          </a:xfrm>
          <a:prstGeom prst="rect">
            <a:avLst/>
          </a:prstGeom>
        </p:spPr>
        <p:txBody>
          <a:bodyPr lIns="0" tIns="0" rIns="0" bIns="0" rtlCol="0" anchor="t">
            <a:spAutoFit/>
          </a:bodyPr>
          <a:lstStyle/>
          <a:p>
            <a:pPr algn="ctr">
              <a:lnSpc>
                <a:spcPts val="5517"/>
              </a:lnSpc>
            </a:pPr>
            <a:r>
              <a:rPr lang="en-US" sz="3941">
                <a:solidFill>
                  <a:srgbClr val="000000"/>
                </a:solidFill>
                <a:latin typeface="Canva Sans"/>
                <a:ea typeface="Canva Sans"/>
                <a:cs typeface="Canva Sans"/>
                <a:sym typeface="Canva Sans"/>
              </a:rPr>
              <a:t>Guanxi refers to the importance of relationships and trust in Chinese business culture.</a:t>
            </a:r>
          </a:p>
          <a:p>
            <a:pPr algn="ctr">
              <a:lnSpc>
                <a:spcPts val="5517"/>
              </a:lnSpc>
            </a:pPr>
            <a:r>
              <a:rPr lang="en-US" sz="3941">
                <a:solidFill>
                  <a:srgbClr val="000000"/>
                </a:solidFill>
                <a:latin typeface="Canva Sans"/>
                <a:ea typeface="Canva Sans"/>
                <a:cs typeface="Canva Sans"/>
                <a:sym typeface="Canva Sans"/>
              </a:rPr>
              <a:t>Chinese companies often prefer to build strong relationships before making agreements.</a:t>
            </a:r>
          </a:p>
          <a:p>
            <a:pPr algn="ctr">
              <a:lnSpc>
                <a:spcPts val="5517"/>
              </a:lnSpc>
            </a:pPr>
            <a:r>
              <a:rPr lang="en-US" sz="3941">
                <a:solidFill>
                  <a:srgbClr val="000000"/>
                </a:solidFill>
                <a:latin typeface="Canva Sans"/>
                <a:ea typeface="Canva Sans"/>
                <a:cs typeface="Canva Sans"/>
                <a:sym typeface="Canva Sans"/>
              </a:rPr>
              <a:t>Potential challenge:</a:t>
            </a:r>
          </a:p>
          <a:p>
            <a:pPr algn="ctr">
              <a:lnSpc>
                <a:spcPts val="5517"/>
              </a:lnSpc>
            </a:pPr>
            <a:r>
              <a:rPr lang="en-US" sz="3941">
                <a:solidFill>
                  <a:srgbClr val="000000"/>
                </a:solidFill>
                <a:latin typeface="Canva Sans"/>
                <a:ea typeface="Canva Sans"/>
                <a:cs typeface="Canva Sans"/>
                <a:sym typeface="Canva Sans"/>
              </a:rPr>
              <a:t>UK companies may focus more on contracts and immediate results.</a:t>
            </a:r>
          </a:p>
          <a:p>
            <a:pPr algn="ctr">
              <a:lnSpc>
                <a:spcPts val="5517"/>
              </a:lnSpc>
            </a:pPr>
            <a:r>
              <a:rPr lang="en-US" sz="3941">
                <a:solidFill>
                  <a:srgbClr val="000000"/>
                </a:solidFill>
                <a:latin typeface="Canva Sans"/>
                <a:ea typeface="Canva Sans"/>
                <a:cs typeface="Canva Sans"/>
                <a:sym typeface="Canva Sans"/>
              </a:rPr>
              <a:t>Solution:</a:t>
            </a:r>
          </a:p>
          <a:p>
            <a:pPr algn="ctr">
              <a:lnSpc>
                <a:spcPts val="5517"/>
              </a:lnSpc>
            </a:pPr>
            <a:r>
              <a:rPr lang="en-US" sz="3941">
                <a:solidFill>
                  <a:srgbClr val="000000"/>
                </a:solidFill>
                <a:latin typeface="Canva Sans"/>
                <a:ea typeface="Canva Sans"/>
                <a:cs typeface="Canva Sans"/>
                <a:sym typeface="Canva Sans"/>
              </a:rPr>
              <a:t>Invest time in relationship building through meetings, communication and trust development.</a:t>
            </a:r>
          </a:p>
          <a:p>
            <a:pPr algn="ctr">
              <a:lnSpc>
                <a:spcPts val="5517"/>
              </a:lnSpc>
            </a:pPr>
            <a:endParaRPr lang="en-US" sz="3941">
              <a:solidFill>
                <a:srgbClr val="000000"/>
              </a:solidFill>
              <a:latin typeface="Canva Sans"/>
              <a:ea typeface="Canva Sans"/>
              <a:cs typeface="Canva Sans"/>
              <a:sym typeface="Canva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41826" y="-133350"/>
            <a:ext cx="12804347" cy="3390900"/>
          </a:xfrm>
          <a:prstGeom prst="rect">
            <a:avLst/>
          </a:prstGeom>
        </p:spPr>
        <p:txBody>
          <a:bodyPr lIns="0" tIns="0" rIns="0" bIns="0" rtlCol="0" anchor="t">
            <a:spAutoFit/>
          </a:bodyPr>
          <a:lstStyle/>
          <a:p>
            <a:pPr algn="ctr">
              <a:lnSpc>
                <a:spcPts val="9017"/>
              </a:lnSpc>
            </a:pPr>
            <a:r>
              <a:rPr lang="en-US" sz="6441" b="1">
                <a:solidFill>
                  <a:srgbClr val="000000"/>
                </a:solidFill>
                <a:latin typeface="Canva Sans Bold"/>
                <a:ea typeface="Canva Sans Bold"/>
                <a:cs typeface="Canva Sans Bold"/>
                <a:sym typeface="Canva Sans Bold"/>
              </a:rPr>
              <a:t>Cultural Difference: Communication Style</a:t>
            </a:r>
          </a:p>
          <a:p>
            <a:pPr algn="ctr">
              <a:lnSpc>
                <a:spcPts val="9017"/>
              </a:lnSpc>
            </a:pPr>
            <a:endParaRPr lang="en-US" sz="6441" b="1">
              <a:solidFill>
                <a:srgbClr val="000000"/>
              </a:solidFill>
              <a:latin typeface="Canva Sans Bold"/>
              <a:ea typeface="Canva Sans Bold"/>
              <a:cs typeface="Canva Sans Bold"/>
              <a:sym typeface="Canva Sans Bold"/>
            </a:endParaRPr>
          </a:p>
        </p:txBody>
      </p:sp>
      <p:sp>
        <p:nvSpPr>
          <p:cNvPr id="3" name="TextBox 3"/>
          <p:cNvSpPr txBox="1"/>
          <p:nvPr/>
        </p:nvSpPr>
        <p:spPr>
          <a:xfrm>
            <a:off x="2181423" y="2517326"/>
            <a:ext cx="13925155" cy="7769674"/>
          </a:xfrm>
          <a:prstGeom prst="rect">
            <a:avLst/>
          </a:prstGeom>
        </p:spPr>
        <p:txBody>
          <a:bodyPr lIns="0" tIns="0" rIns="0" bIns="0" rtlCol="0" anchor="t">
            <a:spAutoFit/>
          </a:bodyPr>
          <a:lstStyle/>
          <a:p>
            <a:pPr algn="ctr">
              <a:lnSpc>
                <a:spcPts val="5153"/>
              </a:lnSpc>
            </a:pPr>
            <a:r>
              <a:rPr lang="en-US" sz="3681">
                <a:solidFill>
                  <a:srgbClr val="000000"/>
                </a:solidFill>
                <a:latin typeface="Canva Sans"/>
                <a:ea typeface="Canva Sans"/>
                <a:cs typeface="Canva Sans"/>
                <a:sym typeface="Canva Sans"/>
              </a:rPr>
              <a:t>UK communication is often:</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Direct</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Open</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Focused on facts</a:t>
            </a:r>
          </a:p>
          <a:p>
            <a:pPr algn="ctr">
              <a:lnSpc>
                <a:spcPts val="5153"/>
              </a:lnSpc>
            </a:pPr>
            <a:r>
              <a:rPr lang="en-US" sz="3681">
                <a:solidFill>
                  <a:srgbClr val="000000"/>
                </a:solidFill>
                <a:latin typeface="Canva Sans"/>
                <a:ea typeface="Canva Sans"/>
                <a:cs typeface="Canva Sans"/>
                <a:sym typeface="Canva Sans"/>
              </a:rPr>
              <a:t>Chinese communication is often:</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Indirect</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More focused on harmony</a:t>
            </a:r>
          </a:p>
          <a:p>
            <a:pPr marL="794775" lvl="1" indent="-397388" algn="ctr">
              <a:lnSpc>
                <a:spcPts val="5153"/>
              </a:lnSpc>
              <a:buFont typeface="Arial"/>
              <a:buChar char="•"/>
            </a:pPr>
            <a:r>
              <a:rPr lang="en-US" sz="3681">
                <a:solidFill>
                  <a:srgbClr val="000000"/>
                </a:solidFill>
                <a:latin typeface="Canva Sans"/>
                <a:ea typeface="Canva Sans"/>
                <a:cs typeface="Canva Sans"/>
                <a:sym typeface="Canva Sans"/>
              </a:rPr>
              <a:t>Sensitive to maintaining respect (“face”)</a:t>
            </a:r>
          </a:p>
          <a:p>
            <a:pPr algn="ctr">
              <a:lnSpc>
                <a:spcPts val="5153"/>
              </a:lnSpc>
            </a:pPr>
            <a:r>
              <a:rPr lang="en-US" sz="3681">
                <a:solidFill>
                  <a:srgbClr val="000000"/>
                </a:solidFill>
                <a:latin typeface="Canva Sans"/>
                <a:ea typeface="Canva Sans"/>
                <a:cs typeface="Canva Sans"/>
                <a:sym typeface="Canva Sans"/>
              </a:rPr>
              <a:t>Strategy:</a:t>
            </a:r>
          </a:p>
          <a:p>
            <a:pPr algn="ctr">
              <a:lnSpc>
                <a:spcPts val="5153"/>
              </a:lnSpc>
            </a:pPr>
            <a:r>
              <a:rPr lang="en-US" sz="3681">
                <a:solidFill>
                  <a:srgbClr val="000000"/>
                </a:solidFill>
                <a:latin typeface="Canva Sans"/>
                <a:ea typeface="Canva Sans"/>
                <a:cs typeface="Canva Sans"/>
                <a:sym typeface="Canva Sans"/>
              </a:rPr>
              <a:t>Use respectful communication and avoid direct confrontation during negotiations.</a:t>
            </a:r>
          </a:p>
          <a:p>
            <a:pPr algn="ctr">
              <a:lnSpc>
                <a:spcPts val="5153"/>
              </a:lnSpc>
            </a:pPr>
            <a:endParaRPr lang="en-US" sz="3681">
              <a:solidFill>
                <a:srgbClr val="000000"/>
              </a:solidFill>
              <a:latin typeface="Canva Sans"/>
              <a:ea typeface="Canva Sans"/>
              <a:cs typeface="Canva Sans"/>
              <a:sym typeface="Canva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41335" y="-152400"/>
            <a:ext cx="17205331" cy="2642237"/>
          </a:xfrm>
          <a:prstGeom prst="rect">
            <a:avLst/>
          </a:prstGeom>
        </p:spPr>
        <p:txBody>
          <a:bodyPr lIns="0" tIns="0" rIns="0" bIns="0" rtlCol="0" anchor="t">
            <a:spAutoFit/>
          </a:bodyPr>
          <a:lstStyle/>
          <a:p>
            <a:pPr algn="ctr">
              <a:lnSpc>
                <a:spcPts val="10605"/>
              </a:lnSpc>
            </a:pPr>
            <a:r>
              <a:rPr lang="en-US" sz="7575" b="1">
                <a:solidFill>
                  <a:srgbClr val="000000"/>
                </a:solidFill>
                <a:latin typeface="Canva Sans Bold"/>
                <a:ea typeface="Canva Sans Bold"/>
                <a:cs typeface="Canva Sans Bold"/>
                <a:sym typeface="Canva Sans Bold"/>
              </a:rPr>
              <a:t>Cultural Difference: Decision Making</a:t>
            </a:r>
          </a:p>
          <a:p>
            <a:pPr algn="ctr">
              <a:lnSpc>
                <a:spcPts val="10605"/>
              </a:lnSpc>
            </a:pPr>
            <a:endParaRPr lang="en-US" sz="7575" b="1">
              <a:solidFill>
                <a:srgbClr val="000000"/>
              </a:solidFill>
              <a:latin typeface="Canva Sans Bold"/>
              <a:ea typeface="Canva Sans Bold"/>
              <a:cs typeface="Canva Sans Bold"/>
              <a:sym typeface="Canva Sans Bold"/>
            </a:endParaRPr>
          </a:p>
        </p:txBody>
      </p:sp>
      <p:sp>
        <p:nvSpPr>
          <p:cNvPr id="3" name="TextBox 3"/>
          <p:cNvSpPr txBox="1"/>
          <p:nvPr/>
        </p:nvSpPr>
        <p:spPr>
          <a:xfrm>
            <a:off x="1974493" y="2355491"/>
            <a:ext cx="14470819" cy="7307586"/>
          </a:xfrm>
          <a:prstGeom prst="rect">
            <a:avLst/>
          </a:prstGeom>
        </p:spPr>
        <p:txBody>
          <a:bodyPr lIns="0" tIns="0" rIns="0" bIns="0" rtlCol="0" anchor="t">
            <a:spAutoFit/>
          </a:bodyPr>
          <a:lstStyle/>
          <a:p>
            <a:pPr algn="ctr">
              <a:lnSpc>
                <a:spcPts val="6468"/>
              </a:lnSpc>
            </a:pPr>
            <a:r>
              <a:rPr lang="en-US" sz="4620">
                <a:solidFill>
                  <a:srgbClr val="000000"/>
                </a:solidFill>
                <a:latin typeface="Canva Sans"/>
                <a:ea typeface="Canva Sans"/>
                <a:cs typeface="Canva Sans"/>
                <a:sym typeface="Canva Sans"/>
              </a:rPr>
              <a:t>Chinese organisations often have:</a:t>
            </a:r>
          </a:p>
          <a:p>
            <a:pPr marL="997546" lvl="1" indent="-498773" algn="ctr">
              <a:lnSpc>
                <a:spcPts val="6468"/>
              </a:lnSpc>
              <a:buFont typeface="Arial"/>
              <a:buChar char="•"/>
            </a:pPr>
            <a:r>
              <a:rPr lang="en-US" sz="4620">
                <a:solidFill>
                  <a:srgbClr val="000000"/>
                </a:solidFill>
                <a:latin typeface="Canva Sans"/>
                <a:ea typeface="Canva Sans"/>
                <a:cs typeface="Canva Sans"/>
                <a:sym typeface="Canva Sans"/>
              </a:rPr>
              <a:t>Strong leadership hierarchy</a:t>
            </a:r>
          </a:p>
          <a:p>
            <a:pPr marL="997546" lvl="1" indent="-498773" algn="ctr">
              <a:lnSpc>
                <a:spcPts val="6468"/>
              </a:lnSpc>
              <a:buFont typeface="Arial"/>
              <a:buChar char="•"/>
            </a:pPr>
            <a:r>
              <a:rPr lang="en-US" sz="4620">
                <a:solidFill>
                  <a:srgbClr val="000000"/>
                </a:solidFill>
                <a:latin typeface="Canva Sans"/>
                <a:ea typeface="Canva Sans"/>
                <a:cs typeface="Canva Sans"/>
                <a:sym typeface="Canva Sans"/>
              </a:rPr>
              <a:t>Senior managers involved in decisions</a:t>
            </a:r>
          </a:p>
          <a:p>
            <a:pPr marL="997546" lvl="1" indent="-498773" algn="ctr">
              <a:lnSpc>
                <a:spcPts val="6468"/>
              </a:lnSpc>
              <a:buFont typeface="Arial"/>
              <a:buChar char="•"/>
            </a:pPr>
            <a:r>
              <a:rPr lang="en-US" sz="4620">
                <a:solidFill>
                  <a:srgbClr val="000000"/>
                </a:solidFill>
                <a:latin typeface="Canva Sans"/>
                <a:ea typeface="Canva Sans"/>
                <a:cs typeface="Canva Sans"/>
                <a:sym typeface="Canva Sans"/>
              </a:rPr>
              <a:t>Longer approval processes</a:t>
            </a:r>
          </a:p>
          <a:p>
            <a:pPr algn="ctr">
              <a:lnSpc>
                <a:spcPts val="6468"/>
              </a:lnSpc>
            </a:pPr>
            <a:r>
              <a:rPr lang="en-US" sz="4620">
                <a:solidFill>
                  <a:srgbClr val="000000"/>
                </a:solidFill>
                <a:latin typeface="Canva Sans"/>
                <a:ea typeface="Canva Sans"/>
                <a:cs typeface="Canva Sans"/>
                <a:sym typeface="Canva Sans"/>
              </a:rPr>
              <a:t>UK companies may expect quicker decisions.</a:t>
            </a:r>
          </a:p>
          <a:p>
            <a:pPr algn="ctr">
              <a:lnSpc>
                <a:spcPts val="6468"/>
              </a:lnSpc>
            </a:pPr>
            <a:r>
              <a:rPr lang="en-US" sz="4620">
                <a:solidFill>
                  <a:srgbClr val="000000"/>
                </a:solidFill>
                <a:latin typeface="Canva Sans"/>
                <a:ea typeface="Canva Sans"/>
                <a:cs typeface="Canva Sans"/>
                <a:sym typeface="Canva Sans"/>
              </a:rPr>
              <a:t>Strategy:</a:t>
            </a:r>
          </a:p>
          <a:p>
            <a:pPr algn="ctr">
              <a:lnSpc>
                <a:spcPts val="6468"/>
              </a:lnSpc>
            </a:pPr>
            <a:r>
              <a:rPr lang="en-US" sz="4620">
                <a:solidFill>
                  <a:srgbClr val="000000"/>
                </a:solidFill>
                <a:latin typeface="Canva Sans"/>
                <a:ea typeface="Canva Sans"/>
                <a:cs typeface="Canva Sans"/>
                <a:sym typeface="Canva Sans"/>
              </a:rPr>
              <a:t>Respect the decision-making process and allow enough time for approvals.</a:t>
            </a:r>
          </a:p>
          <a:p>
            <a:pPr algn="ctr">
              <a:lnSpc>
                <a:spcPts val="6468"/>
              </a:lnSpc>
            </a:pPr>
            <a:endParaRPr lang="en-US" sz="4620">
              <a:solidFill>
                <a:srgbClr val="000000"/>
              </a:solidFill>
              <a:latin typeface="Canva Sans"/>
              <a:ea typeface="Canva Sans"/>
              <a:cs typeface="Canva Sans"/>
              <a:sym typeface="Canva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42875"/>
            <a:ext cx="18288000" cy="4169563"/>
          </a:xfrm>
          <a:prstGeom prst="rect">
            <a:avLst/>
          </a:prstGeom>
        </p:spPr>
        <p:txBody>
          <a:bodyPr lIns="0" tIns="0" rIns="0" bIns="0" rtlCol="0" anchor="t">
            <a:spAutoFit/>
          </a:bodyPr>
          <a:lstStyle/>
          <a:p>
            <a:pPr algn="ctr">
              <a:lnSpc>
                <a:spcPts val="11147"/>
              </a:lnSpc>
            </a:pPr>
            <a:r>
              <a:rPr lang="en-US" sz="7962" b="1">
                <a:solidFill>
                  <a:srgbClr val="000000"/>
                </a:solidFill>
                <a:latin typeface="Canva Sans Bold"/>
                <a:ea typeface="Canva Sans Bold"/>
                <a:cs typeface="Canva Sans Bold"/>
                <a:sym typeface="Canva Sans Bold"/>
              </a:rPr>
              <a:t>Strategies for a Successful Negotiation</a:t>
            </a:r>
          </a:p>
          <a:p>
            <a:pPr algn="ctr">
              <a:lnSpc>
                <a:spcPts val="11147"/>
              </a:lnSpc>
            </a:pPr>
            <a:endParaRPr lang="en-US" sz="7962" b="1">
              <a:solidFill>
                <a:srgbClr val="000000"/>
              </a:solidFill>
              <a:latin typeface="Canva Sans Bold"/>
              <a:ea typeface="Canva Sans Bold"/>
              <a:cs typeface="Canva Sans Bold"/>
              <a:sym typeface="Canva Sans Bold"/>
            </a:endParaRPr>
          </a:p>
        </p:txBody>
      </p:sp>
      <p:sp>
        <p:nvSpPr>
          <p:cNvPr id="3" name="TextBox 3"/>
          <p:cNvSpPr txBox="1"/>
          <p:nvPr/>
        </p:nvSpPr>
        <p:spPr>
          <a:xfrm>
            <a:off x="2334058" y="3128683"/>
            <a:ext cx="13652834" cy="7622721"/>
          </a:xfrm>
          <a:prstGeom prst="rect">
            <a:avLst/>
          </a:prstGeom>
        </p:spPr>
        <p:txBody>
          <a:bodyPr lIns="0" tIns="0" rIns="0" bIns="0" rtlCol="0" anchor="t">
            <a:spAutoFit/>
          </a:bodyPr>
          <a:lstStyle/>
          <a:p>
            <a:pPr algn="ctr">
              <a:lnSpc>
                <a:spcPts val="5514"/>
              </a:lnSpc>
            </a:pPr>
            <a:r>
              <a:rPr lang="en-US" sz="3938">
                <a:solidFill>
                  <a:srgbClr val="000000"/>
                </a:solidFill>
                <a:latin typeface="Canva Sans"/>
                <a:ea typeface="Canva Sans"/>
                <a:cs typeface="Canva Sans"/>
                <a:sym typeface="Canva Sans"/>
              </a:rPr>
              <a:t>To achieve a successful partnership, the UK company should:</a:t>
            </a:r>
          </a:p>
          <a:p>
            <a:pPr algn="ctr">
              <a:lnSpc>
                <a:spcPts val="5514"/>
              </a:lnSpc>
            </a:pPr>
            <a:r>
              <a:rPr lang="en-US" sz="3938">
                <a:solidFill>
                  <a:srgbClr val="000000"/>
                </a:solidFill>
                <a:latin typeface="Canva Sans"/>
                <a:ea typeface="Canva Sans"/>
                <a:cs typeface="Canva Sans"/>
                <a:sym typeface="Canva Sans"/>
              </a:rPr>
              <a:t>Develop cultural awareness</a:t>
            </a:r>
          </a:p>
          <a:p>
            <a:pPr algn="ctr">
              <a:lnSpc>
                <a:spcPts val="5514"/>
              </a:lnSpc>
            </a:pPr>
            <a:r>
              <a:rPr lang="en-US" sz="3938">
                <a:solidFill>
                  <a:srgbClr val="000000"/>
                </a:solidFill>
                <a:latin typeface="Canva Sans"/>
                <a:ea typeface="Canva Sans"/>
                <a:cs typeface="Canva Sans"/>
                <a:sym typeface="Canva Sans"/>
              </a:rPr>
              <a:t>Research Chinese business practices and expectations.</a:t>
            </a:r>
          </a:p>
          <a:p>
            <a:pPr algn="ctr">
              <a:lnSpc>
                <a:spcPts val="5514"/>
              </a:lnSpc>
            </a:pPr>
            <a:r>
              <a:rPr lang="en-US" sz="3938">
                <a:solidFill>
                  <a:srgbClr val="000000"/>
                </a:solidFill>
                <a:latin typeface="Canva Sans"/>
                <a:ea typeface="Canva Sans"/>
                <a:cs typeface="Canva Sans"/>
                <a:sym typeface="Canva Sans"/>
              </a:rPr>
              <a:t>Build trust</a:t>
            </a:r>
          </a:p>
          <a:p>
            <a:pPr algn="ctr">
              <a:lnSpc>
                <a:spcPts val="5514"/>
              </a:lnSpc>
            </a:pPr>
            <a:r>
              <a:rPr lang="en-US" sz="3938">
                <a:solidFill>
                  <a:srgbClr val="000000"/>
                </a:solidFill>
                <a:latin typeface="Canva Sans"/>
                <a:ea typeface="Canva Sans"/>
                <a:cs typeface="Canva Sans"/>
                <a:sym typeface="Canva Sans"/>
              </a:rPr>
              <a:t>Focus on long-term relationships rather than only short-term results.</a:t>
            </a:r>
          </a:p>
          <a:p>
            <a:pPr algn="ctr">
              <a:lnSpc>
                <a:spcPts val="5514"/>
              </a:lnSpc>
            </a:pPr>
            <a:r>
              <a:rPr lang="en-US" sz="3938">
                <a:solidFill>
                  <a:srgbClr val="000000"/>
                </a:solidFill>
                <a:latin typeface="Canva Sans"/>
                <a:ea typeface="Canva Sans"/>
                <a:cs typeface="Canva Sans"/>
                <a:sym typeface="Canva Sans"/>
              </a:rPr>
              <a:t>Remain adaptable</a:t>
            </a:r>
          </a:p>
          <a:p>
            <a:pPr algn="ctr">
              <a:lnSpc>
                <a:spcPts val="5514"/>
              </a:lnSpc>
            </a:pPr>
            <a:r>
              <a:rPr lang="en-US" sz="3938">
                <a:solidFill>
                  <a:srgbClr val="000000"/>
                </a:solidFill>
                <a:latin typeface="Canva Sans"/>
                <a:ea typeface="Canva Sans"/>
                <a:cs typeface="Canva Sans"/>
                <a:sym typeface="Canva Sans"/>
              </a:rPr>
              <a:t>Adjust communication and negotiation methods when required.</a:t>
            </a:r>
          </a:p>
          <a:p>
            <a:pPr algn="ctr">
              <a:lnSpc>
                <a:spcPts val="5514"/>
              </a:lnSpc>
            </a:pPr>
            <a:endParaRPr lang="en-US" sz="3938">
              <a:solidFill>
                <a:srgbClr val="000000"/>
              </a:solidFill>
              <a:latin typeface="Canva Sans"/>
              <a:ea typeface="Canva Sans"/>
              <a:cs typeface="Canva Sans"/>
              <a:sym typeface="Canva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511935"/>
            <a:ext cx="8608220" cy="8060173"/>
          </a:xfrm>
          <a:custGeom>
            <a:avLst/>
            <a:gdLst/>
            <a:ahLst/>
            <a:cxnLst/>
            <a:rect l="l" t="t" r="r" b="b"/>
            <a:pathLst>
              <a:path w="8608220" h="8060173">
                <a:moveTo>
                  <a:pt x="0" y="0"/>
                </a:moveTo>
                <a:lnTo>
                  <a:pt x="8608220" y="0"/>
                </a:lnTo>
                <a:lnTo>
                  <a:pt x="8608220" y="8060172"/>
                </a:lnTo>
                <a:lnTo>
                  <a:pt x="0" y="8060172"/>
                </a:lnTo>
                <a:lnTo>
                  <a:pt x="0" y="0"/>
                </a:lnTo>
                <a:close/>
              </a:path>
            </a:pathLst>
          </a:custGeom>
          <a:blipFill>
            <a:blip r:embed="rId3"/>
            <a:stretch>
              <a:fillRect t="-13130" b="-13130"/>
            </a:stretch>
          </a:blipFill>
        </p:spPr>
      </p:sp>
      <p:sp>
        <p:nvSpPr>
          <p:cNvPr id="3" name="TextBox 3"/>
          <p:cNvSpPr txBox="1"/>
          <p:nvPr/>
        </p:nvSpPr>
        <p:spPr>
          <a:xfrm>
            <a:off x="1728247" y="-66646"/>
            <a:ext cx="14831505" cy="3199594"/>
          </a:xfrm>
          <a:prstGeom prst="rect">
            <a:avLst/>
          </a:prstGeom>
        </p:spPr>
        <p:txBody>
          <a:bodyPr wrap="square" lIns="0" tIns="0" rIns="0" bIns="0" rtlCol="0" anchor="t">
            <a:spAutoFit/>
          </a:bodyPr>
          <a:lstStyle/>
          <a:p>
            <a:pPr algn="ctr">
              <a:lnSpc>
                <a:spcPts val="12880"/>
              </a:lnSpc>
            </a:pPr>
            <a:r>
              <a:rPr lang="en-US" sz="9200" b="1">
                <a:solidFill>
                  <a:srgbClr val="000000"/>
                </a:solidFill>
                <a:latin typeface="Canva Sans Bold"/>
                <a:ea typeface="Canva Sans Bold"/>
                <a:cs typeface="Canva Sans Bold"/>
                <a:sym typeface="Canva Sans Bold"/>
              </a:rPr>
              <a:t>Negotiation Approach</a:t>
            </a:r>
          </a:p>
          <a:p>
            <a:pPr algn="ctr">
              <a:lnSpc>
                <a:spcPts val="12880"/>
              </a:lnSpc>
            </a:pPr>
            <a:endParaRPr lang="en-US" sz="9200" b="1">
              <a:solidFill>
                <a:srgbClr val="000000"/>
              </a:solidFill>
              <a:latin typeface="Canva Sans Bold"/>
              <a:ea typeface="Canva Sans Bold"/>
              <a:cs typeface="Canva Sans Bold"/>
              <a:sym typeface="Canva Sans Bold"/>
            </a:endParaRPr>
          </a:p>
        </p:txBody>
      </p:sp>
      <p:sp>
        <p:nvSpPr>
          <p:cNvPr id="4" name="TextBox 4"/>
          <p:cNvSpPr txBox="1"/>
          <p:nvPr/>
        </p:nvSpPr>
        <p:spPr>
          <a:xfrm>
            <a:off x="10597245" y="2255749"/>
            <a:ext cx="7077770" cy="7944471"/>
          </a:xfrm>
          <a:prstGeom prst="rect">
            <a:avLst/>
          </a:prstGeom>
        </p:spPr>
        <p:txBody>
          <a:bodyPr lIns="0" tIns="0" rIns="0" bIns="0" rtlCol="0" anchor="t">
            <a:spAutoFit/>
          </a:bodyPr>
          <a:lstStyle/>
          <a:p>
            <a:pPr algn="ctr">
              <a:lnSpc>
                <a:spcPts val="4211"/>
              </a:lnSpc>
            </a:pPr>
            <a:r>
              <a:rPr lang="en-US" sz="3008">
                <a:solidFill>
                  <a:srgbClr val="000000"/>
                </a:solidFill>
                <a:latin typeface="Canva Sans"/>
                <a:ea typeface="Canva Sans"/>
                <a:cs typeface="Canva Sans"/>
                <a:sym typeface="Canva Sans"/>
              </a:rPr>
              <a:t>A successful negotiation process should include:</a:t>
            </a:r>
          </a:p>
          <a:p>
            <a:pPr algn="ctr">
              <a:lnSpc>
                <a:spcPts val="4211"/>
              </a:lnSpc>
            </a:pPr>
            <a:r>
              <a:rPr lang="en-US" sz="3008">
                <a:solidFill>
                  <a:srgbClr val="000000"/>
                </a:solidFill>
                <a:latin typeface="Canva Sans"/>
                <a:ea typeface="Canva Sans"/>
                <a:cs typeface="Canva Sans"/>
                <a:sym typeface="Canva Sans"/>
              </a:rPr>
              <a:t>Preparation</a:t>
            </a:r>
          </a:p>
          <a:p>
            <a:pPr algn="ctr">
              <a:lnSpc>
                <a:spcPts val="4211"/>
              </a:lnSpc>
            </a:pPr>
            <a:r>
              <a:rPr lang="en-US" sz="3008">
                <a:solidFill>
                  <a:srgbClr val="000000"/>
                </a:solidFill>
                <a:latin typeface="Canva Sans"/>
                <a:ea typeface="Canva Sans"/>
                <a:cs typeface="Canva Sans"/>
                <a:sym typeface="Canva Sans"/>
              </a:rPr>
              <a:t>Understand the Chinese company, culture and objectives.</a:t>
            </a:r>
          </a:p>
          <a:p>
            <a:pPr algn="ctr">
              <a:lnSpc>
                <a:spcPts val="4211"/>
              </a:lnSpc>
            </a:pPr>
            <a:r>
              <a:rPr lang="en-US" sz="3008">
                <a:solidFill>
                  <a:srgbClr val="000000"/>
                </a:solidFill>
                <a:latin typeface="Canva Sans"/>
                <a:ea typeface="Canva Sans"/>
                <a:cs typeface="Canva Sans"/>
                <a:sym typeface="Canva Sans"/>
              </a:rPr>
              <a:t>Relationship building</a:t>
            </a:r>
          </a:p>
          <a:p>
            <a:pPr algn="ctr">
              <a:lnSpc>
                <a:spcPts val="4211"/>
              </a:lnSpc>
            </a:pPr>
            <a:r>
              <a:rPr lang="en-US" sz="3008">
                <a:solidFill>
                  <a:srgbClr val="000000"/>
                </a:solidFill>
                <a:latin typeface="Canva Sans"/>
                <a:ea typeface="Canva Sans"/>
                <a:cs typeface="Canva Sans"/>
                <a:sym typeface="Canva Sans"/>
              </a:rPr>
              <a:t>Create trust before discussing final agreements.</a:t>
            </a:r>
          </a:p>
          <a:p>
            <a:pPr algn="ctr">
              <a:lnSpc>
                <a:spcPts val="4211"/>
              </a:lnSpc>
            </a:pPr>
            <a:r>
              <a:rPr lang="en-US" sz="3008">
                <a:solidFill>
                  <a:srgbClr val="000000"/>
                </a:solidFill>
                <a:latin typeface="Canva Sans"/>
                <a:ea typeface="Canva Sans"/>
                <a:cs typeface="Canva Sans"/>
                <a:sym typeface="Canva Sans"/>
              </a:rPr>
              <a:t>Negotiation</a:t>
            </a:r>
          </a:p>
          <a:p>
            <a:pPr algn="ctr">
              <a:lnSpc>
                <a:spcPts val="4211"/>
              </a:lnSpc>
            </a:pPr>
            <a:r>
              <a:rPr lang="en-US" sz="3008">
                <a:solidFill>
                  <a:srgbClr val="000000"/>
                </a:solidFill>
                <a:latin typeface="Canva Sans"/>
                <a:ea typeface="Canva Sans"/>
                <a:cs typeface="Canva Sans"/>
                <a:sym typeface="Canva Sans"/>
              </a:rPr>
              <a:t>Seek a win-win outcome through cooperation.</a:t>
            </a:r>
          </a:p>
          <a:p>
            <a:pPr algn="ctr">
              <a:lnSpc>
                <a:spcPts val="4211"/>
              </a:lnSpc>
            </a:pPr>
            <a:r>
              <a:rPr lang="en-US" sz="3008">
                <a:solidFill>
                  <a:srgbClr val="000000"/>
                </a:solidFill>
                <a:latin typeface="Canva Sans"/>
                <a:ea typeface="Canva Sans"/>
                <a:cs typeface="Canva Sans"/>
                <a:sym typeface="Canva Sans"/>
              </a:rPr>
              <a:t>Long-term partnership</a:t>
            </a:r>
          </a:p>
          <a:p>
            <a:pPr algn="ctr">
              <a:lnSpc>
                <a:spcPts val="4211"/>
              </a:lnSpc>
            </a:pPr>
            <a:r>
              <a:rPr lang="en-US" sz="3008">
                <a:solidFill>
                  <a:srgbClr val="000000"/>
                </a:solidFill>
                <a:latin typeface="Canva Sans"/>
                <a:ea typeface="Canva Sans"/>
                <a:cs typeface="Canva Sans"/>
                <a:sym typeface="Canva Sans"/>
              </a:rPr>
              <a:t>Maintain communication after the agreement.</a:t>
            </a:r>
          </a:p>
          <a:p>
            <a:pPr algn="ctr">
              <a:lnSpc>
                <a:spcPts val="4211"/>
              </a:lnSpc>
            </a:pPr>
            <a:endParaRPr lang="en-US" sz="3008">
              <a:solidFill>
                <a:srgbClr val="000000"/>
              </a:solidFill>
              <a:latin typeface="Canva Sans"/>
              <a:ea typeface="Canva Sans"/>
              <a:cs typeface="Canva Sans"/>
              <a:sym typeface="Canva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118954" y="-58600"/>
            <a:ext cx="6412557" cy="3195319"/>
          </a:xfrm>
          <a:prstGeom prst="rect">
            <a:avLst/>
          </a:prstGeom>
        </p:spPr>
        <p:txBody>
          <a:bodyPr lIns="0" tIns="0" rIns="0" bIns="0" rtlCol="0" anchor="t">
            <a:spAutoFit/>
          </a:bodyPr>
          <a:lstStyle/>
          <a:p>
            <a:pPr algn="ctr">
              <a:lnSpc>
                <a:spcPts val="12880"/>
              </a:lnSpc>
            </a:pPr>
            <a:r>
              <a:rPr lang="en-US" sz="9200" b="1">
                <a:solidFill>
                  <a:srgbClr val="000000"/>
                </a:solidFill>
                <a:latin typeface="Canva Sans Bold"/>
                <a:ea typeface="Canva Sans Bold"/>
                <a:cs typeface="Canva Sans Bold"/>
                <a:sym typeface="Canva Sans Bold"/>
              </a:rPr>
              <a:t>Conclusion</a:t>
            </a:r>
          </a:p>
          <a:p>
            <a:pPr algn="ctr">
              <a:lnSpc>
                <a:spcPts val="12880"/>
              </a:lnSpc>
            </a:pPr>
            <a:endParaRPr lang="en-US" sz="9200" b="1">
              <a:solidFill>
                <a:srgbClr val="000000"/>
              </a:solidFill>
              <a:latin typeface="Canva Sans Bold"/>
              <a:ea typeface="Canva Sans Bold"/>
              <a:cs typeface="Canva Sans Bold"/>
              <a:sym typeface="Canva Sans Bold"/>
            </a:endParaRPr>
          </a:p>
        </p:txBody>
      </p:sp>
      <p:sp>
        <p:nvSpPr>
          <p:cNvPr id="3" name="TextBox 3"/>
          <p:cNvSpPr txBox="1"/>
          <p:nvPr/>
        </p:nvSpPr>
        <p:spPr>
          <a:xfrm>
            <a:off x="515654" y="2563770"/>
            <a:ext cx="17256693" cy="6694530"/>
          </a:xfrm>
          <a:prstGeom prst="rect">
            <a:avLst/>
          </a:prstGeom>
        </p:spPr>
        <p:txBody>
          <a:bodyPr lIns="0" tIns="0" rIns="0" bIns="0" rtlCol="0" anchor="t">
            <a:spAutoFit/>
          </a:bodyPr>
          <a:lstStyle/>
          <a:p>
            <a:pPr algn="ctr">
              <a:lnSpc>
                <a:spcPts val="5326"/>
              </a:lnSpc>
            </a:pPr>
            <a:r>
              <a:rPr lang="en-US" sz="3804">
                <a:solidFill>
                  <a:srgbClr val="000000"/>
                </a:solidFill>
                <a:latin typeface="Canva Sans"/>
                <a:ea typeface="Canva Sans"/>
                <a:cs typeface="Canva Sans"/>
                <a:sym typeface="Canva Sans"/>
              </a:rPr>
              <a:t>Cultural differences can create challenges in UK–China negotiations, but they can also create opportunities.</a:t>
            </a:r>
          </a:p>
          <a:p>
            <a:pPr algn="ctr">
              <a:lnSpc>
                <a:spcPts val="5326"/>
              </a:lnSpc>
            </a:pPr>
            <a:r>
              <a:rPr lang="en-US" sz="3804">
                <a:solidFill>
                  <a:srgbClr val="000000"/>
                </a:solidFill>
                <a:latin typeface="Canva Sans"/>
                <a:ea typeface="Canva Sans"/>
                <a:cs typeface="Canva Sans"/>
                <a:sym typeface="Canva Sans"/>
              </a:rPr>
              <a:t>A successful partnership requires:</a:t>
            </a:r>
          </a:p>
          <a:p>
            <a:pPr marL="821428" lvl="1" indent="-410714" algn="ctr">
              <a:lnSpc>
                <a:spcPts val="5326"/>
              </a:lnSpc>
              <a:buFont typeface="Arial"/>
              <a:buChar char="•"/>
            </a:pPr>
            <a:r>
              <a:rPr lang="en-US" sz="3804">
                <a:solidFill>
                  <a:srgbClr val="000000"/>
                </a:solidFill>
                <a:latin typeface="Canva Sans"/>
                <a:ea typeface="Canva Sans"/>
                <a:cs typeface="Canva Sans"/>
                <a:sym typeface="Canva Sans"/>
              </a:rPr>
              <a:t>Cultural awareness</a:t>
            </a:r>
          </a:p>
          <a:p>
            <a:pPr marL="821428" lvl="1" indent="-410714" algn="ctr">
              <a:lnSpc>
                <a:spcPts val="5326"/>
              </a:lnSpc>
              <a:buFont typeface="Arial"/>
              <a:buChar char="•"/>
            </a:pPr>
            <a:r>
              <a:rPr lang="en-US" sz="3804">
                <a:solidFill>
                  <a:srgbClr val="000000"/>
                </a:solidFill>
                <a:latin typeface="Canva Sans"/>
                <a:ea typeface="Canva Sans"/>
                <a:cs typeface="Canva Sans"/>
                <a:sym typeface="Canva Sans"/>
              </a:rPr>
              <a:t>Respect for differences</a:t>
            </a:r>
          </a:p>
          <a:p>
            <a:pPr marL="821428" lvl="1" indent="-410714" algn="ctr">
              <a:lnSpc>
                <a:spcPts val="5326"/>
              </a:lnSpc>
              <a:buFont typeface="Arial"/>
              <a:buChar char="•"/>
            </a:pPr>
            <a:r>
              <a:rPr lang="en-US" sz="3804">
                <a:solidFill>
                  <a:srgbClr val="000000"/>
                </a:solidFill>
                <a:latin typeface="Canva Sans"/>
                <a:ea typeface="Canva Sans"/>
                <a:cs typeface="Canva Sans"/>
                <a:sym typeface="Canva Sans"/>
              </a:rPr>
              <a:t>Effective communication</a:t>
            </a:r>
          </a:p>
          <a:p>
            <a:pPr marL="821428" lvl="1" indent="-410714" algn="ctr">
              <a:lnSpc>
                <a:spcPts val="5326"/>
              </a:lnSpc>
              <a:buFont typeface="Arial"/>
              <a:buChar char="•"/>
            </a:pPr>
            <a:r>
              <a:rPr lang="en-US" sz="3804">
                <a:solidFill>
                  <a:srgbClr val="000000"/>
                </a:solidFill>
                <a:latin typeface="Canva Sans"/>
                <a:ea typeface="Canva Sans"/>
                <a:cs typeface="Canva Sans"/>
                <a:sym typeface="Canva Sans"/>
              </a:rPr>
              <a:t>Flexibility and adaptability</a:t>
            </a:r>
          </a:p>
          <a:p>
            <a:pPr algn="ctr">
              <a:lnSpc>
                <a:spcPts val="5326"/>
              </a:lnSpc>
            </a:pPr>
            <a:r>
              <a:rPr lang="en-US" sz="3804">
                <a:solidFill>
                  <a:srgbClr val="000000"/>
                </a:solidFill>
                <a:latin typeface="Canva Sans"/>
                <a:ea typeface="Canva Sans"/>
                <a:cs typeface="Canva Sans"/>
                <a:sym typeface="Canva Sans"/>
              </a:rPr>
              <a:t>Understanding culture is essential for achieving sustainable international business success.</a:t>
            </a:r>
          </a:p>
          <a:p>
            <a:pPr algn="ctr">
              <a:lnSpc>
                <a:spcPts val="5326"/>
              </a:lnSpc>
            </a:pPr>
            <a:endParaRPr lang="en-US" sz="3804">
              <a:solidFill>
                <a:srgbClr val="000000"/>
              </a:solidFill>
              <a:latin typeface="Canva Sans"/>
              <a:ea typeface="Canva Sans"/>
              <a:cs typeface="Canva Sans"/>
              <a:sym typeface="Canva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10771" y="159703"/>
            <a:ext cx="6666458" cy="1566544"/>
          </a:xfrm>
          <a:prstGeom prst="rect">
            <a:avLst/>
          </a:prstGeom>
        </p:spPr>
        <p:txBody>
          <a:bodyPr lIns="0" tIns="0" rIns="0" bIns="0" rtlCol="0" anchor="t">
            <a:spAutoFit/>
          </a:bodyPr>
          <a:lstStyle/>
          <a:p>
            <a:pPr algn="ctr">
              <a:lnSpc>
                <a:spcPts val="12880"/>
              </a:lnSpc>
            </a:pPr>
            <a:r>
              <a:rPr lang="en-US" sz="9200" b="1">
                <a:solidFill>
                  <a:srgbClr val="000000"/>
                </a:solidFill>
                <a:latin typeface="Canva Sans Bold"/>
                <a:ea typeface="Canva Sans Bold"/>
                <a:cs typeface="Canva Sans Bold"/>
                <a:sym typeface="Canva Sans Bold"/>
              </a:rPr>
              <a:t>References </a:t>
            </a:r>
          </a:p>
        </p:txBody>
      </p:sp>
      <p:sp>
        <p:nvSpPr>
          <p:cNvPr id="3" name="TextBox 3"/>
          <p:cNvSpPr txBox="1"/>
          <p:nvPr/>
        </p:nvSpPr>
        <p:spPr>
          <a:xfrm>
            <a:off x="2323780" y="2338019"/>
            <a:ext cx="13640441" cy="6920281"/>
          </a:xfrm>
          <a:prstGeom prst="rect">
            <a:avLst/>
          </a:prstGeom>
        </p:spPr>
        <p:txBody>
          <a:bodyPr lIns="0" tIns="0" rIns="0" bIns="0" rtlCol="0" anchor="t">
            <a:spAutoFit/>
          </a:bodyPr>
          <a:lstStyle/>
          <a:p>
            <a:pPr marL="942733" lvl="1" indent="-471366" algn="ctr">
              <a:lnSpc>
                <a:spcPts val="6113"/>
              </a:lnSpc>
              <a:buFont typeface="Arial"/>
              <a:buChar char="•"/>
            </a:pPr>
            <a:r>
              <a:rPr lang="en-US" sz="4366">
                <a:solidFill>
                  <a:srgbClr val="000000"/>
                </a:solidFill>
                <a:latin typeface="Canva Sans"/>
                <a:ea typeface="Canva Sans"/>
                <a:cs typeface="Canva Sans"/>
                <a:sym typeface="Canva Sans"/>
              </a:rPr>
              <a:t>Hofstede, G. (1980) Culture’s Consequences: International Differences in Work-Related Values. Sage.</a:t>
            </a:r>
          </a:p>
          <a:p>
            <a:pPr marL="942733" lvl="1" indent="-471366" algn="ctr">
              <a:lnSpc>
                <a:spcPts val="6113"/>
              </a:lnSpc>
              <a:buFont typeface="Arial"/>
              <a:buChar char="•"/>
            </a:pPr>
            <a:r>
              <a:rPr lang="en-US" sz="4366">
                <a:solidFill>
                  <a:srgbClr val="000000"/>
                </a:solidFill>
                <a:latin typeface="Canva Sans"/>
                <a:ea typeface="Canva Sans"/>
                <a:cs typeface="Canva Sans"/>
                <a:sym typeface="Canva Sans"/>
              </a:rPr>
              <a:t>Hall, E.T. (1976) Beyond Culture. Anchor Books.</a:t>
            </a:r>
          </a:p>
          <a:p>
            <a:pPr marL="942733" lvl="1" indent="-471366" algn="ctr">
              <a:lnSpc>
                <a:spcPts val="6113"/>
              </a:lnSpc>
              <a:buFont typeface="Arial"/>
              <a:buChar char="•"/>
            </a:pPr>
            <a:r>
              <a:rPr lang="en-US" sz="4366">
                <a:solidFill>
                  <a:srgbClr val="000000"/>
                </a:solidFill>
                <a:latin typeface="Canva Sans"/>
                <a:ea typeface="Canva Sans"/>
                <a:cs typeface="Canva Sans"/>
                <a:sym typeface="Canva Sans"/>
              </a:rPr>
              <a:t>Trompenaars, F. and Hampden-Turner, C. (2012) Riding the Waves of Culture. Nicholas Brealey.</a:t>
            </a:r>
          </a:p>
          <a:p>
            <a:pPr marL="942733" lvl="1" indent="-471366" algn="ctr">
              <a:lnSpc>
                <a:spcPts val="6113"/>
              </a:lnSpc>
              <a:buFont typeface="Arial"/>
              <a:buChar char="•"/>
            </a:pPr>
            <a:r>
              <a:rPr lang="en-US" sz="4366">
                <a:solidFill>
                  <a:srgbClr val="000000"/>
                </a:solidFill>
                <a:latin typeface="Canva Sans"/>
                <a:ea typeface="Canva Sans"/>
                <a:cs typeface="Canva Sans"/>
                <a:sym typeface="Canva Sans"/>
              </a:rPr>
              <a:t>Ghauri, P. and Usunier, J. (2003) International Business Negotiations. Pergamon.</a:t>
            </a:r>
          </a:p>
          <a:p>
            <a:pPr algn="ctr">
              <a:lnSpc>
                <a:spcPts val="6113"/>
              </a:lnSpc>
            </a:pPr>
            <a:endParaRPr lang="en-US" sz="4366">
              <a:solidFill>
                <a:srgbClr val="000000"/>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Negotiations: Achieving a Successful UK–China Strategic Partnership Presented by: Your Name Student Number: XXXXXXX</dc:title>
  <cp:lastModifiedBy>razvan smadu</cp:lastModifiedBy>
  <cp:revision>2</cp:revision>
  <dcterms:created xsi:type="dcterms:W3CDTF">2006-08-16T00:00:00Z</dcterms:created>
  <dcterms:modified xsi:type="dcterms:W3CDTF">2026-07-22T13:08:05Z</dcterms:modified>
  <dc:identifier>DAHQHHU-cTw</dc:identifier>
</cp:coreProperties>
</file>