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0" r:id="rId4"/>
    <p:sldMasterId id="214748367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y="5143500" cx="9144000"/>
  <p:notesSz cx="6858000" cy="9144000"/>
  <p:embeddedFontLst>
    <p:embeddedFont>
      <p:font typeface="Proxima Nova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ProximaNova-boldItalic.fntdata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font" Target="fonts/ProximaNova-regular.fntdata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19" Type="http://schemas.openxmlformats.org/officeDocument/2006/relationships/font" Target="fonts/ProximaNova-italic.fntdata"/><Relationship Id="rId6" Type="http://schemas.openxmlformats.org/officeDocument/2006/relationships/notesMaster" Target="notesMasters/notesMaster1.xml"/><Relationship Id="rId18" Type="http://schemas.openxmlformats.org/officeDocument/2006/relationships/font" Target="fonts/ProximaNova-bold.fntdata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742e3e7cd_1_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742e3e7cd_1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cbab3a369_1_2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cbab3a369_1_2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742e3e7cd_1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742e3e7cd_1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d4400e736_2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d4400e736_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d9c40d9f9_0_2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d9c40d9f9_0_2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cb9a3abeb_0_2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cb9a3abeb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d4400e736_2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d4400e736_2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d9c40d9f9_0_23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d9c40d9f9_0_2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cb9a3abeb_0_3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cb9a3abeb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742e3e7c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742e3e7c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Google Shape;55;p14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6" name="Google Shape;56;p14"/>
          <p:cNvSpPr txBox="1"/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7" name="Google Shape;57;p14"/>
          <p:cNvSpPr txBox="1"/>
          <p:nvPr>
            <p:ph idx="1" type="subTitle"/>
          </p:nvPr>
        </p:nvSpPr>
        <p:spPr>
          <a:xfrm>
            <a:off x="510450" y="3182313"/>
            <a:ext cx="8123100" cy="63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8" name="Google Shape;58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" name="Google Shape;60;p15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1" name="Google Shape;61;p15"/>
          <p:cNvSpPr txBox="1"/>
          <p:nvPr>
            <p:ph type="title"/>
          </p:nvPr>
        </p:nvSpPr>
        <p:spPr>
          <a:xfrm>
            <a:off x="510450" y="2057400"/>
            <a:ext cx="8123100" cy="77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2" name="Google Shape;62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6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" name="Google Shape;65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6" name="Google Shape;66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7" name="Google Shape;67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0" name="Google Shape;70;p17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1" name="Google Shape;71;p17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2" name="Google Shape;72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5" name="Google Shape;75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78" name="Google Shape;78;p19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9" name="Google Shape;79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0"/>
          <p:cNvSpPr txBox="1"/>
          <p:nvPr>
            <p:ph type="title"/>
          </p:nvPr>
        </p:nvSpPr>
        <p:spPr>
          <a:xfrm>
            <a:off x="490250" y="526350"/>
            <a:ext cx="57975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82" name="Google Shape;82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1"/>
          <p:cNvSpPr/>
          <p:nvPr/>
        </p:nvSpPr>
        <p:spPr>
          <a:xfrm>
            <a:off x="4572000" y="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85" name="Google Shape;85;p21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86" name="Google Shape;86;p21"/>
          <p:cNvSpPr txBox="1"/>
          <p:nvPr>
            <p:ph type="title"/>
          </p:nvPr>
        </p:nvSpPr>
        <p:spPr>
          <a:xfrm>
            <a:off x="265500" y="1205825"/>
            <a:ext cx="4045200" cy="150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87" name="Google Shape;87;p21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88" name="Google Shape;88;p21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89" name="Google Shape;89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2"/>
          <p:cNvSpPr txBox="1"/>
          <p:nvPr>
            <p:ph idx="1" type="body"/>
          </p:nvPr>
        </p:nvSpPr>
        <p:spPr>
          <a:xfrm>
            <a:off x="311700" y="42368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/>
        </p:txBody>
      </p:sp>
      <p:sp>
        <p:nvSpPr>
          <p:cNvPr id="92" name="Google Shape;92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3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23"/>
          <p:cNvSpPr txBox="1"/>
          <p:nvPr>
            <p:ph hasCustomPrompt="1" type="title"/>
          </p:nvPr>
        </p:nvSpPr>
        <p:spPr>
          <a:xfrm>
            <a:off x="311700" y="991475"/>
            <a:ext cx="8520600" cy="19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96" name="Google Shape;96;p23"/>
          <p:cNvSpPr txBox="1"/>
          <p:nvPr>
            <p:ph idx="1" type="body"/>
          </p:nvPr>
        </p:nvSpPr>
        <p:spPr>
          <a:xfrm>
            <a:off x="311700" y="3071300"/>
            <a:ext cx="8520600" cy="90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7" name="Google Shape;97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000">
                <a:solidFill>
                  <a:schemeClr val="dk2"/>
                </a:solidFill>
              </a:defRPr>
            </a:lvl1pPr>
            <a:lvl2pPr lvl="1" rtl="0" algn="r">
              <a:buNone/>
              <a:defRPr sz="1000">
                <a:solidFill>
                  <a:schemeClr val="dk2"/>
                </a:solidFill>
              </a:defRPr>
            </a:lvl2pPr>
            <a:lvl3pPr lvl="2" rtl="0" algn="r">
              <a:buNone/>
              <a:defRPr sz="1000">
                <a:solidFill>
                  <a:schemeClr val="dk2"/>
                </a:solidFill>
              </a:defRPr>
            </a:lvl3pPr>
            <a:lvl4pPr lvl="3" rtl="0" algn="r">
              <a:buNone/>
              <a:defRPr sz="1000">
                <a:solidFill>
                  <a:schemeClr val="dk2"/>
                </a:solidFill>
              </a:defRPr>
            </a:lvl4pPr>
            <a:lvl5pPr lvl="4" rtl="0" algn="r">
              <a:buNone/>
              <a:defRPr sz="1000">
                <a:solidFill>
                  <a:schemeClr val="dk2"/>
                </a:solidFill>
              </a:defRPr>
            </a:lvl5pPr>
            <a:lvl6pPr lvl="5" rtl="0" algn="r">
              <a:buNone/>
              <a:defRPr sz="1000">
                <a:solidFill>
                  <a:schemeClr val="dk2"/>
                </a:solidFill>
              </a:defRPr>
            </a:lvl6pPr>
            <a:lvl7pPr lvl="6" rtl="0" algn="r">
              <a:buNone/>
              <a:defRPr sz="1000">
                <a:solidFill>
                  <a:schemeClr val="dk2"/>
                </a:solidFill>
              </a:defRPr>
            </a:lvl7pPr>
            <a:lvl8pPr lvl="7" rtl="0" algn="r">
              <a:buNone/>
              <a:defRPr sz="1000">
                <a:solidFill>
                  <a:schemeClr val="dk2"/>
                </a:solidFill>
              </a:defRPr>
            </a:lvl8pPr>
            <a:lvl9pPr lvl="8" rtl="0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pearmint"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  <a:defRPr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53" name="Google Shape;53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White cloud in front of dark blue star-filled sky" id="104" name="Google Shape;104;p25"/>
          <p:cNvPicPr preferRelativeResize="0"/>
          <p:nvPr/>
        </p:nvPicPr>
        <p:blipFill rotWithShape="1">
          <a:blip r:embed="rId3">
            <a:alphaModFix/>
          </a:blip>
          <a:srcRect b="17067" l="0" r="1719" t="0"/>
          <a:stretch/>
        </p:blipFill>
        <p:spPr>
          <a:xfrm>
            <a:off x="0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25"/>
          <p:cNvSpPr txBox="1"/>
          <p:nvPr>
            <p:ph type="ctrTitle"/>
          </p:nvPr>
        </p:nvSpPr>
        <p:spPr>
          <a:xfrm>
            <a:off x="510450" y="299725"/>
            <a:ext cx="8123100" cy="2545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/>
              <a:t>Conflict Management and Resolution Strategies</a:t>
            </a:r>
            <a:endParaRPr sz="6000"/>
          </a:p>
        </p:txBody>
      </p:sp>
      <p:sp>
        <p:nvSpPr>
          <p:cNvPr id="106" name="Google Shape;106;p25"/>
          <p:cNvSpPr txBox="1"/>
          <p:nvPr>
            <p:ph idx="1" type="subTitle"/>
          </p:nvPr>
        </p:nvSpPr>
        <p:spPr>
          <a:xfrm>
            <a:off x="359975" y="3934688"/>
            <a:ext cx="8123100" cy="63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Jodie Hughes (2438497)</a:t>
            </a:r>
            <a:endParaRPr/>
          </a:p>
        </p:txBody>
      </p:sp>
      <p:cxnSp>
        <p:nvCxnSpPr>
          <p:cNvPr id="107" name="Google Shape;107;p25"/>
          <p:cNvCxnSpPr/>
          <p:nvPr/>
        </p:nvCxnSpPr>
        <p:spPr>
          <a:xfrm>
            <a:off x="615150" y="2998025"/>
            <a:ext cx="5004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08" name="Google Shape;108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21775" y="2571750"/>
            <a:ext cx="4905251" cy="2452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Conflict management </a:t>
            </a:r>
            <a:r>
              <a:rPr lang="en" sz="3600"/>
              <a:t>&amp; Resolution</a:t>
            </a:r>
            <a:endParaRPr sz="3600"/>
          </a:p>
        </p:txBody>
      </p:sp>
      <p:sp>
        <p:nvSpPr>
          <p:cNvPr id="114" name="Google Shape;114;p26"/>
          <p:cNvSpPr txBox="1"/>
          <p:nvPr>
            <p:ph idx="1" type="body"/>
          </p:nvPr>
        </p:nvSpPr>
        <p:spPr>
          <a:xfrm>
            <a:off x="311700" y="1396375"/>
            <a:ext cx="8520600" cy="317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Conflict refers to a state of disagreement arising from differences in values, goals or perspectives. 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Effective conflict </a:t>
            </a:r>
            <a:r>
              <a:rPr lang="en" sz="2400"/>
              <a:t>management</a:t>
            </a:r>
            <a:r>
              <a:rPr lang="en" sz="2400"/>
              <a:t> strengthens communication, teamwork and organisational performance.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The Thomas-Kilmann Conflict Model (TKI) provides a </a:t>
            </a:r>
            <a:r>
              <a:rPr lang="en" sz="2400"/>
              <a:t>structured</a:t>
            </a:r>
            <a:r>
              <a:rPr lang="en" sz="2400"/>
              <a:t> framework for understanding individual responses to conflict (Thomas and Kilmann (1974). </a:t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7"/>
          <p:cNvSpPr txBox="1"/>
          <p:nvPr>
            <p:ph type="title"/>
          </p:nvPr>
        </p:nvSpPr>
        <p:spPr>
          <a:xfrm>
            <a:off x="265500" y="1816950"/>
            <a:ext cx="4045200" cy="150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Understanding Conflict in </a:t>
            </a:r>
            <a:r>
              <a:rPr lang="en"/>
              <a:t>Organisations</a:t>
            </a:r>
            <a:r>
              <a:rPr lang="en"/>
              <a:t> </a:t>
            </a:r>
            <a:endParaRPr/>
          </a:p>
        </p:txBody>
      </p:sp>
      <p:sp>
        <p:nvSpPr>
          <p:cNvPr id="120" name="Google Shape;120;p27"/>
          <p:cNvSpPr txBox="1"/>
          <p:nvPr>
            <p:ph idx="2" type="body"/>
          </p:nvPr>
        </p:nvSpPr>
        <p:spPr>
          <a:xfrm>
            <a:off x="4572000" y="0"/>
            <a:ext cx="4572000" cy="448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Conflict is an inevitable aspect of workplace interactions due to diverse roles, expectations and </a:t>
            </a:r>
            <a:r>
              <a:rPr lang="en"/>
              <a:t>personalities.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Poorly managed conflict can lead to reduced morale, decreased productivity and interpersonal tension.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Constructively managed conflict encourages innovation, problem solving and improved collaboration. Robbins &amp; Judge (2019).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8"/>
          <p:cNvSpPr txBox="1"/>
          <p:nvPr>
            <p:ph type="title"/>
          </p:nvPr>
        </p:nvSpPr>
        <p:spPr>
          <a:xfrm>
            <a:off x="490250" y="1436350"/>
            <a:ext cx="8360400" cy="32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4400"/>
              <a:t>Thomas-Kilmann Conflict Model </a:t>
            </a:r>
            <a:endParaRPr b="1" sz="44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44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800"/>
          </a:p>
        </p:txBody>
      </p:sp>
      <p:sp>
        <p:nvSpPr>
          <p:cNvPr id="126" name="Google Shape;126;p28"/>
          <p:cNvSpPr txBox="1"/>
          <p:nvPr/>
        </p:nvSpPr>
        <p:spPr>
          <a:xfrm>
            <a:off x="607700" y="1942500"/>
            <a:ext cx="8125500" cy="218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Proxima Nova"/>
              <a:buChar char="●"/>
            </a:pP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The TKI identifies two dimensions of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behavior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: assertiveness (concern for self) and cooperativeness (concern for others).</a:t>
            </a:r>
            <a:endParaRPr sz="20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Proxima Nova"/>
              <a:buChar char="●"/>
            </a:pP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Combining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these dimensions creates five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conflict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handling modes.</a:t>
            </a:r>
            <a:endParaRPr sz="20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Proxima Nova"/>
              <a:buChar char="●"/>
            </a:pP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Understanding these modes helps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individuals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recognise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their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default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patterns and adjust behaviours to 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improve</a:t>
            </a:r>
            <a:r>
              <a:rPr lang="en" sz="20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outcomes. Thomas &amp; Kilmann (1974).</a:t>
            </a:r>
            <a:endParaRPr sz="20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The Five Conflict Modes Explained </a:t>
            </a:r>
            <a:endParaRPr sz="3600"/>
          </a:p>
        </p:txBody>
      </p:sp>
      <p:sp>
        <p:nvSpPr>
          <p:cNvPr id="132" name="Google Shape;132;p29"/>
          <p:cNvSpPr txBox="1"/>
          <p:nvPr>
            <p:ph idx="1" type="body"/>
          </p:nvPr>
        </p:nvSpPr>
        <p:spPr>
          <a:xfrm>
            <a:off x="311700" y="1396375"/>
            <a:ext cx="8520600" cy="317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Competing: High </a:t>
            </a:r>
            <a:r>
              <a:rPr lang="en" sz="1600"/>
              <a:t>assertiveness, low cooperativeness- used when quick, decisive action is required.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Collaborating: High assertiveness and cooperativeness- aim for mutually beneficial solutions.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Compromising: Moderate assertiveness and cooperativeness- seeks an acceptable middle ground.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Avoiding: Low assertiveness and cooperativeness- withdraws from the situation, useful for cooling off periods. 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Accommodating: Low assertiveness, high cooperativeness-prioritises maintaining relationships over winning. </a:t>
            </a:r>
            <a:endParaRPr sz="1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0"/>
          <p:cNvSpPr txBox="1"/>
          <p:nvPr>
            <p:ph type="title"/>
          </p:nvPr>
        </p:nvSpPr>
        <p:spPr>
          <a:xfrm>
            <a:off x="265500" y="1205825"/>
            <a:ext cx="4045200" cy="150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Red arrow Exercise </a:t>
            </a:r>
            <a:endParaRPr/>
          </a:p>
        </p:txBody>
      </p:sp>
      <p:sp>
        <p:nvSpPr>
          <p:cNvPr id="138" name="Google Shape;138;p30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TKI </a:t>
            </a:r>
            <a:r>
              <a:rPr lang="en"/>
              <a:t>Instrument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Thomas- Kilmann Instrument Guide (2020)</a:t>
            </a:r>
            <a:r>
              <a:rPr lang="en" sz="1600"/>
              <a:t> </a:t>
            </a:r>
            <a:endParaRPr sz="1600"/>
          </a:p>
        </p:txBody>
      </p:sp>
      <p:sp>
        <p:nvSpPr>
          <p:cNvPr id="139" name="Google Shape;139;p30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The TKI Red Arrow </a:t>
            </a:r>
            <a:r>
              <a:rPr lang="en" sz="1700"/>
              <a:t>Exercise</a:t>
            </a:r>
            <a:r>
              <a:rPr lang="en" sz="1700"/>
              <a:t> identifies an </a:t>
            </a:r>
            <a:r>
              <a:rPr lang="en" sz="1700"/>
              <a:t>individual's</a:t>
            </a:r>
            <a:r>
              <a:rPr lang="en" sz="1700"/>
              <a:t> dominant conflict style through a self-assessment </a:t>
            </a:r>
            <a:r>
              <a:rPr lang="en" sz="1700"/>
              <a:t>instrument</a:t>
            </a:r>
            <a:r>
              <a:rPr lang="en" sz="1700"/>
              <a:t>.</a:t>
            </a:r>
            <a:endParaRPr sz="1700"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-336550" lvl="0" marL="457200" rtl="0" algn="l">
              <a:spcBef>
                <a:spcPts val="16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It increases awareness of behavioural tendencies under stress and pressure.</a:t>
            </a:r>
            <a:endParaRPr sz="1700"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-336550" lvl="0" marL="457200" rtl="0" algn="l">
              <a:spcBef>
                <a:spcPts val="16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The </a:t>
            </a:r>
            <a:r>
              <a:rPr lang="en" sz="1700"/>
              <a:t>exercise</a:t>
            </a:r>
            <a:r>
              <a:rPr lang="en" sz="1700"/>
              <a:t> helps individuals adapt </a:t>
            </a:r>
            <a:r>
              <a:rPr lang="en" sz="1700"/>
              <a:t>their</a:t>
            </a:r>
            <a:r>
              <a:rPr lang="en" sz="1700"/>
              <a:t> approach to enhance communication, reduce tension and achieve better outcomes.</a:t>
            </a:r>
            <a:endParaRPr sz="17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31" title="TKI_Red_Arrow_Visual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4525" y="672225"/>
            <a:ext cx="3951450" cy="395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31" title="TKI_Red_Arrow_Comparison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82625" y="451800"/>
            <a:ext cx="4239900" cy="4239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32"/>
          <p:cNvSpPr txBox="1"/>
          <p:nvPr>
            <p:ph idx="4294967295" type="title"/>
          </p:nvPr>
        </p:nvSpPr>
        <p:spPr>
          <a:xfrm>
            <a:off x="2529750" y="103050"/>
            <a:ext cx="4084500" cy="100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/>
              <a:t>Applying Conflict Strategies in Practice</a:t>
            </a:r>
            <a:r>
              <a:rPr lang="en" sz="2000"/>
              <a:t> </a:t>
            </a:r>
            <a:endParaRPr sz="3800"/>
          </a:p>
        </p:txBody>
      </p:sp>
      <p:sp>
        <p:nvSpPr>
          <p:cNvPr id="151" name="Google Shape;151;p32"/>
          <p:cNvSpPr txBox="1"/>
          <p:nvPr>
            <p:ph idx="4294967295" type="body"/>
          </p:nvPr>
        </p:nvSpPr>
        <p:spPr>
          <a:xfrm>
            <a:off x="311700" y="993600"/>
            <a:ext cx="6377700" cy="386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Selecting the </a:t>
            </a:r>
            <a:r>
              <a:rPr lang="en"/>
              <a:t>appropriate</a:t>
            </a:r>
            <a:r>
              <a:rPr lang="en"/>
              <a:t> </a:t>
            </a:r>
            <a:r>
              <a:rPr lang="en"/>
              <a:t>conflict</a:t>
            </a:r>
            <a:r>
              <a:rPr lang="en"/>
              <a:t> mode depends on context, urgency, relationships and </a:t>
            </a:r>
            <a:r>
              <a:rPr lang="en"/>
              <a:t>organisational</a:t>
            </a:r>
            <a:r>
              <a:rPr lang="en"/>
              <a:t> skill.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Collaborating</a:t>
            </a:r>
            <a:r>
              <a:rPr lang="en"/>
              <a:t> is most </a:t>
            </a:r>
            <a:r>
              <a:rPr lang="en"/>
              <a:t>effective</a:t>
            </a:r>
            <a:r>
              <a:rPr lang="en"/>
              <a:t> for long term, complex issues requiring joint ownership.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Competing</a:t>
            </a:r>
            <a:r>
              <a:rPr lang="en"/>
              <a:t>  is suitable for crisis decisions but may damage relationships if over used.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Avoiding</a:t>
            </a:r>
            <a:r>
              <a:rPr lang="en"/>
              <a:t> can be helpful temporarily but may cause issues to </a:t>
            </a:r>
            <a:r>
              <a:rPr lang="en"/>
              <a:t>escalate</a:t>
            </a:r>
            <a:r>
              <a:rPr lang="en"/>
              <a:t> if used </a:t>
            </a:r>
            <a:r>
              <a:rPr lang="en"/>
              <a:t>excessively</a:t>
            </a:r>
            <a:r>
              <a:rPr lang="en"/>
              <a:t>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Compromising</a:t>
            </a:r>
            <a:r>
              <a:rPr lang="en"/>
              <a:t> ensures fairness when time is </a:t>
            </a:r>
            <a:r>
              <a:rPr lang="en"/>
              <a:t>limited</a:t>
            </a:r>
            <a:r>
              <a:rPr lang="en"/>
              <a:t>, while </a:t>
            </a:r>
            <a:r>
              <a:rPr lang="en"/>
              <a:t>accommodating</a:t>
            </a:r>
            <a:r>
              <a:rPr lang="en"/>
              <a:t> protects harmony. Boddy (2017)</a:t>
            </a:r>
            <a:endParaRPr/>
          </a:p>
        </p:txBody>
      </p:sp>
      <p:pic>
        <p:nvPicPr>
          <p:cNvPr id="152" name="Google Shape;152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71138" y="3008250"/>
            <a:ext cx="2466975" cy="1847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33"/>
          <p:cNvSpPr txBox="1"/>
          <p:nvPr>
            <p:ph type="title"/>
          </p:nvPr>
        </p:nvSpPr>
        <p:spPr>
          <a:xfrm>
            <a:off x="1735075" y="430575"/>
            <a:ext cx="5797500" cy="828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 </a:t>
            </a:r>
            <a:endParaRPr sz="4800"/>
          </a:p>
        </p:txBody>
      </p:sp>
      <p:sp>
        <p:nvSpPr>
          <p:cNvPr id="158" name="Google Shape;158;p33"/>
          <p:cNvSpPr txBox="1"/>
          <p:nvPr/>
        </p:nvSpPr>
        <p:spPr>
          <a:xfrm>
            <a:off x="789925" y="1846725"/>
            <a:ext cx="7687800" cy="247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No single conflict mode is superior;effective conflict 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management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requires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adaptability.</a:t>
            </a:r>
            <a:endParaRPr sz="18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The TKI framework 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encourages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reflection on personal conflict behaviours and development of emotional intelligence. </a:t>
            </a:r>
            <a:endParaRPr sz="18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Using the model in practice fosters more 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constructive</a:t>
            </a:r>
            <a:r>
              <a:rPr lang="en"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 workplace interactions and improves team performance Hayes (2018)</a:t>
            </a:r>
            <a:endParaRPr sz="18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4"/>
          <p:cNvSpPr txBox="1"/>
          <p:nvPr>
            <p:ph idx="1" type="body"/>
          </p:nvPr>
        </p:nvSpPr>
        <p:spPr>
          <a:xfrm>
            <a:off x="229625" y="233625"/>
            <a:ext cx="8520600" cy="463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Reference</a:t>
            </a:r>
            <a:endParaRPr b="1" sz="21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Thomas, K.W. and Kilmann, R.H. (1974) Thomas-Kilmann Conflict Mode Instrument. Xicom.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Thomas-Kilmann Instrument Guide (2020).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Robbins, S. and Judge, T. (2019) Organisational Behaviour. Pearson.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Boddy, D. (2017) Management: An Introduction. Pearson.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Hayes, J. (2018) The Theory and Practice of Change Management. Palgrave.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pearmint">
  <a:themeElements>
    <a:clrScheme name="Spearmint">
      <a:dk1>
        <a:srgbClr val="202729"/>
      </a:dk1>
      <a:lt1>
        <a:srgbClr val="FFFFFF"/>
      </a:lt1>
      <a:dk2>
        <a:srgbClr val="4BA173"/>
      </a:dk2>
      <a:lt2>
        <a:srgbClr val="63D297"/>
      </a:lt2>
      <a:accent1>
        <a:srgbClr val="353744"/>
      </a:accent1>
      <a:accent2>
        <a:srgbClr val="424242"/>
      </a:accent2>
      <a:accent3>
        <a:srgbClr val="616161"/>
      </a:accent3>
      <a:accent4>
        <a:srgbClr val="999999"/>
      </a:accent4>
      <a:accent5>
        <a:srgbClr val="FF5252"/>
      </a:accent5>
      <a:accent6>
        <a:srgbClr val="FFF176"/>
      </a:accent6>
      <a:hlink>
        <a:srgbClr val="FF5252"/>
      </a:hlink>
      <a:folHlink>
        <a:srgbClr val="FF525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