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5" r:id="rId9"/>
    <p:sldId id="266" r:id="rId10"/>
    <p:sldId id="269" r:id="rId11"/>
    <p:sldId id="272" r:id="rId12"/>
    <p:sldId id="280" r:id="rId13"/>
    <p:sldId id="279" r:id="rId14"/>
    <p:sldId id="277" r:id="rId15"/>
    <p:sldId id="281" r:id="rId16"/>
    <p:sldId id="278" r:id="rId17"/>
  </p:sldIdLst>
  <p:sldSz cx="12192000" cy="6858000"/>
  <p:notesSz cx="6794500" cy="9931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69659" autoAdjust="0"/>
  </p:normalViewPr>
  <p:slideViewPr>
    <p:cSldViewPr snapToGrid="0">
      <p:cViewPr varScale="1">
        <p:scale>
          <a:sx n="52" d="100"/>
          <a:sy n="52" d="100"/>
        </p:scale>
        <p:origin x="14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82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82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9D04B-2F1E-4A19-9E81-E94086552E56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19100" y="1241425"/>
            <a:ext cx="5956300" cy="33512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9486"/>
            <a:ext cx="5435600" cy="391048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3107"/>
            <a:ext cx="2944283" cy="49829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33107"/>
            <a:ext cx="2944283" cy="49829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60899F-B202-42DA-9216-4730CF892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030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007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242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017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793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115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664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4441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0227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323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0292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1646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https://www.youtube.com/watch?v=TrkQe4tyJnQ</a:t>
            </a:r>
          </a:p>
          <a:p>
            <a:r>
              <a:rPr lang="en-GB" dirty="0" smtClean="0"/>
              <a:t>49 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450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3761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56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2539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0899F-B202-42DA-9216-4730CF89206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869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0.png"/><Relationship Id="rId5" Type="http://schemas.openxmlformats.org/officeDocument/2006/relationships/hyperlink" Target="http://www.independent.co.uk/news/uk/law-rough-justice-for-juveniles-1311910.html" TargetMode="Externa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7" Type="http://schemas.openxmlformats.org/officeDocument/2006/relationships/image" Target="../media/image1.png"/><Relationship Id="rId2" Type="http://schemas.microsoft.com/office/2007/relationships/media" Target="../media/media12.m4a"/><Relationship Id="rId1" Type="http://schemas.openxmlformats.org/officeDocument/2006/relationships/video" Target="https://www.youtube.com/embed/TrkQe4tyJnQ" TargetMode="Externa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5.xml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Youth Justice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Laura Knight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801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94"/>
    </mc:Choice>
    <mc:Fallback>
      <p:transition spd="slow" advTm="11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By the end of this session, you should be able to . . .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Tx/>
              <a:buChar char="-"/>
            </a:pPr>
            <a:r>
              <a:rPr lang="en-GB" sz="2800" dirty="0" smtClean="0"/>
              <a:t>Understand the history of youth justice</a:t>
            </a:r>
          </a:p>
          <a:p>
            <a:pPr>
              <a:buFontTx/>
              <a:buChar char="-"/>
            </a:pPr>
            <a:r>
              <a:rPr lang="en-GB" sz="2800" dirty="0" smtClean="0"/>
              <a:t>Explain the changing nature of understanding children and young people</a:t>
            </a:r>
          </a:p>
          <a:p>
            <a:pPr>
              <a:buFontTx/>
              <a:buChar char="-"/>
            </a:pPr>
            <a:r>
              <a:rPr lang="en-GB" sz="2800" dirty="0" smtClean="0"/>
              <a:t>Apply different ideologies throughout</a:t>
            </a:r>
            <a:endParaRPr lang="en-GB" sz="28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763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83"/>
    </mc:Choice>
    <mc:Fallback>
      <p:transition spd="slow" advTm="17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>
                <a:solidFill>
                  <a:srgbClr val="92D050"/>
                </a:solidFill>
              </a:rPr>
              <a:t>How would you define child?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598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058"/>
    </mc:Choice>
    <mc:Fallback>
      <p:transition spd="slow" advTm="92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UN Convention on the Rights of a child (1989)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the most complete statement of children’s rights ever produced and is the most widely-ratified international human rights treaty in history.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Convention has 54 articles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articles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cover all aspects of a child’s life and set out the civil, political, economic, social and cultural rights that all children everywhere are entitled to.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also explains how adults and governments must work together to make sure all children can enjoy all their rights.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96094" y="65881"/>
            <a:ext cx="3195906" cy="1087438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106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772"/>
    </mc:Choice>
    <mc:Fallback>
      <p:transition spd="slow" advTm="55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1800s: Prison ships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037492" y="2119190"/>
            <a:ext cx="3757552" cy="30361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599" y="2033524"/>
            <a:ext cx="3516924" cy="3207434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217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01"/>
    </mc:Choice>
    <mc:Fallback>
      <p:transition spd="slow" advTm="42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1900s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23293"/>
            <a:ext cx="8596668" cy="431807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Borstals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Juvenile Court Introduced</a:t>
            </a:r>
          </a:p>
          <a:p>
            <a:endParaRPr lang="en-GB" sz="2800" dirty="0"/>
          </a:p>
          <a:p>
            <a:r>
              <a:rPr lang="en-GB" sz="2800" dirty="0"/>
              <a:t>The Probation of Offenders Act 1907</a:t>
            </a:r>
          </a:p>
          <a:p>
            <a:endParaRPr lang="en-GB" sz="2800" dirty="0"/>
          </a:p>
          <a:p>
            <a:r>
              <a:rPr lang="en-GB" sz="2800" dirty="0"/>
              <a:t>The Children Act 1908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5668" y="424014"/>
            <a:ext cx="5082732" cy="2275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0575" y="2699864"/>
            <a:ext cx="4548742" cy="3482336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04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947"/>
    </mc:Choice>
    <mc:Fallback>
      <p:transition spd="slow" advTm="1459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1950s: Detention centres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481112" cy="3880773"/>
          </a:xfrm>
        </p:spPr>
        <p:txBody>
          <a:bodyPr>
            <a:normAutofit fontScale="92500"/>
          </a:bodyPr>
          <a:lstStyle/>
          <a:p>
            <a:r>
              <a:rPr lang="en-GB" sz="3200" dirty="0" smtClean="0"/>
              <a:t>Introduced by the Criminal Justice Act 1948</a:t>
            </a:r>
          </a:p>
          <a:p>
            <a:r>
              <a:rPr lang="en-GB" sz="3200" dirty="0" smtClean="0"/>
              <a:t>14-20 </a:t>
            </a:r>
            <a:r>
              <a:rPr lang="en-GB" sz="3200" dirty="0" err="1" smtClean="0"/>
              <a:t>yr</a:t>
            </a:r>
            <a:r>
              <a:rPr lang="en-GB" sz="3200" dirty="0" smtClean="0"/>
              <a:t> olds</a:t>
            </a:r>
          </a:p>
          <a:p>
            <a:r>
              <a:rPr lang="en-GB" sz="3200" dirty="0" smtClean="0"/>
              <a:t>‘SHORT, SHARP, SHOCK’</a:t>
            </a:r>
          </a:p>
          <a:p>
            <a:r>
              <a:rPr lang="en-GB" sz="3200" dirty="0" smtClean="0"/>
              <a:t>Sentences of up to three months</a:t>
            </a:r>
          </a:p>
          <a:p>
            <a:r>
              <a:rPr lang="en-GB" sz="3200" dirty="0" smtClean="0"/>
              <a:t>Introduced to replace court imposed corporal punishment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99483" y="1270000"/>
            <a:ext cx="3560997" cy="5133703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571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650"/>
    </mc:Choice>
    <mc:Fallback>
      <p:transition spd="slow" advTm="38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1960s: The Children and Young Person Act 1969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Children and Young Persons Act introduces supervision orders and care orders. </a:t>
            </a:r>
            <a:endParaRPr lang="en-GB" sz="3200" b="1" dirty="0" smtClean="0"/>
          </a:p>
          <a:p>
            <a:r>
              <a:rPr lang="en-GB" sz="3200" b="1" dirty="0" smtClean="0"/>
              <a:t>Secure </a:t>
            </a:r>
            <a:r>
              <a:rPr lang="en-GB" sz="3200" b="1" dirty="0"/>
              <a:t>units and approved schools are combined into local authority community homes</a:t>
            </a:r>
            <a:r>
              <a:rPr lang="en-GB" sz="3200" b="1" dirty="0" smtClean="0"/>
              <a:t>.</a:t>
            </a:r>
          </a:p>
          <a:p>
            <a:r>
              <a:rPr lang="en-GB" sz="3200" b="1" dirty="0" smtClean="0"/>
              <a:t> </a:t>
            </a:r>
            <a:r>
              <a:rPr lang="en-GB" sz="3200" b="1" dirty="0"/>
              <a:t>Its raising the age of criminal responsibility to 14 is never implemented</a:t>
            </a:r>
            <a:endParaRPr lang="en-GB" sz="32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393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146"/>
    </mc:Choice>
    <mc:Fallback>
      <p:transition spd="slow" advTm="79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Conservatives: Thatcher’s government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‘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4" y="2633579"/>
            <a:ext cx="3942643" cy="23358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64383" y="1779687"/>
            <a:ext cx="6336632" cy="507831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‘ Tough on crime, tough on the causes of crime’</a:t>
            </a:r>
          </a:p>
          <a:p>
            <a:endParaRPr lang="en-GB" sz="2400" b="1" dirty="0"/>
          </a:p>
          <a:p>
            <a:r>
              <a:rPr lang="en-GB" sz="2400" b="1" dirty="0" smtClean="0"/>
              <a:t>The numbers of young people being sentenced to custody decreased</a:t>
            </a:r>
          </a:p>
          <a:p>
            <a:endParaRPr lang="en-GB" sz="2400" b="1" dirty="0"/>
          </a:p>
          <a:p>
            <a:r>
              <a:rPr lang="en-GB" sz="2400" b="1" dirty="0" smtClean="0"/>
              <a:t>However, there was a focus on diversion and minimum intervention </a:t>
            </a:r>
          </a:p>
          <a:p>
            <a:endParaRPr lang="en-GB" sz="2400" b="1" dirty="0"/>
          </a:p>
          <a:p>
            <a:r>
              <a:rPr lang="en-GB" sz="2400" b="1" dirty="0" smtClean="0"/>
              <a:t>Saw an increase in police cautions and tougher penalties for persistent, serious offenders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368968" y="5486400"/>
            <a:ext cx="37698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 smtClean="0">
                <a:solidFill>
                  <a:srgbClr val="0070C0"/>
                </a:solidFill>
              </a:rPr>
              <a:t>Q: Why do you think youth justice took a ‘back seat’ during the 1980s?</a:t>
            </a:r>
            <a:endParaRPr lang="en-GB" b="1" i="1" dirty="0">
              <a:solidFill>
                <a:srgbClr val="0070C0"/>
              </a:solidFill>
            </a:endParaRP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313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627"/>
    </mc:Choice>
    <mc:Fallback>
      <p:transition spd="slow" advTm="61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With the previous slides in mind and the lack of success with reducing youth crime, what do you think should be the main focus of the youth justice board?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Risk? </a:t>
            </a:r>
          </a:p>
          <a:p>
            <a:r>
              <a:rPr lang="en-GB" dirty="0"/>
              <a:t>Needs? </a:t>
            </a:r>
          </a:p>
          <a:p>
            <a:r>
              <a:rPr lang="en-GB" dirty="0"/>
              <a:t>Punishment? </a:t>
            </a:r>
          </a:p>
          <a:p>
            <a:r>
              <a:rPr lang="en-GB" dirty="0"/>
              <a:t>Rehabilitation? </a:t>
            </a:r>
          </a:p>
          <a:p>
            <a:r>
              <a:rPr lang="en-GB" dirty="0"/>
              <a:t>Deterrence?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0603" y="3713490"/>
            <a:ext cx="4139543" cy="2688569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443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967"/>
    </mc:Choice>
    <mc:Fallback>
      <p:transition spd="slow" advTm="54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966651"/>
            <a:ext cx="8542482" cy="50747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 smtClean="0"/>
          </a:p>
          <a:p>
            <a:r>
              <a:rPr lang="en-GB" sz="2200" dirty="0" smtClean="0"/>
              <a:t>Philip </a:t>
            </a:r>
            <a:r>
              <a:rPr lang="en-GB" sz="2200" dirty="0"/>
              <a:t>Knight, was a </a:t>
            </a:r>
            <a:r>
              <a:rPr lang="en-GB" sz="2200" dirty="0" smtClean="0"/>
              <a:t>15-year-old</a:t>
            </a:r>
            <a:r>
              <a:rPr lang="en-GB" sz="2200" dirty="0"/>
              <a:t>  who died in custody at HMP </a:t>
            </a:r>
            <a:r>
              <a:rPr lang="en-GB" sz="2200" dirty="0" smtClean="0"/>
              <a:t>Swansea in 1996 </a:t>
            </a:r>
            <a:r>
              <a:rPr lang="en-GB" sz="2200" dirty="0"/>
              <a:t>as a result of self-inflicted injuries. An inquest yielded an open verdict. Knight was the first of 30 children to die in custody since 1990. </a:t>
            </a:r>
            <a:r>
              <a:rPr lang="en-GB" sz="2200" dirty="0">
                <a:hlinkClick r:id="rId5"/>
              </a:rPr>
              <a:t>http://www.independent.co.uk/news/uk/law-rough-justice-for-juveniles-1311910.html</a:t>
            </a:r>
            <a:r>
              <a:rPr lang="en-GB" sz="2200" dirty="0"/>
              <a:t>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2719" y="3817038"/>
            <a:ext cx="4237492" cy="2371193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457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752"/>
    </mc:Choice>
    <mc:Fallback>
      <p:transition spd="slow" advTm="97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Unforgiven: The Boys Who Killed Jamie Bulger</a:t>
            </a:r>
            <a:br>
              <a:rPr lang="en-GB" dirty="0"/>
            </a:br>
            <a:endParaRPr lang="en-GB" dirty="0"/>
          </a:p>
        </p:txBody>
      </p:sp>
      <p:pic>
        <p:nvPicPr>
          <p:cNvPr id="5" name="TrkQe4tyJnQ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309883" y="1270000"/>
            <a:ext cx="9345676" cy="5256942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351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36"/>
    </mc:Choice>
    <mc:Fallback>
      <p:transition spd="slow" advTm="37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Following the Bulger case . . 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383" y="1620253"/>
            <a:ext cx="8662619" cy="36831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 smtClean="0">
                <a:solidFill>
                  <a:srgbClr val="FF0000"/>
                </a:solidFill>
              </a:rPr>
              <a:t>CRIMINAL JUSTICE ACT (1993)</a:t>
            </a:r>
          </a:p>
          <a:p>
            <a:pPr>
              <a:buFontTx/>
              <a:buChar char="-"/>
            </a:pPr>
            <a:r>
              <a:rPr lang="en-GB" sz="2000" dirty="0" smtClean="0"/>
              <a:t>PUNITIVE turn for the justice system</a:t>
            </a:r>
          </a:p>
          <a:p>
            <a:pPr>
              <a:buFontTx/>
              <a:buChar char="-"/>
            </a:pPr>
            <a:r>
              <a:rPr lang="en-GB" sz="2000" dirty="0" smtClean="0"/>
              <a:t>Allows scope for Courts to impose tougher sentences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 smtClean="0">
                <a:solidFill>
                  <a:srgbClr val="FF0000"/>
                </a:solidFill>
              </a:rPr>
              <a:t>MISSPENT YOUTH (1996)</a:t>
            </a:r>
          </a:p>
          <a:p>
            <a:pPr>
              <a:buFontTx/>
              <a:buChar char="-"/>
            </a:pPr>
            <a:r>
              <a:rPr lang="en-GB" sz="2000" dirty="0" smtClean="0"/>
              <a:t>Criticised the youth justice system as too costly, inefficient and ineffective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 smtClean="0">
                <a:solidFill>
                  <a:srgbClr val="FF0000"/>
                </a:solidFill>
              </a:rPr>
              <a:t>CRIME AND DISORDER ACT (1998)</a:t>
            </a:r>
          </a:p>
          <a:p>
            <a:pPr>
              <a:buFontTx/>
              <a:buChar char="-"/>
            </a:pPr>
            <a:r>
              <a:rPr lang="en-GB" sz="2000" dirty="0" smtClean="0"/>
              <a:t>Principal aim for youth justice being – PREVENTION of offending</a:t>
            </a:r>
          </a:p>
          <a:p>
            <a:pPr>
              <a:buFontTx/>
              <a:buChar char="-"/>
            </a:pPr>
            <a:r>
              <a:rPr lang="en-GB" sz="2000" dirty="0" smtClean="0"/>
              <a:t>Established multi-agency YOTs and a range of orders</a:t>
            </a:r>
            <a:endParaRPr lang="en-GB" sz="20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752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646"/>
    </mc:Choice>
    <mc:Fallback>
      <p:transition spd="slow" advTm="97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First, Offenders second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88169"/>
            <a:ext cx="6926624" cy="4453194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en-GB" sz="2800" dirty="0" smtClean="0">
                <a:solidFill>
                  <a:srgbClr val="0070C0"/>
                </a:solidFill>
              </a:rPr>
              <a:t>Approach introduced by Case and Haines in 2015</a:t>
            </a:r>
          </a:p>
          <a:p>
            <a:pPr>
              <a:buFontTx/>
              <a:buChar char="-"/>
            </a:pPr>
            <a:r>
              <a:rPr lang="en-GB" sz="2800" dirty="0" smtClean="0">
                <a:solidFill>
                  <a:srgbClr val="0070C0"/>
                </a:solidFill>
              </a:rPr>
              <a:t>Combined previous welfare and justice approaches</a:t>
            </a:r>
          </a:p>
          <a:p>
            <a:pPr>
              <a:buFontTx/>
              <a:buChar char="-"/>
            </a:pPr>
            <a:r>
              <a:rPr lang="en-GB" sz="2800" dirty="0" smtClean="0">
                <a:solidFill>
                  <a:srgbClr val="0070C0"/>
                </a:solidFill>
              </a:rPr>
              <a:t>Aimed to prioritise children within the whole process</a:t>
            </a:r>
          </a:p>
          <a:p>
            <a:pPr>
              <a:buFontTx/>
              <a:buChar char="-"/>
            </a:pPr>
            <a:r>
              <a:rPr lang="en-GB" sz="2800" dirty="0" smtClean="0">
                <a:solidFill>
                  <a:srgbClr val="0070C0"/>
                </a:solidFill>
              </a:rPr>
              <a:t>Views Children as a SOLUTION to youth offending rather than the PROBLEM</a:t>
            </a:r>
          </a:p>
          <a:p>
            <a:pPr>
              <a:buFontTx/>
              <a:buChar char="-"/>
            </a:pPr>
            <a:r>
              <a:rPr lang="en-GB" sz="2800" dirty="0" smtClean="0">
                <a:solidFill>
                  <a:srgbClr val="0070C0"/>
                </a:solidFill>
              </a:rPr>
              <a:t>Multi-agency approach throughout all stages</a:t>
            </a:r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4" name="Left Arrow Callout 3"/>
          <p:cNvSpPr/>
          <p:nvPr/>
        </p:nvSpPr>
        <p:spPr>
          <a:xfrm>
            <a:off x="7475622" y="1315453"/>
            <a:ext cx="4267200" cy="4315326"/>
          </a:xfrm>
          <a:prstGeom prst="left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983579" y="2294021"/>
            <a:ext cx="27592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Can you think of some possible advantages and disadvantages to this model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350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9253"/>
    </mc:Choice>
    <mc:Fallback>
      <p:transition spd="slow" advTm="319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First Offenders Second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b="14334"/>
          <a:stretch/>
        </p:blipFill>
        <p:spPr>
          <a:xfrm>
            <a:off x="369578" y="1397012"/>
            <a:ext cx="1154422" cy="10667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578" y="2463788"/>
            <a:ext cx="1152244" cy="10668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578" y="4050606"/>
            <a:ext cx="1179301" cy="6710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6595" y="5407860"/>
            <a:ext cx="1318209" cy="75009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604804" y="1556084"/>
            <a:ext cx="5004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Child is safeguarded through this child friendly approach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521822" y="2595305"/>
            <a:ext cx="47163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focus is shifted from focusing on the flaws of the young person to the flaws of the system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604804" y="4050606"/>
            <a:ext cx="43789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approach requires partners within this multi-agency approach to have the same ethos – This does not always happen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748589" y="5407860"/>
            <a:ext cx="38501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‘Double jeopardy’- what about those offenders who are just about to turn 18?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89037" y="1583275"/>
            <a:ext cx="2857500" cy="428625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912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680"/>
    </mc:Choice>
    <mc:Fallback>
      <p:transition spd="slow" advTm="50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5221"/>
            <a:ext cx="8596668" cy="1320800"/>
          </a:xfrm>
        </p:spPr>
        <p:txBody>
          <a:bodyPr/>
          <a:lstStyle/>
          <a:p>
            <a:r>
              <a:rPr lang="en-GB" dirty="0" smtClean="0"/>
              <a:t>Swansea Bureau model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6310" y="275221"/>
            <a:ext cx="5349626" cy="64328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7241" y="1212980"/>
            <a:ext cx="533711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>
                <a:solidFill>
                  <a:srgbClr val="00B050"/>
                </a:solidFill>
              </a:rPr>
              <a:t>STAGE 1</a:t>
            </a:r>
            <a:r>
              <a:rPr lang="en-GB" sz="2400" dirty="0" smtClean="0">
                <a:solidFill>
                  <a:srgbClr val="00B050"/>
                </a:solidFill>
              </a:rPr>
              <a:t>: ARREST AND TRIAL</a:t>
            </a:r>
          </a:p>
          <a:p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b="1" u="sng" dirty="0" smtClean="0">
                <a:solidFill>
                  <a:srgbClr val="00B050"/>
                </a:solidFill>
              </a:rPr>
              <a:t>STAGE 2</a:t>
            </a:r>
            <a:r>
              <a:rPr lang="en-GB" sz="2400" dirty="0" smtClean="0">
                <a:solidFill>
                  <a:srgbClr val="00B050"/>
                </a:solidFill>
              </a:rPr>
              <a:t>: ASSESSMENT OF YOUNG PEOPLE</a:t>
            </a:r>
          </a:p>
          <a:p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b="1" u="sng" dirty="0" smtClean="0">
                <a:solidFill>
                  <a:srgbClr val="00B050"/>
                </a:solidFill>
              </a:rPr>
              <a:t>STAGE 3</a:t>
            </a:r>
            <a:r>
              <a:rPr lang="en-GB" sz="2400" dirty="0" smtClean="0">
                <a:solidFill>
                  <a:srgbClr val="00B050"/>
                </a:solidFill>
              </a:rPr>
              <a:t>: ASSESSMENT OF VICTIMS NEEDS</a:t>
            </a:r>
          </a:p>
          <a:p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b="1" u="sng" dirty="0" smtClean="0">
                <a:solidFill>
                  <a:srgbClr val="00B050"/>
                </a:solidFill>
              </a:rPr>
              <a:t>STAGE 4</a:t>
            </a:r>
            <a:r>
              <a:rPr lang="en-GB" sz="2400" dirty="0" smtClean="0">
                <a:solidFill>
                  <a:srgbClr val="00B050"/>
                </a:solidFill>
              </a:rPr>
              <a:t>: PANEL MEETING</a:t>
            </a:r>
          </a:p>
          <a:p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b="1" u="sng" dirty="0" smtClean="0">
                <a:solidFill>
                  <a:srgbClr val="00B050"/>
                </a:solidFill>
              </a:rPr>
              <a:t>STAGE 5</a:t>
            </a:r>
            <a:r>
              <a:rPr lang="en-GB" sz="2400" dirty="0" smtClean="0">
                <a:solidFill>
                  <a:srgbClr val="00B050"/>
                </a:solidFill>
              </a:rPr>
              <a:t>: BUREAU CLINIC</a:t>
            </a:r>
            <a:endParaRPr lang="en-GB" sz="2400" dirty="0">
              <a:solidFill>
                <a:srgbClr val="00B050"/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469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560"/>
    </mc:Choice>
    <mc:Fallback>
      <p:transition spd="slow" advTm="235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952</TotalTime>
  <Words>609</Words>
  <Application>Microsoft Office PowerPoint</Application>
  <PresentationFormat>Widescreen</PresentationFormat>
  <Paragraphs>107</Paragraphs>
  <Slides>16</Slides>
  <Notes>16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Trebuchet MS</vt:lpstr>
      <vt:lpstr>Wingdings 3</vt:lpstr>
      <vt:lpstr>Facet</vt:lpstr>
      <vt:lpstr>Youth Justice</vt:lpstr>
      <vt:lpstr>Learning objectives</vt:lpstr>
      <vt:lpstr>PowerPoint Presentation</vt:lpstr>
      <vt:lpstr>The UN Convention on the Rights of a child (1989)</vt:lpstr>
      <vt:lpstr>1800s: Prison ships</vt:lpstr>
      <vt:lpstr>Early 1900s</vt:lpstr>
      <vt:lpstr>1950s: Detention centres</vt:lpstr>
      <vt:lpstr>1960s: The Children and Young Person Act 1969</vt:lpstr>
      <vt:lpstr>The Conservatives: Thatcher’s government</vt:lpstr>
      <vt:lpstr>TASK</vt:lpstr>
      <vt:lpstr>PowerPoint Presentation</vt:lpstr>
      <vt:lpstr>Unforgiven: The Boys Who Killed Jamie Bulger </vt:lpstr>
      <vt:lpstr>Following the Bulger case . . . </vt:lpstr>
      <vt:lpstr>Children First, Offenders second</vt:lpstr>
      <vt:lpstr>Children First Offenders Second</vt:lpstr>
      <vt:lpstr>Swansea Bureau model</vt:lpstr>
    </vt:vector>
  </TitlesOfParts>
  <Company>Swansea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Youth Justice</dc:title>
  <dc:creator>KNIGHT L. (552194)</dc:creator>
  <cp:lastModifiedBy>Laura Knight</cp:lastModifiedBy>
  <cp:revision>37</cp:revision>
  <cp:lastPrinted>2020-11-16T12:42:43Z</cp:lastPrinted>
  <dcterms:created xsi:type="dcterms:W3CDTF">2018-11-23T14:42:11Z</dcterms:created>
  <dcterms:modified xsi:type="dcterms:W3CDTF">2020-11-17T11:40:16Z</dcterms:modified>
</cp:coreProperties>
</file>