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5"/>
  </p:notesMasterIdLst>
  <p:handoutMasterIdLst>
    <p:handoutMasterId r:id="rId26"/>
  </p:handoutMasterIdLst>
  <p:sldIdLst>
    <p:sldId id="256" r:id="rId2"/>
    <p:sldId id="323" r:id="rId3"/>
    <p:sldId id="324" r:id="rId4"/>
    <p:sldId id="325" r:id="rId5"/>
    <p:sldId id="326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36" r:id="rId16"/>
    <p:sldId id="337" r:id="rId17"/>
    <p:sldId id="338" r:id="rId18"/>
    <p:sldId id="339" r:id="rId19"/>
    <p:sldId id="340" r:id="rId20"/>
    <p:sldId id="341" r:id="rId21"/>
    <p:sldId id="343" r:id="rId22"/>
    <p:sldId id="342" r:id="rId23"/>
    <p:sldId id="322" r:id="rId24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25" autoAdjust="0"/>
    <p:restoredTop sz="94650" autoAdjust="0"/>
  </p:normalViewPr>
  <p:slideViewPr>
    <p:cSldViewPr>
      <p:cViewPr varScale="1">
        <p:scale>
          <a:sx n="65" d="100"/>
          <a:sy n="65" d="100"/>
        </p:scale>
        <p:origin x="52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nedd.wale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2" y="4005263"/>
            <a:ext cx="7128519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Workshop 11 – Evaluating Usability With Users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845AEEB-6CCF-9BDD-6C8D-29747ABF9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Evaluation without users identifies potential difficulties</a:t>
            </a:r>
          </a:p>
          <a:p>
            <a:r>
              <a:rPr lang="en-GB" dirty="0"/>
              <a:t>Evaluation with users provides evidence of</a:t>
            </a:r>
          </a:p>
          <a:p>
            <a:pPr lvl="1"/>
            <a:r>
              <a:rPr lang="en-GB" dirty="0"/>
              <a:t>What people attempt to do</a:t>
            </a:r>
          </a:p>
          <a:p>
            <a:pPr lvl="1"/>
            <a:r>
              <a:rPr lang="en-GB" dirty="0"/>
              <a:t>How they interpret the interface</a:t>
            </a:r>
          </a:p>
          <a:p>
            <a:pPr lvl="1"/>
            <a:r>
              <a:rPr lang="en-GB" dirty="0"/>
              <a:t>Where they encounter difficulties</a:t>
            </a:r>
          </a:p>
          <a:p>
            <a:pPr lvl="1"/>
            <a:r>
              <a:rPr lang="en-GB" dirty="0"/>
              <a:t>How they describe their experience</a:t>
            </a:r>
          </a:p>
          <a:p>
            <a:endParaRPr lang="en-GB" dirty="0"/>
          </a:p>
          <a:p>
            <a:r>
              <a:rPr lang="en-GB" dirty="0"/>
              <a:t>Both approaches contribute to design decisions</a:t>
            </a:r>
          </a:p>
          <a:p>
            <a:endParaRPr lang="en-GB" dirty="0"/>
          </a:p>
          <a:p>
            <a:r>
              <a:rPr lang="en-GB" dirty="0"/>
              <a:t>A predicted problem may appear during testing, but participants may also reveal unexpected difficulties or successful strategies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9B86B1C-294A-E953-1F89-1F2F32E6C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Predictions and Observations</a:t>
            </a:r>
          </a:p>
        </p:txBody>
      </p:sp>
    </p:spTree>
    <p:extLst>
      <p:ext uri="{BB962C8B-B14F-4D97-AF65-F5344CB8AC3E}">
        <p14:creationId xmlns:p14="http://schemas.microsoft.com/office/powerpoint/2010/main" val="8814664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AEAD14A-C9B8-497E-C7F5-8C4B32DC6A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a usability test</a:t>
            </a:r>
          </a:p>
          <a:p>
            <a:pPr lvl="1"/>
            <a:r>
              <a:rPr lang="en-GB" dirty="0"/>
              <a:t>Participants attempt relevant tasks using a product or a prototype</a:t>
            </a:r>
          </a:p>
          <a:p>
            <a:pPr lvl="1"/>
            <a:r>
              <a:rPr lang="en-GB" dirty="0"/>
              <a:t>The evaluator observes their behaviour</a:t>
            </a:r>
          </a:p>
          <a:p>
            <a:pPr lvl="1"/>
            <a:r>
              <a:rPr lang="en-GB" dirty="0"/>
              <a:t>The evaluator records outcomes and feedback</a:t>
            </a:r>
          </a:p>
          <a:p>
            <a:pPr lvl="1"/>
            <a:r>
              <a:rPr lang="en-GB" dirty="0"/>
              <a:t>Findings inform design descriptions</a:t>
            </a:r>
          </a:p>
          <a:p>
            <a:r>
              <a:rPr lang="en-GB" dirty="0"/>
              <a:t>A test needs a clear question and a manageable scope</a:t>
            </a:r>
          </a:p>
          <a:p>
            <a:r>
              <a:rPr lang="en-GB" dirty="0"/>
              <a:t>A test can examine an existing website or application, an interactive prototype or a paper prototype</a:t>
            </a:r>
          </a:p>
          <a:p>
            <a:pPr lvl="1"/>
            <a:r>
              <a:rPr lang="en-GB" dirty="0"/>
              <a:t>The level of detail limits what can be investigated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E3BAB6B-A0EC-A831-9EB6-81F496EDF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Usability Testing</a:t>
            </a:r>
          </a:p>
        </p:txBody>
      </p:sp>
    </p:spTree>
    <p:extLst>
      <p:ext uri="{BB962C8B-B14F-4D97-AF65-F5344CB8AC3E}">
        <p14:creationId xmlns:p14="http://schemas.microsoft.com/office/powerpoint/2010/main" val="1486887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FBEB224-C01B-206A-7CFF-5D2167C95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A useful evaluation question identifies what you need to learn, e.g.</a:t>
            </a:r>
          </a:p>
          <a:p>
            <a:pPr lvl="1"/>
            <a:r>
              <a:rPr lang="en-GB" dirty="0"/>
              <a:t>Can a new player find how to join a game?</a:t>
            </a:r>
          </a:p>
          <a:p>
            <a:pPr lvl="1"/>
            <a:r>
              <a:rPr lang="en-GB" dirty="0"/>
              <a:t>Can users recognise whose turn it is?</a:t>
            </a:r>
          </a:p>
          <a:p>
            <a:pPr lvl="1"/>
            <a:r>
              <a:rPr lang="en-GB" dirty="0"/>
              <a:t>Can users recover after making an incorrect selection?</a:t>
            </a:r>
          </a:p>
          <a:p>
            <a:pPr lvl="1"/>
            <a:r>
              <a:rPr lang="en-GB" dirty="0"/>
              <a:t>Can users find the information needed to make a decision?</a:t>
            </a:r>
          </a:p>
          <a:p>
            <a:r>
              <a:rPr lang="en-GB" dirty="0"/>
              <a:t>Choose tasks and measures that address the question</a:t>
            </a:r>
          </a:p>
          <a:p>
            <a:r>
              <a:rPr lang="en-GB" dirty="0"/>
              <a:t>Evaluation questions are not task instructions</a:t>
            </a:r>
          </a:p>
          <a:p>
            <a:pPr lvl="1"/>
            <a:r>
              <a:rPr lang="en-GB" i="1" dirty="0"/>
              <a:t>Can users find the rules?</a:t>
            </a:r>
            <a:r>
              <a:rPr lang="en-GB" dirty="0"/>
              <a:t> becomes </a:t>
            </a:r>
            <a:r>
              <a:rPr lang="en-GB" i="1" dirty="0"/>
              <a:t>You have not played before. Find out how a round works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B2F6A9-D70F-C219-5C9A-DAC50AEE1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Questions</a:t>
            </a:r>
          </a:p>
        </p:txBody>
      </p:sp>
    </p:spTree>
    <p:extLst>
      <p:ext uri="{BB962C8B-B14F-4D97-AF65-F5344CB8AC3E}">
        <p14:creationId xmlns:p14="http://schemas.microsoft.com/office/powerpoint/2010/main" val="1244808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B103587-6489-6455-79CD-5F9689C311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 participants whose relevant characteristics match the intended users</a:t>
            </a:r>
          </a:p>
          <a:p>
            <a:r>
              <a:rPr lang="en-GB" dirty="0"/>
              <a:t>Things to consider:</a:t>
            </a:r>
          </a:p>
          <a:p>
            <a:pPr lvl="1"/>
            <a:r>
              <a:rPr lang="en-GB" dirty="0"/>
              <a:t>Experience with the task</a:t>
            </a:r>
          </a:p>
          <a:p>
            <a:pPr lvl="1"/>
            <a:r>
              <a:rPr lang="en-GB" dirty="0"/>
              <a:t>Familiarity with similar products</a:t>
            </a:r>
          </a:p>
          <a:p>
            <a:pPr lvl="1"/>
            <a:r>
              <a:rPr lang="en-GB" dirty="0"/>
              <a:t>Relevant knowledge</a:t>
            </a:r>
          </a:p>
          <a:p>
            <a:pPr lvl="1"/>
            <a:r>
              <a:rPr lang="en-GB" dirty="0"/>
              <a:t>Access needs and usual ways of interacting</a:t>
            </a:r>
          </a:p>
          <a:p>
            <a:endParaRPr lang="en-GB" dirty="0"/>
          </a:p>
          <a:p>
            <a:r>
              <a:rPr lang="en-GB" dirty="0"/>
              <a:t>Use personas to identify recruitment criteria</a:t>
            </a:r>
          </a:p>
          <a:p>
            <a:pPr lvl="1"/>
            <a:r>
              <a:rPr lang="en-GB" dirty="0"/>
              <a:t>A persona helps specify who to recruit, it does not substitute for testing with people who have those characteristics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BEE7B41-65C0-D1C9-0511-08A974FC9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Participants and Intended Users</a:t>
            </a:r>
          </a:p>
        </p:txBody>
      </p:sp>
    </p:spTree>
    <p:extLst>
      <p:ext uri="{BB962C8B-B14F-4D97-AF65-F5344CB8AC3E}">
        <p14:creationId xmlns:p14="http://schemas.microsoft.com/office/powerpoint/2010/main" val="854691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B207070-880F-15C5-7740-A239B7CE4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Before an evaluation session</a:t>
            </a:r>
          </a:p>
          <a:p>
            <a:pPr lvl="1"/>
            <a:r>
              <a:rPr lang="en-GB" dirty="0"/>
              <a:t>Explain the purpose and what participation involves</a:t>
            </a:r>
          </a:p>
          <a:p>
            <a:pPr lvl="1"/>
            <a:r>
              <a:rPr lang="en-GB" dirty="0"/>
              <a:t>Explain what you will record and how you will use it</a:t>
            </a:r>
          </a:p>
          <a:p>
            <a:pPr lvl="1"/>
            <a:r>
              <a:rPr lang="en-GB" dirty="0"/>
              <a:t>Make clear that participation is voluntary</a:t>
            </a:r>
          </a:p>
          <a:p>
            <a:pPr lvl="1"/>
            <a:r>
              <a:rPr lang="en-GB" dirty="0"/>
              <a:t>Allow participants to pause or stop</a:t>
            </a:r>
          </a:p>
          <a:p>
            <a:pPr lvl="1"/>
            <a:r>
              <a:rPr lang="en-GB" dirty="0"/>
              <a:t>Use sample data instead of personal account details</a:t>
            </a:r>
          </a:p>
          <a:p>
            <a:endParaRPr lang="en-GB" dirty="0"/>
          </a:p>
          <a:p>
            <a:r>
              <a:rPr lang="en-GB" dirty="0"/>
              <a:t>Templates for a participant information sheet and a participant consent form are available on Moodle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9F9FEE8-DACD-CBC8-6109-0C987B5C1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Participant Care and Consent</a:t>
            </a:r>
          </a:p>
        </p:txBody>
      </p:sp>
    </p:spTree>
    <p:extLst>
      <p:ext uri="{BB962C8B-B14F-4D97-AF65-F5344CB8AC3E}">
        <p14:creationId xmlns:p14="http://schemas.microsoft.com/office/powerpoint/2010/main" val="4020004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DDD6567-5723-B286-515F-0030B3A05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task should give the participant</a:t>
            </a:r>
          </a:p>
          <a:p>
            <a:pPr lvl="1"/>
            <a:r>
              <a:rPr lang="en-GB" dirty="0"/>
              <a:t>A plausible situation</a:t>
            </a:r>
          </a:p>
          <a:p>
            <a:pPr lvl="1"/>
            <a:r>
              <a:rPr lang="en-GB" dirty="0"/>
              <a:t>A clear goal</a:t>
            </a:r>
          </a:p>
          <a:p>
            <a:pPr lvl="1"/>
            <a:r>
              <a:rPr lang="en-GB" dirty="0"/>
              <a:t>Enough information to attempt it</a:t>
            </a:r>
          </a:p>
          <a:p>
            <a:endParaRPr lang="en-GB" dirty="0"/>
          </a:p>
          <a:p>
            <a:r>
              <a:rPr lang="en-GB" dirty="0"/>
              <a:t>Task instruction</a:t>
            </a:r>
          </a:p>
          <a:p>
            <a:pPr lvl="1"/>
            <a:r>
              <a:rPr lang="en-GB" i="1" dirty="0"/>
              <a:t>You are planning to visit a university campus by car. Find information about visitor parking. </a:t>
            </a:r>
            <a:endParaRPr lang="en-GB" dirty="0"/>
          </a:p>
          <a:p>
            <a:r>
              <a:rPr lang="en-GB" dirty="0"/>
              <a:t>Instruction that reveals the route</a:t>
            </a:r>
          </a:p>
          <a:p>
            <a:pPr lvl="1"/>
            <a:r>
              <a:rPr lang="en-GB" i="1" dirty="0"/>
              <a:t>Open Visit Us, choose Travel, then select Parking</a:t>
            </a:r>
          </a:p>
          <a:p>
            <a:pPr lvl="1"/>
            <a:endParaRPr lang="en-GB" dirty="0"/>
          </a:p>
          <a:p>
            <a:r>
              <a:rPr lang="en-GB" dirty="0"/>
              <a:t>The second instruction tests whether the participant can follow instructions, not discover the route themselves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386AE1B-75E0-9349-DFAB-959162105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Realistic Task Instructions</a:t>
            </a:r>
          </a:p>
        </p:txBody>
      </p:sp>
    </p:spTree>
    <p:extLst>
      <p:ext uri="{BB962C8B-B14F-4D97-AF65-F5344CB8AC3E}">
        <p14:creationId xmlns:p14="http://schemas.microsoft.com/office/powerpoint/2010/main" val="2511011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22F7FE2-FA62-B7F7-61FF-8917A780F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Before testing, define</a:t>
            </a:r>
          </a:p>
          <a:p>
            <a:pPr lvl="1"/>
            <a:r>
              <a:rPr lang="en-GB" dirty="0"/>
              <a:t>What counts as a successful completion</a:t>
            </a:r>
          </a:p>
          <a:p>
            <a:pPr lvl="1"/>
            <a:r>
              <a:rPr lang="en-GB" dirty="0"/>
              <a:t>What counts as completion with assistance</a:t>
            </a:r>
          </a:p>
          <a:p>
            <a:pPr lvl="1"/>
            <a:r>
              <a:rPr lang="en-GB" dirty="0"/>
              <a:t>When the task will end</a:t>
            </a:r>
          </a:p>
          <a:p>
            <a:pPr lvl="1"/>
            <a:r>
              <a:rPr lang="en-GB" dirty="0"/>
              <a:t>What the evaluator may do if the participant becomes stuck</a:t>
            </a:r>
          </a:p>
          <a:p>
            <a:r>
              <a:rPr lang="en-GB" dirty="0"/>
              <a:t>E.g. success means finding parking information for the specified campus and explaining any relevant parking restrictions</a:t>
            </a:r>
          </a:p>
          <a:p>
            <a:r>
              <a:rPr lang="en-GB" dirty="0"/>
              <a:t>Use consistent stopping rules such as a time limit or the participant saying they would give up</a:t>
            </a:r>
          </a:p>
          <a:p>
            <a:r>
              <a:rPr lang="en-GB" dirty="0"/>
              <a:t>Record assistance separately from completion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2FE381-C286-D117-0CEB-F78144E22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 and Stopping Rules</a:t>
            </a:r>
          </a:p>
        </p:txBody>
      </p:sp>
    </p:spTree>
    <p:extLst>
      <p:ext uri="{BB962C8B-B14F-4D97-AF65-F5344CB8AC3E}">
        <p14:creationId xmlns:p14="http://schemas.microsoft.com/office/powerpoint/2010/main" val="2974731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EF8F53B-724B-C310-C787-CE9AE996E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Ask participants to describe</a:t>
            </a:r>
          </a:p>
          <a:p>
            <a:pPr lvl="1"/>
            <a:r>
              <a:rPr lang="en-GB" dirty="0"/>
              <a:t>What they are looking for</a:t>
            </a:r>
          </a:p>
          <a:p>
            <a:pPr lvl="1"/>
            <a:r>
              <a:rPr lang="en-GB" dirty="0"/>
              <a:t>What they think something means</a:t>
            </a:r>
          </a:p>
          <a:p>
            <a:pPr lvl="1"/>
            <a:r>
              <a:rPr lang="en-GB" dirty="0"/>
              <a:t>What they expect to happen</a:t>
            </a:r>
          </a:p>
          <a:p>
            <a:pPr lvl="1"/>
            <a:r>
              <a:rPr lang="en-GB" dirty="0"/>
              <a:t>What they find confusing</a:t>
            </a:r>
          </a:p>
          <a:p>
            <a:r>
              <a:rPr lang="en-GB" dirty="0"/>
              <a:t>Neutral reminder: </a:t>
            </a:r>
            <a:r>
              <a:rPr lang="en-GB" i="1" dirty="0"/>
              <a:t>Please keep telling me what you’re thinking</a:t>
            </a:r>
            <a:endParaRPr lang="en-GB" dirty="0"/>
          </a:p>
          <a:p>
            <a:r>
              <a:rPr lang="en-GB" dirty="0"/>
              <a:t>Allow pauses while the participant works</a:t>
            </a:r>
          </a:p>
          <a:p>
            <a:r>
              <a:rPr lang="en-GB" dirty="0"/>
              <a:t>Don’t ask participants to justify every action – some actions are automatic</a:t>
            </a:r>
          </a:p>
          <a:p>
            <a:r>
              <a:rPr lang="en-GB" dirty="0"/>
              <a:t>Thinking aloud can affect task time, so interpret timings in that context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8238643-8DE5-74D0-1E28-BD6F7D9DC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Think-aloud Testing</a:t>
            </a:r>
          </a:p>
        </p:txBody>
      </p:sp>
    </p:spTree>
    <p:extLst>
      <p:ext uri="{BB962C8B-B14F-4D97-AF65-F5344CB8AC3E}">
        <p14:creationId xmlns:p14="http://schemas.microsoft.com/office/powerpoint/2010/main" val="2742192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88E2E55-983D-CF24-78B2-8F67D100E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During the task</a:t>
            </a:r>
          </a:p>
          <a:p>
            <a:pPr lvl="1"/>
            <a:r>
              <a:rPr lang="en-GB" dirty="0"/>
              <a:t>Observe before interpreting</a:t>
            </a:r>
          </a:p>
          <a:p>
            <a:pPr lvl="1"/>
            <a:r>
              <a:rPr lang="en-GB" dirty="0"/>
              <a:t>Use neutral reminders</a:t>
            </a:r>
          </a:p>
          <a:p>
            <a:pPr lvl="1"/>
            <a:r>
              <a:rPr lang="en-GB" dirty="0"/>
              <a:t>Allow the participant to explore</a:t>
            </a:r>
          </a:p>
          <a:p>
            <a:pPr lvl="1"/>
            <a:r>
              <a:rPr lang="en-GB" dirty="0"/>
              <a:t>Record any help you provide</a:t>
            </a:r>
          </a:p>
          <a:p>
            <a:pPr lvl="1"/>
            <a:r>
              <a:rPr lang="en-GB" dirty="0"/>
              <a:t>Avoid explaining or defending the interface</a:t>
            </a:r>
          </a:p>
          <a:p>
            <a:pPr lvl="1"/>
            <a:r>
              <a:rPr lang="en-GB" dirty="0"/>
              <a:t>Don’t ask leading questions</a:t>
            </a:r>
          </a:p>
          <a:p>
            <a:r>
              <a:rPr lang="en-GB" dirty="0"/>
              <a:t>After the task</a:t>
            </a:r>
          </a:p>
          <a:p>
            <a:pPr lvl="1"/>
            <a:r>
              <a:rPr lang="en-GB" i="1" dirty="0"/>
              <a:t>What did you expect to happen when you selected that? </a:t>
            </a:r>
            <a:endParaRPr lang="en-GB" dirty="0"/>
          </a:p>
          <a:p>
            <a:r>
              <a:rPr lang="en-GB" dirty="0"/>
              <a:t>Silence is often useful</a:t>
            </a:r>
          </a:p>
          <a:p>
            <a:r>
              <a:rPr lang="en-GB" dirty="0"/>
              <a:t>If the participant asks for help then follow the agreed assistance rule, don’t improvise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79CA059-AE9A-D329-1634-29BA84FAC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Evaluator’s Role</a:t>
            </a:r>
          </a:p>
        </p:txBody>
      </p:sp>
    </p:spTree>
    <p:extLst>
      <p:ext uri="{BB962C8B-B14F-4D97-AF65-F5344CB8AC3E}">
        <p14:creationId xmlns:p14="http://schemas.microsoft.com/office/powerpoint/2010/main" val="17827884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0CB1907-3D44-8DF2-4804-A7BF11515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Work in pairs using </a:t>
            </a:r>
            <a:r>
              <a:rPr lang="en-GB" dirty="0">
                <a:hlinkClick r:id="rId2"/>
              </a:rPr>
              <a:t>www.senedd.wales</a:t>
            </a:r>
            <a:r>
              <a:rPr lang="en-GB" dirty="0"/>
              <a:t> and the worksheet</a:t>
            </a:r>
          </a:p>
          <a:p>
            <a:pPr lvl="1"/>
            <a:r>
              <a:rPr lang="en-GB" b="1" dirty="0"/>
              <a:t>Task 1: </a:t>
            </a:r>
            <a:r>
              <a:rPr lang="en-GB" dirty="0"/>
              <a:t>Find Saturday opening hours and the latest entry time for the Senedd building</a:t>
            </a:r>
          </a:p>
          <a:p>
            <a:pPr lvl="1"/>
            <a:r>
              <a:rPr lang="en-GB" b="1" dirty="0"/>
              <a:t>Task 2: </a:t>
            </a:r>
            <a:r>
              <a:rPr lang="en-GB" dirty="0"/>
              <a:t>Find whether a BSL interpreter can be arranged for a guided tour and how to request one</a:t>
            </a:r>
          </a:p>
          <a:p>
            <a:r>
              <a:rPr lang="en-GB" dirty="0"/>
              <a:t>For each task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Define the evaluation question and success criteria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Start at the homepage. The participant thinks aloud while the evaluator observes and takes notes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Allow up to 4 minutes. Record the outcome and any assistance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Swap roles for the second task</a:t>
            </a:r>
          </a:p>
          <a:p>
            <a:r>
              <a:rPr lang="en-GB" dirty="0"/>
              <a:t>Compare your observations and possible explanations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7B84FA6-5A7B-30AE-25FB-5305B8EB9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3085782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CD0D47E-ACB2-5302-9F7B-0B5CDAE0F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observations that may indicate a usability issue</a:t>
            </a:r>
          </a:p>
          <a:p>
            <a:pPr lvl="1"/>
            <a:r>
              <a:rPr lang="en-GB" dirty="0"/>
              <a:t>These should be supported by evidence</a:t>
            </a:r>
          </a:p>
          <a:p>
            <a:pPr lvl="1"/>
            <a:r>
              <a:rPr lang="en-GB" dirty="0"/>
              <a:t>Suggest possible explanations and consider alternatives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95725FD-BC1B-7859-9F93-ED5F325B1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Observations &amp; Interpretations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5E38927-0079-58B5-B151-F8010F5355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6847604"/>
              </p:ext>
            </p:extLst>
          </p:nvPr>
        </p:nvGraphicFramePr>
        <p:xfrm>
          <a:off x="457200" y="3155776"/>
          <a:ext cx="8229600" cy="365760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476227228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6005045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Observation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Possible interpretation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02520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The participant opened three menu sections before finding the page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menu labels may not match their expectations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10645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The participant said “I expected this to show the dates”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link wording may suggest different content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770676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The participant completed the task after a hint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Independent completion was not demonstrated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209528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526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3292AD-34B4-64DE-38D4-62AEA65164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3117927"/>
              </p:ext>
            </p:extLst>
          </p:nvPr>
        </p:nvGraphicFramePr>
        <p:xfrm>
          <a:off x="457200" y="981075"/>
          <a:ext cx="8229600" cy="521208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2026568">
                  <a:extLst>
                    <a:ext uri="{9D8B030D-6E8A-4147-A177-3AD203B41FA5}">
                      <a16:colId xmlns:a16="http://schemas.microsoft.com/office/drawing/2014/main" val="2133304061"/>
                    </a:ext>
                  </a:extLst>
                </a:gridCol>
                <a:gridCol w="3024336">
                  <a:extLst>
                    <a:ext uri="{9D8B030D-6E8A-4147-A177-3AD203B41FA5}">
                      <a16:colId xmlns:a16="http://schemas.microsoft.com/office/drawing/2014/main" val="1729799692"/>
                    </a:ext>
                  </a:extLst>
                </a:gridCol>
                <a:gridCol w="3178696">
                  <a:extLst>
                    <a:ext uri="{9D8B030D-6E8A-4147-A177-3AD203B41FA5}">
                      <a16:colId xmlns:a16="http://schemas.microsoft.com/office/drawing/2014/main" val="80640969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Approach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What happens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Main consideration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21439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Think aloud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One participant talks while working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Talking may change behaviour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3128484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Co-discovery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Two participants work together and discuss the task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Collaboration changes the task experience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82229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Active intervention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evaluator asks questions during the tasks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Questions can influence subsequent actions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18082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Retrospective discussion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evaluator asks about events afterwards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Participants may forget details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194407819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B99435F2-B9CB-C3F9-91F9-F4430CDAD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Methods</a:t>
            </a:r>
          </a:p>
        </p:txBody>
      </p:sp>
    </p:spTree>
    <p:extLst>
      <p:ext uri="{BB962C8B-B14F-4D97-AF65-F5344CB8AC3E}">
        <p14:creationId xmlns:p14="http://schemas.microsoft.com/office/powerpoint/2010/main" val="37553045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9BE6CE3-8999-570B-FEEC-E73E54BDA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Choose measures that answer the evaluation question</a:t>
            </a:r>
          </a:p>
          <a:p>
            <a:r>
              <a:rPr lang="en-GB" dirty="0"/>
              <a:t>Collect enough evidence to explain the result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Click counts are often not enough, you need observations as well as the numbers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2F35327-D2CA-711F-EB55-1FACBC664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Measures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D56D098-CA02-BBA5-5C57-9ED636D933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3663499"/>
              </p:ext>
            </p:extLst>
          </p:nvPr>
        </p:nvGraphicFramePr>
        <p:xfrm>
          <a:off x="457200" y="2721456"/>
          <a:ext cx="8229600" cy="265176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4228945034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1898631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Evaluation question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Useful evidence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728077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Can users complete the task?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Outcome and assistance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5420267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Where do users struggle?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Actions, errors, and recovery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2654920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How long does the task take?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Time with defined start and end points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374226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How easy does it feel?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Task rating and explanation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9281821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18279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E040A77-A40C-9610-8704-60490860C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Define measures so that different evaluators can record them consistently</a:t>
            </a:r>
          </a:p>
          <a:p>
            <a:pPr lvl="1"/>
            <a:r>
              <a:rPr lang="en-GB" b="1" dirty="0"/>
              <a:t>Success: </a:t>
            </a:r>
            <a:r>
              <a:rPr lang="en-GB" dirty="0"/>
              <a:t>the participant achieves the stated goal</a:t>
            </a:r>
          </a:p>
          <a:p>
            <a:pPr lvl="1"/>
            <a:r>
              <a:rPr lang="en-GB" b="1" dirty="0"/>
              <a:t>Assisted completion: </a:t>
            </a:r>
            <a:r>
              <a:rPr lang="en-GB" dirty="0"/>
              <a:t>the participant achieves the goal after evaluator help</a:t>
            </a:r>
          </a:p>
          <a:p>
            <a:pPr lvl="1"/>
            <a:r>
              <a:rPr lang="en-GB" b="1" dirty="0"/>
              <a:t>Error: </a:t>
            </a:r>
            <a:r>
              <a:rPr lang="en-GB" dirty="0"/>
              <a:t>an action meets a predefined error criterion</a:t>
            </a:r>
          </a:p>
          <a:p>
            <a:pPr lvl="1"/>
            <a:r>
              <a:rPr lang="en-GB" b="1" dirty="0"/>
              <a:t>Task time: </a:t>
            </a:r>
            <a:r>
              <a:rPr lang="en-GB" dirty="0"/>
              <a:t>elapsed time between agreed start and end points</a:t>
            </a:r>
          </a:p>
          <a:p>
            <a:r>
              <a:rPr lang="en-GB" dirty="0"/>
              <a:t>Record the definitions in the test plan</a:t>
            </a:r>
          </a:p>
          <a:p>
            <a:endParaRPr lang="en-GB" dirty="0"/>
          </a:p>
          <a:p>
            <a:r>
              <a:rPr lang="en-GB" dirty="0"/>
              <a:t>Does opening the wrong page always count as an error?</a:t>
            </a:r>
          </a:p>
          <a:p>
            <a:pPr lvl="1"/>
            <a:r>
              <a:rPr lang="en-GB" dirty="0"/>
              <a:t>Define what counts as an error before counting it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19D7DFB-5B6D-3372-406E-CE49500B3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Operational Definitions</a:t>
            </a:r>
          </a:p>
        </p:txBody>
      </p:sp>
    </p:spTree>
    <p:extLst>
      <p:ext uri="{BB962C8B-B14F-4D97-AF65-F5344CB8AC3E}">
        <p14:creationId xmlns:p14="http://schemas.microsoft.com/office/powerpoint/2010/main" val="39506272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8832D50-9F20-AE23-E7CE-48A7203938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each task, ask</a:t>
            </a:r>
          </a:p>
          <a:p>
            <a:pPr lvl="1"/>
            <a:r>
              <a:rPr lang="en-GB" i="1" dirty="0"/>
              <a:t>How easy or difficult was this task?</a:t>
            </a:r>
          </a:p>
          <a:p>
            <a:r>
              <a:rPr lang="en-GB" dirty="0"/>
              <a:t>Use a consistent scale, e.g. 1=very difficult, 7=very easy</a:t>
            </a:r>
          </a:p>
          <a:p>
            <a:r>
              <a:rPr lang="en-GB" dirty="0"/>
              <a:t>Once the participant has given a rating, ask</a:t>
            </a:r>
          </a:p>
          <a:p>
            <a:pPr lvl="1"/>
            <a:r>
              <a:rPr lang="en-GB" i="1" dirty="0"/>
              <a:t>What most influenced your rating?</a:t>
            </a:r>
          </a:p>
          <a:p>
            <a:endParaRPr lang="en-GB" dirty="0"/>
          </a:p>
          <a:p>
            <a:r>
              <a:rPr lang="en-GB" dirty="0"/>
              <a:t>Task ratings are not overall questionnaires</a:t>
            </a:r>
          </a:p>
          <a:p>
            <a:pPr lvl="1"/>
            <a:r>
              <a:rPr lang="en-GB" dirty="0"/>
              <a:t>They look at specific tasks, not overall usability</a:t>
            </a:r>
          </a:p>
          <a:p>
            <a:endParaRPr lang="en-GB" dirty="0"/>
          </a:p>
          <a:p>
            <a:r>
              <a:rPr lang="en-GB" dirty="0"/>
              <a:t>A useful, fully validated questionnaire, the System Usability Scale, is available </a:t>
            </a:r>
            <a:r>
              <a:rPr lang="en-GB"/>
              <a:t>on Moodle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B93134-901D-19B5-86A9-3A3B3FB20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Reported Experience</a:t>
            </a:r>
          </a:p>
        </p:txBody>
      </p:sp>
    </p:spTree>
    <p:extLst>
      <p:ext uri="{BB962C8B-B14F-4D97-AF65-F5344CB8AC3E}">
        <p14:creationId xmlns:p14="http://schemas.microsoft.com/office/powerpoint/2010/main" val="39086875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8577163-0891-9FC9-05A4-97447B7E0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 useful observation record includes</a:t>
            </a:r>
          </a:p>
          <a:p>
            <a:pPr lvl="1"/>
            <a:r>
              <a:rPr lang="en-GB" dirty="0"/>
              <a:t>Participant code and task</a:t>
            </a:r>
          </a:p>
          <a:p>
            <a:pPr lvl="1"/>
            <a:r>
              <a:rPr lang="en-GB" dirty="0"/>
              <a:t>Task outcome and any assistance</a:t>
            </a:r>
          </a:p>
          <a:p>
            <a:pPr lvl="1"/>
            <a:r>
              <a:rPr lang="en-GB" dirty="0"/>
              <a:t>Time, if relevant</a:t>
            </a:r>
          </a:p>
          <a:p>
            <a:pPr lvl="1"/>
            <a:r>
              <a:rPr lang="en-GB" dirty="0"/>
              <a:t>Significant actions and comments</a:t>
            </a:r>
          </a:p>
          <a:p>
            <a:pPr lvl="1"/>
            <a:r>
              <a:rPr lang="en-GB" dirty="0"/>
              <a:t>Task rating</a:t>
            </a:r>
          </a:p>
          <a:p>
            <a:pPr lvl="1"/>
            <a:r>
              <a:rPr lang="en-GB" dirty="0"/>
              <a:t>Possible issues to investigate</a:t>
            </a:r>
          </a:p>
          <a:p>
            <a:endParaRPr lang="en-GB" dirty="0"/>
          </a:p>
          <a:p>
            <a:r>
              <a:rPr lang="en-GB" dirty="0"/>
              <a:t>Video recordings can support analysis, but they require consent and review time</a:t>
            </a:r>
          </a:p>
          <a:p>
            <a:pPr lvl="1"/>
            <a:r>
              <a:rPr lang="en-GB" dirty="0"/>
              <a:t>If you are using video you still need to take notes so that important events are easy to locate afterwards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5283992-49AF-F363-0D24-1262D1014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 Evidence</a:t>
            </a:r>
          </a:p>
        </p:txBody>
      </p:sp>
    </p:spTree>
    <p:extLst>
      <p:ext uri="{BB962C8B-B14F-4D97-AF65-F5344CB8AC3E}">
        <p14:creationId xmlns:p14="http://schemas.microsoft.com/office/powerpoint/2010/main" val="10866242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EE17D02-F355-F9BE-9EBA-1406F1B5C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 usability finding should explain</a:t>
            </a:r>
          </a:p>
          <a:p>
            <a:pPr lvl="1"/>
            <a:r>
              <a:rPr lang="en-GB" dirty="0"/>
              <a:t>What happened</a:t>
            </a:r>
          </a:p>
          <a:p>
            <a:pPr lvl="1"/>
            <a:r>
              <a:rPr lang="en-GB" dirty="0"/>
              <a:t>Where it happened</a:t>
            </a:r>
          </a:p>
          <a:p>
            <a:pPr lvl="1"/>
            <a:r>
              <a:rPr lang="en-GB" dirty="0"/>
              <a:t>How it affected the task</a:t>
            </a:r>
          </a:p>
          <a:p>
            <a:pPr lvl="1"/>
            <a:r>
              <a:rPr lang="en-GB" dirty="0"/>
              <a:t>What evidence supports it</a:t>
            </a:r>
          </a:p>
          <a:p>
            <a:endParaRPr lang="en-GB" dirty="0"/>
          </a:p>
          <a:p>
            <a:r>
              <a:rPr lang="en-GB" dirty="0"/>
              <a:t>Example</a:t>
            </a:r>
          </a:p>
          <a:p>
            <a:pPr lvl="1"/>
            <a:r>
              <a:rPr lang="en-GB" i="1" dirty="0"/>
              <a:t>The participant interpreted ‘Availability’ as appointment times. They opened it twice and needed help to find opening hours</a:t>
            </a:r>
          </a:p>
          <a:p>
            <a:endParaRPr lang="en-GB" dirty="0"/>
          </a:p>
          <a:p>
            <a:r>
              <a:rPr lang="en-GB" dirty="0"/>
              <a:t>This is much more useful than </a:t>
            </a:r>
            <a:r>
              <a:rPr lang="en-GB" i="1" dirty="0"/>
              <a:t>the navigation is bad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321050E-EC5A-5C1A-47B7-D674B619F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Evidence to Findings</a:t>
            </a:r>
          </a:p>
        </p:txBody>
      </p:sp>
    </p:spTree>
    <p:extLst>
      <p:ext uri="{BB962C8B-B14F-4D97-AF65-F5344CB8AC3E}">
        <p14:creationId xmlns:p14="http://schemas.microsoft.com/office/powerpoint/2010/main" val="36497506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CBBBC77-2D8A-E261-43E7-350129C24B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For each finding, propose a change that addresses the observed difficulty</a:t>
            </a:r>
          </a:p>
          <a:p>
            <a:r>
              <a:rPr lang="en-GB" dirty="0"/>
              <a:t>Consider</a:t>
            </a:r>
          </a:p>
          <a:p>
            <a:pPr lvl="1"/>
            <a:r>
              <a:rPr lang="en-GB" dirty="0"/>
              <a:t>The impact on task completion</a:t>
            </a:r>
          </a:p>
          <a:p>
            <a:pPr lvl="1"/>
            <a:r>
              <a:rPr lang="en-GB" dirty="0"/>
              <a:t>Whether the participant could recover</a:t>
            </a:r>
          </a:p>
          <a:p>
            <a:pPr lvl="1"/>
            <a:r>
              <a:rPr lang="en-GB" dirty="0"/>
              <a:t>How many tested participants encountered it</a:t>
            </a:r>
          </a:p>
          <a:p>
            <a:pPr lvl="1"/>
            <a:r>
              <a:rPr lang="en-GB" dirty="0"/>
              <a:t>The importance of the affected task</a:t>
            </a:r>
          </a:p>
          <a:p>
            <a:r>
              <a:rPr lang="en-GB" dirty="0"/>
              <a:t>Explain how you would check whether the change helps</a:t>
            </a:r>
          </a:p>
          <a:p>
            <a:r>
              <a:rPr lang="en-GB" dirty="0"/>
              <a:t>A single problem can justify further investigation if its consequences are serious enough</a:t>
            </a:r>
          </a:p>
          <a:p>
            <a:r>
              <a:rPr lang="en-GB" dirty="0"/>
              <a:t>Small numbers of participants can’t guarantee to find all problems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47A403D-99D6-A72E-3F42-22CAF70C9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Changes and Priorities</a:t>
            </a:r>
          </a:p>
        </p:txBody>
      </p:sp>
    </p:spTree>
    <p:extLst>
      <p:ext uri="{BB962C8B-B14F-4D97-AF65-F5344CB8AC3E}">
        <p14:creationId xmlns:p14="http://schemas.microsoft.com/office/powerpoint/2010/main" val="28277098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41F5DFF-EB82-00C9-F245-23F1552AF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small test can identify useful problems</a:t>
            </a:r>
          </a:p>
          <a:p>
            <a:r>
              <a:rPr lang="en-GB" dirty="0"/>
              <a:t>Interpret your findings considering</a:t>
            </a:r>
          </a:p>
          <a:p>
            <a:pPr lvl="1"/>
            <a:r>
              <a:rPr lang="en-GB" dirty="0"/>
              <a:t>Who participated</a:t>
            </a:r>
          </a:p>
          <a:p>
            <a:pPr lvl="1"/>
            <a:r>
              <a:rPr lang="en-GB" dirty="0"/>
              <a:t>Which tasks they attempted</a:t>
            </a:r>
          </a:p>
          <a:p>
            <a:pPr lvl="1"/>
            <a:r>
              <a:rPr lang="en-GB" dirty="0"/>
              <a:t>What interface or prototype they used</a:t>
            </a:r>
          </a:p>
          <a:p>
            <a:pPr lvl="1"/>
            <a:r>
              <a:rPr lang="en-GB" dirty="0"/>
              <a:t>What help they received</a:t>
            </a:r>
          </a:p>
          <a:p>
            <a:pPr lvl="1"/>
            <a:r>
              <a:rPr lang="en-GB" dirty="0"/>
              <a:t>How the test setting affected behaviour</a:t>
            </a:r>
          </a:p>
          <a:p>
            <a:r>
              <a:rPr lang="en-GB" dirty="0"/>
              <a:t>Successful completion of one task tells us little about the rest of the system</a:t>
            </a:r>
          </a:p>
          <a:p>
            <a:pPr lvl="1"/>
            <a:r>
              <a:rPr lang="en-GB" dirty="0"/>
              <a:t>OK: Both participants completed this task</a:t>
            </a:r>
          </a:p>
          <a:p>
            <a:pPr lvl="1"/>
            <a:r>
              <a:rPr lang="en-GB" dirty="0"/>
              <a:t>Not OK: All users will find this system easy</a:t>
            </a:r>
          </a:p>
          <a:p>
            <a:r>
              <a:rPr lang="en-GB" dirty="0"/>
              <a:t>The number of participants needed depends on the purpose of the evaluation and the diversity of users and tasks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82AD846-55F5-1F36-A246-694CC4B5B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Interpreting a Small Test</a:t>
            </a:r>
          </a:p>
        </p:txBody>
      </p:sp>
    </p:spTree>
    <p:extLst>
      <p:ext uri="{BB962C8B-B14F-4D97-AF65-F5344CB8AC3E}">
        <p14:creationId xmlns:p14="http://schemas.microsoft.com/office/powerpoint/2010/main" val="7450444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9B42B5-8D0F-DD76-F38C-665F655A25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concise evaluation report includes</a:t>
            </a:r>
          </a:p>
          <a:p>
            <a:pPr lvl="1"/>
            <a:r>
              <a:rPr lang="en-GB" dirty="0"/>
              <a:t>Purpose, participants, and tasks</a:t>
            </a:r>
          </a:p>
          <a:p>
            <a:pPr lvl="1"/>
            <a:r>
              <a:rPr lang="en-GB" dirty="0"/>
              <a:t>Method and measures</a:t>
            </a:r>
          </a:p>
          <a:p>
            <a:pPr lvl="1"/>
            <a:r>
              <a:rPr lang="en-GB" dirty="0"/>
              <a:t>Findings supported by evidence</a:t>
            </a:r>
          </a:p>
          <a:p>
            <a:pPr lvl="1"/>
            <a:r>
              <a:rPr lang="en-GB" dirty="0"/>
              <a:t>Proposed changes and priorities</a:t>
            </a:r>
          </a:p>
          <a:p>
            <a:pPr lvl="1"/>
            <a:r>
              <a:rPr lang="en-GB" dirty="0"/>
              <a:t>Limitations and next steps</a:t>
            </a:r>
          </a:p>
          <a:p>
            <a:pPr lvl="1"/>
            <a:endParaRPr lang="en-GB" dirty="0"/>
          </a:p>
          <a:p>
            <a:r>
              <a:rPr lang="en-GB" dirty="0"/>
              <a:t>These can be used to justify changes between early and later interface designs</a:t>
            </a:r>
          </a:p>
          <a:p>
            <a:pPr lvl="1"/>
            <a:r>
              <a:rPr lang="en-GB" dirty="0"/>
              <a:t>A recorded difficulty supports a finding, which supports a proposed change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51B3E92-214D-811D-3FBC-E57B01706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Reporting the Evaluation</a:t>
            </a:r>
          </a:p>
        </p:txBody>
      </p:sp>
    </p:spTree>
    <p:extLst>
      <p:ext uri="{BB962C8B-B14F-4D97-AF65-F5344CB8AC3E}">
        <p14:creationId xmlns:p14="http://schemas.microsoft.com/office/powerpoint/2010/main" val="15181032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0FE8E7F-EAC6-1E18-3DDD-330CBC503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Work in pairs using the same site as before, but with the new tasks given in the worksheet</a:t>
            </a:r>
          </a:p>
          <a:p>
            <a:pPr lvl="1"/>
            <a:r>
              <a:rPr lang="en-GB" b="1" dirty="0"/>
              <a:t>Task A: </a:t>
            </a:r>
            <a:r>
              <a:rPr lang="en-GB" dirty="0"/>
              <a:t>Find how to access accessible parking for a pre-arranged visit, including notice and requirements</a:t>
            </a:r>
          </a:p>
          <a:p>
            <a:pPr lvl="1"/>
            <a:r>
              <a:rPr lang="en-GB" b="1" dirty="0"/>
              <a:t>Task B</a:t>
            </a:r>
            <a:r>
              <a:rPr lang="en-GB" dirty="0"/>
              <a:t>: Find what security checks to expect and how much time to allow</a:t>
            </a:r>
          </a:p>
          <a:p>
            <a:r>
              <a:rPr lang="en-GB" dirty="0"/>
              <a:t>Plan</a:t>
            </a:r>
          </a:p>
          <a:p>
            <a:pPr lvl="1"/>
            <a:r>
              <a:rPr lang="en-GB" dirty="0"/>
              <a:t>Run one task each, swapping roles. Record observations, outcomes, times, assistance, and a task rating</a:t>
            </a:r>
          </a:p>
          <a:p>
            <a:r>
              <a:rPr lang="en-GB" dirty="0"/>
              <a:t>Analyse</a:t>
            </a:r>
          </a:p>
          <a:p>
            <a:pPr lvl="1"/>
            <a:r>
              <a:rPr lang="en-GB" dirty="0"/>
              <a:t>Write evidence-based findings, identify limitations, and complete a brief evaluation summary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CE2DAD2-8BCD-F530-4E44-6B52091E1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42544381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workshop: Evaluation for Accessibility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Homework: Read the articles linked to this workshop on Moodle.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1545</Words>
  <Application>Microsoft Office PowerPoint</Application>
  <PresentationFormat>On-screen Show (4:3)</PresentationFormat>
  <Paragraphs>247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Predictions and Observations</vt:lpstr>
      <vt:lpstr>Usability Testing</vt:lpstr>
      <vt:lpstr>Evaluation Questions</vt:lpstr>
      <vt:lpstr>Participants and Intended Users</vt:lpstr>
      <vt:lpstr>Participant Care and Consent</vt:lpstr>
      <vt:lpstr>Realistic Task Instructions</vt:lpstr>
      <vt:lpstr>Success and Stopping Rules</vt:lpstr>
      <vt:lpstr>Think-aloud Testing</vt:lpstr>
      <vt:lpstr>The Evaluator’s Role</vt:lpstr>
      <vt:lpstr>Exercise</vt:lpstr>
      <vt:lpstr>Observations &amp; Interpretations</vt:lpstr>
      <vt:lpstr>Alternative Methods</vt:lpstr>
      <vt:lpstr>Choosing Measures</vt:lpstr>
      <vt:lpstr>Operational Definitions</vt:lpstr>
      <vt:lpstr>Reported Experience</vt:lpstr>
      <vt:lpstr>Recording Evidence</vt:lpstr>
      <vt:lpstr>From Evidence to Findings</vt:lpstr>
      <vt:lpstr>Design Changes and Priorities</vt:lpstr>
      <vt:lpstr>Interpreting a Small Test</vt:lpstr>
      <vt:lpstr>Reporting the Evaluation</vt:lpstr>
      <vt:lpstr>Exercise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177</cp:revision>
  <dcterms:created xsi:type="dcterms:W3CDTF">2003-09-29T11:49:22Z</dcterms:created>
  <dcterms:modified xsi:type="dcterms:W3CDTF">2026-10-08T15:10:13Z</dcterms:modified>
</cp:coreProperties>
</file>