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2" r:id="rId1"/>
  </p:sldMasterIdLst>
  <p:sldIdLst>
    <p:sldId id="256" r:id="rId2"/>
    <p:sldId id="257" r:id="rId3"/>
    <p:sldId id="265" r:id="rId4"/>
    <p:sldId id="258" r:id="rId5"/>
    <p:sldId id="259" r:id="rId6"/>
    <p:sldId id="266" r:id="rId7"/>
    <p:sldId id="260" r:id="rId8"/>
    <p:sldId id="261" r:id="rId9"/>
    <p:sldId id="262" r:id="rId10"/>
    <p:sldId id="263" r:id="rId11"/>
    <p:sldId id="264" r:id="rId12"/>
    <p:sldId id="267" r:id="rId13"/>
  </p:sldIdLst>
  <p:sldSz cx="9144000" cy="6858000" type="screen4x3"/>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p:cViewPr varScale="1">
        <p:scale>
          <a:sx n="64" d="100"/>
          <a:sy n="64" d="100"/>
        </p:scale>
        <p:origin x="-1336" y="-68"/>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685800" y="2130425"/>
            <a:ext cx="7772400" cy="1470025"/>
          </a:xfrm>
        </p:spPr>
        <p:txBody>
          <a:bodyPr/>
          <a:lstStyle/>
          <a:p>
            <a:r>
              <a:rPr lang="zh-CN" altLang="en-US" smtClean="0"/>
              <a:t>单击此处编辑母版标题样式</a:t>
            </a:r>
            <a:endParaRPr lang="zh-CN" altLang="en-US"/>
          </a:p>
        </p:txBody>
      </p:sp>
      <p:sp>
        <p:nvSpPr>
          <p:cNvPr id="3" name="副标题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zh-CN" altLang="en-US" smtClean="0"/>
              <a:t>单击此处编辑母版副标题样式</a:t>
            </a:r>
            <a:endParaRPr lang="zh-CN" altLang="en-US"/>
          </a:p>
        </p:txBody>
      </p:sp>
      <p:sp>
        <p:nvSpPr>
          <p:cNvPr id="4" name="日期占位符 3"/>
          <p:cNvSpPr>
            <a:spLocks noGrp="1"/>
          </p:cNvSpPr>
          <p:nvPr>
            <p:ph type="dt" sz="half" idx="10"/>
          </p:nvPr>
        </p:nvSpPr>
        <p:spPr/>
        <p:txBody>
          <a:bodyPr/>
          <a:lstStyle/>
          <a:p>
            <a:fld id="{530820CF-B880-4189-942D-D702A7CBA730}" type="datetimeFigureOut">
              <a:rPr lang="zh-CN" altLang="en-US" smtClean="0"/>
              <a:pPr/>
              <a:t>2022/4/20</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0C913308-F349-4B6D-A68A-DD1791B4A57B}" type="slidenum">
              <a:rPr lang="zh-CN" altLang="en-US" smtClean="0"/>
              <a:pPr/>
              <a:t>‹#›</a:t>
            </a:fld>
            <a:endParaRPr lang="zh-CN" alt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530820CF-B880-4189-942D-D702A7CBA730}" type="datetimeFigureOut">
              <a:rPr lang="zh-CN" altLang="en-US" smtClean="0"/>
              <a:pPr/>
              <a:t>2022/4/20</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0C913308-F349-4B6D-A68A-DD1791B4A57B}" type="slidenum">
              <a:rPr lang="zh-CN" altLang="en-US" smtClean="0"/>
              <a:pPr/>
              <a:t>‹#›</a:t>
            </a:fld>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722313" y="4406900"/>
            <a:ext cx="7772400" cy="1362075"/>
          </a:xfrm>
        </p:spPr>
        <p:txBody>
          <a:bodyPr anchor="t"/>
          <a:lstStyle>
            <a:lvl1pPr algn="l">
              <a:defRPr sz="4000" b="1" cap="all"/>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en-US" smtClean="0"/>
              <a:t>单击此处编辑母版文本样式</a:t>
            </a:r>
          </a:p>
        </p:txBody>
      </p:sp>
      <p:sp>
        <p:nvSpPr>
          <p:cNvPr id="4" name="日期占位符 3"/>
          <p:cNvSpPr>
            <a:spLocks noGrp="1"/>
          </p:cNvSpPr>
          <p:nvPr>
            <p:ph type="dt" sz="half" idx="10"/>
          </p:nvPr>
        </p:nvSpPr>
        <p:spPr/>
        <p:txBody>
          <a:bodyPr/>
          <a:lstStyle/>
          <a:p>
            <a:fld id="{530820CF-B880-4189-942D-D702A7CBA730}" type="datetimeFigureOut">
              <a:rPr lang="zh-CN" altLang="en-US" smtClean="0"/>
              <a:pPr/>
              <a:t>2022/4/20</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0C913308-F349-4B6D-A68A-DD1791B4A57B}" type="slidenum">
              <a:rPr lang="zh-CN" altLang="en-US" smtClean="0"/>
              <a:pPr/>
              <a:t>‹#›</a:t>
            </a:fld>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日期占位符 4"/>
          <p:cNvSpPr>
            <a:spLocks noGrp="1"/>
          </p:cNvSpPr>
          <p:nvPr>
            <p:ph type="dt" sz="half" idx="10"/>
          </p:nvPr>
        </p:nvSpPr>
        <p:spPr/>
        <p:txBody>
          <a:bodyPr/>
          <a:lstStyle/>
          <a:p>
            <a:fld id="{530820CF-B880-4189-942D-D702A7CBA730}" type="datetimeFigureOut">
              <a:rPr lang="zh-CN" altLang="en-US" smtClean="0"/>
              <a:pPr/>
              <a:t>2022/4/20</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0C913308-F349-4B6D-A68A-DD1791B4A57B}" type="slidenum">
              <a:rPr lang="zh-CN" altLang="en-US" smtClean="0"/>
              <a:pPr/>
              <a:t>‹#›</a:t>
            </a:fld>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lvl1pPr>
              <a:defRPr/>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4" name="内容占位符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文本占位符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6" name="内容占位符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7" name="日期占位符 6"/>
          <p:cNvSpPr>
            <a:spLocks noGrp="1"/>
          </p:cNvSpPr>
          <p:nvPr>
            <p:ph type="dt" sz="half" idx="10"/>
          </p:nvPr>
        </p:nvSpPr>
        <p:spPr/>
        <p:txBody>
          <a:bodyPr/>
          <a:lstStyle/>
          <a:p>
            <a:fld id="{530820CF-B880-4189-942D-D702A7CBA730}" type="datetimeFigureOut">
              <a:rPr lang="zh-CN" altLang="en-US" smtClean="0"/>
              <a:pPr/>
              <a:t>2022/4/20</a:t>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0C913308-F349-4B6D-A68A-DD1791B4A57B}" type="slidenum">
              <a:rPr lang="zh-CN" altLang="en-US" smtClean="0"/>
              <a:pPr/>
              <a:t>‹#›</a:t>
            </a:fld>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530820CF-B880-4189-942D-D702A7CBA730}" type="datetimeFigureOut">
              <a:rPr lang="zh-CN" altLang="en-US" smtClean="0"/>
              <a:pPr/>
              <a:t>2022/4/20</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0C913308-F349-4B6D-A68A-DD1791B4A57B}" type="slidenum">
              <a:rPr lang="zh-CN" altLang="en-US" smtClean="0"/>
              <a:pPr/>
              <a:t>‹#›</a:t>
            </a:fld>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530820CF-B880-4189-942D-D702A7CBA730}" type="datetimeFigureOut">
              <a:rPr lang="zh-CN" altLang="en-US" smtClean="0"/>
              <a:pPr/>
              <a:t>2022/4/20</a:t>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0C913308-F349-4B6D-A68A-DD1791B4A57B}" type="slidenum">
              <a:rPr lang="zh-CN" altLang="en-US" smtClean="0"/>
              <a:pPr/>
              <a:t>‹#›</a:t>
            </a:fld>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457200" y="273050"/>
            <a:ext cx="3008313" cy="1162050"/>
          </a:xfrm>
        </p:spPr>
        <p:txBody>
          <a:bodyPr anchor="b"/>
          <a:lstStyle>
            <a:lvl1pPr algn="l">
              <a:defRPr sz="2000" b="1"/>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文本占位符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p>
        </p:txBody>
      </p:sp>
      <p:sp>
        <p:nvSpPr>
          <p:cNvPr id="5" name="日期占位符 4"/>
          <p:cNvSpPr>
            <a:spLocks noGrp="1"/>
          </p:cNvSpPr>
          <p:nvPr>
            <p:ph type="dt" sz="half" idx="10"/>
          </p:nvPr>
        </p:nvSpPr>
        <p:spPr/>
        <p:txBody>
          <a:bodyPr/>
          <a:lstStyle/>
          <a:p>
            <a:fld id="{530820CF-B880-4189-942D-D702A7CBA730}" type="datetimeFigureOut">
              <a:rPr lang="zh-CN" altLang="en-US" smtClean="0"/>
              <a:pPr/>
              <a:t>2022/4/20</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0C913308-F349-4B6D-A68A-DD1791B4A57B}" type="slidenum">
              <a:rPr lang="zh-CN" altLang="en-US" smtClean="0"/>
              <a:pPr/>
              <a:t>‹#›</a:t>
            </a:fld>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1792288" y="4800600"/>
            <a:ext cx="5486400" cy="566738"/>
          </a:xfrm>
        </p:spPr>
        <p:txBody>
          <a:bodyPr anchor="b"/>
          <a:lstStyle>
            <a:lvl1pPr algn="l">
              <a:defRPr sz="2000" b="1"/>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p>
        </p:txBody>
      </p:sp>
      <p:sp>
        <p:nvSpPr>
          <p:cNvPr id="5" name="日期占位符 4"/>
          <p:cNvSpPr>
            <a:spLocks noGrp="1"/>
          </p:cNvSpPr>
          <p:nvPr>
            <p:ph type="dt" sz="half" idx="10"/>
          </p:nvPr>
        </p:nvSpPr>
        <p:spPr/>
        <p:txBody>
          <a:bodyPr/>
          <a:lstStyle/>
          <a:p>
            <a:fld id="{530820CF-B880-4189-942D-D702A7CBA730}" type="datetimeFigureOut">
              <a:rPr lang="zh-CN" altLang="en-US" smtClean="0"/>
              <a:pPr/>
              <a:t>2022/4/20</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0C913308-F349-4B6D-A68A-DD1791B4A57B}" type="slidenum">
              <a:rPr lang="zh-CN" altLang="en-US" smtClean="0"/>
              <a:pPr/>
              <a:t>‹#›</a:t>
            </a:fld>
            <a:endParaRPr lang="zh-CN"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530820CF-B880-4189-942D-D702A7CBA730}" type="datetimeFigureOut">
              <a:rPr lang="zh-CN" altLang="en-US" smtClean="0"/>
              <a:pPr/>
              <a:t>2022/4/20</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0C913308-F349-4B6D-A68A-DD1791B4A57B}" type="slidenum">
              <a:rPr lang="zh-CN" altLang="en-US" smtClean="0"/>
              <a:pPr/>
              <a:t>‹#›</a:t>
            </a:fld>
            <a:endParaRPr lang="zh-CN"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垂直排列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6629400" y="274638"/>
            <a:ext cx="2057400" cy="5851525"/>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457200" y="274638"/>
            <a:ext cx="6019800" cy="5851525"/>
          </a:xfrm>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530820CF-B880-4189-942D-D702A7CBA730}" type="datetimeFigureOut">
              <a:rPr lang="zh-CN" altLang="en-US" smtClean="0"/>
              <a:pPr/>
              <a:t>2022/4/20</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0C913308-F349-4B6D-A68A-DD1791B4A57B}" type="slidenum">
              <a:rPr lang="zh-CN" altLang="en-US" smtClean="0"/>
              <a:pPr/>
              <a:t>‹#›</a:t>
            </a:fld>
            <a:endParaRPr lang="zh-CN" alt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60000"/>
                <a:lumOff val="40000"/>
              </a:schemeClr>
            </a:gs>
            <a:gs pos="53000">
              <a:srgbClr val="D4DEFF"/>
            </a:gs>
            <a:gs pos="83000">
              <a:srgbClr val="D4DEFF"/>
            </a:gs>
            <a:gs pos="100000">
              <a:srgbClr val="96AB94"/>
            </a:gs>
          </a:gsLst>
          <a:path path="circle">
            <a:fillToRect r="100000" b="100000"/>
          </a:path>
          <a:tileRect l="-100000" t="-100000"/>
        </a:gradFill>
        <a:effectLst/>
      </p:bgPr>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30820CF-B880-4189-942D-D702A7CBA730}" type="datetimeFigureOut">
              <a:rPr lang="zh-CN" altLang="en-US" smtClean="0"/>
              <a:pPr/>
              <a:t>2022/4/20</a:t>
            </a:fld>
            <a:endParaRPr lang="zh-CN" altLang="en-US"/>
          </a:p>
        </p:txBody>
      </p:sp>
      <p:sp>
        <p:nvSpPr>
          <p:cNvPr id="5" name="页脚占位符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C913308-F349-4B6D-A68A-DD1791B4A57B}" type="slidenum">
              <a:rPr lang="zh-CN" altLang="en-US" smtClean="0"/>
              <a:pPr/>
              <a:t>‹#›</a:t>
            </a:fld>
            <a:endParaRPr lang="zh-CN" altLang="en-US"/>
          </a:p>
        </p:txBody>
      </p:sp>
    </p:spTree>
  </p:cSld>
  <p:clrMap bg1="lt1" tx1="dk1" bg2="lt2" tx2="dk2" accent1="accent1" accent2="accent2" accent3="accent3" accent4="accent4" accent5="accent5" accent6="accent6" hlink="hlink" folHlink="folHlink"/>
  <p:sldLayoutIdLst>
    <p:sldLayoutId id="2147483793" r:id="rId1"/>
    <p:sldLayoutId id="2147483794"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ctrTitle"/>
          </p:nvPr>
        </p:nvSpPr>
        <p:spPr/>
        <p:txBody>
          <a:bodyPr>
            <a:normAutofit fontScale="90000"/>
          </a:bodyPr>
          <a:lstStyle/>
          <a:p>
            <a:r>
              <a:rPr lang="en-US" altLang="zh-CN" sz="7200" b="1" dirty="0" smtClean="0">
                <a:solidFill>
                  <a:schemeClr val="accent1">
                    <a:lumMod val="75000"/>
                  </a:schemeClr>
                </a:solidFill>
                <a:effectLst>
                  <a:outerShdw blurRad="38100" dist="38100" dir="2700000" algn="tl">
                    <a:srgbClr val="000000">
                      <a:alpha val="43137"/>
                    </a:srgbClr>
                  </a:outerShdw>
                </a:effectLst>
                <a:latin typeface="Arial" pitchFamily="34" charset="0"/>
                <a:cs typeface="Arial" pitchFamily="34" charset="0"/>
              </a:rPr>
              <a:t>Research Proposal</a:t>
            </a:r>
            <a:endParaRPr lang="zh-CN" altLang="en-US" sz="7200" b="1" dirty="0">
              <a:solidFill>
                <a:schemeClr val="accent1">
                  <a:lumMod val="75000"/>
                </a:schemeClr>
              </a:solidFill>
              <a:effectLst>
                <a:outerShdw blurRad="38100" dist="38100" dir="2700000" algn="tl">
                  <a:srgbClr val="000000">
                    <a:alpha val="43137"/>
                  </a:srgbClr>
                </a:outerShdw>
              </a:effectLst>
              <a:latin typeface="Arial" pitchFamily="34" charset="0"/>
              <a:cs typeface="Arial" pitchFamily="34" charset="0"/>
            </a:endParaRPr>
          </a:p>
        </p:txBody>
      </p:sp>
      <p:sp>
        <p:nvSpPr>
          <p:cNvPr id="3" name="副标题 2"/>
          <p:cNvSpPr>
            <a:spLocks noGrp="1"/>
          </p:cNvSpPr>
          <p:nvPr>
            <p:ph type="subTitle" idx="1"/>
          </p:nvPr>
        </p:nvSpPr>
        <p:spPr>
          <a:xfrm>
            <a:off x="1500166" y="4357694"/>
            <a:ext cx="6400800" cy="614370"/>
          </a:xfrm>
        </p:spPr>
        <p:txBody>
          <a:bodyPr/>
          <a:lstStyle/>
          <a:p>
            <a:pPr algn="r"/>
            <a:r>
              <a:rPr lang="en-US" altLang="zh-CN" dirty="0" err="1" smtClean="0">
                <a:solidFill>
                  <a:schemeClr val="tx1"/>
                </a:solidFill>
              </a:rPr>
              <a:t>Zhiyuan</a:t>
            </a:r>
            <a:r>
              <a:rPr lang="en-US" altLang="zh-CN" dirty="0" smtClean="0">
                <a:solidFill>
                  <a:schemeClr val="tx1"/>
                </a:solidFill>
              </a:rPr>
              <a:t> Ma</a:t>
            </a:r>
            <a:endParaRPr lang="zh-CN" altLang="en-US" dirty="0">
              <a:solidFill>
                <a:schemeClr val="tx1"/>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500034" y="500042"/>
            <a:ext cx="8229600" cy="1143000"/>
          </a:xfrm>
        </p:spPr>
        <p:txBody>
          <a:bodyPr>
            <a:noAutofit/>
          </a:bodyPr>
          <a:lstStyle/>
          <a:p>
            <a:r>
              <a:rPr lang="en-US" altLang="zh-CN" sz="4000" dirty="0" smtClean="0">
                <a:solidFill>
                  <a:schemeClr val="accent1">
                    <a:lumMod val="50000"/>
                  </a:schemeClr>
                </a:solidFill>
              </a:rPr>
              <a:t>An investigation on reading styles in EFL reading class</a:t>
            </a:r>
            <a:endParaRPr lang="zh-CN" altLang="en-US" sz="4000" dirty="0">
              <a:solidFill>
                <a:schemeClr val="accent1">
                  <a:lumMod val="50000"/>
                </a:schemeClr>
              </a:solidFill>
            </a:endParaRPr>
          </a:p>
        </p:txBody>
      </p:sp>
      <p:sp>
        <p:nvSpPr>
          <p:cNvPr id="3" name="内容占位符 2"/>
          <p:cNvSpPr>
            <a:spLocks noGrp="1"/>
          </p:cNvSpPr>
          <p:nvPr>
            <p:ph idx="1"/>
          </p:nvPr>
        </p:nvSpPr>
        <p:spPr>
          <a:xfrm>
            <a:off x="500034" y="1928802"/>
            <a:ext cx="8229600" cy="3971940"/>
          </a:xfrm>
        </p:spPr>
        <p:txBody>
          <a:bodyPr>
            <a:normAutofit lnSpcReduction="10000"/>
          </a:bodyPr>
          <a:lstStyle/>
          <a:p>
            <a:pPr algn="just"/>
            <a:r>
              <a:rPr lang="en-US" altLang="zh-CN" dirty="0" smtClean="0">
                <a:solidFill>
                  <a:schemeClr val="accent3">
                    <a:lumMod val="50000"/>
                  </a:schemeClr>
                </a:solidFill>
              </a:rPr>
              <a:t>This investigation mainly explores which kind of reading style is more suitable for Students. There are two types of reading styles, intensive reading and extensive reading. The teacher will use them separately in one class. And explore which one should be adapted in reading class or both of them should be considered.</a:t>
            </a:r>
          </a:p>
          <a:p>
            <a:pPr>
              <a:buNone/>
            </a:pPr>
            <a:endParaRPr lang="en-US" altLang="zh-CN" dirty="0" smtClean="0">
              <a:solidFill>
                <a:schemeClr val="accent3">
                  <a:lumMod val="50000"/>
                </a:schemeClr>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dirty="0" smtClean="0">
                <a:solidFill>
                  <a:schemeClr val="accent1">
                    <a:lumMod val="50000"/>
                  </a:schemeClr>
                </a:solidFill>
              </a:rPr>
              <a:t>Contents</a:t>
            </a:r>
            <a:endParaRPr lang="zh-CN" altLang="en-US" dirty="0">
              <a:solidFill>
                <a:schemeClr val="accent1">
                  <a:lumMod val="50000"/>
                </a:schemeClr>
              </a:solidFill>
            </a:endParaRPr>
          </a:p>
        </p:txBody>
      </p:sp>
      <p:sp>
        <p:nvSpPr>
          <p:cNvPr id="4" name="内容占位符 2"/>
          <p:cNvSpPr>
            <a:spLocks noGrp="1"/>
          </p:cNvSpPr>
          <p:nvPr>
            <p:ph idx="1"/>
          </p:nvPr>
        </p:nvSpPr>
        <p:spPr>
          <a:xfrm>
            <a:off x="428596" y="1428736"/>
            <a:ext cx="8229600" cy="4525963"/>
          </a:xfrm>
        </p:spPr>
        <p:txBody>
          <a:bodyPr>
            <a:normAutofit fontScale="92500" lnSpcReduction="20000"/>
          </a:bodyPr>
          <a:lstStyle/>
          <a:p>
            <a:pPr>
              <a:buNone/>
            </a:pPr>
            <a:endParaRPr lang="en-US" altLang="zh-CN" dirty="0" smtClean="0"/>
          </a:p>
          <a:p>
            <a:pPr marL="514350" indent="-514350" algn="just">
              <a:buAutoNum type="arabicPeriod"/>
            </a:pPr>
            <a:r>
              <a:rPr lang="en-US" altLang="zh-CN" dirty="0" smtClean="0"/>
              <a:t>Aims of the investigation</a:t>
            </a:r>
          </a:p>
          <a:p>
            <a:pPr marL="514350" indent="-514350" algn="just">
              <a:buAutoNum type="arabicPeriod"/>
            </a:pPr>
            <a:r>
              <a:rPr lang="en-US" altLang="zh-CN" dirty="0"/>
              <a:t>R</a:t>
            </a:r>
            <a:r>
              <a:rPr lang="en-US" altLang="zh-CN" dirty="0" smtClean="0"/>
              <a:t>easons for the investigation</a:t>
            </a:r>
          </a:p>
          <a:p>
            <a:pPr marL="514350" indent="-514350" algn="just">
              <a:buAutoNum type="arabicPeriod"/>
            </a:pPr>
            <a:r>
              <a:rPr lang="en-US" altLang="zh-CN" dirty="0" smtClean="0"/>
              <a:t>Literature review</a:t>
            </a:r>
          </a:p>
          <a:p>
            <a:pPr marL="514350" indent="-514350" algn="just">
              <a:buFont typeface="Arial" pitchFamily="34" charset="0"/>
              <a:buAutoNum type="arabicPeriod"/>
            </a:pPr>
            <a:r>
              <a:rPr lang="en-US" altLang="zh-CN" dirty="0" smtClean="0"/>
              <a:t>Methods of the investigation</a:t>
            </a:r>
          </a:p>
          <a:p>
            <a:pPr marL="514350" indent="-514350" algn="just">
              <a:buAutoNum type="arabicPeriod"/>
            </a:pPr>
            <a:r>
              <a:rPr lang="en-US" altLang="zh-CN" dirty="0" smtClean="0"/>
              <a:t>Lesson plan</a:t>
            </a:r>
          </a:p>
          <a:p>
            <a:pPr marL="514350" indent="-514350" algn="just">
              <a:buAutoNum type="arabicPeriod"/>
            </a:pPr>
            <a:r>
              <a:rPr lang="en-US" altLang="zh-CN" dirty="0" smtClean="0"/>
              <a:t>Implement the class</a:t>
            </a:r>
          </a:p>
          <a:p>
            <a:pPr marL="514350" indent="-514350" algn="just">
              <a:buAutoNum type="arabicPeriod"/>
            </a:pPr>
            <a:r>
              <a:rPr lang="en-US" altLang="zh-CN" dirty="0" smtClean="0"/>
              <a:t>Evaluate the class</a:t>
            </a:r>
          </a:p>
          <a:p>
            <a:pPr marL="514350" indent="-514350" algn="just">
              <a:buAutoNum type="arabicPeriod"/>
            </a:pPr>
            <a:r>
              <a:rPr lang="en-US" altLang="zh-CN" dirty="0" smtClean="0"/>
              <a:t>The timetable of the investigation</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标题 3"/>
          <p:cNvSpPr>
            <a:spLocks noGrp="1"/>
          </p:cNvSpPr>
          <p:nvPr>
            <p:ph type="title"/>
          </p:nvPr>
        </p:nvSpPr>
        <p:spPr/>
        <p:txBody>
          <a:bodyPr/>
          <a:lstStyle/>
          <a:p>
            <a:r>
              <a:rPr lang="en-US" altLang="zh-CN" dirty="0" smtClean="0">
                <a:solidFill>
                  <a:srgbClr val="002060"/>
                </a:solidFill>
              </a:rPr>
              <a:t>Aims of the investigation</a:t>
            </a:r>
            <a:endParaRPr lang="zh-CN" altLang="en-US" dirty="0">
              <a:solidFill>
                <a:srgbClr val="002060"/>
              </a:solidFill>
            </a:endParaRPr>
          </a:p>
        </p:txBody>
      </p:sp>
      <p:sp>
        <p:nvSpPr>
          <p:cNvPr id="5" name="内容占位符 4"/>
          <p:cNvSpPr>
            <a:spLocks noGrp="1"/>
          </p:cNvSpPr>
          <p:nvPr>
            <p:ph idx="1"/>
          </p:nvPr>
        </p:nvSpPr>
        <p:spPr/>
        <p:txBody>
          <a:bodyPr/>
          <a:lstStyle/>
          <a:p>
            <a:r>
              <a:rPr lang="en-US" altLang="zh-CN" dirty="0" smtClean="0">
                <a:solidFill>
                  <a:schemeClr val="accent3">
                    <a:lumMod val="50000"/>
                  </a:schemeClr>
                </a:solidFill>
              </a:rPr>
              <a:t>Make a complete plan for a reading class.</a:t>
            </a:r>
          </a:p>
          <a:p>
            <a:r>
              <a:rPr lang="en-US" altLang="zh-CN" dirty="0" smtClean="0">
                <a:solidFill>
                  <a:schemeClr val="accent3">
                    <a:lumMod val="50000"/>
                  </a:schemeClr>
                </a:solidFill>
              </a:rPr>
              <a:t>Implement the class that planned.</a:t>
            </a:r>
          </a:p>
          <a:p>
            <a:r>
              <a:rPr lang="en-US" altLang="zh-CN" dirty="0" smtClean="0">
                <a:solidFill>
                  <a:schemeClr val="accent3">
                    <a:lumMod val="50000"/>
                  </a:schemeClr>
                </a:solidFill>
              </a:rPr>
              <a:t>Evaluate the class and decide which reading style is more suitable.</a:t>
            </a:r>
            <a:endParaRPr lang="zh-CN" altLang="en-US" dirty="0">
              <a:solidFill>
                <a:schemeClr val="accent3">
                  <a:lumMod val="50000"/>
                </a:schemeClr>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dirty="0" smtClean="0">
                <a:solidFill>
                  <a:schemeClr val="accent1">
                    <a:lumMod val="50000"/>
                  </a:schemeClr>
                </a:solidFill>
              </a:rPr>
              <a:t>Reasons for the Investigation</a:t>
            </a:r>
            <a:endParaRPr lang="zh-CN" altLang="en-US" dirty="0">
              <a:solidFill>
                <a:schemeClr val="accent1">
                  <a:lumMod val="50000"/>
                </a:schemeClr>
              </a:solidFill>
            </a:endParaRPr>
          </a:p>
        </p:txBody>
      </p:sp>
      <p:sp>
        <p:nvSpPr>
          <p:cNvPr id="3" name="内容占位符 2"/>
          <p:cNvSpPr>
            <a:spLocks noGrp="1"/>
          </p:cNvSpPr>
          <p:nvPr>
            <p:ph idx="1"/>
          </p:nvPr>
        </p:nvSpPr>
        <p:spPr/>
        <p:txBody>
          <a:bodyPr/>
          <a:lstStyle/>
          <a:p>
            <a:r>
              <a:rPr lang="en-US" altLang="zh-CN" dirty="0" smtClean="0"/>
              <a:t>Make sure which reading style (intensive or extensive) is more suitable for students.</a:t>
            </a:r>
          </a:p>
          <a:p>
            <a:pPr>
              <a:buNone/>
            </a:pPr>
            <a:endParaRPr lang="en-US" altLang="zh-CN" dirty="0" smtClean="0"/>
          </a:p>
          <a:p>
            <a:r>
              <a:rPr lang="en-US" altLang="zh-CN" dirty="0" smtClean="0"/>
              <a:t>Explore which reading style is more effective for enhancing students’ reading ability.</a:t>
            </a:r>
            <a:endParaRPr lang="zh-CN" alt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357158" y="0"/>
            <a:ext cx="8229600" cy="1143000"/>
          </a:xfrm>
        </p:spPr>
        <p:txBody>
          <a:bodyPr/>
          <a:lstStyle/>
          <a:p>
            <a:r>
              <a:rPr lang="en-US" altLang="zh-CN" dirty="0" smtClean="0">
                <a:solidFill>
                  <a:srgbClr val="002060"/>
                </a:solidFill>
                <a:latin typeface="Arial" pitchFamily="34" charset="0"/>
                <a:cs typeface="Arial" pitchFamily="34" charset="0"/>
              </a:rPr>
              <a:t>Literature review</a:t>
            </a:r>
            <a:endParaRPr lang="zh-CN" altLang="en-US" dirty="0">
              <a:solidFill>
                <a:srgbClr val="002060"/>
              </a:solidFill>
              <a:latin typeface="Arial" pitchFamily="34" charset="0"/>
              <a:cs typeface="Arial" pitchFamily="34" charset="0"/>
            </a:endParaRPr>
          </a:p>
        </p:txBody>
      </p:sp>
      <p:sp>
        <p:nvSpPr>
          <p:cNvPr id="3" name="内容占位符 2"/>
          <p:cNvSpPr>
            <a:spLocks noGrp="1"/>
          </p:cNvSpPr>
          <p:nvPr>
            <p:ph idx="1"/>
          </p:nvPr>
        </p:nvSpPr>
        <p:spPr>
          <a:xfrm>
            <a:off x="214282" y="928670"/>
            <a:ext cx="8715404" cy="5786454"/>
          </a:xfrm>
        </p:spPr>
        <p:txBody>
          <a:bodyPr>
            <a:noAutofit/>
          </a:bodyPr>
          <a:lstStyle/>
          <a:p>
            <a:pPr algn="just">
              <a:lnSpc>
                <a:spcPct val="120000"/>
              </a:lnSpc>
            </a:pPr>
            <a:r>
              <a:rPr lang="en-US" altLang="zh-CN" sz="2000" dirty="0" smtClean="0">
                <a:solidFill>
                  <a:schemeClr val="accent3">
                    <a:lumMod val="50000"/>
                  </a:schemeClr>
                </a:solidFill>
                <a:latin typeface="Arial" pitchFamily="34" charset="0"/>
                <a:cs typeface="Arial" pitchFamily="34" charset="0"/>
              </a:rPr>
              <a:t>For intensive reading, Jeremy Harmer once gave a definition about it. He thought that ‘intensive reading is often (but not exclusively) teacher-chosen and directed’…and intensive reading always has exercises such as true/false questions, multiple choice questions. (Harmer 2015)</a:t>
            </a:r>
          </a:p>
          <a:p>
            <a:pPr algn="just">
              <a:lnSpc>
                <a:spcPct val="120000"/>
              </a:lnSpc>
            </a:pPr>
            <a:r>
              <a:rPr lang="en-US" altLang="zh-CN" sz="2000" dirty="0" smtClean="0">
                <a:solidFill>
                  <a:schemeClr val="accent3">
                    <a:lumMod val="50000"/>
                  </a:schemeClr>
                </a:solidFill>
                <a:latin typeface="Arial" pitchFamily="34" charset="0"/>
                <a:cs typeface="Arial" pitchFamily="34" charset="0"/>
              </a:rPr>
              <a:t>As for extensive reading, according to Harmer, it often takes place outside the class and has traditionally been encouraged not for language study so much as for </a:t>
            </a:r>
            <a:r>
              <a:rPr lang="en-US" altLang="zh-CN" sz="2000" dirty="0" err="1" smtClean="0">
                <a:solidFill>
                  <a:schemeClr val="accent3">
                    <a:lumMod val="50000"/>
                  </a:schemeClr>
                </a:solidFill>
                <a:latin typeface="Arial" pitchFamily="34" charset="0"/>
                <a:cs typeface="Arial" pitchFamily="34" charset="0"/>
              </a:rPr>
              <a:t>practising</a:t>
            </a:r>
            <a:r>
              <a:rPr lang="en-US" altLang="zh-CN" sz="2000" dirty="0" smtClean="0">
                <a:solidFill>
                  <a:schemeClr val="accent3">
                    <a:lumMod val="50000"/>
                  </a:schemeClr>
                </a:solidFill>
                <a:latin typeface="Arial" pitchFamily="34" charset="0"/>
                <a:cs typeface="Arial" pitchFamily="34" charset="0"/>
              </a:rPr>
              <a:t> reading, having a pleasurable and experience and gradually acquiring language. And he also pointed out that extensive reading is significant because teachers want their students to read as much as possible… however, to encourage them read for pleasure is not enough to motivate them, reports and discussion groups should be used to keep students ‘on track’. (Harmer 2015)</a:t>
            </a:r>
          </a:p>
          <a:p>
            <a:pPr algn="just">
              <a:lnSpc>
                <a:spcPct val="120000"/>
              </a:lnSpc>
            </a:pPr>
            <a:r>
              <a:rPr lang="en-US" altLang="zh-CN" sz="2000" dirty="0" smtClean="0">
                <a:solidFill>
                  <a:schemeClr val="accent3">
                    <a:lumMod val="50000"/>
                  </a:schemeClr>
                </a:solidFill>
                <a:latin typeface="Arial" pitchFamily="34" charset="0"/>
                <a:cs typeface="Arial" pitchFamily="34" charset="0"/>
              </a:rPr>
              <a:t>Catherine Walter also believed that ‘even experienced readers </a:t>
            </a:r>
            <a:r>
              <a:rPr lang="en-US" altLang="zh-CN" sz="2000" dirty="0" err="1" smtClean="0">
                <a:solidFill>
                  <a:schemeClr val="accent3">
                    <a:lumMod val="50000"/>
                  </a:schemeClr>
                </a:solidFill>
                <a:latin typeface="Arial" pitchFamily="34" charset="0"/>
                <a:cs typeface="Arial" pitchFamily="34" charset="0"/>
              </a:rPr>
              <a:t>subvocalise</a:t>
            </a:r>
            <a:r>
              <a:rPr lang="en-US" altLang="zh-CN" sz="2000" dirty="0" smtClean="0">
                <a:solidFill>
                  <a:schemeClr val="accent3">
                    <a:lumMod val="50000"/>
                  </a:schemeClr>
                </a:solidFill>
                <a:latin typeface="Arial" pitchFamily="34" charset="0"/>
                <a:cs typeface="Arial" pitchFamily="34" charset="0"/>
              </a:rPr>
              <a:t> what they read—that is, ‘say’ the words in their heads (Walter 2008). </a:t>
            </a:r>
          </a:p>
          <a:p>
            <a:pPr algn="just"/>
            <a:endParaRPr lang="en-US" altLang="zh-CN" sz="2000" dirty="0" smtClean="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dirty="0" smtClean="0">
                <a:solidFill>
                  <a:schemeClr val="accent1">
                    <a:lumMod val="50000"/>
                  </a:schemeClr>
                </a:solidFill>
              </a:rPr>
              <a:t>Methods for the investigation</a:t>
            </a:r>
            <a:endParaRPr lang="zh-CN" altLang="en-US" dirty="0">
              <a:solidFill>
                <a:schemeClr val="accent1">
                  <a:lumMod val="50000"/>
                </a:schemeClr>
              </a:solidFill>
            </a:endParaRPr>
          </a:p>
        </p:txBody>
      </p:sp>
      <p:sp>
        <p:nvSpPr>
          <p:cNvPr id="3" name="内容占位符 2"/>
          <p:cNvSpPr>
            <a:spLocks noGrp="1"/>
          </p:cNvSpPr>
          <p:nvPr>
            <p:ph idx="1"/>
          </p:nvPr>
        </p:nvSpPr>
        <p:spPr/>
        <p:txBody>
          <a:bodyPr>
            <a:normAutofit/>
          </a:bodyPr>
          <a:lstStyle/>
          <a:p>
            <a:pPr algn="just"/>
            <a:r>
              <a:rPr lang="en-US" altLang="zh-CN" dirty="0" smtClean="0">
                <a:solidFill>
                  <a:schemeClr val="accent3">
                    <a:lumMod val="50000"/>
                  </a:schemeClr>
                </a:solidFill>
              </a:rPr>
              <a:t>While planning and implementing a reading class, one teaching method is adapted in the class: Task-based learning (Pre-task, task cycle, language focus) (Willis 2012)</a:t>
            </a:r>
          </a:p>
          <a:p>
            <a:pPr algn="just"/>
            <a:r>
              <a:rPr lang="en-US" altLang="zh-CN" dirty="0" smtClean="0">
                <a:solidFill>
                  <a:schemeClr val="accent3">
                    <a:lumMod val="50000"/>
                  </a:schemeClr>
                </a:solidFill>
              </a:rPr>
              <a:t>While evaluating the reading class, students will be asked to finish a questionnaire to help the evaluation.</a:t>
            </a:r>
            <a:endParaRPr lang="zh-CN" altLang="en-US" dirty="0">
              <a:solidFill>
                <a:schemeClr val="accent3">
                  <a:lumMod val="50000"/>
                </a:schemeClr>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0" y="0"/>
            <a:ext cx="8929718" cy="571480"/>
          </a:xfrm>
        </p:spPr>
        <p:txBody>
          <a:bodyPr>
            <a:normAutofit fontScale="90000"/>
          </a:bodyPr>
          <a:lstStyle/>
          <a:p>
            <a:r>
              <a:rPr lang="en-US" altLang="zh-CN" dirty="0" smtClean="0">
                <a:solidFill>
                  <a:schemeClr val="accent1">
                    <a:lumMod val="50000"/>
                  </a:schemeClr>
                </a:solidFill>
              </a:rPr>
              <a:t>Step 1 Lesson Plan (1 hour teaching)</a:t>
            </a:r>
            <a:endParaRPr lang="zh-CN" altLang="en-US" dirty="0">
              <a:solidFill>
                <a:schemeClr val="accent1">
                  <a:lumMod val="50000"/>
                </a:schemeClr>
              </a:solidFill>
            </a:endParaRPr>
          </a:p>
        </p:txBody>
      </p:sp>
      <p:sp>
        <p:nvSpPr>
          <p:cNvPr id="3" name="内容占位符 2"/>
          <p:cNvSpPr>
            <a:spLocks noGrp="1"/>
          </p:cNvSpPr>
          <p:nvPr>
            <p:ph idx="1"/>
          </p:nvPr>
        </p:nvSpPr>
        <p:spPr>
          <a:xfrm>
            <a:off x="0" y="785794"/>
            <a:ext cx="9429784" cy="5929354"/>
          </a:xfrm>
        </p:spPr>
        <p:txBody>
          <a:bodyPr>
            <a:noAutofit/>
          </a:bodyPr>
          <a:lstStyle/>
          <a:p>
            <a:r>
              <a:rPr lang="en-US" altLang="zh-CN" sz="2400" dirty="0" smtClean="0">
                <a:solidFill>
                  <a:schemeClr val="accent3">
                    <a:lumMod val="50000"/>
                  </a:schemeClr>
                </a:solidFill>
                <a:latin typeface="Arial" pitchFamily="34" charset="0"/>
                <a:cs typeface="Arial" pitchFamily="34" charset="0"/>
              </a:rPr>
              <a:t>The aims of the class.</a:t>
            </a:r>
          </a:p>
          <a:p>
            <a:pPr marL="514350" indent="-514350">
              <a:buAutoNum type="arabicPeriod"/>
            </a:pPr>
            <a:r>
              <a:rPr lang="en-US" altLang="zh-CN" sz="2400" dirty="0" smtClean="0">
                <a:solidFill>
                  <a:schemeClr val="accent3">
                    <a:lumMod val="50000"/>
                  </a:schemeClr>
                </a:solidFill>
                <a:latin typeface="Arial" pitchFamily="34" charset="0"/>
                <a:cs typeface="Arial" pitchFamily="34" charset="0"/>
              </a:rPr>
              <a:t>Ask students to read in two different reading styles.</a:t>
            </a:r>
          </a:p>
          <a:p>
            <a:pPr marL="514350" indent="-514350">
              <a:buAutoNum type="arabicPeriod"/>
            </a:pPr>
            <a:r>
              <a:rPr lang="en-US" altLang="zh-CN" sz="2400" dirty="0" smtClean="0">
                <a:solidFill>
                  <a:schemeClr val="accent3">
                    <a:lumMod val="50000"/>
                  </a:schemeClr>
                </a:solidFill>
                <a:latin typeface="Arial" pitchFamily="34" charset="0"/>
                <a:cs typeface="Arial" pitchFamily="34" charset="0"/>
              </a:rPr>
              <a:t>Explore which reading style is more suitable for a reading class.</a:t>
            </a:r>
          </a:p>
          <a:p>
            <a:r>
              <a:rPr lang="en-US" altLang="zh-CN" sz="2400" dirty="0" smtClean="0">
                <a:solidFill>
                  <a:schemeClr val="accent3">
                    <a:lumMod val="50000"/>
                  </a:schemeClr>
                </a:solidFill>
                <a:latin typeface="Arial" pitchFamily="34" charset="0"/>
                <a:cs typeface="Arial" pitchFamily="34" charset="0"/>
              </a:rPr>
              <a:t>The methodology adapted in the class.</a:t>
            </a:r>
          </a:p>
          <a:p>
            <a:r>
              <a:rPr lang="en-US" altLang="zh-CN" sz="2400" dirty="0" smtClean="0">
                <a:solidFill>
                  <a:schemeClr val="accent3">
                    <a:lumMod val="50000"/>
                  </a:schemeClr>
                </a:solidFill>
                <a:latin typeface="Arial" pitchFamily="34" charset="0"/>
                <a:cs typeface="Arial" pitchFamily="34" charset="0"/>
              </a:rPr>
              <a:t>Teaching materials in the class.</a:t>
            </a:r>
          </a:p>
          <a:p>
            <a:r>
              <a:rPr lang="en-US" altLang="zh-CN" sz="2400" dirty="0" smtClean="0">
                <a:solidFill>
                  <a:schemeClr val="accent3">
                    <a:lumMod val="50000"/>
                  </a:schemeClr>
                </a:solidFill>
                <a:latin typeface="Arial" pitchFamily="34" charset="0"/>
                <a:cs typeface="Arial" pitchFamily="34" charset="0"/>
              </a:rPr>
              <a:t>Activities during the class.</a:t>
            </a:r>
          </a:p>
          <a:p>
            <a:pPr marL="514350" indent="-514350">
              <a:buAutoNum type="arabicPeriod"/>
            </a:pPr>
            <a:r>
              <a:rPr lang="en-US" altLang="zh-CN" sz="2400" dirty="0" smtClean="0">
                <a:solidFill>
                  <a:schemeClr val="accent3">
                    <a:lumMod val="50000"/>
                  </a:schemeClr>
                </a:solidFill>
                <a:latin typeface="Arial" pitchFamily="34" charset="0"/>
                <a:cs typeface="Arial" pitchFamily="34" charset="0"/>
              </a:rPr>
              <a:t>Talk about the topic (10mins)</a:t>
            </a:r>
          </a:p>
          <a:p>
            <a:pPr marL="514350" indent="-514350">
              <a:buAutoNum type="arabicPeriod"/>
            </a:pPr>
            <a:r>
              <a:rPr lang="en-US" altLang="zh-CN" sz="2400" dirty="0" smtClean="0">
                <a:solidFill>
                  <a:schemeClr val="accent3">
                    <a:lumMod val="50000"/>
                  </a:schemeClr>
                </a:solidFill>
                <a:latin typeface="Arial" pitchFamily="34" charset="0"/>
                <a:cs typeface="Arial" pitchFamily="34" charset="0"/>
              </a:rPr>
              <a:t>Ss group 1 are required to choose one of the article which related to this topic (extensive reading)(10mins)</a:t>
            </a:r>
          </a:p>
          <a:p>
            <a:pPr marL="514350" indent="-514350">
              <a:buAutoNum type="arabicPeriod"/>
            </a:pPr>
            <a:r>
              <a:rPr lang="en-US" altLang="zh-CN" sz="2400" dirty="0" smtClean="0">
                <a:solidFill>
                  <a:schemeClr val="accent3">
                    <a:lumMod val="50000"/>
                  </a:schemeClr>
                </a:solidFill>
                <a:latin typeface="Arial" pitchFamily="34" charset="0"/>
                <a:cs typeface="Arial" pitchFamily="34" charset="0"/>
              </a:rPr>
              <a:t>Ss group 2 are asked to read the article which the teacher required. (intensive reading)(10mins)</a:t>
            </a:r>
          </a:p>
          <a:p>
            <a:pPr marL="514350" indent="-514350">
              <a:buAutoNum type="arabicPeriod"/>
            </a:pPr>
            <a:r>
              <a:rPr lang="en-US" altLang="zh-CN" sz="2400" dirty="0" smtClean="0">
                <a:solidFill>
                  <a:schemeClr val="accent3">
                    <a:lumMod val="50000"/>
                  </a:schemeClr>
                </a:solidFill>
                <a:latin typeface="Arial" pitchFamily="34" charset="0"/>
                <a:cs typeface="Arial" pitchFamily="34" charset="0"/>
              </a:rPr>
              <a:t>Those groups are going to exchange their activities.(20mins)</a:t>
            </a:r>
          </a:p>
          <a:p>
            <a:pPr marL="514350" indent="-514350">
              <a:buAutoNum type="arabicPeriod"/>
            </a:pPr>
            <a:r>
              <a:rPr lang="en-US" altLang="zh-CN" sz="2400" dirty="0" smtClean="0">
                <a:solidFill>
                  <a:schemeClr val="accent3">
                    <a:lumMod val="50000"/>
                  </a:schemeClr>
                </a:solidFill>
                <a:latin typeface="Arial" pitchFamily="34" charset="0"/>
                <a:cs typeface="Arial" pitchFamily="34" charset="0"/>
              </a:rPr>
              <a:t>Ss are asked to answer some questions which related to this topic after reading.(10mins)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dirty="0" smtClean="0">
                <a:solidFill>
                  <a:schemeClr val="accent1">
                    <a:lumMod val="50000"/>
                  </a:schemeClr>
                </a:solidFill>
              </a:rPr>
              <a:t>Step 2 Implement the class</a:t>
            </a:r>
            <a:endParaRPr lang="zh-CN" altLang="en-US" dirty="0">
              <a:solidFill>
                <a:schemeClr val="accent1">
                  <a:lumMod val="50000"/>
                </a:schemeClr>
              </a:solidFill>
            </a:endParaRPr>
          </a:p>
        </p:txBody>
      </p:sp>
      <p:sp>
        <p:nvSpPr>
          <p:cNvPr id="3" name="内容占位符 2"/>
          <p:cNvSpPr>
            <a:spLocks noGrp="1"/>
          </p:cNvSpPr>
          <p:nvPr>
            <p:ph idx="1"/>
          </p:nvPr>
        </p:nvSpPr>
        <p:spPr>
          <a:xfrm>
            <a:off x="500034" y="1428736"/>
            <a:ext cx="8229600" cy="4829196"/>
          </a:xfrm>
        </p:spPr>
        <p:txBody>
          <a:bodyPr>
            <a:normAutofit fontScale="85000" lnSpcReduction="10000"/>
          </a:bodyPr>
          <a:lstStyle/>
          <a:p>
            <a:r>
              <a:rPr lang="en-US" altLang="zh-CN" dirty="0" smtClean="0">
                <a:solidFill>
                  <a:schemeClr val="accent3">
                    <a:lumMod val="50000"/>
                  </a:schemeClr>
                </a:solidFill>
              </a:rPr>
              <a:t>Firstly the teacher introduces the topic which related to articles and lets Ss have a discussion about it.</a:t>
            </a:r>
          </a:p>
          <a:p>
            <a:r>
              <a:rPr lang="en-US" altLang="zh-CN" dirty="0" smtClean="0">
                <a:solidFill>
                  <a:schemeClr val="accent3">
                    <a:lumMod val="50000"/>
                  </a:schemeClr>
                </a:solidFill>
              </a:rPr>
              <a:t>Secondly Ss group 1 are asked to read the article they choose (extensive reading). Ss group 2 are going to read the article which the teacher required. (intensive reading)</a:t>
            </a:r>
          </a:p>
          <a:p>
            <a:r>
              <a:rPr lang="en-US" altLang="zh-CN" dirty="0" smtClean="0">
                <a:solidFill>
                  <a:schemeClr val="accent3">
                    <a:lumMod val="50000"/>
                  </a:schemeClr>
                </a:solidFill>
              </a:rPr>
              <a:t>Then Ss are asked to exchange their activities.</a:t>
            </a:r>
          </a:p>
          <a:p>
            <a:r>
              <a:rPr lang="en-US" altLang="zh-CN" dirty="0" smtClean="0">
                <a:solidFill>
                  <a:schemeClr val="accent3">
                    <a:lumMod val="50000"/>
                  </a:schemeClr>
                </a:solidFill>
              </a:rPr>
              <a:t>Finally they are going to answer questions which related to the topic.</a:t>
            </a:r>
          </a:p>
          <a:p>
            <a:r>
              <a:rPr lang="en-US" altLang="zh-CN" dirty="0" smtClean="0">
                <a:solidFill>
                  <a:schemeClr val="accent3">
                    <a:lumMod val="50000"/>
                  </a:schemeClr>
                </a:solidFill>
              </a:rPr>
              <a:t>After having class the teacher should give marks about Ss’ exercises.</a:t>
            </a:r>
            <a:endParaRPr lang="zh-CN" altLang="en-US" dirty="0">
              <a:solidFill>
                <a:schemeClr val="accent3">
                  <a:lumMod val="50000"/>
                </a:schemeClr>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428596" y="0"/>
            <a:ext cx="8229600" cy="1143000"/>
          </a:xfrm>
        </p:spPr>
        <p:txBody>
          <a:bodyPr/>
          <a:lstStyle/>
          <a:p>
            <a:r>
              <a:rPr lang="en-US" altLang="zh-CN" dirty="0" smtClean="0">
                <a:solidFill>
                  <a:schemeClr val="accent1">
                    <a:lumMod val="50000"/>
                  </a:schemeClr>
                </a:solidFill>
              </a:rPr>
              <a:t>Step 3 Evaluate the class</a:t>
            </a:r>
            <a:endParaRPr lang="zh-CN" altLang="en-US" dirty="0">
              <a:solidFill>
                <a:schemeClr val="accent1">
                  <a:lumMod val="50000"/>
                </a:schemeClr>
              </a:solidFill>
            </a:endParaRPr>
          </a:p>
        </p:txBody>
      </p:sp>
      <p:sp>
        <p:nvSpPr>
          <p:cNvPr id="3" name="内容占位符 2"/>
          <p:cNvSpPr>
            <a:spLocks noGrp="1"/>
          </p:cNvSpPr>
          <p:nvPr>
            <p:ph idx="1"/>
          </p:nvPr>
        </p:nvSpPr>
        <p:spPr>
          <a:xfrm>
            <a:off x="214282" y="1428736"/>
            <a:ext cx="8643966" cy="4643470"/>
          </a:xfrm>
        </p:spPr>
        <p:txBody>
          <a:bodyPr>
            <a:noAutofit/>
          </a:bodyPr>
          <a:lstStyle/>
          <a:p>
            <a:pPr algn="just"/>
            <a:r>
              <a:rPr lang="en-US" altLang="zh-CN" sz="2800" dirty="0" smtClean="0">
                <a:solidFill>
                  <a:schemeClr val="accent3">
                    <a:lumMod val="50000"/>
                  </a:schemeClr>
                </a:solidFill>
                <a:latin typeface="Arial" pitchFamily="34" charset="0"/>
                <a:cs typeface="Arial" pitchFamily="34" charset="0"/>
              </a:rPr>
              <a:t>Questionnaire includes:</a:t>
            </a:r>
          </a:p>
          <a:p>
            <a:pPr marL="514350" indent="-514350" algn="just">
              <a:buAutoNum type="arabicPeriod"/>
            </a:pPr>
            <a:r>
              <a:rPr lang="en-US" altLang="zh-CN" sz="2800" dirty="0" smtClean="0">
                <a:solidFill>
                  <a:schemeClr val="accent3">
                    <a:lumMod val="50000"/>
                  </a:schemeClr>
                </a:solidFill>
                <a:latin typeface="Arial" pitchFamily="34" charset="0"/>
                <a:cs typeface="Arial" pitchFamily="34" charset="0"/>
              </a:rPr>
              <a:t>Which part of the class you like best?</a:t>
            </a:r>
          </a:p>
          <a:p>
            <a:pPr marL="514350" indent="-514350" algn="just">
              <a:buAutoNum type="arabicPeriod"/>
            </a:pPr>
            <a:r>
              <a:rPr lang="en-US" altLang="zh-CN" sz="2800" dirty="0" smtClean="0">
                <a:solidFill>
                  <a:schemeClr val="accent3">
                    <a:lumMod val="50000"/>
                  </a:schemeClr>
                </a:solidFill>
                <a:latin typeface="Arial" pitchFamily="34" charset="0"/>
                <a:cs typeface="Arial" pitchFamily="34" charset="0"/>
              </a:rPr>
              <a:t>Which class activities you think is more useful?</a:t>
            </a:r>
          </a:p>
          <a:p>
            <a:pPr marL="514350" indent="-514350" algn="just">
              <a:buAutoNum type="arabicPeriod"/>
            </a:pPr>
            <a:r>
              <a:rPr lang="en-US" altLang="zh-CN" sz="2800" dirty="0" smtClean="0">
                <a:solidFill>
                  <a:schemeClr val="accent3">
                    <a:lumMod val="50000"/>
                  </a:schemeClr>
                </a:solidFill>
                <a:latin typeface="Arial" pitchFamily="34" charset="0"/>
                <a:cs typeface="Arial" pitchFamily="34" charset="0"/>
              </a:rPr>
              <a:t>What you learned during this class?</a:t>
            </a:r>
            <a:endParaRPr lang="en-US" altLang="zh-CN" sz="2800" dirty="0">
              <a:solidFill>
                <a:schemeClr val="accent3">
                  <a:lumMod val="50000"/>
                </a:schemeClr>
              </a:solidFill>
              <a:latin typeface="Arial" pitchFamily="34" charset="0"/>
              <a:cs typeface="Arial" pitchFamily="34" charset="0"/>
            </a:endParaRPr>
          </a:p>
          <a:p>
            <a:pPr marL="514350" indent="-514350" algn="just">
              <a:buAutoNum type="arabicPeriod"/>
            </a:pPr>
            <a:r>
              <a:rPr lang="en-US" altLang="zh-CN" sz="2800" dirty="0" smtClean="0">
                <a:solidFill>
                  <a:schemeClr val="accent3">
                    <a:lumMod val="50000"/>
                  </a:schemeClr>
                </a:solidFill>
                <a:latin typeface="Arial" pitchFamily="34" charset="0"/>
                <a:cs typeface="Arial" pitchFamily="34" charset="0"/>
              </a:rPr>
              <a:t>Which activities you would like to have in the next class?</a:t>
            </a:r>
          </a:p>
          <a:p>
            <a:pPr marL="514350" indent="-514350" algn="just"/>
            <a:r>
              <a:rPr lang="en-US" altLang="zh-CN" sz="2800" dirty="0" err="1" smtClean="0">
                <a:solidFill>
                  <a:schemeClr val="accent3">
                    <a:lumMod val="50000"/>
                  </a:schemeClr>
                </a:solidFill>
                <a:latin typeface="Arial" pitchFamily="34" charset="0"/>
                <a:cs typeface="Arial" pitchFamily="34" charset="0"/>
              </a:rPr>
              <a:t>Summarise</a:t>
            </a:r>
            <a:r>
              <a:rPr lang="en-US" altLang="zh-CN" sz="2800" dirty="0" smtClean="0">
                <a:solidFill>
                  <a:schemeClr val="accent3">
                    <a:lumMod val="50000"/>
                  </a:schemeClr>
                </a:solidFill>
                <a:latin typeface="Arial" pitchFamily="34" charset="0"/>
                <a:cs typeface="Arial" pitchFamily="34" charset="0"/>
              </a:rPr>
              <a:t> the answers and </a:t>
            </a:r>
            <a:r>
              <a:rPr lang="en-US" altLang="zh-CN" sz="2800" dirty="0" err="1" smtClean="0">
                <a:solidFill>
                  <a:schemeClr val="accent3">
                    <a:lumMod val="50000"/>
                  </a:schemeClr>
                </a:solidFill>
                <a:latin typeface="Arial" pitchFamily="34" charset="0"/>
                <a:cs typeface="Arial" pitchFamily="34" charset="0"/>
              </a:rPr>
              <a:t>analyse</a:t>
            </a:r>
            <a:r>
              <a:rPr lang="en-US" altLang="zh-CN" sz="2800" dirty="0" smtClean="0">
                <a:solidFill>
                  <a:schemeClr val="accent3">
                    <a:lumMod val="50000"/>
                  </a:schemeClr>
                </a:solidFill>
                <a:latin typeface="Arial" pitchFamily="34" charset="0"/>
                <a:cs typeface="Arial" pitchFamily="34" charset="0"/>
              </a:rPr>
              <a:t>.</a:t>
            </a:r>
          </a:p>
          <a:p>
            <a:pPr marL="514350" indent="-514350" algn="just"/>
            <a:r>
              <a:rPr lang="en-US" altLang="zh-CN" sz="2800" dirty="0" smtClean="0">
                <a:solidFill>
                  <a:schemeClr val="accent3">
                    <a:lumMod val="50000"/>
                  </a:schemeClr>
                </a:solidFill>
                <a:latin typeface="Arial" pitchFamily="34" charset="0"/>
                <a:cs typeface="Arial" pitchFamily="34" charset="0"/>
              </a:rPr>
              <a:t>Make a conclusion about which reading style is more suitable for a reading class.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dirty="0" smtClean="0">
                <a:solidFill>
                  <a:srgbClr val="002060"/>
                </a:solidFill>
              </a:rPr>
              <a:t>Timetable for the investigation</a:t>
            </a:r>
            <a:endParaRPr lang="zh-CN" altLang="en-US" dirty="0">
              <a:solidFill>
                <a:srgbClr val="002060"/>
              </a:solidFill>
            </a:endParaRPr>
          </a:p>
        </p:txBody>
      </p:sp>
      <p:sp>
        <p:nvSpPr>
          <p:cNvPr id="3" name="内容占位符 2"/>
          <p:cNvSpPr>
            <a:spLocks noGrp="1"/>
          </p:cNvSpPr>
          <p:nvPr>
            <p:ph idx="1"/>
          </p:nvPr>
        </p:nvSpPr>
        <p:spPr>
          <a:xfrm>
            <a:off x="428596" y="1928802"/>
            <a:ext cx="8229600" cy="3857652"/>
          </a:xfrm>
        </p:spPr>
        <p:txBody>
          <a:bodyPr>
            <a:normAutofit fontScale="92500"/>
          </a:bodyPr>
          <a:lstStyle/>
          <a:p>
            <a:r>
              <a:rPr lang="en-US" altLang="zh-CN" dirty="0" smtClean="0">
                <a:solidFill>
                  <a:schemeClr val="accent3">
                    <a:lumMod val="50000"/>
                  </a:schemeClr>
                </a:solidFill>
              </a:rPr>
              <a:t>Lesson plan—from April 1</a:t>
            </a:r>
            <a:r>
              <a:rPr lang="en-US" altLang="zh-CN" baseline="30000" dirty="0" smtClean="0">
                <a:solidFill>
                  <a:schemeClr val="accent3">
                    <a:lumMod val="50000"/>
                  </a:schemeClr>
                </a:solidFill>
              </a:rPr>
              <a:t>st</a:t>
            </a:r>
            <a:r>
              <a:rPr lang="en-US" altLang="zh-CN" dirty="0" smtClean="0">
                <a:solidFill>
                  <a:schemeClr val="accent3">
                    <a:lumMod val="50000"/>
                  </a:schemeClr>
                </a:solidFill>
              </a:rPr>
              <a:t> to </a:t>
            </a:r>
            <a:r>
              <a:rPr lang="en-US" altLang="zh-CN" dirty="0" smtClean="0">
                <a:solidFill>
                  <a:schemeClr val="accent3">
                    <a:lumMod val="50000"/>
                  </a:schemeClr>
                </a:solidFill>
              </a:rPr>
              <a:t>April 10</a:t>
            </a:r>
            <a:r>
              <a:rPr lang="en-US" altLang="zh-CN" baseline="30000" dirty="0" smtClean="0">
                <a:solidFill>
                  <a:schemeClr val="accent3">
                    <a:lumMod val="50000"/>
                  </a:schemeClr>
                </a:solidFill>
              </a:rPr>
              <a:t>th</a:t>
            </a:r>
            <a:endParaRPr lang="en-US" altLang="zh-CN" dirty="0" smtClean="0">
              <a:solidFill>
                <a:schemeClr val="accent3">
                  <a:lumMod val="50000"/>
                </a:schemeClr>
              </a:solidFill>
            </a:endParaRPr>
          </a:p>
          <a:p>
            <a:r>
              <a:rPr lang="en-US" altLang="zh-CN" dirty="0" smtClean="0">
                <a:solidFill>
                  <a:schemeClr val="accent3">
                    <a:lumMod val="50000"/>
                  </a:schemeClr>
                </a:solidFill>
              </a:rPr>
              <a:t>Implement the class— April </a:t>
            </a:r>
            <a:r>
              <a:rPr lang="en-US" altLang="zh-CN" dirty="0" smtClean="0">
                <a:solidFill>
                  <a:schemeClr val="accent3">
                    <a:lumMod val="50000"/>
                  </a:schemeClr>
                </a:solidFill>
              </a:rPr>
              <a:t>11</a:t>
            </a:r>
            <a:r>
              <a:rPr lang="en-US" altLang="zh-CN" baseline="30000" dirty="0" smtClean="0">
                <a:solidFill>
                  <a:schemeClr val="accent3">
                    <a:lumMod val="50000"/>
                  </a:schemeClr>
                </a:solidFill>
              </a:rPr>
              <a:t>th</a:t>
            </a:r>
            <a:r>
              <a:rPr lang="en-US" altLang="zh-CN" dirty="0" smtClean="0">
                <a:solidFill>
                  <a:schemeClr val="accent3">
                    <a:lumMod val="50000"/>
                  </a:schemeClr>
                </a:solidFill>
              </a:rPr>
              <a:t> to April 15</a:t>
            </a:r>
            <a:r>
              <a:rPr lang="en-US" altLang="zh-CN" baseline="30000" dirty="0" smtClean="0">
                <a:solidFill>
                  <a:schemeClr val="accent3">
                    <a:lumMod val="50000"/>
                  </a:schemeClr>
                </a:solidFill>
              </a:rPr>
              <a:t>th</a:t>
            </a:r>
            <a:endParaRPr lang="en-US" altLang="zh-CN" dirty="0" smtClean="0">
              <a:solidFill>
                <a:schemeClr val="accent3">
                  <a:lumMod val="50000"/>
                </a:schemeClr>
              </a:solidFill>
            </a:endParaRPr>
          </a:p>
          <a:p>
            <a:r>
              <a:rPr lang="en-US" altLang="zh-CN" dirty="0" smtClean="0">
                <a:solidFill>
                  <a:schemeClr val="accent3">
                    <a:lumMod val="50000"/>
                  </a:schemeClr>
                </a:solidFill>
              </a:rPr>
              <a:t>Evaluate the class:</a:t>
            </a:r>
          </a:p>
          <a:p>
            <a:pPr marL="514350" indent="-514350">
              <a:buAutoNum type="arabicPeriod"/>
            </a:pPr>
            <a:r>
              <a:rPr lang="en-US" altLang="zh-CN" dirty="0" smtClean="0">
                <a:solidFill>
                  <a:schemeClr val="accent3">
                    <a:lumMod val="50000"/>
                  </a:schemeClr>
                </a:solidFill>
              </a:rPr>
              <a:t>Questionnaire—April </a:t>
            </a:r>
            <a:r>
              <a:rPr lang="en-US" altLang="zh-CN" dirty="0" smtClean="0">
                <a:solidFill>
                  <a:schemeClr val="accent3">
                    <a:lumMod val="50000"/>
                  </a:schemeClr>
                </a:solidFill>
              </a:rPr>
              <a:t>16</a:t>
            </a:r>
            <a:r>
              <a:rPr lang="en-US" altLang="zh-CN" baseline="30000" dirty="0" smtClean="0">
                <a:solidFill>
                  <a:schemeClr val="accent3">
                    <a:lumMod val="50000"/>
                  </a:schemeClr>
                </a:solidFill>
              </a:rPr>
              <a:t>th</a:t>
            </a:r>
            <a:endParaRPr lang="en-US" altLang="zh-CN" dirty="0" smtClean="0">
              <a:solidFill>
                <a:schemeClr val="accent3">
                  <a:lumMod val="50000"/>
                </a:schemeClr>
              </a:solidFill>
            </a:endParaRPr>
          </a:p>
          <a:p>
            <a:pPr marL="514350" indent="-514350">
              <a:buAutoNum type="arabicPeriod"/>
            </a:pPr>
            <a:r>
              <a:rPr lang="en-US" altLang="zh-CN" dirty="0" smtClean="0">
                <a:solidFill>
                  <a:schemeClr val="accent3">
                    <a:lumMod val="50000"/>
                  </a:schemeClr>
                </a:solidFill>
              </a:rPr>
              <a:t>Collect and </a:t>
            </a:r>
            <a:r>
              <a:rPr lang="en-US" altLang="zh-CN" dirty="0" err="1" smtClean="0">
                <a:solidFill>
                  <a:schemeClr val="accent3">
                    <a:lumMod val="50000"/>
                  </a:schemeClr>
                </a:solidFill>
              </a:rPr>
              <a:t>analyse</a:t>
            </a:r>
            <a:r>
              <a:rPr lang="en-US" altLang="zh-CN" dirty="0" smtClean="0">
                <a:solidFill>
                  <a:schemeClr val="accent3">
                    <a:lumMod val="50000"/>
                  </a:schemeClr>
                </a:solidFill>
              </a:rPr>
              <a:t> the  result—April </a:t>
            </a:r>
            <a:r>
              <a:rPr lang="en-US" altLang="zh-CN" dirty="0" smtClean="0">
                <a:solidFill>
                  <a:schemeClr val="accent3">
                    <a:lumMod val="50000"/>
                  </a:schemeClr>
                </a:solidFill>
              </a:rPr>
              <a:t>17</a:t>
            </a:r>
            <a:r>
              <a:rPr lang="en-US" altLang="zh-CN" baseline="30000" dirty="0" smtClean="0">
                <a:solidFill>
                  <a:schemeClr val="accent3">
                    <a:lumMod val="50000"/>
                  </a:schemeClr>
                </a:solidFill>
              </a:rPr>
              <a:t>th </a:t>
            </a:r>
            <a:r>
              <a:rPr lang="en-US" altLang="zh-CN" dirty="0" smtClean="0">
                <a:solidFill>
                  <a:schemeClr val="accent3">
                    <a:lumMod val="50000"/>
                  </a:schemeClr>
                </a:solidFill>
              </a:rPr>
              <a:t> to April 20</a:t>
            </a:r>
            <a:r>
              <a:rPr lang="en-US" altLang="zh-CN" baseline="30000" dirty="0" smtClean="0">
                <a:solidFill>
                  <a:schemeClr val="accent3">
                    <a:lumMod val="50000"/>
                  </a:schemeClr>
                </a:solidFill>
              </a:rPr>
              <a:t>th</a:t>
            </a:r>
            <a:r>
              <a:rPr lang="en-US" altLang="zh-CN" dirty="0" smtClean="0">
                <a:solidFill>
                  <a:schemeClr val="accent3">
                    <a:lumMod val="50000"/>
                  </a:schemeClr>
                </a:solidFill>
              </a:rPr>
              <a:t> </a:t>
            </a:r>
            <a:endParaRPr lang="en-US" altLang="zh-CN" dirty="0" smtClean="0">
              <a:solidFill>
                <a:schemeClr val="accent3">
                  <a:lumMod val="50000"/>
                </a:schemeClr>
              </a:solidFill>
            </a:endParaRPr>
          </a:p>
          <a:p>
            <a:pPr marL="514350" indent="-514350">
              <a:buAutoNum type="arabicPeriod"/>
            </a:pPr>
            <a:r>
              <a:rPr lang="en-US" altLang="zh-CN" dirty="0" smtClean="0">
                <a:solidFill>
                  <a:schemeClr val="accent3">
                    <a:lumMod val="50000"/>
                  </a:schemeClr>
                </a:solidFill>
              </a:rPr>
              <a:t>Make a conclusion—from April </a:t>
            </a:r>
            <a:r>
              <a:rPr lang="en-US" altLang="zh-CN" dirty="0" smtClean="0">
                <a:solidFill>
                  <a:schemeClr val="accent3">
                    <a:lumMod val="50000"/>
                  </a:schemeClr>
                </a:solidFill>
              </a:rPr>
              <a:t>21</a:t>
            </a:r>
            <a:r>
              <a:rPr lang="en-US" altLang="zh-CN" baseline="30000" dirty="0" smtClean="0">
                <a:solidFill>
                  <a:schemeClr val="accent3">
                    <a:lumMod val="50000"/>
                  </a:schemeClr>
                </a:solidFill>
              </a:rPr>
              <a:t>st</a:t>
            </a:r>
            <a:r>
              <a:rPr lang="en-US" altLang="zh-CN" dirty="0" smtClean="0">
                <a:solidFill>
                  <a:schemeClr val="accent3">
                    <a:lumMod val="50000"/>
                  </a:schemeClr>
                </a:solidFill>
              </a:rPr>
              <a:t> </a:t>
            </a:r>
            <a:r>
              <a:rPr lang="en-US" altLang="zh-CN" dirty="0" smtClean="0">
                <a:solidFill>
                  <a:schemeClr val="accent3">
                    <a:lumMod val="50000"/>
                  </a:schemeClr>
                </a:solidFill>
              </a:rPr>
              <a:t>to April </a:t>
            </a:r>
            <a:r>
              <a:rPr lang="en-US" altLang="zh-CN" dirty="0" smtClean="0">
                <a:solidFill>
                  <a:schemeClr val="accent3">
                    <a:lumMod val="50000"/>
                  </a:schemeClr>
                </a:solidFill>
              </a:rPr>
              <a:t>23</a:t>
            </a:r>
            <a:r>
              <a:rPr lang="en-US" altLang="zh-CN" baseline="30000" dirty="0" smtClean="0">
                <a:solidFill>
                  <a:schemeClr val="accent3">
                    <a:lumMod val="50000"/>
                  </a:schemeClr>
                </a:solidFill>
              </a:rPr>
              <a:t>rd</a:t>
            </a:r>
            <a:r>
              <a:rPr lang="en-US" altLang="zh-CN" dirty="0" smtClean="0">
                <a:solidFill>
                  <a:schemeClr val="accent3">
                    <a:lumMod val="50000"/>
                  </a:schemeClr>
                </a:solidFill>
              </a:rPr>
              <a:t> </a:t>
            </a:r>
            <a:r>
              <a:rPr lang="en-US" altLang="zh-CN" dirty="0" smtClean="0">
                <a:solidFill>
                  <a:schemeClr val="accent3">
                    <a:lumMod val="50000"/>
                  </a:schemeClr>
                </a:solidFill>
              </a:rPr>
              <a:t> </a:t>
            </a:r>
            <a:endParaRPr lang="zh-CN" altLang="en-US" dirty="0">
              <a:solidFill>
                <a:schemeClr val="accent3">
                  <a:lumMod val="50000"/>
                </a:schemeClr>
              </a:solidFil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dirty="0" smtClean="0">
                <a:latin typeface="Arial" pitchFamily="34" charset="0"/>
                <a:cs typeface="Arial" pitchFamily="34" charset="0"/>
              </a:rPr>
              <a:t>References</a:t>
            </a:r>
            <a:endParaRPr lang="zh-CN" altLang="en-US" dirty="0">
              <a:latin typeface="Arial" pitchFamily="34" charset="0"/>
              <a:cs typeface="Arial" pitchFamily="34" charset="0"/>
            </a:endParaRPr>
          </a:p>
        </p:txBody>
      </p:sp>
      <p:sp>
        <p:nvSpPr>
          <p:cNvPr id="3" name="内容占位符 2"/>
          <p:cNvSpPr>
            <a:spLocks noGrp="1"/>
          </p:cNvSpPr>
          <p:nvPr>
            <p:ph idx="1"/>
          </p:nvPr>
        </p:nvSpPr>
        <p:spPr>
          <a:xfrm>
            <a:off x="214282" y="1785926"/>
            <a:ext cx="8786842" cy="4143404"/>
          </a:xfrm>
        </p:spPr>
        <p:txBody>
          <a:bodyPr>
            <a:noAutofit/>
          </a:bodyPr>
          <a:lstStyle/>
          <a:p>
            <a:r>
              <a:rPr lang="en-US" altLang="zh-CN" sz="2400" b="1" dirty="0" smtClean="0">
                <a:solidFill>
                  <a:schemeClr val="accent3">
                    <a:lumMod val="50000"/>
                  </a:schemeClr>
                </a:solidFill>
                <a:latin typeface="Times New Roman" pitchFamily="18" charset="0"/>
                <a:cs typeface="Times New Roman" pitchFamily="18" charset="0"/>
              </a:rPr>
              <a:t>Alderson and Urquhart, 1984, </a:t>
            </a:r>
            <a:r>
              <a:rPr lang="en-US" altLang="zh-CN" sz="2400" b="1" i="1" dirty="0" smtClean="0">
                <a:solidFill>
                  <a:schemeClr val="accent3">
                    <a:lumMod val="50000"/>
                  </a:schemeClr>
                </a:solidFill>
                <a:latin typeface="Times New Roman" pitchFamily="18" charset="0"/>
                <a:cs typeface="Times New Roman" pitchFamily="18" charset="0"/>
              </a:rPr>
              <a:t>Reading in a Foreign Language</a:t>
            </a:r>
          </a:p>
          <a:p>
            <a:r>
              <a:rPr lang="en-US" altLang="zh-CN" sz="2400" b="1" dirty="0" err="1" smtClean="0">
                <a:solidFill>
                  <a:schemeClr val="accent3">
                    <a:lumMod val="50000"/>
                  </a:schemeClr>
                </a:solidFill>
                <a:latin typeface="Times New Roman" pitchFamily="18" charset="0"/>
                <a:cs typeface="Times New Roman" pitchFamily="18" charset="0"/>
              </a:rPr>
              <a:t>Carrell</a:t>
            </a:r>
            <a:r>
              <a:rPr lang="en-US" altLang="zh-CN" sz="2400" b="1" dirty="0" smtClean="0">
                <a:solidFill>
                  <a:schemeClr val="accent3">
                    <a:lumMod val="50000"/>
                  </a:schemeClr>
                </a:solidFill>
                <a:latin typeface="Times New Roman" pitchFamily="18" charset="0"/>
                <a:cs typeface="Times New Roman" pitchFamily="18" charset="0"/>
              </a:rPr>
              <a:t> </a:t>
            </a:r>
            <a:r>
              <a:rPr lang="en-US" altLang="zh-CN" sz="2400" b="1" i="1" dirty="0" smtClean="0">
                <a:solidFill>
                  <a:schemeClr val="accent3">
                    <a:lumMod val="50000"/>
                  </a:schemeClr>
                </a:solidFill>
                <a:latin typeface="Times New Roman" pitchFamily="18" charset="0"/>
                <a:cs typeface="Times New Roman" pitchFamily="18" charset="0"/>
              </a:rPr>
              <a:t>et al</a:t>
            </a:r>
            <a:r>
              <a:rPr lang="en-US" altLang="zh-CN" sz="2400" b="1" dirty="0" smtClean="0">
                <a:solidFill>
                  <a:schemeClr val="accent3">
                    <a:lumMod val="50000"/>
                  </a:schemeClr>
                </a:solidFill>
                <a:latin typeface="Times New Roman" pitchFamily="18" charset="0"/>
                <a:cs typeface="Times New Roman" pitchFamily="18" charset="0"/>
              </a:rPr>
              <a:t>. 1988, </a:t>
            </a:r>
            <a:r>
              <a:rPr lang="en-US" altLang="zh-CN" sz="2400" b="1" i="1" dirty="0" smtClean="0">
                <a:solidFill>
                  <a:schemeClr val="accent3">
                    <a:lumMod val="50000"/>
                  </a:schemeClr>
                </a:solidFill>
                <a:latin typeface="Times New Roman" pitchFamily="18" charset="0"/>
                <a:cs typeface="Times New Roman" pitchFamily="18" charset="0"/>
              </a:rPr>
              <a:t>Interactive Approaches to Second language Reading</a:t>
            </a:r>
            <a:r>
              <a:rPr lang="en-US" altLang="zh-CN" sz="2400" b="1" dirty="0" smtClean="0">
                <a:solidFill>
                  <a:schemeClr val="accent3">
                    <a:lumMod val="50000"/>
                  </a:schemeClr>
                </a:solidFill>
                <a:latin typeface="Times New Roman" pitchFamily="18" charset="0"/>
                <a:cs typeface="Times New Roman" pitchFamily="18" charset="0"/>
              </a:rPr>
              <a:t>.</a:t>
            </a:r>
          </a:p>
          <a:p>
            <a:r>
              <a:rPr lang="en-US" altLang="zh-CN" sz="2400" b="1" dirty="0" smtClean="0">
                <a:solidFill>
                  <a:schemeClr val="accent3">
                    <a:lumMod val="50000"/>
                  </a:schemeClr>
                </a:solidFill>
                <a:latin typeface="Times New Roman" pitchFamily="18" charset="0"/>
                <a:cs typeface="Times New Roman" pitchFamily="18" charset="0"/>
              </a:rPr>
              <a:t>Carter &amp; </a:t>
            </a:r>
            <a:r>
              <a:rPr lang="en-US" altLang="zh-CN" sz="2400" b="1" dirty="0" err="1" smtClean="0">
                <a:solidFill>
                  <a:schemeClr val="accent3">
                    <a:lumMod val="50000"/>
                  </a:schemeClr>
                </a:solidFill>
                <a:latin typeface="Times New Roman" pitchFamily="18" charset="0"/>
                <a:cs typeface="Times New Roman" pitchFamily="18" charset="0"/>
              </a:rPr>
              <a:t>Nunan</a:t>
            </a:r>
            <a:r>
              <a:rPr lang="en-US" altLang="zh-CN" sz="2400" b="1" dirty="0" smtClean="0">
                <a:solidFill>
                  <a:schemeClr val="accent3">
                    <a:lumMod val="50000"/>
                  </a:schemeClr>
                </a:solidFill>
                <a:latin typeface="Times New Roman" pitchFamily="18" charset="0"/>
                <a:cs typeface="Times New Roman" pitchFamily="18" charset="0"/>
              </a:rPr>
              <a:t>, 2001, </a:t>
            </a:r>
            <a:r>
              <a:rPr lang="en-US" altLang="zh-CN" sz="2400" b="1" i="1" dirty="0" smtClean="0">
                <a:solidFill>
                  <a:schemeClr val="accent3">
                    <a:lumMod val="50000"/>
                  </a:schemeClr>
                </a:solidFill>
                <a:latin typeface="Times New Roman" pitchFamily="18" charset="0"/>
                <a:cs typeface="Times New Roman" pitchFamily="18" charset="0"/>
              </a:rPr>
              <a:t>The Cambridge Guide to Teaching English to Speakers of Other Languages</a:t>
            </a:r>
            <a:r>
              <a:rPr lang="en-US" altLang="zh-CN" sz="2400" b="1" dirty="0" smtClean="0">
                <a:solidFill>
                  <a:schemeClr val="accent3">
                    <a:lumMod val="50000"/>
                  </a:schemeClr>
                </a:solidFill>
                <a:latin typeface="Times New Roman" pitchFamily="18" charset="0"/>
                <a:cs typeface="Times New Roman" pitchFamily="18" charset="0"/>
              </a:rPr>
              <a:t>, Cambridge University.</a:t>
            </a:r>
          </a:p>
          <a:p>
            <a:r>
              <a:rPr lang="en-US" altLang="zh-CN" sz="2400" b="1" dirty="0" smtClean="0">
                <a:solidFill>
                  <a:schemeClr val="accent3">
                    <a:lumMod val="50000"/>
                  </a:schemeClr>
                </a:solidFill>
                <a:latin typeface="Times New Roman" pitchFamily="18" charset="0"/>
                <a:cs typeface="Times New Roman" pitchFamily="18" charset="0"/>
              </a:rPr>
              <a:t>Harmer, 2015, </a:t>
            </a:r>
            <a:r>
              <a:rPr lang="en-US" altLang="zh-CN" sz="2400" b="1" i="1" dirty="0" smtClean="0">
                <a:solidFill>
                  <a:schemeClr val="accent3">
                    <a:lumMod val="50000"/>
                  </a:schemeClr>
                </a:solidFill>
                <a:latin typeface="Times New Roman" pitchFamily="18" charset="0"/>
                <a:cs typeface="Times New Roman" pitchFamily="18" charset="0"/>
              </a:rPr>
              <a:t>The Practice of English Language Teaching 5</a:t>
            </a:r>
            <a:r>
              <a:rPr lang="en-US" altLang="zh-CN" sz="2400" b="1" i="1" baseline="30000" dirty="0" smtClean="0">
                <a:solidFill>
                  <a:schemeClr val="accent3">
                    <a:lumMod val="50000"/>
                  </a:schemeClr>
                </a:solidFill>
                <a:latin typeface="Times New Roman" pitchFamily="18" charset="0"/>
                <a:cs typeface="Times New Roman" pitchFamily="18" charset="0"/>
              </a:rPr>
              <a:t>th</a:t>
            </a:r>
            <a:r>
              <a:rPr lang="en-US" altLang="zh-CN" sz="2400" b="1" i="1" dirty="0" smtClean="0">
                <a:solidFill>
                  <a:schemeClr val="accent3">
                    <a:lumMod val="50000"/>
                  </a:schemeClr>
                </a:solidFill>
                <a:latin typeface="Times New Roman" pitchFamily="18" charset="0"/>
                <a:cs typeface="Times New Roman" pitchFamily="18" charset="0"/>
              </a:rPr>
              <a:t> Edition</a:t>
            </a:r>
            <a:r>
              <a:rPr lang="en-US" altLang="zh-CN" sz="2400" b="1" dirty="0" smtClean="0">
                <a:solidFill>
                  <a:schemeClr val="accent3">
                    <a:lumMod val="50000"/>
                  </a:schemeClr>
                </a:solidFill>
                <a:latin typeface="Times New Roman" pitchFamily="18" charset="0"/>
                <a:cs typeface="Times New Roman" pitchFamily="18" charset="0"/>
              </a:rPr>
              <a:t>.</a:t>
            </a:r>
          </a:p>
          <a:p>
            <a:r>
              <a:rPr lang="en-US" altLang="zh-CN" sz="2400" b="1" dirty="0" err="1" smtClean="0">
                <a:solidFill>
                  <a:schemeClr val="accent3">
                    <a:lumMod val="50000"/>
                  </a:schemeClr>
                </a:solidFill>
                <a:latin typeface="Times New Roman" pitchFamily="18" charset="0"/>
                <a:cs typeface="Times New Roman" pitchFamily="18" charset="0"/>
              </a:rPr>
              <a:t>Nuttall</a:t>
            </a:r>
            <a:r>
              <a:rPr lang="en-US" altLang="zh-CN" sz="2400" b="1" dirty="0" smtClean="0">
                <a:solidFill>
                  <a:schemeClr val="accent3">
                    <a:lumMod val="50000"/>
                  </a:schemeClr>
                </a:solidFill>
                <a:latin typeface="Times New Roman" pitchFamily="18" charset="0"/>
                <a:cs typeface="Times New Roman" pitchFamily="18" charset="0"/>
              </a:rPr>
              <a:t>, 1966, </a:t>
            </a:r>
            <a:r>
              <a:rPr lang="en-US" altLang="zh-CN" sz="2400" b="1" i="1" dirty="0" smtClean="0">
                <a:solidFill>
                  <a:schemeClr val="accent3">
                    <a:lumMod val="50000"/>
                  </a:schemeClr>
                </a:solidFill>
                <a:latin typeface="Times New Roman" pitchFamily="18" charset="0"/>
                <a:cs typeface="Times New Roman" pitchFamily="18" charset="0"/>
              </a:rPr>
              <a:t>Teaching Reading Skills in a Foreign Language</a:t>
            </a:r>
          </a:p>
          <a:p>
            <a:r>
              <a:rPr lang="en-US" altLang="zh-CN" sz="2400" b="1" dirty="0" smtClean="0">
                <a:solidFill>
                  <a:schemeClr val="accent3">
                    <a:lumMod val="50000"/>
                  </a:schemeClr>
                </a:solidFill>
                <a:latin typeface="Times New Roman" pitchFamily="18" charset="0"/>
                <a:cs typeface="Times New Roman" pitchFamily="18" charset="0"/>
              </a:rPr>
              <a:t>Smith, 1971, </a:t>
            </a:r>
            <a:r>
              <a:rPr lang="en-US" altLang="zh-CN" sz="2400" b="1" i="1" dirty="0" smtClean="0">
                <a:solidFill>
                  <a:schemeClr val="accent3">
                    <a:lumMod val="50000"/>
                  </a:schemeClr>
                </a:solidFill>
                <a:latin typeface="Times New Roman" pitchFamily="18" charset="0"/>
                <a:cs typeface="Times New Roman" pitchFamily="18" charset="0"/>
              </a:rPr>
              <a:t>Understanding Reading: A Psycholinguistic Analysis</a:t>
            </a:r>
            <a:r>
              <a:rPr lang="en-US" altLang="zh-CN" sz="2400" b="1" dirty="0" smtClean="0">
                <a:solidFill>
                  <a:schemeClr val="accent3">
                    <a:lumMod val="50000"/>
                  </a:schemeClr>
                </a:solidFill>
                <a:latin typeface="Times New Roman" pitchFamily="18" charset="0"/>
                <a:cs typeface="Times New Roman" pitchFamily="18" charset="0"/>
              </a:rPr>
              <a:t>.</a:t>
            </a:r>
          </a:p>
        </p:txBody>
      </p:sp>
    </p:spTree>
  </p:cSld>
  <p:clrMapOvr>
    <a:masterClrMapping/>
  </p:clrMapOvr>
</p:sld>
</file>

<file path=ppt/theme/theme1.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4262</TotalTime>
  <Words>808</Words>
  <PresentationFormat>全屏显示(4:3)</PresentationFormat>
  <Paragraphs>69</Paragraphs>
  <Slides>12</Slides>
  <Notes>0</Notes>
  <HiddenSlides>0</HiddenSlides>
  <MMClips>0</MMClips>
  <ScaleCrop>false</ScaleCrop>
  <HeadingPairs>
    <vt:vector size="4" baseType="variant">
      <vt:variant>
        <vt:lpstr>主题</vt:lpstr>
      </vt:variant>
      <vt:variant>
        <vt:i4>1</vt:i4>
      </vt:variant>
      <vt:variant>
        <vt:lpstr>幻灯片标题</vt:lpstr>
      </vt:variant>
      <vt:variant>
        <vt:i4>12</vt:i4>
      </vt:variant>
    </vt:vector>
  </HeadingPairs>
  <TitlesOfParts>
    <vt:vector size="13" baseType="lpstr">
      <vt:lpstr>Office 主题</vt:lpstr>
      <vt:lpstr>Research Proposal</vt:lpstr>
      <vt:lpstr>An investigation on reading styles in EFL reading class</vt:lpstr>
      <vt:lpstr>Contents</vt:lpstr>
      <vt:lpstr>Aims of the investigation</vt:lpstr>
      <vt:lpstr>Reasons for the Investigation</vt:lpstr>
      <vt:lpstr>Literature review</vt:lpstr>
      <vt:lpstr>Methods for the investigation</vt:lpstr>
      <vt:lpstr>Step 1 Lesson Plan (1 hour teaching)</vt:lpstr>
      <vt:lpstr>Step 2 Implement the class</vt:lpstr>
      <vt:lpstr>Step 3 Evaluate the class</vt:lpstr>
      <vt:lpstr>Timetable for the investigation</vt:lpstr>
      <vt:lpstr>References</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Proposal</dc:title>
  <dc:creator>pc</dc:creator>
  <cp:lastModifiedBy>pc</cp:lastModifiedBy>
  <cp:revision>43</cp:revision>
  <dcterms:created xsi:type="dcterms:W3CDTF">2022-03-28T15:00:15Z</dcterms:created>
  <dcterms:modified xsi:type="dcterms:W3CDTF">2022-04-22T22:23:30Z</dcterms:modified>
</cp:coreProperties>
</file>