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sldIdLst>
    <p:sldId id="256" r:id="rId6"/>
    <p:sldId id="257" r:id="rId7"/>
    <p:sldId id="258" r:id="rId8"/>
    <p:sldId id="268" r:id="rId9"/>
    <p:sldId id="262" r:id="rId10"/>
    <p:sldId id="266" r:id="rId11"/>
    <p:sldId id="264" r:id="rId12"/>
    <p:sldId id="260" r:id="rId13"/>
    <p:sldId id="259" r:id="rId14"/>
    <p:sldId id="267" r:id="rId15"/>
    <p:sldId id="269" r:id="rId16"/>
    <p:sldId id="271" r:id="rId17"/>
    <p:sldId id="272" r:id="rId18"/>
    <p:sldId id="273" r:id="rId19"/>
    <p:sldId id="274"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AD183-045E-4C06-9EFD-98E52C81546B}" v="6" dt="2022-02-11T14:42:47.719"/>
    <p1510:client id="{3CC5E858-4225-450F-A1DA-973900EDFDF9}" v="9" dt="2022-03-22T16:03:53.1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S::m.locock@uwtsd.ac.uk::e15b0232-237d-4436-a587-677fdd88485c" providerId="AD" clId="Web-{02DE6784-6785-45C9-A941-3F6111872893}"/>
    <pc:docChg chg="modSld">
      <pc:chgData name="Martin Locock" userId="S::m.locock@uwtsd.ac.uk::e15b0232-237d-4436-a587-677fdd88485c" providerId="AD" clId="Web-{02DE6784-6785-45C9-A941-3F6111872893}" dt="2022-03-22T07:25:17.448" v="26" actId="20577"/>
      <pc:docMkLst>
        <pc:docMk/>
      </pc:docMkLst>
      <pc:sldChg chg="modSp">
        <pc:chgData name="Martin Locock" userId="S::m.locock@uwtsd.ac.uk::e15b0232-237d-4436-a587-677fdd88485c" providerId="AD" clId="Web-{02DE6784-6785-45C9-A941-3F6111872893}" dt="2022-03-22T07:25:17.448" v="26" actId="20577"/>
        <pc:sldMkLst>
          <pc:docMk/>
          <pc:sldMk cId="1635504523" sldId="260"/>
        </pc:sldMkLst>
        <pc:spChg chg="mod">
          <ac:chgData name="Martin Locock" userId="S::m.locock@uwtsd.ac.uk::e15b0232-237d-4436-a587-677fdd88485c" providerId="AD" clId="Web-{02DE6784-6785-45C9-A941-3F6111872893}" dt="2022-03-22T07:25:17.448" v="26" actId="20577"/>
          <ac:spMkLst>
            <pc:docMk/>
            <pc:sldMk cId="1635504523" sldId="260"/>
            <ac:spMk id="3" creationId="{00000000-0000-0000-0000-000000000000}"/>
          </ac:spMkLst>
        </pc:spChg>
      </pc:sldChg>
    </pc:docChg>
  </pc:docChgLst>
  <pc:docChgLst>
    <pc:chgData name="Martin Locock" userId="e15b0232-237d-4436-a587-677fdd88485c" providerId="ADAL" clId="{05DAD183-045E-4C06-9EFD-98E52C81546B}"/>
    <pc:docChg chg="undo custSel addSld delSld modSld sldOrd addMainMaster modMainMaster">
      <pc:chgData name="Martin Locock" userId="e15b0232-237d-4436-a587-677fdd88485c" providerId="ADAL" clId="{05DAD183-045E-4C06-9EFD-98E52C81546B}" dt="2022-03-23T13:36:09.762" v="2184" actId="113"/>
      <pc:docMkLst>
        <pc:docMk/>
      </pc:docMkLst>
      <pc:sldChg chg="modSp mod">
        <pc:chgData name="Martin Locock" userId="e15b0232-237d-4436-a587-677fdd88485c" providerId="ADAL" clId="{05DAD183-045E-4C06-9EFD-98E52C81546B}" dt="2022-02-08T15:46:02.956" v="20" actId="6549"/>
        <pc:sldMkLst>
          <pc:docMk/>
          <pc:sldMk cId="167424052" sldId="256"/>
        </pc:sldMkLst>
        <pc:spChg chg="mod">
          <ac:chgData name="Martin Locock" userId="e15b0232-237d-4436-a587-677fdd88485c" providerId="ADAL" clId="{05DAD183-045E-4C06-9EFD-98E52C81546B}" dt="2022-02-08T15:46:02.956" v="20" actId="6549"/>
          <ac:spMkLst>
            <pc:docMk/>
            <pc:sldMk cId="167424052" sldId="256"/>
            <ac:spMk id="3" creationId="{00472AF1-905E-4DF7-9CA9-9062CBFE3A2F}"/>
          </ac:spMkLst>
        </pc:spChg>
      </pc:sldChg>
      <pc:sldChg chg="modSp mod">
        <pc:chgData name="Martin Locock" userId="e15b0232-237d-4436-a587-677fdd88485c" providerId="ADAL" clId="{05DAD183-045E-4C06-9EFD-98E52C81546B}" dt="2022-02-10T16:09:30.831" v="1698" actId="20577"/>
        <pc:sldMkLst>
          <pc:docMk/>
          <pc:sldMk cId="2742347393" sldId="257"/>
        </pc:sldMkLst>
        <pc:spChg chg="mod">
          <ac:chgData name="Martin Locock" userId="e15b0232-237d-4436-a587-677fdd88485c" providerId="ADAL" clId="{05DAD183-045E-4C06-9EFD-98E52C81546B}" dt="2022-02-10T16:09:30.831" v="1698" actId="20577"/>
          <ac:spMkLst>
            <pc:docMk/>
            <pc:sldMk cId="2742347393" sldId="257"/>
            <ac:spMk id="3" creationId="{FC83BEDC-4791-47AB-B6E8-74905128A117}"/>
          </ac:spMkLst>
        </pc:spChg>
      </pc:sldChg>
      <pc:sldChg chg="modSp new mod">
        <pc:chgData name="Martin Locock" userId="e15b0232-237d-4436-a587-677fdd88485c" providerId="ADAL" clId="{05DAD183-045E-4C06-9EFD-98E52C81546B}" dt="2022-02-24T12:26:31.262" v="2173" actId="27636"/>
        <pc:sldMkLst>
          <pc:docMk/>
          <pc:sldMk cId="4274015878" sldId="258"/>
        </pc:sldMkLst>
        <pc:spChg chg="mod">
          <ac:chgData name="Martin Locock" userId="e15b0232-237d-4436-a587-677fdd88485c" providerId="ADAL" clId="{05DAD183-045E-4C06-9EFD-98E52C81546B}" dt="2022-02-10T12:19:36.424" v="135" actId="20577"/>
          <ac:spMkLst>
            <pc:docMk/>
            <pc:sldMk cId="4274015878" sldId="258"/>
            <ac:spMk id="2" creationId="{511DEE4C-3B2E-4B32-8569-6E6E074B93E8}"/>
          </ac:spMkLst>
        </pc:spChg>
        <pc:spChg chg="mod">
          <ac:chgData name="Martin Locock" userId="e15b0232-237d-4436-a587-677fdd88485c" providerId="ADAL" clId="{05DAD183-045E-4C06-9EFD-98E52C81546B}" dt="2022-02-24T12:26:31.262" v="2173" actId="27636"/>
          <ac:spMkLst>
            <pc:docMk/>
            <pc:sldMk cId="4274015878" sldId="258"/>
            <ac:spMk id="3" creationId="{56BDE98C-AD9D-41F4-B65B-157203A54FAA}"/>
          </ac:spMkLst>
        </pc:spChg>
      </pc:sldChg>
      <pc:sldChg chg="addSp modSp add mod">
        <pc:chgData name="Martin Locock" userId="e15b0232-237d-4436-a587-677fdd88485c" providerId="ADAL" clId="{05DAD183-045E-4C06-9EFD-98E52C81546B}" dt="2022-02-11T14:45:31.768" v="2050" actId="20577"/>
        <pc:sldMkLst>
          <pc:docMk/>
          <pc:sldMk cId="1038523610" sldId="259"/>
        </pc:sldMkLst>
        <pc:spChg chg="mod">
          <ac:chgData name="Martin Locock" userId="e15b0232-237d-4436-a587-677fdd88485c" providerId="ADAL" clId="{05DAD183-045E-4C06-9EFD-98E52C81546B}" dt="2022-02-10T13:32:02.958" v="434" actId="20577"/>
          <ac:spMkLst>
            <pc:docMk/>
            <pc:sldMk cId="1038523610" sldId="259"/>
            <ac:spMk id="3" creationId="{00000000-0000-0000-0000-000000000000}"/>
          </ac:spMkLst>
        </pc:spChg>
        <pc:spChg chg="add mod">
          <ac:chgData name="Martin Locock" userId="e15b0232-237d-4436-a587-677fdd88485c" providerId="ADAL" clId="{05DAD183-045E-4C06-9EFD-98E52C81546B}" dt="2022-02-11T14:45:31.768" v="2050" actId="20577"/>
          <ac:spMkLst>
            <pc:docMk/>
            <pc:sldMk cId="1038523610" sldId="259"/>
            <ac:spMk id="4" creationId="{F8E82582-E829-4338-9752-F5CCDF48AF09}"/>
          </ac:spMkLst>
        </pc:spChg>
      </pc:sldChg>
      <pc:sldChg chg="modSp add mod">
        <pc:chgData name="Martin Locock" userId="e15b0232-237d-4436-a587-677fdd88485c" providerId="ADAL" clId="{05DAD183-045E-4C06-9EFD-98E52C81546B}" dt="2022-02-24T12:34:57.867" v="2176" actId="27636"/>
        <pc:sldMkLst>
          <pc:docMk/>
          <pc:sldMk cId="1635504523" sldId="260"/>
        </pc:sldMkLst>
        <pc:spChg chg="mod">
          <ac:chgData name="Martin Locock" userId="e15b0232-237d-4436-a587-677fdd88485c" providerId="ADAL" clId="{05DAD183-045E-4C06-9EFD-98E52C81546B}" dt="2022-02-24T12:34:57.867" v="2176" actId="27636"/>
          <ac:spMkLst>
            <pc:docMk/>
            <pc:sldMk cId="1635504523" sldId="260"/>
            <ac:spMk id="3" creationId="{00000000-0000-0000-0000-000000000000}"/>
          </ac:spMkLst>
        </pc:spChg>
      </pc:sldChg>
      <pc:sldChg chg="add del">
        <pc:chgData name="Martin Locock" userId="e15b0232-237d-4436-a587-677fdd88485c" providerId="ADAL" clId="{05DAD183-045E-4C06-9EFD-98E52C81546B}" dt="2022-02-10T13:31:21.718" v="404" actId="2696"/>
        <pc:sldMkLst>
          <pc:docMk/>
          <pc:sldMk cId="4243750597" sldId="261"/>
        </pc:sldMkLst>
      </pc:sldChg>
      <pc:sldChg chg="modSp add mod ord">
        <pc:chgData name="Martin Locock" userId="e15b0232-237d-4436-a587-677fdd88485c" providerId="ADAL" clId="{05DAD183-045E-4C06-9EFD-98E52C81546B}" dt="2022-02-14T15:59:02.364" v="2078" actId="20577"/>
        <pc:sldMkLst>
          <pc:docMk/>
          <pc:sldMk cId="2121752880" sldId="262"/>
        </pc:sldMkLst>
        <pc:spChg chg="mod">
          <ac:chgData name="Martin Locock" userId="e15b0232-237d-4436-a587-677fdd88485c" providerId="ADAL" clId="{05DAD183-045E-4C06-9EFD-98E52C81546B}" dt="2022-02-14T15:59:02.364" v="2078" actId="20577"/>
          <ac:spMkLst>
            <pc:docMk/>
            <pc:sldMk cId="2121752880" sldId="262"/>
            <ac:spMk id="3" creationId="{00000000-0000-0000-0000-000000000000}"/>
          </ac:spMkLst>
        </pc:spChg>
      </pc:sldChg>
      <pc:sldChg chg="add del">
        <pc:chgData name="Martin Locock" userId="e15b0232-237d-4436-a587-677fdd88485c" providerId="ADAL" clId="{05DAD183-045E-4C06-9EFD-98E52C81546B}" dt="2022-02-10T15:01:50.487" v="750" actId="2696"/>
        <pc:sldMkLst>
          <pc:docMk/>
          <pc:sldMk cId="136539430" sldId="263"/>
        </pc:sldMkLst>
      </pc:sldChg>
      <pc:sldChg chg="add">
        <pc:chgData name="Martin Locock" userId="e15b0232-237d-4436-a587-677fdd88485c" providerId="ADAL" clId="{05DAD183-045E-4C06-9EFD-98E52C81546B}" dt="2022-02-10T12:12:21.536" v="39"/>
        <pc:sldMkLst>
          <pc:docMk/>
          <pc:sldMk cId="2288526478" sldId="264"/>
        </pc:sldMkLst>
      </pc:sldChg>
      <pc:sldChg chg="add del">
        <pc:chgData name="Martin Locock" userId="e15b0232-237d-4436-a587-677fdd88485c" providerId="ADAL" clId="{05DAD183-045E-4C06-9EFD-98E52C81546B}" dt="2022-02-10T13:26:52.136" v="320" actId="2696"/>
        <pc:sldMkLst>
          <pc:docMk/>
          <pc:sldMk cId="1647555236" sldId="265"/>
        </pc:sldMkLst>
      </pc:sldChg>
      <pc:sldChg chg="add ord">
        <pc:chgData name="Martin Locock" userId="e15b0232-237d-4436-a587-677fdd88485c" providerId="ADAL" clId="{05DAD183-045E-4C06-9EFD-98E52C81546B}" dt="2022-02-11T14:39:05.268" v="1717"/>
        <pc:sldMkLst>
          <pc:docMk/>
          <pc:sldMk cId="2667643138" sldId="266"/>
        </pc:sldMkLst>
      </pc:sldChg>
      <pc:sldChg chg="modSp add mod ord">
        <pc:chgData name="Martin Locock" userId="e15b0232-237d-4436-a587-677fdd88485c" providerId="ADAL" clId="{05DAD183-045E-4C06-9EFD-98E52C81546B}" dt="2022-02-11T14:49:51.686" v="2060"/>
        <pc:sldMkLst>
          <pc:docMk/>
          <pc:sldMk cId="473594285" sldId="267"/>
        </pc:sldMkLst>
        <pc:spChg chg="mod">
          <ac:chgData name="Martin Locock" userId="e15b0232-237d-4436-a587-677fdd88485c" providerId="ADAL" clId="{05DAD183-045E-4C06-9EFD-98E52C81546B}" dt="2022-02-10T13:27:18.914" v="331" actId="20577"/>
          <ac:spMkLst>
            <pc:docMk/>
            <pc:sldMk cId="473594285" sldId="267"/>
            <ac:spMk id="3" creationId="{00000000-0000-0000-0000-000000000000}"/>
          </ac:spMkLst>
        </pc:spChg>
      </pc:sldChg>
      <pc:sldChg chg="modSp add mod">
        <pc:chgData name="Martin Locock" userId="e15b0232-237d-4436-a587-677fdd88485c" providerId="ADAL" clId="{05DAD183-045E-4C06-9EFD-98E52C81546B}" dt="2022-02-10T13:25:23.630" v="319" actId="313"/>
        <pc:sldMkLst>
          <pc:docMk/>
          <pc:sldMk cId="953889525" sldId="268"/>
        </pc:sldMkLst>
        <pc:spChg chg="mod">
          <ac:chgData name="Martin Locock" userId="e15b0232-237d-4436-a587-677fdd88485c" providerId="ADAL" clId="{05DAD183-045E-4C06-9EFD-98E52C81546B}" dt="2022-02-10T13:25:23.630" v="319" actId="313"/>
          <ac:spMkLst>
            <pc:docMk/>
            <pc:sldMk cId="953889525" sldId="268"/>
            <ac:spMk id="3" creationId="{00000000-0000-0000-0000-000000000000}"/>
          </ac:spMkLst>
        </pc:spChg>
      </pc:sldChg>
      <pc:sldChg chg="modSp new mod">
        <pc:chgData name="Martin Locock" userId="e15b0232-237d-4436-a587-677fdd88485c" providerId="ADAL" clId="{05DAD183-045E-4C06-9EFD-98E52C81546B}" dt="2022-02-11T14:50:04.881" v="2076" actId="6549"/>
        <pc:sldMkLst>
          <pc:docMk/>
          <pc:sldMk cId="895811309" sldId="269"/>
        </pc:sldMkLst>
        <pc:spChg chg="mod">
          <ac:chgData name="Martin Locock" userId="e15b0232-237d-4436-a587-677fdd88485c" providerId="ADAL" clId="{05DAD183-045E-4C06-9EFD-98E52C81546B}" dt="2022-02-10T13:32:30.130" v="454" actId="6549"/>
          <ac:spMkLst>
            <pc:docMk/>
            <pc:sldMk cId="895811309" sldId="269"/>
            <ac:spMk id="2" creationId="{48A2DA30-EF66-44AE-8B5B-1DC723E0C9A9}"/>
          </ac:spMkLst>
        </pc:spChg>
        <pc:spChg chg="mod">
          <ac:chgData name="Martin Locock" userId="e15b0232-237d-4436-a587-677fdd88485c" providerId="ADAL" clId="{05DAD183-045E-4C06-9EFD-98E52C81546B}" dt="2022-02-11T14:50:04.881" v="2076" actId="6549"/>
          <ac:spMkLst>
            <pc:docMk/>
            <pc:sldMk cId="895811309" sldId="269"/>
            <ac:spMk id="3" creationId="{D7E1E830-BF52-4AD5-95E3-9A3A3E69BF06}"/>
          </ac:spMkLst>
        </pc:spChg>
      </pc:sldChg>
      <pc:sldChg chg="modSp new mod">
        <pc:chgData name="Martin Locock" userId="e15b0232-237d-4436-a587-677fdd88485c" providerId="ADAL" clId="{05DAD183-045E-4C06-9EFD-98E52C81546B}" dt="2022-02-10T15:34:05.342" v="1067" actId="20577"/>
        <pc:sldMkLst>
          <pc:docMk/>
          <pc:sldMk cId="1196511661" sldId="270"/>
        </pc:sldMkLst>
        <pc:spChg chg="mod">
          <ac:chgData name="Martin Locock" userId="e15b0232-237d-4436-a587-677fdd88485c" providerId="ADAL" clId="{05DAD183-045E-4C06-9EFD-98E52C81546B}" dt="2022-02-10T15:32:58.843" v="913" actId="20577"/>
          <ac:spMkLst>
            <pc:docMk/>
            <pc:sldMk cId="1196511661" sldId="270"/>
            <ac:spMk id="2" creationId="{37560BAB-60B8-4980-ADC8-2AF4DB9F013A}"/>
          </ac:spMkLst>
        </pc:spChg>
        <pc:spChg chg="mod">
          <ac:chgData name="Martin Locock" userId="e15b0232-237d-4436-a587-677fdd88485c" providerId="ADAL" clId="{05DAD183-045E-4C06-9EFD-98E52C81546B}" dt="2022-02-10T15:34:05.342" v="1067" actId="20577"/>
          <ac:spMkLst>
            <pc:docMk/>
            <pc:sldMk cId="1196511661" sldId="270"/>
            <ac:spMk id="3" creationId="{0D914979-37CC-4065-B908-3635CC562B00}"/>
          </ac:spMkLst>
        </pc:spChg>
      </pc:sldChg>
      <pc:sldChg chg="new del">
        <pc:chgData name="Martin Locock" userId="e15b0232-237d-4436-a587-677fdd88485c" providerId="ADAL" clId="{05DAD183-045E-4C06-9EFD-98E52C81546B}" dt="2022-02-10T15:32:48.730" v="895" actId="680"/>
        <pc:sldMkLst>
          <pc:docMk/>
          <pc:sldMk cId="3909024208" sldId="270"/>
        </pc:sldMkLst>
      </pc:sldChg>
      <pc:sldChg chg="modSp new mod">
        <pc:chgData name="Martin Locock" userId="e15b0232-237d-4436-a587-677fdd88485c" providerId="ADAL" clId="{05DAD183-045E-4C06-9EFD-98E52C81546B}" dt="2022-02-17T14:09:45.796" v="2114" actId="20577"/>
        <pc:sldMkLst>
          <pc:docMk/>
          <pc:sldMk cId="1523874057" sldId="271"/>
        </pc:sldMkLst>
        <pc:spChg chg="mod">
          <ac:chgData name="Martin Locock" userId="e15b0232-237d-4436-a587-677fdd88485c" providerId="ADAL" clId="{05DAD183-045E-4C06-9EFD-98E52C81546B}" dt="2022-02-10T15:48:00.261" v="1115" actId="20577"/>
          <ac:spMkLst>
            <pc:docMk/>
            <pc:sldMk cId="1523874057" sldId="271"/>
            <ac:spMk id="2" creationId="{B041C18E-774A-45F3-81E9-3745F80E8387}"/>
          </ac:spMkLst>
        </pc:spChg>
        <pc:spChg chg="mod">
          <ac:chgData name="Martin Locock" userId="e15b0232-237d-4436-a587-677fdd88485c" providerId="ADAL" clId="{05DAD183-045E-4C06-9EFD-98E52C81546B}" dt="2022-02-17T14:09:45.796" v="2114" actId="20577"/>
          <ac:spMkLst>
            <pc:docMk/>
            <pc:sldMk cId="1523874057" sldId="271"/>
            <ac:spMk id="3" creationId="{715E81BB-8FA3-4360-BBFA-930FD6806500}"/>
          </ac:spMkLst>
        </pc:spChg>
      </pc:sldChg>
      <pc:sldChg chg="delSp modSp new mod">
        <pc:chgData name="Martin Locock" userId="e15b0232-237d-4436-a587-677fdd88485c" providerId="ADAL" clId="{05DAD183-045E-4C06-9EFD-98E52C81546B}" dt="2022-02-17T14:10:04.877" v="2124" actId="20577"/>
        <pc:sldMkLst>
          <pc:docMk/>
          <pc:sldMk cId="2562857353" sldId="272"/>
        </pc:sldMkLst>
        <pc:spChg chg="del">
          <ac:chgData name="Martin Locock" userId="e15b0232-237d-4436-a587-677fdd88485c" providerId="ADAL" clId="{05DAD183-045E-4C06-9EFD-98E52C81546B}" dt="2022-02-10T15:58:52.136" v="1666" actId="478"/>
          <ac:spMkLst>
            <pc:docMk/>
            <pc:sldMk cId="2562857353" sldId="272"/>
            <ac:spMk id="2" creationId="{D41EB3DA-A22D-4D20-B758-FE038F9EF478}"/>
          </ac:spMkLst>
        </pc:spChg>
        <pc:spChg chg="mod">
          <ac:chgData name="Martin Locock" userId="e15b0232-237d-4436-a587-677fdd88485c" providerId="ADAL" clId="{05DAD183-045E-4C06-9EFD-98E52C81546B}" dt="2022-02-17T14:10:04.877" v="2124" actId="20577"/>
          <ac:spMkLst>
            <pc:docMk/>
            <pc:sldMk cId="2562857353" sldId="272"/>
            <ac:spMk id="3" creationId="{4269E30C-D558-42F0-B861-77766FBB8A0E}"/>
          </ac:spMkLst>
        </pc:spChg>
      </pc:sldChg>
      <pc:sldChg chg="addSp delSp modSp new mod">
        <pc:chgData name="Martin Locock" userId="e15b0232-237d-4436-a587-677fdd88485c" providerId="ADAL" clId="{05DAD183-045E-4C06-9EFD-98E52C81546B}" dt="2022-03-23T13:36:09.762" v="2184" actId="113"/>
        <pc:sldMkLst>
          <pc:docMk/>
          <pc:sldMk cId="1006942820" sldId="273"/>
        </pc:sldMkLst>
        <pc:spChg chg="del">
          <ac:chgData name="Martin Locock" userId="e15b0232-237d-4436-a587-677fdd88485c" providerId="ADAL" clId="{05DAD183-045E-4C06-9EFD-98E52C81546B}" dt="2022-02-10T15:59:04.771" v="1669" actId="478"/>
          <ac:spMkLst>
            <pc:docMk/>
            <pc:sldMk cId="1006942820" sldId="273"/>
            <ac:spMk id="2" creationId="{7551B1ED-17EC-4601-B679-093E9C562D84}"/>
          </ac:spMkLst>
        </pc:spChg>
        <pc:spChg chg="del">
          <ac:chgData name="Martin Locock" userId="e15b0232-237d-4436-a587-677fdd88485c" providerId="ADAL" clId="{05DAD183-045E-4C06-9EFD-98E52C81546B}" dt="2022-02-10T15:50:59.468" v="1299" actId="3680"/>
          <ac:spMkLst>
            <pc:docMk/>
            <pc:sldMk cId="1006942820" sldId="273"/>
            <ac:spMk id="3" creationId="{8D6C0BE3-F861-47EA-AFCC-1212C349079F}"/>
          </ac:spMkLst>
        </pc:spChg>
        <pc:graphicFrameChg chg="add mod ord modGraphic">
          <ac:chgData name="Martin Locock" userId="e15b0232-237d-4436-a587-677fdd88485c" providerId="ADAL" clId="{05DAD183-045E-4C06-9EFD-98E52C81546B}" dt="2022-03-23T13:36:09.762" v="2184" actId="113"/>
          <ac:graphicFrameMkLst>
            <pc:docMk/>
            <pc:sldMk cId="1006942820" sldId="273"/>
            <ac:graphicFrameMk id="4" creationId="{CA76BCB9-7706-4E4F-B8B0-3E93BE9C6E13}"/>
          </ac:graphicFrameMkLst>
        </pc:graphicFrameChg>
      </pc:sldChg>
      <pc:sldChg chg="addSp delSp modSp new mod">
        <pc:chgData name="Martin Locock" userId="e15b0232-237d-4436-a587-677fdd88485c" providerId="ADAL" clId="{05DAD183-045E-4C06-9EFD-98E52C81546B}" dt="2022-02-11T14:49:29.476" v="2058" actId="1076"/>
        <pc:sldMkLst>
          <pc:docMk/>
          <pc:sldMk cId="1572549327" sldId="274"/>
        </pc:sldMkLst>
        <pc:spChg chg="mod">
          <ac:chgData name="Martin Locock" userId="e15b0232-237d-4436-a587-677fdd88485c" providerId="ADAL" clId="{05DAD183-045E-4C06-9EFD-98E52C81546B}" dt="2022-02-10T15:55:25.699" v="1647" actId="20577"/>
          <ac:spMkLst>
            <pc:docMk/>
            <pc:sldMk cId="1572549327" sldId="274"/>
            <ac:spMk id="2" creationId="{E62CD1A5-C654-4D1E-BBD2-9C6DE5AE45D0}"/>
          </ac:spMkLst>
        </pc:spChg>
        <pc:spChg chg="mod">
          <ac:chgData name="Martin Locock" userId="e15b0232-237d-4436-a587-677fdd88485c" providerId="ADAL" clId="{05DAD183-045E-4C06-9EFD-98E52C81546B}" dt="2022-02-11T14:48:47.773" v="2053" actId="20577"/>
          <ac:spMkLst>
            <pc:docMk/>
            <pc:sldMk cId="1572549327" sldId="274"/>
            <ac:spMk id="3" creationId="{305B93E0-B0A9-4FDA-ABC6-51F9A13F5FB2}"/>
          </ac:spMkLst>
        </pc:spChg>
        <pc:graphicFrameChg chg="add del">
          <ac:chgData name="Martin Locock" userId="e15b0232-237d-4436-a587-677fdd88485c" providerId="ADAL" clId="{05DAD183-045E-4C06-9EFD-98E52C81546B}" dt="2022-02-10T15:56:24.842" v="1660"/>
          <ac:graphicFrameMkLst>
            <pc:docMk/>
            <pc:sldMk cId="1572549327" sldId="274"/>
            <ac:graphicFrameMk id="4" creationId="{C0B19BC1-F54A-4D32-9FFE-4F58CB2BE983}"/>
          </ac:graphicFrameMkLst>
        </pc:graphicFrameChg>
        <pc:picChg chg="add mod">
          <ac:chgData name="Martin Locock" userId="e15b0232-237d-4436-a587-677fdd88485c" providerId="ADAL" clId="{05DAD183-045E-4C06-9EFD-98E52C81546B}" dt="2022-02-11T14:49:29.476" v="2058" actId="1076"/>
          <ac:picMkLst>
            <pc:docMk/>
            <pc:sldMk cId="1572549327" sldId="274"/>
            <ac:picMk id="5" creationId="{AAD3FEF5-94C3-4DDE-A3B4-B5C4C84EF735}"/>
          </ac:picMkLst>
        </pc:picChg>
        <pc:picChg chg="add del mod modCrop">
          <ac:chgData name="Martin Locock" userId="e15b0232-237d-4436-a587-677fdd88485c" providerId="ADAL" clId="{05DAD183-045E-4C06-9EFD-98E52C81546B}" dt="2022-02-11T14:48:57.106" v="2054" actId="478"/>
          <ac:picMkLst>
            <pc:docMk/>
            <pc:sldMk cId="1572549327" sldId="274"/>
            <ac:picMk id="6" creationId="{EEF89AED-E641-4A0E-9F0A-642F8C9673F0}"/>
          </ac:picMkLst>
        </pc:picChg>
      </pc:sldChg>
      <pc:sldMasterChg chg="add addSldLayout">
        <pc:chgData name="Martin Locock" userId="e15b0232-237d-4436-a587-677fdd88485c" providerId="ADAL" clId="{05DAD183-045E-4C06-9EFD-98E52C81546B}" dt="2022-02-10T12:10:10.319" v="23" actId="27028"/>
        <pc:sldMasterMkLst>
          <pc:docMk/>
          <pc:sldMasterMk cId="4287470277" sldId="2147483648"/>
        </pc:sldMasterMkLst>
        <pc:sldLayoutChg chg="add">
          <pc:chgData name="Martin Locock" userId="e15b0232-237d-4436-a587-677fdd88485c" providerId="ADAL" clId="{05DAD183-045E-4C06-9EFD-98E52C81546B}" dt="2022-02-10T12:10:10.319" v="23" actId="27028"/>
          <pc:sldLayoutMkLst>
            <pc:docMk/>
            <pc:sldMasterMk cId="4287470277" sldId="2147483648"/>
            <pc:sldLayoutMk cId="871090574" sldId="2147483650"/>
          </pc:sldLayoutMkLst>
        </pc:sldLayoutChg>
      </pc:sldMasterChg>
      <pc:sldMasterChg chg="replId modSldLayout">
        <pc:chgData name="Martin Locock" userId="e15b0232-237d-4436-a587-677fdd88485c" providerId="ADAL" clId="{05DAD183-045E-4C06-9EFD-98E52C81546B}" dt="2022-02-10T12:10:10.319" v="23" actId="27028"/>
        <pc:sldMasterMkLst>
          <pc:docMk/>
          <pc:sldMasterMk cId="1836994038" sldId="2147483660"/>
        </pc:sldMasterMkLst>
        <pc:sldLayoutChg chg="replId">
          <pc:chgData name="Martin Locock" userId="e15b0232-237d-4436-a587-677fdd88485c" providerId="ADAL" clId="{05DAD183-045E-4C06-9EFD-98E52C81546B}" dt="2022-02-10T12:10:10.319" v="23" actId="27028"/>
          <pc:sldLayoutMkLst>
            <pc:docMk/>
            <pc:sldMasterMk cId="1836994038" sldId="2147483660"/>
            <pc:sldLayoutMk cId="3694762519" sldId="2147483661"/>
          </pc:sldLayoutMkLst>
        </pc:sldLayoutChg>
      </pc:sldMasterChg>
    </pc:docChg>
  </pc:docChgLst>
  <pc:docChgLst>
    <pc:chgData name="Martin Locock" userId="S::m.locock@uwtsd.ac.uk::e15b0232-237d-4436-a587-677fdd88485c" providerId="AD" clId="Web-{3CC5E858-4225-450F-A1DA-973900EDFDF9}"/>
    <pc:docChg chg="modSld">
      <pc:chgData name="Martin Locock" userId="S::m.locock@uwtsd.ac.uk::e15b0232-237d-4436-a587-677fdd88485c" providerId="AD" clId="Web-{3CC5E858-4225-450F-A1DA-973900EDFDF9}" dt="2022-03-22T16:03:52.166" v="4" actId="20577"/>
      <pc:docMkLst>
        <pc:docMk/>
      </pc:docMkLst>
      <pc:sldChg chg="modSp">
        <pc:chgData name="Martin Locock" userId="S::m.locock@uwtsd.ac.uk::e15b0232-237d-4436-a587-677fdd88485c" providerId="AD" clId="Web-{3CC5E858-4225-450F-A1DA-973900EDFDF9}" dt="2022-03-22T16:03:52.166" v="4" actId="20577"/>
        <pc:sldMkLst>
          <pc:docMk/>
          <pc:sldMk cId="895811309" sldId="269"/>
        </pc:sldMkLst>
        <pc:spChg chg="mod">
          <ac:chgData name="Martin Locock" userId="S::m.locock@uwtsd.ac.uk::e15b0232-237d-4436-a587-677fdd88485c" providerId="AD" clId="Web-{3CC5E858-4225-450F-A1DA-973900EDFDF9}" dt="2022-03-22T16:03:52.166" v="4" actId="20577"/>
          <ac:spMkLst>
            <pc:docMk/>
            <pc:sldMk cId="895811309" sldId="269"/>
            <ac:spMk id="3" creationId="{D7E1E830-BF52-4AD5-95E3-9A3A3E69BF0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ABC6-128C-4C37-8061-BADC733769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A36F67-2CDD-4FFE-9FB9-05A11F3211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C9B01C-363C-49DD-A505-53075C7BFD58}"/>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036F19F7-B6B3-452C-B4F4-4236D1F672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2AF0C-1A61-48A7-9A6E-5B1F7236FC2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1326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6052-14FD-4D55-B2C7-299C7F746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A2331C-3268-4A1E-9A0A-78A858E3C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E9F47-3B00-446E-9374-2BF122491ACC}"/>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BBF62808-7519-491E-9ED7-097752A72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80854-FB7C-411D-AB83-3CAD16F982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694762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4E23-E8E4-44FF-8D87-96702EABE4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3A92FD-51DC-4182-9F60-0A0C7B60B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7527D-5FF3-4425-8A3A-BFAFB0C6359A}"/>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36FFD1D4-4C45-449A-98EF-2B519E85E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CCA265-8993-4376-8CE0-B59CE21BFBB8}"/>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91401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086BE-493F-4E78-9C2F-59904943B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32A62-38CC-446A-9022-E75CC5EF8C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5C2A2D-7ED5-49AC-BF98-0AFB39B367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26D919-2F76-4744-8263-85194C0AC50F}"/>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6" name="Footer Placeholder 5">
            <a:extLst>
              <a:ext uri="{FF2B5EF4-FFF2-40B4-BE49-F238E27FC236}">
                <a16:creationId xmlns:a16="http://schemas.microsoft.com/office/drawing/2014/main" id="{15DBC662-27EC-4953-87A8-2507E2AB44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AF390-952D-4C3D-BED1-C5CCB09B0C26}"/>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01612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174-8398-4DC3-B6F8-424A39428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B178F2-FE2B-4FCF-BA0A-2B9E970D73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EEEA44-EECA-48D3-88B5-9E5344671D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23192-E5CF-4FF1-83D0-6ECE975AB7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6E8720-96F2-4DA7-86B0-0840687D47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75AC38-ED81-4E43-9FB3-DBF80AC6B4AA}"/>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8" name="Footer Placeholder 7">
            <a:extLst>
              <a:ext uri="{FF2B5EF4-FFF2-40B4-BE49-F238E27FC236}">
                <a16:creationId xmlns:a16="http://schemas.microsoft.com/office/drawing/2014/main" id="{CC25609C-1437-49FC-8930-01F21C6D8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42F758-4D8A-41E5-96D4-31EE4D5042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64866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29E8-6D37-4E58-8DC2-90FDC84DA6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017CC-8AA8-4706-BCBD-09F28F107B28}"/>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4" name="Footer Placeholder 3">
            <a:extLst>
              <a:ext uri="{FF2B5EF4-FFF2-40B4-BE49-F238E27FC236}">
                <a16:creationId xmlns:a16="http://schemas.microsoft.com/office/drawing/2014/main" id="{15DADA85-FBA3-4471-8622-236FDB7985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2CA8AA-E4B1-49BA-AE7E-9A428DCB284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1378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93496F-2CCF-4ECB-8C1C-D9899D42EBB4}"/>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3" name="Footer Placeholder 2">
            <a:extLst>
              <a:ext uri="{FF2B5EF4-FFF2-40B4-BE49-F238E27FC236}">
                <a16:creationId xmlns:a16="http://schemas.microsoft.com/office/drawing/2014/main" id="{74A3E37A-7DFA-4369-80A5-B6F450046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986418-BF1A-48A6-B418-05B82384AE22}"/>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88374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F0A0E-C8A2-467F-9F8C-E8080CF2E3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C20A39-5EFF-42ED-890B-A0D459A6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100D7E-5A79-4BBF-AE99-158950C71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3210F-1B88-422B-A097-67633523D762}"/>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6" name="Footer Placeholder 5">
            <a:extLst>
              <a:ext uri="{FF2B5EF4-FFF2-40B4-BE49-F238E27FC236}">
                <a16:creationId xmlns:a16="http://schemas.microsoft.com/office/drawing/2014/main" id="{4E3C7797-29FB-4E7B-9903-B6EF60C5B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0F3EA-4BFF-41BA-84C0-75E02EC450D5}"/>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62552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70A7C-80C9-407E-89A5-6347630CC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194111-7EF1-4769-BB8C-6AB2904CFE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D8D40E-0AE6-48FD-8976-A98C9C3D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EC2C69-0948-4626-9E74-91F32C8FCCFA}"/>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6" name="Footer Placeholder 5">
            <a:extLst>
              <a:ext uri="{FF2B5EF4-FFF2-40B4-BE49-F238E27FC236}">
                <a16:creationId xmlns:a16="http://schemas.microsoft.com/office/drawing/2014/main" id="{DAF0233F-0E51-4444-9627-55E0C6AA8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709E7-EE75-4466-839E-204D6F1E84FA}"/>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2274601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8DB3-0054-45BD-8A02-ADBB3B2CE8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0FA7F6-AECF-49FC-B039-B650F4B3A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B9DBE-89C3-4429-ABA0-5F2EC85A681E}"/>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C5BBEAC8-B552-4CCE-91BB-2FFBD7C03A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1A214-808D-4A23-8CE4-B042F40AF0FF}"/>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377272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3F8C5-7957-43E1-9D45-2DD245D577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485D61-CA90-43B3-9626-36A55E50C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FDFD50-4891-47CD-AB60-9BF4CA45C413}"/>
              </a:ext>
            </a:extLst>
          </p:cNvPr>
          <p:cNvSpPr>
            <a:spLocks noGrp="1"/>
          </p:cNvSpPr>
          <p:nvPr>
            <p:ph type="dt" sz="half" idx="10"/>
          </p:nvPr>
        </p:nvSpPr>
        <p:spPr/>
        <p:txBody>
          <a:body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306934C5-8EB3-4A2E-8C0A-51D49DA58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0BDA0-17C3-4B5F-A606-010D8869C49E}"/>
              </a:ext>
            </a:extLst>
          </p:cNvPr>
          <p:cNvSpPr>
            <a:spLocks noGrp="1"/>
          </p:cNvSpPr>
          <p:nvPr>
            <p:ph type="sldNum" sz="quarter" idx="12"/>
          </p:nvPr>
        </p:nvSpPr>
        <p:spPr/>
        <p:txBody>
          <a:bodyPr/>
          <a:lstStyle/>
          <a:p>
            <a:fld id="{03FB861E-36EE-41BB-8EB0-B4A5BCD4147B}" type="slidenum">
              <a:rPr lang="en-GB" smtClean="0"/>
              <a:t>‹#›</a:t>
            </a:fld>
            <a:endParaRPr lang="en-GB"/>
          </a:p>
        </p:txBody>
      </p:sp>
    </p:spTree>
    <p:extLst>
      <p:ext uri="{BB962C8B-B14F-4D97-AF65-F5344CB8AC3E}">
        <p14:creationId xmlns:p14="http://schemas.microsoft.com/office/powerpoint/2010/main" val="1497834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2C7F5B-AAB0-4F79-820B-05823047703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628A78-4F76-427C-9229-023D81AF0D95}" type="slidenum">
              <a:rPr lang="en-GB" smtClean="0"/>
              <a:t>‹#›</a:t>
            </a:fld>
            <a:endParaRPr lang="en-GB"/>
          </a:p>
        </p:txBody>
      </p:sp>
    </p:spTree>
    <p:extLst>
      <p:ext uri="{BB962C8B-B14F-4D97-AF65-F5344CB8AC3E}">
        <p14:creationId xmlns:p14="http://schemas.microsoft.com/office/powerpoint/2010/main" val="871090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8C46F-040A-4057-8974-611EE0F902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4F29C-D5E2-4070-A159-1CC4EAEB01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B67D0-519C-4B51-A00E-8717C17559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AA9CE-C963-4FC9-BFC9-76EFB6355B6C}" type="datetimeFigureOut">
              <a:rPr lang="en-GB" smtClean="0"/>
              <a:t>23/03/2022</a:t>
            </a:fld>
            <a:endParaRPr lang="en-GB"/>
          </a:p>
        </p:txBody>
      </p:sp>
      <p:sp>
        <p:nvSpPr>
          <p:cNvPr id="5" name="Footer Placeholder 4">
            <a:extLst>
              <a:ext uri="{FF2B5EF4-FFF2-40B4-BE49-F238E27FC236}">
                <a16:creationId xmlns:a16="http://schemas.microsoft.com/office/drawing/2014/main" id="{02249234-D4B8-48AB-AA97-BA4AD6E9D6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A922E1-AE69-477B-A7E1-E569561FF8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B861E-36EE-41BB-8EB0-B4A5BCD4147B}" type="slidenum">
              <a:rPr lang="en-GB" smtClean="0"/>
              <a:t>‹#›</a:t>
            </a:fld>
            <a:endParaRPr lang="en-GB"/>
          </a:p>
        </p:txBody>
      </p:sp>
    </p:spTree>
    <p:extLst>
      <p:ext uri="{BB962C8B-B14F-4D97-AF65-F5344CB8AC3E}">
        <p14:creationId xmlns:p14="http://schemas.microsoft.com/office/powerpoint/2010/main" val="1836994038"/>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C7F5B-AAB0-4F79-820B-058230477031}" type="datetimeFigureOut">
              <a:rPr lang="en-GB" smtClean="0"/>
              <a:t>23/03/2022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628A78-4F76-427C-9229-023D81AF0D95}" type="slidenum">
              <a:rPr lang="en-GB" smtClean="0"/>
              <a:t>‹#›</a:t>
            </a:fld>
            <a:endParaRPr lang="en-GB"/>
          </a:p>
        </p:txBody>
      </p:sp>
    </p:spTree>
    <p:extLst>
      <p:ext uri="{BB962C8B-B14F-4D97-AF65-F5344CB8AC3E}">
        <p14:creationId xmlns:p14="http://schemas.microsoft.com/office/powerpoint/2010/main" val="4287470277"/>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D0E8-5004-400D-8E13-C0783D1A288B}"/>
              </a:ext>
            </a:extLst>
          </p:cNvPr>
          <p:cNvSpPr>
            <a:spLocks noGrp="1"/>
          </p:cNvSpPr>
          <p:nvPr>
            <p:ph type="ctrTitle"/>
          </p:nvPr>
        </p:nvSpPr>
        <p:spPr/>
        <p:txBody>
          <a:bodyPr/>
          <a:lstStyle/>
          <a:p>
            <a:r>
              <a:rPr lang="en-GB"/>
              <a:t>HPAR7003 Project Planning and Delivery</a:t>
            </a:r>
          </a:p>
        </p:txBody>
      </p:sp>
      <p:sp>
        <p:nvSpPr>
          <p:cNvPr id="3" name="Subtitle 2">
            <a:extLst>
              <a:ext uri="{FF2B5EF4-FFF2-40B4-BE49-F238E27FC236}">
                <a16:creationId xmlns:a16="http://schemas.microsoft.com/office/drawing/2014/main" id="{00472AF1-905E-4DF7-9CA9-9062CBFE3A2F}"/>
              </a:ext>
            </a:extLst>
          </p:cNvPr>
          <p:cNvSpPr>
            <a:spLocks noGrp="1"/>
          </p:cNvSpPr>
          <p:nvPr>
            <p:ph type="subTitle" idx="1"/>
          </p:nvPr>
        </p:nvSpPr>
        <p:spPr/>
        <p:txBody>
          <a:bodyPr>
            <a:normAutofit/>
          </a:bodyPr>
          <a:lstStyle/>
          <a:p>
            <a:r>
              <a:rPr lang="en-GB" sz="4000" b="1"/>
              <a:t>Budget and finance</a:t>
            </a:r>
          </a:p>
        </p:txBody>
      </p:sp>
      <p:pic>
        <p:nvPicPr>
          <p:cNvPr id="4" name="Picture 3" descr="Shape&#10;&#10;Description automatically generated with medium confidence">
            <a:extLst>
              <a:ext uri="{FF2B5EF4-FFF2-40B4-BE49-F238E27FC236}">
                <a16:creationId xmlns:a16="http://schemas.microsoft.com/office/drawing/2014/main" id="{ADF82461-44FB-414A-8389-0F1B94059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167424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8FA-5F4B-4314-84BC-C02F957E0A5C}"/>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FC83BEDC-4791-47AB-B6E8-74905128A117}"/>
              </a:ext>
            </a:extLst>
          </p:cNvPr>
          <p:cNvSpPr>
            <a:spLocks noGrp="1"/>
          </p:cNvSpPr>
          <p:nvPr>
            <p:ph idx="1"/>
          </p:nvPr>
        </p:nvSpPr>
        <p:spPr>
          <a:xfrm>
            <a:off x="519419" y="1690688"/>
            <a:ext cx="10515600" cy="4351338"/>
          </a:xfrm>
        </p:spPr>
        <p:txBody>
          <a:bodyPr/>
          <a:lstStyle/>
          <a:p>
            <a:r>
              <a:rPr lang="en-GB"/>
              <a:t>Purchasing</a:t>
            </a:r>
          </a:p>
          <a:p>
            <a:r>
              <a:rPr lang="en-GB"/>
              <a:t>Payment</a:t>
            </a:r>
          </a:p>
          <a:p>
            <a:r>
              <a:rPr lang="en-GB"/>
              <a:t>Staff costs</a:t>
            </a:r>
          </a:p>
          <a:p>
            <a:r>
              <a:rPr lang="en-GB"/>
              <a:t>VAT</a:t>
            </a:r>
          </a:p>
          <a:p>
            <a:r>
              <a:rPr lang="en-GB"/>
              <a:t>Costing a project</a:t>
            </a:r>
          </a:p>
          <a:p>
            <a:r>
              <a:rPr lang="en-GB"/>
              <a:t>Reconciliation</a:t>
            </a:r>
          </a:p>
          <a:p>
            <a:r>
              <a:rPr lang="en-GB"/>
              <a:t>Exercise</a:t>
            </a:r>
          </a:p>
          <a:p>
            <a:endParaRPr lang="en-GB"/>
          </a:p>
          <a:p>
            <a:endParaRPr lang="en-GB"/>
          </a:p>
          <a:p>
            <a:endParaRPr lang="en-GB"/>
          </a:p>
        </p:txBody>
      </p:sp>
    </p:spTree>
    <p:extLst>
      <p:ext uri="{BB962C8B-B14F-4D97-AF65-F5344CB8AC3E}">
        <p14:creationId xmlns:p14="http://schemas.microsoft.com/office/powerpoint/2010/main" val="2742347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DEE4C-3B2E-4B32-8569-6E6E074B93E8}"/>
              </a:ext>
            </a:extLst>
          </p:cNvPr>
          <p:cNvSpPr>
            <a:spLocks noGrp="1"/>
          </p:cNvSpPr>
          <p:nvPr>
            <p:ph type="title"/>
          </p:nvPr>
        </p:nvSpPr>
        <p:spPr/>
        <p:txBody>
          <a:bodyPr/>
          <a:lstStyle/>
          <a:p>
            <a:r>
              <a:rPr lang="en-GB"/>
              <a:t>Finance principles</a:t>
            </a:r>
          </a:p>
        </p:txBody>
      </p:sp>
      <p:sp>
        <p:nvSpPr>
          <p:cNvPr id="3" name="Content Placeholder 2">
            <a:extLst>
              <a:ext uri="{FF2B5EF4-FFF2-40B4-BE49-F238E27FC236}">
                <a16:creationId xmlns:a16="http://schemas.microsoft.com/office/drawing/2014/main" id="{56BDE98C-AD9D-41F4-B65B-157203A54FAA}"/>
              </a:ext>
            </a:extLst>
          </p:cNvPr>
          <p:cNvSpPr>
            <a:spLocks noGrp="1"/>
          </p:cNvSpPr>
          <p:nvPr>
            <p:ph idx="1"/>
          </p:nvPr>
        </p:nvSpPr>
        <p:spPr/>
        <p:txBody>
          <a:bodyPr>
            <a:normAutofit fontScale="92500" lnSpcReduction="20000"/>
          </a:bodyPr>
          <a:lstStyle/>
          <a:p>
            <a:r>
              <a:rPr lang="en-GB"/>
              <a:t>Fixed costs -  rent for HQ building</a:t>
            </a:r>
          </a:p>
          <a:p>
            <a:r>
              <a:rPr lang="en-GB"/>
              <a:t>Variable costs  -   Portakabin hire</a:t>
            </a:r>
          </a:p>
          <a:p>
            <a:endParaRPr lang="en-GB"/>
          </a:p>
          <a:p>
            <a:r>
              <a:rPr lang="en-GB"/>
              <a:t>Core costs      cost of doing business (management, admin, rent) </a:t>
            </a:r>
          </a:p>
          <a:p>
            <a:r>
              <a:rPr lang="en-GB"/>
              <a:t>Marginal costs   costs incurred by undertaking additional work</a:t>
            </a:r>
          </a:p>
          <a:p>
            <a:endParaRPr lang="en-GB"/>
          </a:p>
          <a:p>
            <a:r>
              <a:rPr lang="en-GB"/>
              <a:t>Assets</a:t>
            </a:r>
          </a:p>
          <a:p>
            <a:r>
              <a:rPr lang="en-GB"/>
              <a:t>Consumables	</a:t>
            </a:r>
          </a:p>
          <a:p>
            <a:endParaRPr lang="en-GB"/>
          </a:p>
          <a:p>
            <a:r>
              <a:rPr lang="en-GB"/>
              <a:t>Opportunity cost</a:t>
            </a:r>
          </a:p>
          <a:p>
            <a:endParaRPr lang="en-GB"/>
          </a:p>
        </p:txBody>
      </p:sp>
    </p:spTree>
    <p:extLst>
      <p:ext uri="{BB962C8B-B14F-4D97-AF65-F5344CB8AC3E}">
        <p14:creationId xmlns:p14="http://schemas.microsoft.com/office/powerpoint/2010/main" val="427401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 budget</a:t>
            </a:r>
          </a:p>
        </p:txBody>
      </p:sp>
      <p:sp>
        <p:nvSpPr>
          <p:cNvPr id="3" name="Content Placeholder 2"/>
          <p:cNvSpPr>
            <a:spLocks noGrp="1"/>
          </p:cNvSpPr>
          <p:nvPr>
            <p:ph idx="1"/>
          </p:nvPr>
        </p:nvSpPr>
        <p:spPr/>
        <p:txBody>
          <a:bodyPr>
            <a:normAutofit lnSpcReduction="10000"/>
          </a:bodyPr>
          <a:lstStyle/>
          <a:p>
            <a:r>
              <a:rPr lang="en-GB" dirty="0"/>
              <a:t>Resources: staff (existing /new); non-staff (plant, equipment, materials, subcontractors)</a:t>
            </a:r>
          </a:p>
          <a:p>
            <a:r>
              <a:rPr lang="en-GB" dirty="0"/>
              <a:t>Rates (quotes/estimates)</a:t>
            </a:r>
          </a:p>
          <a:p>
            <a:r>
              <a:rPr lang="en-GB" dirty="0"/>
              <a:t>Step costs- rates with thresholds (4 staff need 1 vehicle, 5 staff needs 2)</a:t>
            </a:r>
          </a:p>
          <a:p>
            <a:r>
              <a:rPr lang="en-GB" dirty="0"/>
              <a:t>Period  </a:t>
            </a:r>
          </a:p>
          <a:p>
            <a:endParaRPr lang="en-GB" dirty="0"/>
          </a:p>
          <a:p>
            <a:r>
              <a:rPr lang="en-GB" dirty="0"/>
              <a:t>Top down (incremental): base on similar </a:t>
            </a:r>
            <a:r>
              <a:rPr lang="en-GB"/>
              <a:t>projects (“£</a:t>
            </a:r>
            <a:r>
              <a:rPr lang="en-GB" dirty="0"/>
              <a:t>2000/week </a:t>
            </a:r>
            <a:r>
              <a:rPr lang="en-GB"/>
              <a:t>on site”)</a:t>
            </a:r>
            <a:endParaRPr lang="en-GB" dirty="0"/>
          </a:p>
          <a:p>
            <a:r>
              <a:rPr lang="en-GB" dirty="0"/>
              <a:t>Bottom up (zero based): build up from inputs and expected duration</a:t>
            </a:r>
          </a:p>
          <a:p>
            <a:endParaRPr lang="en-GB" dirty="0"/>
          </a:p>
        </p:txBody>
      </p:sp>
    </p:spTree>
    <p:extLst>
      <p:ext uri="{BB962C8B-B14F-4D97-AF65-F5344CB8AC3E}">
        <p14:creationId xmlns:p14="http://schemas.microsoft.com/office/powerpoint/2010/main" val="953889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Purchasing process</a:t>
            </a:r>
          </a:p>
        </p:txBody>
      </p:sp>
      <p:sp>
        <p:nvSpPr>
          <p:cNvPr id="3" name="Content Placeholder 2"/>
          <p:cNvSpPr>
            <a:spLocks noGrp="1"/>
          </p:cNvSpPr>
          <p:nvPr>
            <p:ph idx="1"/>
          </p:nvPr>
        </p:nvSpPr>
        <p:spPr/>
        <p:txBody>
          <a:bodyPr>
            <a:normAutofit lnSpcReduction="10000"/>
          </a:bodyPr>
          <a:lstStyle/>
          <a:p>
            <a:r>
              <a:rPr lang="en-GB" dirty="0"/>
              <a:t>Businesses are required to keep accurate records of income and expenditure </a:t>
            </a:r>
          </a:p>
          <a:p>
            <a:r>
              <a:rPr lang="en-GB" dirty="0"/>
              <a:t>Consistency: Expenditure analysis coding by type (staff, plant hire, equipment, services) and cost centre (budget)</a:t>
            </a:r>
          </a:p>
          <a:p>
            <a:r>
              <a:rPr lang="en-GB" dirty="0"/>
              <a:t>Income coding by type  (grant, projects, sale of goods)</a:t>
            </a:r>
          </a:p>
          <a:p>
            <a:r>
              <a:rPr lang="en-GB" dirty="0"/>
              <a:t>Restricted/ Unrestricted income (grants)</a:t>
            </a:r>
          </a:p>
          <a:p>
            <a:r>
              <a:rPr lang="en-GB"/>
              <a:t>Accounting </a:t>
            </a:r>
            <a:r>
              <a:rPr lang="en-GB" dirty="0"/>
              <a:t>software</a:t>
            </a:r>
          </a:p>
          <a:p>
            <a:r>
              <a:rPr lang="en-GB" dirty="0">
                <a:solidFill>
                  <a:srgbClr val="FF0000"/>
                </a:solidFill>
              </a:rPr>
              <a:t>Work specified </a:t>
            </a:r>
            <a:r>
              <a:rPr lang="en-GB" dirty="0"/>
              <a:t>&gt; </a:t>
            </a:r>
            <a:r>
              <a:rPr lang="en-GB" dirty="0">
                <a:solidFill>
                  <a:srgbClr val="92D050"/>
                </a:solidFill>
              </a:rPr>
              <a:t>quote(s) provided </a:t>
            </a:r>
            <a:r>
              <a:rPr lang="en-GB" dirty="0"/>
              <a:t>&gt; cost agreed &gt; </a:t>
            </a:r>
            <a:r>
              <a:rPr lang="en-GB" dirty="0">
                <a:solidFill>
                  <a:srgbClr val="FF0000"/>
                </a:solidFill>
              </a:rPr>
              <a:t>Purchase Order raised</a:t>
            </a:r>
            <a:r>
              <a:rPr lang="en-GB" dirty="0"/>
              <a:t> &gt; work done &gt; </a:t>
            </a:r>
            <a:r>
              <a:rPr lang="en-GB" dirty="0">
                <a:solidFill>
                  <a:srgbClr val="92D050"/>
                </a:solidFill>
              </a:rPr>
              <a:t>invoice raised </a:t>
            </a:r>
            <a:r>
              <a:rPr lang="en-GB" dirty="0"/>
              <a:t>&gt; </a:t>
            </a:r>
            <a:r>
              <a:rPr lang="en-GB" dirty="0">
                <a:solidFill>
                  <a:srgbClr val="FF0000"/>
                </a:solidFill>
              </a:rPr>
              <a:t>payment </a:t>
            </a:r>
            <a:r>
              <a:rPr lang="en-GB">
                <a:solidFill>
                  <a:srgbClr val="FF0000"/>
                </a:solidFill>
              </a:rPr>
              <a:t>made </a:t>
            </a:r>
          </a:p>
          <a:p>
            <a:r>
              <a:rPr lang="en-GB"/>
              <a:t>Direct BACS/ card payment</a:t>
            </a:r>
            <a:endParaRPr lang="en-GB" dirty="0"/>
          </a:p>
        </p:txBody>
      </p:sp>
    </p:spTree>
    <p:extLst>
      <p:ext uri="{BB962C8B-B14F-4D97-AF65-F5344CB8AC3E}">
        <p14:creationId xmlns:p14="http://schemas.microsoft.com/office/powerpoint/2010/main" val="2121752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Purchasing</a:t>
            </a:r>
          </a:p>
        </p:txBody>
      </p:sp>
      <p:sp>
        <p:nvSpPr>
          <p:cNvPr id="3" name="Content Placeholder 2"/>
          <p:cNvSpPr>
            <a:spLocks noGrp="1"/>
          </p:cNvSpPr>
          <p:nvPr>
            <p:ph idx="1"/>
          </p:nvPr>
        </p:nvSpPr>
        <p:spPr/>
        <p:txBody>
          <a:bodyPr>
            <a:normAutofit lnSpcReduction="10000"/>
          </a:bodyPr>
          <a:lstStyle/>
          <a:p>
            <a:r>
              <a:rPr lang="en-GB" dirty="0"/>
              <a:t>Check invoice against PO – variations? Errors? VAT?</a:t>
            </a:r>
          </a:p>
          <a:p>
            <a:r>
              <a:rPr lang="en-GB" dirty="0"/>
              <a:t>Common errors:  wrong PO, using wrong rate, using different headings, maths</a:t>
            </a:r>
          </a:p>
          <a:p>
            <a:r>
              <a:rPr lang="en-GB" dirty="0"/>
              <a:t>Dispute invoice if wrong</a:t>
            </a:r>
          </a:p>
          <a:p>
            <a:r>
              <a:rPr lang="en-GB" dirty="0"/>
              <a:t>Procurement  - public sector rules, private sector ? (fraud)</a:t>
            </a:r>
          </a:p>
          <a:p>
            <a:r>
              <a:rPr lang="en-GB" dirty="0"/>
              <a:t>Quality/cost = value</a:t>
            </a:r>
          </a:p>
          <a:p>
            <a:r>
              <a:rPr lang="en-GB" dirty="0"/>
              <a:t>Clarity and transparency</a:t>
            </a:r>
          </a:p>
          <a:p>
            <a:r>
              <a:rPr lang="en-GB" dirty="0"/>
              <a:t>Declared interests</a:t>
            </a:r>
          </a:p>
          <a:p>
            <a:r>
              <a:rPr lang="en-GB" dirty="0"/>
              <a:t>Unsuccessful tenderers</a:t>
            </a:r>
          </a:p>
          <a:p>
            <a:pPr marL="0" indent="0">
              <a:buNone/>
            </a:pPr>
            <a:endParaRPr lang="en-GB" dirty="0"/>
          </a:p>
          <a:p>
            <a:endParaRPr lang="en-GB" dirty="0"/>
          </a:p>
        </p:txBody>
      </p:sp>
    </p:spTree>
    <p:extLst>
      <p:ext uri="{BB962C8B-B14F-4D97-AF65-F5344CB8AC3E}">
        <p14:creationId xmlns:p14="http://schemas.microsoft.com/office/powerpoint/2010/main" val="2667643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Chasing payment</a:t>
            </a:r>
          </a:p>
        </p:txBody>
      </p:sp>
      <p:sp>
        <p:nvSpPr>
          <p:cNvPr id="3" name="Content Placeholder 2"/>
          <p:cNvSpPr>
            <a:spLocks noGrp="1"/>
          </p:cNvSpPr>
          <p:nvPr>
            <p:ph idx="1"/>
          </p:nvPr>
        </p:nvSpPr>
        <p:spPr/>
        <p:txBody>
          <a:bodyPr>
            <a:normAutofit fontScale="92500" lnSpcReduction="10000"/>
          </a:bodyPr>
          <a:lstStyle/>
          <a:p>
            <a:r>
              <a:rPr lang="en-GB" dirty="0"/>
              <a:t>Work done as agreed?</a:t>
            </a:r>
          </a:p>
          <a:p>
            <a:r>
              <a:rPr lang="en-GB" dirty="0"/>
              <a:t>Submit invoice as instructed on PO, citing PO number</a:t>
            </a:r>
          </a:p>
          <a:p>
            <a:r>
              <a:rPr lang="en-GB" dirty="0"/>
              <a:t>Invoices usually handled by finance staff (authorised by budget holder)</a:t>
            </a:r>
          </a:p>
          <a:p>
            <a:r>
              <a:rPr lang="en-GB" dirty="0"/>
              <a:t>Include budget holder/contact in correspondence</a:t>
            </a:r>
          </a:p>
          <a:p>
            <a:r>
              <a:rPr lang="en-GB" dirty="0"/>
              <a:t>Send reminders</a:t>
            </a:r>
          </a:p>
          <a:p>
            <a:r>
              <a:rPr lang="en-GB" dirty="0"/>
              <a:t>Payment runs and payment terms</a:t>
            </a:r>
          </a:p>
          <a:p>
            <a:r>
              <a:rPr lang="en-GB" dirty="0"/>
              <a:t>Reasons for non-payment: staff absence; disorganisation; complex approval process; business in trouble; deliberate practice</a:t>
            </a:r>
          </a:p>
          <a:p>
            <a:r>
              <a:rPr lang="en-GB" dirty="0"/>
              <a:t>Treatment of non-payers </a:t>
            </a:r>
          </a:p>
          <a:p>
            <a:r>
              <a:rPr lang="en-GB" dirty="0"/>
              <a:t>Legal options</a:t>
            </a:r>
          </a:p>
        </p:txBody>
      </p:sp>
    </p:spTree>
    <p:extLst>
      <p:ext uri="{BB962C8B-B14F-4D97-AF65-F5344CB8AC3E}">
        <p14:creationId xmlns:p14="http://schemas.microsoft.com/office/powerpoint/2010/main" val="2288526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Costing: staff</a:t>
            </a:r>
          </a:p>
        </p:txBody>
      </p:sp>
      <p:sp>
        <p:nvSpPr>
          <p:cNvPr id="3" name="Content Placeholder 2"/>
          <p:cNvSpPr>
            <a:spLocks noGrp="1"/>
          </p:cNvSpPr>
          <p:nvPr>
            <p:ph idx="1"/>
          </p:nvPr>
        </p:nvSpPr>
        <p:spPr>
          <a:xfrm>
            <a:off x="762699" y="1468073"/>
            <a:ext cx="10515600" cy="5494789"/>
          </a:xfrm>
        </p:spPr>
        <p:txBody>
          <a:bodyPr vert="horz" lIns="91440" tIns="45720" rIns="91440" bIns="45720" rtlCol="0" anchor="t">
            <a:normAutofit fontScale="55000" lnSpcReduction="20000"/>
          </a:bodyPr>
          <a:lstStyle/>
          <a:p>
            <a:r>
              <a:rPr lang="en-GB" dirty="0"/>
              <a:t>Gross pay  =  Net pay (take home) + employee NI + Income tax +  employee pension contribution     = Salary</a:t>
            </a:r>
          </a:p>
          <a:p>
            <a:r>
              <a:rPr lang="en-GB" dirty="0"/>
              <a:t>On costs =  Employer NI + Employer pension contributions  (simplifying assumption = 35%)</a:t>
            </a:r>
          </a:p>
          <a:p>
            <a:r>
              <a:rPr lang="en-GB" dirty="0"/>
              <a:t>Overheads =  Share of core costs spread across all staff (rent, utilities, insurance, general equipment, CEO, central admin, consumables) (not charged on non-staff costs) </a:t>
            </a:r>
            <a:r>
              <a:rPr lang="en-GB" b="1" dirty="0">
                <a:ea typeface="+mn-lt"/>
                <a:cs typeface="+mn-lt"/>
              </a:rPr>
              <a:t>Historic England 25% </a:t>
            </a:r>
            <a:r>
              <a:rPr lang="en-GB" dirty="0">
                <a:ea typeface="+mn-lt"/>
                <a:cs typeface="+mn-lt"/>
              </a:rPr>
              <a:t>(shift to direct cost)</a:t>
            </a:r>
          </a:p>
          <a:p>
            <a:pPr marL="0" indent="0">
              <a:buNone/>
            </a:pPr>
            <a:r>
              <a:rPr lang="en-GB" dirty="0"/>
              <a:t>(sometimes on costs are treated as including overheads and vice versa) </a:t>
            </a:r>
          </a:p>
          <a:p>
            <a:pPr marL="0" indent="0">
              <a:buNone/>
            </a:pPr>
            <a:r>
              <a:rPr lang="en-GB" dirty="0"/>
              <a:t>Increments and cost of living</a:t>
            </a:r>
            <a:endParaRPr lang="en-GB" dirty="0">
              <a:cs typeface="Calibri" panose="020F0502020204030204"/>
            </a:endParaRPr>
          </a:p>
          <a:p>
            <a:r>
              <a:rPr lang="en-GB" dirty="0"/>
              <a:t>Leave annualised</a:t>
            </a:r>
          </a:p>
          <a:p>
            <a:r>
              <a:rPr lang="en-GB" dirty="0"/>
              <a:t>Working weeks/year = 46.4 or less  Working days/year =  232 or less    (sickness, co hols, training)   (typically 200-220 chargeable days :  </a:t>
            </a:r>
            <a:r>
              <a:rPr lang="en-GB" b="1" dirty="0" err="1"/>
              <a:t>MoRPHE</a:t>
            </a:r>
            <a:r>
              <a:rPr lang="en-GB" b="1" dirty="0"/>
              <a:t> 220</a:t>
            </a:r>
            <a:r>
              <a:rPr lang="en-GB" dirty="0"/>
              <a:t>)</a:t>
            </a:r>
          </a:p>
          <a:p>
            <a:endParaRPr lang="en-GB" dirty="0"/>
          </a:p>
          <a:p>
            <a:pPr marL="0" indent="0">
              <a:buNone/>
            </a:pPr>
            <a:r>
              <a:rPr lang="en-GB" dirty="0"/>
              <a:t>Example:</a:t>
            </a:r>
          </a:p>
          <a:p>
            <a:pPr marL="0" indent="0">
              <a:buNone/>
            </a:pPr>
            <a:r>
              <a:rPr lang="en-GB" dirty="0"/>
              <a:t>£20,000 annual salary = £1666 gross /month     -  £50 NI, £350 income tax, £80 pension, £1186 take home  (Student loan)</a:t>
            </a:r>
            <a:endParaRPr lang="en-GB" dirty="0">
              <a:cs typeface="Calibri"/>
            </a:endParaRPr>
          </a:p>
          <a:p>
            <a:pPr marL="0" indent="0">
              <a:buNone/>
            </a:pPr>
            <a:r>
              <a:rPr lang="en-GB" dirty="0"/>
              <a:t>Emergency tax code</a:t>
            </a:r>
          </a:p>
          <a:p>
            <a:pPr marL="0" indent="0">
              <a:buNone/>
            </a:pPr>
            <a:r>
              <a:rPr lang="en-GB" dirty="0"/>
              <a:t>On costs     -   £80 NI, £120 pension</a:t>
            </a:r>
          </a:p>
          <a:p>
            <a:pPr marL="0" indent="0">
              <a:buNone/>
            </a:pPr>
            <a:r>
              <a:rPr lang="en-GB" dirty="0"/>
              <a:t>Overheads  (formula worked out by company:  (gross + oncosts) * overhead rate (</a:t>
            </a:r>
            <a:r>
              <a:rPr lang="en-GB" dirty="0" err="1"/>
              <a:t>eg</a:t>
            </a:r>
            <a:r>
              <a:rPr lang="en-GB" dirty="0"/>
              <a:t> 80% ) = additional £1493)</a:t>
            </a:r>
            <a:endParaRPr lang="en-GB" dirty="0">
              <a:cs typeface="Calibri"/>
            </a:endParaRPr>
          </a:p>
          <a:p>
            <a:pPr marL="0" indent="0">
              <a:buNone/>
            </a:pPr>
            <a:r>
              <a:rPr lang="en-GB" dirty="0"/>
              <a:t>Monthly cost = £3359</a:t>
            </a:r>
          </a:p>
          <a:p>
            <a:pPr marL="0" indent="0">
              <a:buNone/>
            </a:pPr>
            <a:r>
              <a:rPr lang="en-GB" dirty="0"/>
              <a:t>Annual cost = 12 x 3359 = 40,306   daily cost (per day of work) = 173.73</a:t>
            </a:r>
          </a:p>
          <a:p>
            <a:pPr marL="0" indent="0">
              <a:buNone/>
            </a:pPr>
            <a:r>
              <a:rPr lang="en-GB" dirty="0"/>
              <a:t>[take home per month works out at c £59/ day, gross about £100]</a:t>
            </a:r>
          </a:p>
        </p:txBody>
      </p:sp>
    </p:spTree>
    <p:extLst>
      <p:ext uri="{BB962C8B-B14F-4D97-AF65-F5344CB8AC3E}">
        <p14:creationId xmlns:p14="http://schemas.microsoft.com/office/powerpoint/2010/main" val="1635504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VAT</a:t>
            </a:r>
            <a:endParaRPr lang="en-GB" dirty="0"/>
          </a:p>
        </p:txBody>
      </p:sp>
      <p:sp>
        <p:nvSpPr>
          <p:cNvPr id="3" name="Content Placeholder 2"/>
          <p:cNvSpPr>
            <a:spLocks noGrp="1"/>
          </p:cNvSpPr>
          <p:nvPr>
            <p:ph idx="1"/>
          </p:nvPr>
        </p:nvSpPr>
        <p:spPr/>
        <p:txBody>
          <a:bodyPr>
            <a:normAutofit fontScale="85000" lnSpcReduction="20000"/>
          </a:bodyPr>
          <a:lstStyle/>
          <a:p>
            <a:r>
              <a:rPr lang="en-GB"/>
              <a:t>Rates</a:t>
            </a:r>
            <a:r>
              <a:rPr lang="en-GB" dirty="0"/>
              <a:t>: 20% 5% 0% exempt</a:t>
            </a:r>
          </a:p>
          <a:p>
            <a:r>
              <a:rPr lang="en-GB" dirty="0"/>
              <a:t>Price including VAT = (cost * 1.2)</a:t>
            </a:r>
          </a:p>
          <a:p>
            <a:r>
              <a:rPr lang="en-GB" dirty="0"/>
              <a:t>Price excluding VAT = (VAT inclusive cost * 0.83333)</a:t>
            </a:r>
          </a:p>
          <a:p>
            <a:r>
              <a:rPr lang="en-GB" dirty="0"/>
              <a:t>Company pays on purchases</a:t>
            </a:r>
          </a:p>
          <a:p>
            <a:r>
              <a:rPr lang="en-GB" dirty="0"/>
              <a:t>Company charges on sales</a:t>
            </a:r>
          </a:p>
          <a:p>
            <a:r>
              <a:rPr lang="en-GB" dirty="0"/>
              <a:t>Collected VAT </a:t>
            </a:r>
            <a:r>
              <a:rPr lang="en-GB"/>
              <a:t>&gt; Govt  (difference)</a:t>
            </a:r>
            <a:endParaRPr lang="en-GB" dirty="0"/>
          </a:p>
          <a:p>
            <a:endParaRPr lang="en-GB" dirty="0"/>
          </a:p>
          <a:p>
            <a:r>
              <a:rPr lang="en-GB" dirty="0"/>
              <a:t>Check quotes: VAT included?</a:t>
            </a:r>
          </a:p>
          <a:p>
            <a:r>
              <a:rPr lang="en-GB" dirty="0"/>
              <a:t>Keep receipts on purchases to offset</a:t>
            </a:r>
          </a:p>
          <a:p>
            <a:r>
              <a:rPr lang="en-GB"/>
              <a:t>Threshold- £85,000/year</a:t>
            </a:r>
            <a:endParaRPr lang="en-GB" dirty="0"/>
          </a:p>
          <a:p>
            <a:r>
              <a:rPr lang="en-GB" dirty="0"/>
              <a:t>Flat rate scheme</a:t>
            </a:r>
          </a:p>
          <a:p>
            <a:endParaRPr lang="en-GB" dirty="0"/>
          </a:p>
        </p:txBody>
      </p:sp>
      <p:sp>
        <p:nvSpPr>
          <p:cNvPr id="4" name="TextBox 3">
            <a:extLst>
              <a:ext uri="{FF2B5EF4-FFF2-40B4-BE49-F238E27FC236}">
                <a16:creationId xmlns:a16="http://schemas.microsoft.com/office/drawing/2014/main" id="{F8E82582-E829-4338-9752-F5CCDF48AF09}"/>
              </a:ext>
            </a:extLst>
          </p:cNvPr>
          <p:cNvSpPr txBox="1"/>
          <p:nvPr/>
        </p:nvSpPr>
        <p:spPr>
          <a:xfrm>
            <a:off x="7550092" y="3305262"/>
            <a:ext cx="4043493" cy="4247317"/>
          </a:xfrm>
          <a:prstGeom prst="rect">
            <a:avLst/>
          </a:prstGeom>
          <a:noFill/>
          <a:ln>
            <a:solidFill>
              <a:schemeClr val="accent1"/>
            </a:solidFill>
          </a:ln>
        </p:spPr>
        <p:txBody>
          <a:bodyPr wrap="square" rtlCol="0">
            <a:spAutoFit/>
          </a:bodyPr>
          <a:lstStyle/>
          <a:p>
            <a:r>
              <a:rPr lang="en-GB"/>
              <a:t>Example VAT</a:t>
            </a:r>
          </a:p>
          <a:p>
            <a:endParaRPr lang="en-GB"/>
          </a:p>
          <a:p>
            <a:r>
              <a:rPr lang="en-GB"/>
              <a:t>Purchases                      100,000 ex VAT</a:t>
            </a:r>
          </a:p>
          <a:p>
            <a:r>
              <a:rPr lang="en-GB"/>
              <a:t>VAT on purchases            20,000</a:t>
            </a:r>
          </a:p>
          <a:p>
            <a:endParaRPr lang="en-GB"/>
          </a:p>
          <a:p>
            <a:r>
              <a:rPr lang="en-GB"/>
              <a:t>Sales                              500,000 ex VAT</a:t>
            </a:r>
          </a:p>
          <a:p>
            <a:r>
              <a:rPr lang="en-GB"/>
              <a:t>VAT on sales                 100,000  </a:t>
            </a:r>
          </a:p>
          <a:p>
            <a:endParaRPr lang="en-GB"/>
          </a:p>
          <a:p>
            <a:r>
              <a:rPr lang="en-GB"/>
              <a:t>Payment to HMRC = 100,000-20,000</a:t>
            </a:r>
          </a:p>
          <a:p>
            <a:r>
              <a:rPr lang="en-GB"/>
              <a:t>		= 80,000</a:t>
            </a:r>
          </a:p>
          <a:p>
            <a:r>
              <a:rPr lang="en-GB"/>
              <a:t>As long as company can show evidence of VAT on purchases</a:t>
            </a:r>
          </a:p>
          <a:p>
            <a:endParaRPr lang="en-GB"/>
          </a:p>
          <a:p>
            <a:endParaRPr lang="en-GB"/>
          </a:p>
          <a:p>
            <a:endParaRPr lang="en-GB"/>
          </a:p>
        </p:txBody>
      </p:sp>
    </p:spTree>
    <p:extLst>
      <p:ext uri="{BB962C8B-B14F-4D97-AF65-F5344CB8AC3E}">
        <p14:creationId xmlns:p14="http://schemas.microsoft.com/office/powerpoint/2010/main" val="1038523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Reconciliation</a:t>
            </a:r>
          </a:p>
        </p:txBody>
      </p:sp>
      <p:sp>
        <p:nvSpPr>
          <p:cNvPr id="3" name="Content Placeholder 2"/>
          <p:cNvSpPr>
            <a:spLocks noGrp="1"/>
          </p:cNvSpPr>
          <p:nvPr>
            <p:ph idx="1"/>
          </p:nvPr>
        </p:nvSpPr>
        <p:spPr/>
        <p:txBody>
          <a:bodyPr/>
          <a:lstStyle/>
          <a:p>
            <a:r>
              <a:rPr lang="en-GB" dirty="0"/>
              <a:t>Regular (monthly) process</a:t>
            </a:r>
          </a:p>
          <a:p>
            <a:r>
              <a:rPr lang="en-GB" dirty="0"/>
              <a:t>Check expected v actual (bank statement or ledger) &gt; variance (10%?)</a:t>
            </a:r>
          </a:p>
          <a:p>
            <a:r>
              <a:rPr lang="en-GB" dirty="0"/>
              <a:t>Payments in / out</a:t>
            </a:r>
          </a:p>
          <a:p>
            <a:r>
              <a:rPr lang="en-GB" dirty="0"/>
              <a:t>Outstanding</a:t>
            </a:r>
          </a:p>
          <a:p>
            <a:endParaRPr lang="en-GB" dirty="0"/>
          </a:p>
          <a:p>
            <a:r>
              <a:rPr lang="en-GB" dirty="0"/>
              <a:t>Committed expenditure: not yet invoiced/paid (accrual/matching)</a:t>
            </a:r>
          </a:p>
          <a:p>
            <a:r>
              <a:rPr lang="en-GB"/>
              <a:t>Cash flow</a:t>
            </a:r>
          </a:p>
          <a:p>
            <a:r>
              <a:rPr lang="en-GB"/>
              <a:t>Defrayment</a:t>
            </a:r>
            <a:endParaRPr lang="en-GB" dirty="0"/>
          </a:p>
        </p:txBody>
      </p:sp>
    </p:spTree>
    <p:extLst>
      <p:ext uri="{BB962C8B-B14F-4D97-AF65-F5344CB8AC3E}">
        <p14:creationId xmlns:p14="http://schemas.microsoft.com/office/powerpoint/2010/main" val="473594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2DA30-EF66-44AE-8B5B-1DC723E0C9A9}"/>
              </a:ext>
            </a:extLst>
          </p:cNvPr>
          <p:cNvSpPr>
            <a:spLocks noGrp="1"/>
          </p:cNvSpPr>
          <p:nvPr>
            <p:ph type="title"/>
          </p:nvPr>
        </p:nvSpPr>
        <p:spPr/>
        <p:txBody>
          <a:bodyPr/>
          <a:lstStyle/>
          <a:p>
            <a:r>
              <a:rPr lang="en-GB"/>
              <a:t>Costing a project</a:t>
            </a:r>
          </a:p>
        </p:txBody>
      </p:sp>
      <p:sp>
        <p:nvSpPr>
          <p:cNvPr id="3" name="Content Placeholder 2">
            <a:extLst>
              <a:ext uri="{FF2B5EF4-FFF2-40B4-BE49-F238E27FC236}">
                <a16:creationId xmlns:a16="http://schemas.microsoft.com/office/drawing/2014/main" id="{D7E1E830-BF52-4AD5-95E3-9A3A3E69BF06}"/>
              </a:ext>
            </a:extLst>
          </p:cNvPr>
          <p:cNvSpPr>
            <a:spLocks noGrp="1"/>
          </p:cNvSpPr>
          <p:nvPr>
            <p:ph idx="1"/>
          </p:nvPr>
        </p:nvSpPr>
        <p:spPr/>
        <p:txBody>
          <a:bodyPr vert="horz" lIns="91440" tIns="45720" rIns="91440" bIns="45720" rtlCol="0" anchor="t">
            <a:normAutofit fontScale="92500" lnSpcReduction="20000"/>
          </a:bodyPr>
          <a:lstStyle/>
          <a:p>
            <a:r>
              <a:rPr lang="en-GB" dirty="0"/>
              <a:t>Expected duration</a:t>
            </a:r>
          </a:p>
          <a:p>
            <a:r>
              <a:rPr lang="en-GB" dirty="0"/>
              <a:t>Desired team size</a:t>
            </a:r>
            <a:endParaRPr lang="en-GB" dirty="0">
              <a:cs typeface="Calibri"/>
            </a:endParaRPr>
          </a:p>
          <a:p>
            <a:r>
              <a:rPr lang="en-GB" dirty="0"/>
              <a:t>Plant etc</a:t>
            </a:r>
            <a:endParaRPr lang="en-GB" dirty="0">
              <a:cs typeface="Calibri"/>
            </a:endParaRPr>
          </a:p>
          <a:p>
            <a:r>
              <a:rPr lang="en-GB" dirty="0"/>
              <a:t>List resources and rates</a:t>
            </a:r>
            <a:endParaRPr lang="en-GB" dirty="0">
              <a:cs typeface="Calibri"/>
            </a:endParaRPr>
          </a:p>
          <a:p>
            <a:r>
              <a:rPr lang="en-GB" dirty="0"/>
              <a:t>Initial costing &gt; review  -  compare with other projects &gt; finalise</a:t>
            </a:r>
            <a:endParaRPr lang="en-GB" dirty="0">
              <a:cs typeface="Calibri"/>
            </a:endParaRPr>
          </a:p>
          <a:p>
            <a:r>
              <a:rPr lang="en-GB" dirty="0"/>
              <a:t>Profit/surplus</a:t>
            </a:r>
          </a:p>
          <a:p>
            <a:r>
              <a:rPr lang="en-GB" dirty="0"/>
              <a:t>Contingency</a:t>
            </a:r>
          </a:p>
          <a:p>
            <a:endParaRPr lang="en-GB"/>
          </a:p>
          <a:p>
            <a:r>
              <a:rPr lang="en-GB" dirty="0"/>
              <a:t>Large team short project or small team long project?</a:t>
            </a:r>
          </a:p>
          <a:p>
            <a:r>
              <a:rPr lang="en-GB" dirty="0"/>
              <a:t>Spreadsheet</a:t>
            </a:r>
          </a:p>
          <a:p>
            <a:endParaRPr lang="en-GB"/>
          </a:p>
          <a:p>
            <a:endParaRPr lang="en-GB"/>
          </a:p>
        </p:txBody>
      </p:sp>
    </p:spTree>
    <p:extLst>
      <p:ext uri="{BB962C8B-B14F-4D97-AF65-F5344CB8AC3E}">
        <p14:creationId xmlns:p14="http://schemas.microsoft.com/office/powerpoint/2010/main" val="895811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C18E-774A-45F3-81E9-3745F80E8387}"/>
              </a:ext>
            </a:extLst>
          </p:cNvPr>
          <p:cNvSpPr>
            <a:spLocks noGrp="1"/>
          </p:cNvSpPr>
          <p:nvPr>
            <p:ph type="title"/>
          </p:nvPr>
        </p:nvSpPr>
        <p:spPr/>
        <p:txBody>
          <a:bodyPr/>
          <a:lstStyle/>
          <a:p>
            <a:r>
              <a:rPr lang="en-GB"/>
              <a:t>Project planning and costing scenario  </a:t>
            </a:r>
          </a:p>
        </p:txBody>
      </p:sp>
      <p:sp>
        <p:nvSpPr>
          <p:cNvPr id="3" name="Content Placeholder 2">
            <a:extLst>
              <a:ext uri="{FF2B5EF4-FFF2-40B4-BE49-F238E27FC236}">
                <a16:creationId xmlns:a16="http://schemas.microsoft.com/office/drawing/2014/main" id="{715E81BB-8FA3-4360-BBFA-930FD6806500}"/>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2600">
                <a:effectLst/>
                <a:latin typeface="Calibri" panose="020F0502020204030204" pitchFamily="34" charset="0"/>
                <a:ea typeface="Calibri" panose="020F0502020204030204" pitchFamily="34" charset="0"/>
                <a:cs typeface="Times New Roman" panose="02020603050405020304" pitchFamily="18" charset="0"/>
              </a:rPr>
              <a:t>Grimsby Consultants have invited your company, AASW, to submit a costed project proposal for the evaluation of a 6 hectare development site in the Midlands to inform a planning application for a housing development by BettaBuild Housing.  The evaluation window is short because the application is supposed to be submitted shortly.  </a:t>
            </a:r>
          </a:p>
          <a:p>
            <a:pPr marL="0" indent="0">
              <a:lnSpc>
                <a:spcPct val="107000"/>
              </a:lnSpc>
              <a:spcAft>
                <a:spcPts val="800"/>
              </a:spcAft>
              <a:buNone/>
            </a:pPr>
            <a:r>
              <a:rPr lang="en-GB" sz="2600">
                <a:effectLst/>
                <a:latin typeface="Calibri" panose="020F0502020204030204" pitchFamily="34" charset="0"/>
                <a:ea typeface="Calibri" panose="020F0502020204030204" pitchFamily="34" charset="0"/>
                <a:cs typeface="Times New Roman" panose="02020603050405020304" pitchFamily="18" charset="0"/>
              </a:rPr>
              <a:t>The site is near an old brickworks and large quantities of ceramic building material are expected.  There is also an old pond.</a:t>
            </a:r>
          </a:p>
          <a:p>
            <a:pPr marL="0" indent="0">
              <a:lnSpc>
                <a:spcPct val="107000"/>
              </a:lnSpc>
              <a:spcAft>
                <a:spcPts val="800"/>
              </a:spcAft>
              <a:buNone/>
            </a:pPr>
            <a:r>
              <a:rPr lang="en-GB" sz="2600">
                <a:effectLst/>
                <a:latin typeface="Calibri" panose="020F0502020204030204" pitchFamily="34" charset="0"/>
                <a:ea typeface="Calibri" panose="020F0502020204030204" pitchFamily="34" charset="0"/>
                <a:cs typeface="Times New Roman" panose="02020603050405020304" pitchFamily="18" charset="0"/>
              </a:rPr>
              <a:t>The programme manager Bobby Ball has asked for input from the various parts of the company to draw up the proposal.  You are each representing a part of the company and are asked to review the options and will then recommend one at Bobby’s planning meeting.</a:t>
            </a:r>
          </a:p>
          <a:p>
            <a:pPr marL="0" indent="0">
              <a:lnSpc>
                <a:spcPct val="107000"/>
              </a:lnSpc>
              <a:spcAft>
                <a:spcPts val="800"/>
              </a:spcAft>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1523874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9E30C-D558-42F0-B861-77766FBB8A0E}"/>
              </a:ext>
            </a:extLst>
          </p:cNvPr>
          <p:cNvSpPr>
            <a:spLocks noGrp="1"/>
          </p:cNvSpPr>
          <p:nvPr>
            <p:ph idx="1"/>
          </p:nvPr>
        </p:nvSpPr>
        <p:spPr>
          <a:xfrm>
            <a:off x="838200" y="279918"/>
            <a:ext cx="10515600" cy="5897045"/>
          </a:xfrm>
        </p:spPr>
        <p:txBody>
          <a:bodyPr>
            <a:normAutofit/>
          </a:bodyPr>
          <a:lstStyle/>
          <a:p>
            <a:pPr marL="0" indent="0">
              <a:lnSpc>
                <a:spcPct val="107000"/>
              </a:lnSpc>
              <a:spcAft>
                <a:spcPts val="800"/>
              </a:spcAft>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Part 1: Planning meeting</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You will be assigned one or more roles and asked to consider the information supplied (see doc) in order to select one of the two options (10 minutes).   The team will then reconvene and you will be asked to present your recommended option to the rest of the team.    </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Project Officer</a:t>
            </a:r>
          </a:p>
          <a:p>
            <a:pPr marL="0" indent="0">
              <a:lnSpc>
                <a:spcPct val="107000"/>
              </a:lnSpc>
              <a:spcAft>
                <a:spcPts val="800"/>
              </a:spcAft>
              <a:buNone/>
            </a:pPr>
            <a:r>
              <a:rPr lang="en-GB" sz="1800">
                <a:latin typeface="Calibri" panose="020F0502020204030204" pitchFamily="34" charset="0"/>
                <a:ea typeface="Calibri" panose="020F0502020204030204" pitchFamily="34" charset="0"/>
                <a:cs typeface="Times New Roman" panose="02020603050405020304" pitchFamily="18" charset="0"/>
              </a:rPr>
              <a:t>Finds manager</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Finds </a:t>
            </a:r>
            <a:r>
              <a:rPr lang="en-GB" sz="1800">
                <a:latin typeface="Calibri" panose="020F0502020204030204" pitchFamily="34" charset="0"/>
                <a:ea typeface="Calibri" panose="020F0502020204030204" pitchFamily="34" charset="0"/>
                <a:cs typeface="Times New Roman" panose="02020603050405020304" pitchFamily="18" charset="0"/>
              </a:rPr>
              <a:t>specialist</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Pal</a:t>
            </a:r>
            <a:r>
              <a:rPr lang="en-GB" sz="1800">
                <a:latin typeface="Calibri" panose="020F0502020204030204" pitchFamily="34" charset="0"/>
                <a:ea typeface="Calibri" panose="020F0502020204030204" pitchFamily="34" charset="0"/>
                <a:cs typeface="Times New Roman" panose="02020603050405020304" pitchFamily="18" charset="0"/>
              </a:rPr>
              <a:t>aeo manager</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Staffing manager</a:t>
            </a:r>
          </a:p>
          <a:p>
            <a:pPr marL="0" indent="0">
              <a:lnSpc>
                <a:spcPct val="107000"/>
              </a:lnSpc>
              <a:spcAft>
                <a:spcPts val="800"/>
              </a:spcAft>
              <a:buNone/>
            </a:pPr>
            <a:r>
              <a:rPr lang="en-GB" sz="1800">
                <a:latin typeface="Calibri" panose="020F0502020204030204" pitchFamily="34" charset="0"/>
                <a:ea typeface="Calibri" panose="020F0502020204030204" pitchFamily="34" charset="0"/>
                <a:cs typeface="Times New Roman" panose="02020603050405020304" pitchFamily="18" charset="0"/>
              </a:rPr>
              <a:t>Facilities manager</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Outreach officer</a:t>
            </a:r>
          </a:p>
          <a:p>
            <a:pPr marL="0" indent="0">
              <a:lnSpc>
                <a:spcPct val="107000"/>
              </a:lnSpc>
              <a:spcAft>
                <a:spcPts val="800"/>
              </a:spcAft>
              <a:buNone/>
            </a:pPr>
            <a:r>
              <a:rPr lang="en-GB" sz="1800">
                <a:latin typeface="Calibri" panose="020F0502020204030204" pitchFamily="34" charset="0"/>
                <a:ea typeface="Calibri" panose="020F0502020204030204" pitchFamily="34" charset="0"/>
                <a:cs typeface="Times New Roman" panose="02020603050405020304" pitchFamily="18" charset="0"/>
              </a:rPr>
              <a:t>Commercial manager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562857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A76BCB9-7706-4E4F-B8B0-3E93BE9C6E13}"/>
              </a:ext>
            </a:extLst>
          </p:cNvPr>
          <p:cNvGraphicFramePr>
            <a:graphicFrameLocks noGrp="1"/>
          </p:cNvGraphicFramePr>
          <p:nvPr>
            <p:ph idx="1"/>
            <p:extLst>
              <p:ext uri="{D42A27DB-BD31-4B8C-83A1-F6EECF244321}">
                <p14:modId xmlns:p14="http://schemas.microsoft.com/office/powerpoint/2010/main" val="1637419646"/>
              </p:ext>
            </p:extLst>
          </p:nvPr>
        </p:nvGraphicFramePr>
        <p:xfrm>
          <a:off x="326571" y="485192"/>
          <a:ext cx="11252721" cy="5106508"/>
        </p:xfrm>
        <a:graphic>
          <a:graphicData uri="http://schemas.openxmlformats.org/drawingml/2006/table">
            <a:tbl>
              <a:tblPr firstRow="1" bandRow="1">
                <a:tableStyleId>{5C22544A-7EE6-4342-B048-85BDC9FD1C3A}</a:tableStyleId>
              </a:tblPr>
              <a:tblGrid>
                <a:gridCol w="3750907">
                  <a:extLst>
                    <a:ext uri="{9D8B030D-6E8A-4147-A177-3AD203B41FA5}">
                      <a16:colId xmlns:a16="http://schemas.microsoft.com/office/drawing/2014/main" val="2569678357"/>
                    </a:ext>
                  </a:extLst>
                </a:gridCol>
                <a:gridCol w="3757839">
                  <a:extLst>
                    <a:ext uri="{9D8B030D-6E8A-4147-A177-3AD203B41FA5}">
                      <a16:colId xmlns:a16="http://schemas.microsoft.com/office/drawing/2014/main" val="3868490804"/>
                    </a:ext>
                  </a:extLst>
                </a:gridCol>
                <a:gridCol w="3743975">
                  <a:extLst>
                    <a:ext uri="{9D8B030D-6E8A-4147-A177-3AD203B41FA5}">
                      <a16:colId xmlns:a16="http://schemas.microsoft.com/office/drawing/2014/main" val="4265495763"/>
                    </a:ext>
                  </a:extLst>
                </a:gridCol>
              </a:tblGrid>
              <a:tr h="585204">
                <a:tc>
                  <a:txBody>
                    <a:bodyPr/>
                    <a:lstStyle/>
                    <a:p>
                      <a:pPr marL="0" algn="l" defTabSz="914400" rtl="0" eaLnBrk="1" latinLnBrk="0" hangingPunct="1"/>
                      <a:r>
                        <a:rPr lang="en-GB" sz="1800" b="0" kern="1200">
                          <a:solidFill>
                            <a:schemeClr val="tx1"/>
                          </a:solidFill>
                          <a:latin typeface="+mn-lt"/>
                          <a:ea typeface="+mn-ea"/>
                          <a:cs typeface="+mn-cs"/>
                        </a:rPr>
                        <a:t>Project Officer</a:t>
                      </a:r>
                    </a:p>
                  </a:txBody>
                  <a:tcPr>
                    <a:solidFill>
                      <a:schemeClr val="accent1">
                        <a:lumMod val="20000"/>
                        <a:lumOff val="80000"/>
                      </a:schemeClr>
                    </a:solidFill>
                  </a:tcPr>
                </a:tc>
                <a:tc>
                  <a:txBody>
                    <a:bodyPr/>
                    <a:lstStyle/>
                    <a:p>
                      <a:pPr marL="0" algn="l" defTabSz="914400" rtl="0" eaLnBrk="1" latinLnBrk="0" hangingPunct="1"/>
                      <a:r>
                        <a:rPr lang="en-GB" sz="1800" b="0" kern="1200">
                          <a:solidFill>
                            <a:schemeClr val="tx1"/>
                          </a:solidFill>
                          <a:latin typeface="+mn-lt"/>
                          <a:ea typeface="+mn-ea"/>
                          <a:cs typeface="+mn-cs"/>
                        </a:rPr>
                        <a:t>4 weeks</a:t>
                      </a:r>
                    </a:p>
                  </a:txBody>
                  <a:tcPr>
                    <a:solidFill>
                      <a:schemeClr val="accent1">
                        <a:lumMod val="20000"/>
                        <a:lumOff val="80000"/>
                      </a:schemeClr>
                    </a:solidFill>
                  </a:tcPr>
                </a:tc>
                <a:tc>
                  <a:txBody>
                    <a:bodyPr/>
                    <a:lstStyle/>
                    <a:p>
                      <a:pPr marL="0" algn="l" defTabSz="914400" rtl="0" eaLnBrk="1" latinLnBrk="0" hangingPunct="1"/>
                      <a:r>
                        <a:rPr lang="en-GB" sz="1800" b="1" kern="1200">
                          <a:solidFill>
                            <a:schemeClr val="tx1"/>
                          </a:solidFill>
                          <a:latin typeface="+mn-lt"/>
                          <a:ea typeface="+mn-ea"/>
                          <a:cs typeface="+mn-cs"/>
                        </a:rPr>
                        <a:t>6 weeks</a:t>
                      </a:r>
                    </a:p>
                  </a:txBody>
                  <a:tcPr>
                    <a:solidFill>
                      <a:schemeClr val="accent1">
                        <a:lumMod val="20000"/>
                        <a:lumOff val="80000"/>
                      </a:schemeClr>
                    </a:solidFill>
                  </a:tcPr>
                </a:tc>
                <a:extLst>
                  <a:ext uri="{0D108BD9-81ED-4DB2-BD59-A6C34878D82A}">
                    <a16:rowId xmlns:a16="http://schemas.microsoft.com/office/drawing/2014/main" val="2335669010"/>
                  </a:ext>
                </a:extLst>
              </a:tr>
              <a:tr h="585204">
                <a:tc>
                  <a:txBody>
                    <a:bodyPr/>
                    <a:lstStyle/>
                    <a:p>
                      <a:r>
                        <a:rPr lang="en-GB"/>
                        <a:t>Finds manager</a:t>
                      </a:r>
                    </a:p>
                  </a:txBody>
                  <a:tcPr/>
                </a:tc>
                <a:tc>
                  <a:txBody>
                    <a:bodyPr/>
                    <a:lstStyle/>
                    <a:p>
                      <a:r>
                        <a:rPr lang="en-GB" b="1"/>
                        <a:t>Finds Officer on site</a:t>
                      </a:r>
                    </a:p>
                  </a:txBody>
                  <a:tcPr/>
                </a:tc>
                <a:tc>
                  <a:txBody>
                    <a:bodyPr/>
                    <a:lstStyle/>
                    <a:p>
                      <a:r>
                        <a:rPr lang="en-GB"/>
                        <a:t>All finds work offsite</a:t>
                      </a:r>
                    </a:p>
                  </a:txBody>
                  <a:tcPr/>
                </a:tc>
                <a:extLst>
                  <a:ext uri="{0D108BD9-81ED-4DB2-BD59-A6C34878D82A}">
                    <a16:rowId xmlns:a16="http://schemas.microsoft.com/office/drawing/2014/main" val="3820682433"/>
                  </a:ext>
                </a:extLst>
              </a:tr>
              <a:tr h="585204">
                <a:tc>
                  <a:txBody>
                    <a:bodyPr/>
                    <a:lstStyle/>
                    <a:p>
                      <a:r>
                        <a:rPr lang="en-GB"/>
                        <a:t>Finds specialist</a:t>
                      </a:r>
                    </a:p>
                  </a:txBody>
                  <a:tcPr/>
                </a:tc>
                <a:tc>
                  <a:txBody>
                    <a:bodyPr/>
                    <a:lstStyle/>
                    <a:p>
                      <a:r>
                        <a:rPr lang="en-GB" b="1"/>
                        <a:t>Advice</a:t>
                      </a:r>
                    </a:p>
                  </a:txBody>
                  <a:tcPr/>
                </a:tc>
                <a:tc>
                  <a:txBody>
                    <a:bodyPr/>
                    <a:lstStyle/>
                    <a:p>
                      <a:r>
                        <a:rPr lang="en-GB"/>
                        <a:t>Employ freelance</a:t>
                      </a:r>
                    </a:p>
                  </a:txBody>
                  <a:tcPr/>
                </a:tc>
                <a:extLst>
                  <a:ext uri="{0D108BD9-81ED-4DB2-BD59-A6C34878D82A}">
                    <a16:rowId xmlns:a16="http://schemas.microsoft.com/office/drawing/2014/main" val="296532935"/>
                  </a:ext>
                </a:extLst>
              </a:tr>
              <a:tr h="1010080">
                <a:tc>
                  <a:txBody>
                    <a:bodyPr/>
                    <a:lstStyle/>
                    <a:p>
                      <a:r>
                        <a:rPr lang="en-GB"/>
                        <a:t>Palaeoenvironmental manager</a:t>
                      </a:r>
                    </a:p>
                  </a:txBody>
                  <a:tcPr/>
                </a:tc>
                <a:tc>
                  <a:txBody>
                    <a:bodyPr/>
                    <a:lstStyle/>
                    <a:p>
                      <a:r>
                        <a:rPr lang="en-GB"/>
                        <a:t>Visit</a:t>
                      </a:r>
                    </a:p>
                  </a:txBody>
                  <a:tcPr/>
                </a:tc>
                <a:tc>
                  <a:txBody>
                    <a:bodyPr/>
                    <a:lstStyle/>
                    <a:p>
                      <a:r>
                        <a:rPr lang="en-GB" b="1"/>
                        <a:t>Brief the team</a:t>
                      </a:r>
                    </a:p>
                  </a:txBody>
                  <a:tcPr/>
                </a:tc>
                <a:extLst>
                  <a:ext uri="{0D108BD9-81ED-4DB2-BD59-A6C34878D82A}">
                    <a16:rowId xmlns:a16="http://schemas.microsoft.com/office/drawing/2014/main" val="3086654817"/>
                  </a:ext>
                </a:extLst>
              </a:tr>
              <a:tr h="585204">
                <a:tc>
                  <a:txBody>
                    <a:bodyPr/>
                    <a:lstStyle/>
                    <a:p>
                      <a:r>
                        <a:rPr lang="en-GB"/>
                        <a:t>Staffing manager</a:t>
                      </a:r>
                    </a:p>
                  </a:txBody>
                  <a:tcPr/>
                </a:tc>
                <a:tc>
                  <a:txBody>
                    <a:bodyPr/>
                    <a:lstStyle/>
                    <a:p>
                      <a:r>
                        <a:rPr lang="en-GB"/>
                        <a:t>6 people</a:t>
                      </a:r>
                    </a:p>
                  </a:txBody>
                  <a:tcPr/>
                </a:tc>
                <a:tc>
                  <a:txBody>
                    <a:bodyPr/>
                    <a:lstStyle/>
                    <a:p>
                      <a:r>
                        <a:rPr lang="en-GB" b="1"/>
                        <a:t>9 people</a:t>
                      </a:r>
                    </a:p>
                  </a:txBody>
                  <a:tcPr/>
                </a:tc>
                <a:extLst>
                  <a:ext uri="{0D108BD9-81ED-4DB2-BD59-A6C34878D82A}">
                    <a16:rowId xmlns:a16="http://schemas.microsoft.com/office/drawing/2014/main" val="2212546792"/>
                  </a:ext>
                </a:extLst>
              </a:tr>
              <a:tr h="585204">
                <a:tc>
                  <a:txBody>
                    <a:bodyPr/>
                    <a:lstStyle/>
                    <a:p>
                      <a:r>
                        <a:rPr lang="en-GB"/>
                        <a:t>Facilities manager</a:t>
                      </a:r>
                    </a:p>
                  </a:txBody>
                  <a:tcPr/>
                </a:tc>
                <a:tc>
                  <a:txBody>
                    <a:bodyPr/>
                    <a:lstStyle/>
                    <a:p>
                      <a:r>
                        <a:rPr lang="en-GB"/>
                        <a:t>Hire</a:t>
                      </a:r>
                    </a:p>
                  </a:txBody>
                  <a:tcPr/>
                </a:tc>
                <a:tc>
                  <a:txBody>
                    <a:bodyPr/>
                    <a:lstStyle/>
                    <a:p>
                      <a:r>
                        <a:rPr lang="en-GB" b="1"/>
                        <a:t>Use own</a:t>
                      </a:r>
                    </a:p>
                  </a:txBody>
                  <a:tcPr/>
                </a:tc>
                <a:extLst>
                  <a:ext uri="{0D108BD9-81ED-4DB2-BD59-A6C34878D82A}">
                    <a16:rowId xmlns:a16="http://schemas.microsoft.com/office/drawing/2014/main" val="1323671542"/>
                  </a:ext>
                </a:extLst>
              </a:tr>
              <a:tr h="585204">
                <a:tc>
                  <a:txBody>
                    <a:bodyPr/>
                    <a:lstStyle/>
                    <a:p>
                      <a:r>
                        <a:rPr lang="en-GB"/>
                        <a:t>Outreach</a:t>
                      </a:r>
                    </a:p>
                  </a:txBody>
                  <a:tcPr/>
                </a:tc>
                <a:tc>
                  <a:txBody>
                    <a:bodyPr/>
                    <a:lstStyle/>
                    <a:p>
                      <a:r>
                        <a:rPr lang="en-GB"/>
                        <a:t>Embedded</a:t>
                      </a:r>
                    </a:p>
                  </a:txBody>
                  <a:tcPr/>
                </a:tc>
                <a:tc>
                  <a:txBody>
                    <a:bodyPr/>
                    <a:lstStyle/>
                    <a:p>
                      <a:r>
                        <a:rPr lang="en-GB" b="1"/>
                        <a:t>Open day</a:t>
                      </a:r>
                    </a:p>
                  </a:txBody>
                  <a:tcPr/>
                </a:tc>
                <a:extLst>
                  <a:ext uri="{0D108BD9-81ED-4DB2-BD59-A6C34878D82A}">
                    <a16:rowId xmlns:a16="http://schemas.microsoft.com/office/drawing/2014/main" val="2136230927"/>
                  </a:ext>
                </a:extLst>
              </a:tr>
              <a:tr h="585204">
                <a:tc>
                  <a:txBody>
                    <a:bodyPr/>
                    <a:lstStyle/>
                    <a:p>
                      <a:r>
                        <a:rPr lang="en-GB"/>
                        <a:t>Commercial manager</a:t>
                      </a:r>
                    </a:p>
                  </a:txBody>
                  <a:tcPr/>
                </a:tc>
                <a:tc>
                  <a:txBody>
                    <a:bodyPr/>
                    <a:lstStyle/>
                    <a:p>
                      <a:r>
                        <a:rPr lang="en-GB"/>
                        <a:t>Reduce costs</a:t>
                      </a:r>
                    </a:p>
                  </a:txBody>
                  <a:tcPr/>
                </a:tc>
                <a:tc>
                  <a:txBody>
                    <a:bodyPr/>
                    <a:lstStyle/>
                    <a:p>
                      <a:r>
                        <a:rPr lang="en-GB"/>
                        <a:t>Include all desired</a:t>
                      </a:r>
                    </a:p>
                  </a:txBody>
                  <a:tcPr/>
                </a:tc>
                <a:extLst>
                  <a:ext uri="{0D108BD9-81ED-4DB2-BD59-A6C34878D82A}">
                    <a16:rowId xmlns:a16="http://schemas.microsoft.com/office/drawing/2014/main" val="2388475656"/>
                  </a:ext>
                </a:extLst>
              </a:tr>
            </a:tbl>
          </a:graphicData>
        </a:graphic>
      </p:graphicFrame>
    </p:spTree>
    <p:extLst>
      <p:ext uri="{BB962C8B-B14F-4D97-AF65-F5344CB8AC3E}">
        <p14:creationId xmlns:p14="http://schemas.microsoft.com/office/powerpoint/2010/main" val="1006942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CD1A5-C654-4D1E-BBD2-9C6DE5AE45D0}"/>
              </a:ext>
            </a:extLst>
          </p:cNvPr>
          <p:cNvSpPr>
            <a:spLocks noGrp="1"/>
          </p:cNvSpPr>
          <p:nvPr>
            <p:ph type="title"/>
          </p:nvPr>
        </p:nvSpPr>
        <p:spPr/>
        <p:txBody>
          <a:bodyPr/>
          <a:lstStyle/>
          <a:p>
            <a:r>
              <a:rPr lang="en-GB"/>
              <a:t>Part 2: Review</a:t>
            </a:r>
          </a:p>
        </p:txBody>
      </p:sp>
      <p:sp>
        <p:nvSpPr>
          <p:cNvPr id="3" name="Content Placeholder 2">
            <a:extLst>
              <a:ext uri="{FF2B5EF4-FFF2-40B4-BE49-F238E27FC236}">
                <a16:creationId xmlns:a16="http://schemas.microsoft.com/office/drawing/2014/main" id="{305B93E0-B0A9-4FDA-ABC6-51F9A13F5FB2}"/>
              </a:ext>
            </a:extLst>
          </p:cNvPr>
          <p:cNvSpPr>
            <a:spLocks noGrp="1"/>
          </p:cNvSpPr>
          <p:nvPr>
            <p:ph idx="1"/>
          </p:nvPr>
        </p:nvSpPr>
        <p:spPr/>
        <p:txBody>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Bobby submitted the proposal to Grimsby and the feedback is that if the project costs were to be reduced by 15% then AASW would be appointed, but if not a formal tender process would be initiated and other bids sought.</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Should the project be amended?</a:t>
            </a:r>
          </a:p>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If so, how?</a:t>
            </a:r>
          </a:p>
          <a:p>
            <a:pPr marL="0" indent="0">
              <a:buNone/>
            </a:pPr>
            <a:endParaRPr lang="en-GB"/>
          </a:p>
        </p:txBody>
      </p:sp>
      <p:pic>
        <p:nvPicPr>
          <p:cNvPr id="5" name="Picture 4">
            <a:extLst>
              <a:ext uri="{FF2B5EF4-FFF2-40B4-BE49-F238E27FC236}">
                <a16:creationId xmlns:a16="http://schemas.microsoft.com/office/drawing/2014/main" id="{AAD3FEF5-94C3-4DDE-A3B4-B5C4C84EF735}"/>
              </a:ext>
            </a:extLst>
          </p:cNvPr>
          <p:cNvPicPr>
            <a:picLocks noChangeAspect="1"/>
          </p:cNvPicPr>
          <p:nvPr/>
        </p:nvPicPr>
        <p:blipFill>
          <a:blip r:embed="rId2"/>
          <a:stretch>
            <a:fillRect/>
          </a:stretch>
        </p:blipFill>
        <p:spPr>
          <a:xfrm>
            <a:off x="4730621" y="3356429"/>
            <a:ext cx="7143360" cy="3274040"/>
          </a:xfrm>
          <a:prstGeom prst="rect">
            <a:avLst/>
          </a:prstGeom>
        </p:spPr>
      </p:pic>
    </p:spTree>
    <p:extLst>
      <p:ext uri="{BB962C8B-B14F-4D97-AF65-F5344CB8AC3E}">
        <p14:creationId xmlns:p14="http://schemas.microsoft.com/office/powerpoint/2010/main" val="1572549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60BAB-60B8-4980-ADC8-2AF4DB9F013A}"/>
              </a:ext>
            </a:extLst>
          </p:cNvPr>
          <p:cNvSpPr>
            <a:spLocks noGrp="1"/>
          </p:cNvSpPr>
          <p:nvPr>
            <p:ph type="title"/>
          </p:nvPr>
        </p:nvSpPr>
        <p:spPr/>
        <p:txBody>
          <a:bodyPr/>
          <a:lstStyle/>
          <a:p>
            <a:r>
              <a:rPr lang="en-GB"/>
              <a:t>Goldcliff project</a:t>
            </a:r>
          </a:p>
        </p:txBody>
      </p:sp>
      <p:sp>
        <p:nvSpPr>
          <p:cNvPr id="3" name="Content Placeholder 2">
            <a:extLst>
              <a:ext uri="{FF2B5EF4-FFF2-40B4-BE49-F238E27FC236}">
                <a16:creationId xmlns:a16="http://schemas.microsoft.com/office/drawing/2014/main" id="{0D914979-37CC-4065-B908-3635CC562B00}"/>
              </a:ext>
            </a:extLst>
          </p:cNvPr>
          <p:cNvSpPr>
            <a:spLocks noGrp="1"/>
          </p:cNvSpPr>
          <p:nvPr>
            <p:ph idx="1"/>
          </p:nvPr>
        </p:nvSpPr>
        <p:spPr/>
        <p:txBody>
          <a:bodyPr/>
          <a:lstStyle/>
          <a:p>
            <a:r>
              <a:rPr lang="en-GB"/>
              <a:t>Cost a short programme of fieldwork to check the intertidal zone for visible features</a:t>
            </a:r>
          </a:p>
          <a:p>
            <a:r>
              <a:rPr lang="en-GB"/>
              <a:t>How long?</a:t>
            </a:r>
          </a:p>
          <a:p>
            <a:r>
              <a:rPr lang="en-GB"/>
              <a:t>How many people?</a:t>
            </a:r>
          </a:p>
          <a:p>
            <a:r>
              <a:rPr lang="en-GB"/>
              <a:t>Additional costs?</a:t>
            </a:r>
          </a:p>
          <a:p>
            <a:endParaRPr lang="en-GB"/>
          </a:p>
        </p:txBody>
      </p:sp>
    </p:spTree>
    <p:extLst>
      <p:ext uri="{BB962C8B-B14F-4D97-AF65-F5344CB8AC3E}">
        <p14:creationId xmlns:p14="http://schemas.microsoft.com/office/powerpoint/2010/main" val="1196511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2" ma:contentTypeDescription="Create a new document." ma:contentTypeScope="" ma:versionID="77ce33fcaaf5875b244005d6b21a3b8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2651935714011ce2695c0c66fefa8880"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B6C8B75-B7C0-4353-98FD-0FE711905E53}">
  <ds:schemaRefs>
    <ds:schemaRef ds:uri="http://schemas.microsoft.com/sharepoint/v3/contenttype/forms"/>
  </ds:schemaRefs>
</ds:datastoreItem>
</file>

<file path=customXml/itemProps2.xml><?xml version="1.0" encoding="utf-8"?>
<ds:datastoreItem xmlns:ds="http://schemas.openxmlformats.org/officeDocument/2006/customXml" ds:itemID="{6C681CDD-4786-4F7D-A702-9CB412F66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9A6910-04D3-4ABB-A335-BE05DEE0ABB2}">
  <ds:schemaRefs>
    <ds:schemaRef ds:uri="http://schemas.microsoft.com/office/2006/metadata/properties"/>
    <ds:schemaRef ds:uri="http://purl.org/dc/elements/1.1/"/>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92c24619-d6d5-42cf-b618-23d930ad9f20"/>
    <ds:schemaRef ds:uri="http://www.w3.org/XML/1998/namespace"/>
    <ds:schemaRef ds:uri="http://purl.org/dc/dcmitype/"/>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790</TotalTime>
  <Words>1119</Words>
  <Application>Microsoft Office PowerPoint</Application>
  <PresentationFormat>Widescreen</PresentationFormat>
  <Paragraphs>165</Paragraphs>
  <Slides>16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Calibri Light</vt:lpstr>
      <vt:lpstr>Office Theme</vt:lpstr>
      <vt:lpstr>Office Theme</vt:lpstr>
      <vt:lpstr>HPAR7003 Project Planning and Delivery</vt:lpstr>
      <vt:lpstr>Session outline</vt:lpstr>
      <vt:lpstr>Finance principles</vt:lpstr>
      <vt:lpstr>Creating a budget</vt:lpstr>
      <vt:lpstr>Purchasing process</vt:lpstr>
      <vt:lpstr>Purchasing</vt:lpstr>
      <vt:lpstr>Chasing payment</vt:lpstr>
      <vt:lpstr>Costing: staff</vt:lpstr>
      <vt:lpstr>VAT</vt:lpstr>
      <vt:lpstr>Reconciliation</vt:lpstr>
      <vt:lpstr>Costing a project</vt:lpstr>
      <vt:lpstr>Project planning and costing scenario  </vt:lpstr>
      <vt:lpstr>PowerPoint Presentation</vt:lpstr>
      <vt:lpstr>PowerPoint Presentation</vt:lpstr>
      <vt:lpstr>Part 2: Review</vt:lpstr>
      <vt:lpstr>Goldcliff project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Project Planning and Delivery</dc:title>
  <dc:creator>Martin Locock</dc:creator>
  <cp:lastModifiedBy>Martin Locock</cp:lastModifiedBy>
  <cp:revision>14</cp:revision>
  <dcterms:created xsi:type="dcterms:W3CDTF">2022-02-08T15:43:13Z</dcterms:created>
  <dcterms:modified xsi:type="dcterms:W3CDTF">2022-03-23T13:36:17Z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