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66" r:id="rId2"/>
    <p:sldId id="256" r:id="rId3"/>
    <p:sldId id="257" r:id="rId4"/>
    <p:sldId id="258" r:id="rId5"/>
    <p:sldId id="259" r:id="rId6"/>
    <p:sldId id="260" r:id="rId7"/>
    <p:sldId id="261" r:id="rId8"/>
    <p:sldId id="262" r:id="rId9"/>
    <p:sldId id="263" r:id="rId10"/>
    <p:sldId id="264" r:id="rId11"/>
    <p:sldId id="265"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717" autoAdjust="0"/>
  </p:normalViewPr>
  <p:slideViewPr>
    <p:cSldViewPr>
      <p:cViewPr varScale="1">
        <p:scale>
          <a:sx n="64" d="100"/>
          <a:sy n="64" d="100"/>
        </p:scale>
        <p:origin x="1340" y="4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D8A0899-928B-4647-989B-F7C25CE15B09}" type="datetimeFigureOut">
              <a:rPr lang="en-US" smtClean="0"/>
              <a:t>7/22/2024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3FA25D-71C9-4F76-B033-32C123EC6DBC}"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itchFamily="18" charset="0"/>
                <a:cs typeface="Times New Roman" pitchFamily="18" charset="0"/>
              </a:rPr>
              <a:t>The company is specialized in home furnishing and home décor products which they sells through its retail stores and franchise operated stores across the world.  The company is known for ready to assemble furniture, kitchen appliances, home décor and home accessories(ikea.com, 2024). </a:t>
            </a:r>
          </a:p>
          <a:p>
            <a:endParaRPr lang="en-US" dirty="0"/>
          </a:p>
        </p:txBody>
      </p:sp>
      <p:sp>
        <p:nvSpPr>
          <p:cNvPr id="4" name="Slide Number Placeholder 3"/>
          <p:cNvSpPr>
            <a:spLocks noGrp="1"/>
          </p:cNvSpPr>
          <p:nvPr>
            <p:ph type="sldNum" sz="quarter" idx="10"/>
          </p:nvPr>
        </p:nvSpPr>
        <p:spPr/>
        <p:txBody>
          <a:bodyPr/>
          <a:lstStyle/>
          <a:p>
            <a:fld id="{F93FA25D-71C9-4F76-B033-32C123EC6DBC}"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IKEA indeed operates as a holding company. There are various companies under each of main parent organization and the holding companies of IKEA are designed in such a manner that each of the companies indeed is made for different aspects of the business operation.</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Inter IKEA Systems BV is the retailers franchisor worldwide and manage all the franchisee locations. </a:t>
            </a:r>
          </a:p>
          <a:p>
            <a:r>
              <a:rPr lang="en-US" sz="1200" kern="1200" dirty="0">
                <a:solidFill>
                  <a:schemeClr val="tx1"/>
                </a:solidFill>
                <a:latin typeface="+mn-lt"/>
                <a:ea typeface="+mn-ea"/>
                <a:cs typeface="+mn-cs"/>
              </a:rPr>
              <a:t>IKEA range and Supply indeed manufactures and supplies products for home improvements and are sold across retail stores of IKEA.</a:t>
            </a:r>
          </a:p>
          <a:p>
            <a:r>
              <a:rPr lang="en-US" sz="1200" kern="1200" dirty="0">
                <a:solidFill>
                  <a:schemeClr val="tx1"/>
                </a:solidFill>
                <a:latin typeface="+mn-lt"/>
                <a:ea typeface="+mn-ea"/>
                <a:cs typeface="+mn-cs"/>
              </a:rPr>
              <a:t>IKEA Industry indeed produces home furnishing products and manufactures almost 10%-12% of the total range of products sold by IKEA. </a:t>
            </a:r>
          </a:p>
          <a:p>
            <a:r>
              <a:rPr lang="en-US" sz="1200" kern="1200" dirty="0">
                <a:solidFill>
                  <a:schemeClr val="tx1"/>
                </a:solidFill>
                <a:latin typeface="+mn-lt"/>
                <a:ea typeface="+mn-ea"/>
                <a:cs typeface="+mn-cs"/>
              </a:rPr>
              <a:t>Each of the holding company follows a highly functional organizational structure where the organization is segregated based on different functionalities such as marketing, finance, HR, operations, production etc(</a:t>
            </a:r>
            <a:r>
              <a:rPr lang="en-US" sz="1200" kern="1200" dirty="0" err="1">
                <a:solidFill>
                  <a:schemeClr val="tx1"/>
                </a:solidFill>
                <a:latin typeface="+mn-lt"/>
                <a:ea typeface="+mn-ea"/>
                <a:cs typeface="+mn-cs"/>
              </a:rPr>
              <a:t>Ahmady</a:t>
            </a:r>
            <a:r>
              <a:rPr lang="en-US" sz="1200" kern="1200" dirty="0">
                <a:solidFill>
                  <a:schemeClr val="tx1"/>
                </a:solidFill>
                <a:latin typeface="+mn-lt"/>
                <a:ea typeface="+mn-ea"/>
                <a:cs typeface="+mn-cs"/>
              </a:rPr>
              <a:t> et al, 2016). </a:t>
            </a:r>
          </a:p>
          <a:p>
            <a:endParaRPr lang="en-US" dirty="0"/>
          </a:p>
        </p:txBody>
      </p:sp>
      <p:sp>
        <p:nvSpPr>
          <p:cNvPr id="4" name="Slide Number Placeholder 3"/>
          <p:cNvSpPr>
            <a:spLocks noGrp="1"/>
          </p:cNvSpPr>
          <p:nvPr>
            <p:ph type="sldNum" sz="quarter" idx="10"/>
          </p:nvPr>
        </p:nvSpPr>
        <p:spPr/>
        <p:txBody>
          <a:bodyPr/>
          <a:lstStyle/>
          <a:p>
            <a:fld id="{F93FA25D-71C9-4F76-B033-32C123EC6DBC}"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itchFamily="18" charset="0"/>
                <a:cs typeface="Times New Roman" pitchFamily="18" charset="0"/>
              </a:rPr>
              <a:t>So as far as the size is concerned; the company could be attributed as very large company with huge sales turnover and presence in different countries across the world. </a:t>
            </a:r>
          </a:p>
          <a:p>
            <a:endParaRPr lang="en-US" dirty="0"/>
          </a:p>
        </p:txBody>
      </p:sp>
      <p:sp>
        <p:nvSpPr>
          <p:cNvPr id="4" name="Slide Number Placeholder 3"/>
          <p:cNvSpPr>
            <a:spLocks noGrp="1"/>
          </p:cNvSpPr>
          <p:nvPr>
            <p:ph type="sldNum" sz="quarter" idx="10"/>
          </p:nvPr>
        </p:nvSpPr>
        <p:spPr/>
        <p:txBody>
          <a:bodyPr/>
          <a:lstStyle/>
          <a:p>
            <a:fld id="{F93FA25D-71C9-4F76-B033-32C123EC6DBC}"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company have talented employee base with in-depth competencies in carrying out different operational aspects. This would help to strengthen the business of the company and also help in expansion of the organization. </a:t>
            </a:r>
          </a:p>
          <a:p>
            <a:r>
              <a:rPr lang="en-US" sz="1200" kern="1200" dirty="0">
                <a:solidFill>
                  <a:schemeClr val="tx1"/>
                </a:solidFill>
                <a:latin typeface="+mn-lt"/>
                <a:ea typeface="+mn-ea"/>
                <a:cs typeface="+mn-cs"/>
              </a:rPr>
              <a:t>The innovation capabilities of the company in designing uniquely designed furniture and home furnishing products helps in creating value to the customer. This in turn help in creating competitive advantage and sustainability in the intense competitive furniture selling industry. </a:t>
            </a:r>
          </a:p>
          <a:p>
            <a:endParaRPr lang="en-US" dirty="0"/>
          </a:p>
        </p:txBody>
      </p:sp>
      <p:sp>
        <p:nvSpPr>
          <p:cNvPr id="4" name="Slide Number Placeholder 3"/>
          <p:cNvSpPr>
            <a:spLocks noGrp="1"/>
          </p:cNvSpPr>
          <p:nvPr>
            <p:ph type="sldNum" sz="quarter" idx="10"/>
          </p:nvPr>
        </p:nvSpPr>
        <p:spPr/>
        <p:txBody>
          <a:bodyPr/>
          <a:lstStyle/>
          <a:p>
            <a:fld id="{F93FA25D-71C9-4F76-B033-32C123EC6DBC}" type="slidenum">
              <a:rPr lang="en-US" smtClean="0"/>
              <a:t>7</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93FA25D-71C9-4F76-B033-32C123EC6DBC}" type="slidenum">
              <a:rPr lang="en-US" smtClean="0"/>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F3E1493-2694-431A-B739-63713C52CF50}" type="datetimeFigureOut">
              <a:rPr lang="en-US" smtClean="0"/>
              <a:t>7/22/2024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E8BDC6-035C-46BD-BC5B-CDEDD1397D6C}"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F3E1493-2694-431A-B739-63713C52CF50}" type="datetimeFigureOut">
              <a:rPr lang="en-US" smtClean="0"/>
              <a:t>7/22/2024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E8BDC6-035C-46BD-BC5B-CDEDD1397D6C}"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F3E1493-2694-431A-B739-63713C52CF50}" type="datetimeFigureOut">
              <a:rPr lang="en-US" smtClean="0"/>
              <a:t>7/22/2024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E8BDC6-035C-46BD-BC5B-CDEDD1397D6C}"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F3E1493-2694-431A-B739-63713C52CF50}" type="datetimeFigureOut">
              <a:rPr lang="en-US" smtClean="0"/>
              <a:t>7/22/2024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E8BDC6-035C-46BD-BC5B-CDEDD1397D6C}"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F3E1493-2694-431A-B739-63713C52CF50}" type="datetimeFigureOut">
              <a:rPr lang="en-US" smtClean="0"/>
              <a:t>7/22/2024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7E8BDC6-035C-46BD-BC5B-CDEDD1397D6C}"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F3E1493-2694-431A-B739-63713C52CF50}" type="datetimeFigureOut">
              <a:rPr lang="en-US" smtClean="0"/>
              <a:t>7/22/2024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7E8BDC6-035C-46BD-BC5B-CDEDD1397D6C}"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3E1493-2694-431A-B739-63713C52CF50}" type="datetimeFigureOut">
              <a:rPr lang="en-US" smtClean="0"/>
              <a:t>7/22/2024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7E8BDC6-035C-46BD-BC5B-CDEDD1397D6C}"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F3E1493-2694-431A-B739-63713C52CF50}" type="datetimeFigureOut">
              <a:rPr lang="en-US" smtClean="0"/>
              <a:t>7/22/2024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E8BDC6-035C-46BD-BC5B-CDEDD1397D6C}"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F3E1493-2694-431A-B739-63713C52CF50}" type="datetimeFigureOut">
              <a:rPr lang="en-US" smtClean="0"/>
              <a:t>7/22/2024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E8BDC6-035C-46BD-BC5B-CDEDD1397D6C}"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F3E1493-2694-431A-B739-63713C52CF50}" type="datetimeFigureOut">
              <a:rPr lang="en-US" smtClean="0"/>
              <a:t>7/22/2024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E8BDC6-035C-46BD-BC5B-CDEDD1397D6C}"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F3E1493-2694-431A-B739-63713C52CF50}" type="datetimeFigureOut">
              <a:rPr lang="en-US" smtClean="0"/>
              <a:t>7/22/2024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E8BDC6-035C-46BD-BC5B-CDEDD1397D6C}"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3E1493-2694-431A-B739-63713C52CF50}" type="datetimeFigureOut">
              <a:rPr lang="en-US" smtClean="0"/>
              <a:t>7/22/2024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E8BDC6-035C-46BD-BC5B-CDEDD1397D6C}"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ikea.co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35B2234-1B69-49DD-DDF3-EB494D97D93D}"/>
              </a:ext>
            </a:extLst>
          </p:cNvPr>
          <p:cNvSpPr/>
          <p:nvPr/>
        </p:nvSpPr>
        <p:spPr>
          <a:xfrm>
            <a:off x="2628900" y="1676400"/>
            <a:ext cx="4000500" cy="23622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MODULE :LCBB4007</a:t>
            </a:r>
          </a:p>
          <a:p>
            <a:pPr algn="ctr"/>
            <a:endParaRPr lang="en-US" sz="2400" b="1" dirty="0"/>
          </a:p>
          <a:p>
            <a:pPr algn="ctr"/>
            <a:r>
              <a:rPr lang="en-US" sz="2400" b="1" dirty="0"/>
              <a:t>NAME: NALIN GODAGE</a:t>
            </a:r>
          </a:p>
          <a:p>
            <a:pPr algn="ctr"/>
            <a:endParaRPr lang="en-US" sz="2400" b="1" dirty="0"/>
          </a:p>
          <a:p>
            <a:pPr algn="ctr"/>
            <a:r>
              <a:rPr lang="en-US" sz="2400" b="1" dirty="0"/>
              <a:t>STUDENT ID : 2024350 </a:t>
            </a:r>
          </a:p>
          <a:p>
            <a:pPr algn="ctr"/>
            <a:endParaRPr lang="en-GB" dirty="0"/>
          </a:p>
        </p:txBody>
      </p:sp>
    </p:spTree>
    <p:extLst>
      <p:ext uri="{BB962C8B-B14F-4D97-AF65-F5344CB8AC3E}">
        <p14:creationId xmlns:p14="http://schemas.microsoft.com/office/powerpoint/2010/main" val="22802075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914400"/>
            <a:ext cx="7772400" cy="1371600"/>
          </a:xfrm>
        </p:spPr>
        <p:style>
          <a:lnRef idx="3">
            <a:schemeClr val="lt1"/>
          </a:lnRef>
          <a:fillRef idx="1">
            <a:schemeClr val="accent3"/>
          </a:fillRef>
          <a:effectRef idx="1">
            <a:schemeClr val="accent3"/>
          </a:effectRef>
          <a:fontRef idx="minor">
            <a:schemeClr val="lt1"/>
          </a:fontRef>
        </p:style>
        <p:txBody>
          <a:bodyPr/>
          <a:lstStyle/>
          <a:p>
            <a:r>
              <a:rPr lang="en-US" dirty="0">
                <a:solidFill>
                  <a:schemeClr val="tx1"/>
                </a:solidFill>
                <a:latin typeface="Times New Roman" pitchFamily="18" charset="0"/>
                <a:cs typeface="Times New Roman" pitchFamily="18" charset="0"/>
              </a:rPr>
              <a:t>Introduction to Business</a:t>
            </a:r>
          </a:p>
        </p:txBody>
      </p:sp>
      <p:sp>
        <p:nvSpPr>
          <p:cNvPr id="3" name="Subtitle 2"/>
          <p:cNvSpPr>
            <a:spLocks noGrp="1"/>
          </p:cNvSpPr>
          <p:nvPr>
            <p:ph type="subTitle" idx="1"/>
          </p:nvPr>
        </p:nvSpPr>
        <p:spPr>
          <a:xfrm>
            <a:off x="1371600" y="3505200"/>
            <a:ext cx="6400800" cy="838200"/>
          </a:xfrm>
        </p:spPr>
        <p:style>
          <a:lnRef idx="1">
            <a:schemeClr val="accent1"/>
          </a:lnRef>
          <a:fillRef idx="2">
            <a:schemeClr val="accent1"/>
          </a:fillRef>
          <a:effectRef idx="1">
            <a:schemeClr val="accent1"/>
          </a:effectRef>
          <a:fontRef idx="minor">
            <a:schemeClr val="dk1"/>
          </a:fontRef>
        </p:style>
        <p:txBody>
          <a:bodyPr>
            <a:normAutofit/>
          </a:bodyPr>
          <a:lstStyle/>
          <a:p>
            <a:r>
              <a:rPr lang="en-US" dirty="0">
                <a:solidFill>
                  <a:schemeClr val="tx1"/>
                </a:solidFill>
                <a:latin typeface="Times New Roman" pitchFamily="18" charset="0"/>
                <a:cs typeface="Times New Roman" pitchFamily="18" charset="0"/>
              </a:rPr>
              <a:t>IKEA</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3">
            <a:schemeClr val="lt1"/>
          </a:lnRef>
          <a:fillRef idx="1">
            <a:schemeClr val="accent3"/>
          </a:fillRef>
          <a:effectRef idx="1">
            <a:schemeClr val="accent3"/>
          </a:effectRef>
          <a:fontRef idx="minor">
            <a:schemeClr val="lt1"/>
          </a:fontRef>
        </p:style>
        <p:txBody>
          <a:bodyPr/>
          <a:lstStyle/>
          <a:p>
            <a:r>
              <a:rPr lang="en-US" b="1" dirty="0">
                <a:solidFill>
                  <a:schemeClr val="tx1"/>
                </a:solidFill>
              </a:rPr>
              <a:t>Overview of IKEA</a:t>
            </a:r>
          </a:p>
        </p:txBody>
      </p:sp>
      <p:sp>
        <p:nvSpPr>
          <p:cNvPr id="3" name="Content Placeholder 2"/>
          <p:cNvSpPr>
            <a:spLocks noGrp="1"/>
          </p:cNvSpPr>
          <p:nvPr>
            <p:ph idx="1"/>
          </p:nvPr>
        </p:nvSpPr>
        <p:spPr>
          <a:xfrm>
            <a:off x="457200" y="1600200"/>
            <a:ext cx="4800600" cy="4525963"/>
          </a:xfrm>
        </p:spPr>
        <p:style>
          <a:lnRef idx="1">
            <a:schemeClr val="accent1"/>
          </a:lnRef>
          <a:fillRef idx="2">
            <a:schemeClr val="accent1"/>
          </a:fillRef>
          <a:effectRef idx="1">
            <a:schemeClr val="accent1"/>
          </a:effectRef>
          <a:fontRef idx="minor">
            <a:schemeClr val="dk1"/>
          </a:fontRef>
        </p:style>
        <p:txBody>
          <a:bodyPr>
            <a:normAutofit/>
          </a:bodyPr>
          <a:lstStyle/>
          <a:p>
            <a:r>
              <a:rPr lang="en-US" sz="2100" dirty="0">
                <a:solidFill>
                  <a:schemeClr val="tx1"/>
                </a:solidFill>
                <a:latin typeface="Times New Roman" pitchFamily="18" charset="0"/>
                <a:cs typeface="Times New Roman" pitchFamily="18" charset="0"/>
              </a:rPr>
              <a:t>IKEA is a Sweden based multinational firm founded on 28</a:t>
            </a:r>
            <a:r>
              <a:rPr lang="en-US" sz="2100" baseline="30000" dirty="0">
                <a:solidFill>
                  <a:schemeClr val="tx1"/>
                </a:solidFill>
                <a:latin typeface="Times New Roman" pitchFamily="18" charset="0"/>
                <a:cs typeface="Times New Roman" pitchFamily="18" charset="0"/>
              </a:rPr>
              <a:t>th</a:t>
            </a:r>
            <a:r>
              <a:rPr lang="en-US" sz="2100" dirty="0">
                <a:solidFill>
                  <a:schemeClr val="tx1"/>
                </a:solidFill>
                <a:latin typeface="Times New Roman" pitchFamily="18" charset="0"/>
                <a:cs typeface="Times New Roman" pitchFamily="18" charset="0"/>
              </a:rPr>
              <a:t> July 1943 by Ingvar </a:t>
            </a:r>
            <a:r>
              <a:rPr lang="en-US" sz="2100" dirty="0" err="1">
                <a:solidFill>
                  <a:schemeClr val="tx1"/>
                </a:solidFill>
                <a:latin typeface="Times New Roman" pitchFamily="18" charset="0"/>
                <a:cs typeface="Times New Roman" pitchFamily="18" charset="0"/>
              </a:rPr>
              <a:t>Kamprad</a:t>
            </a:r>
            <a:r>
              <a:rPr lang="en-US" sz="2100" dirty="0">
                <a:solidFill>
                  <a:schemeClr val="tx1"/>
                </a:solidFill>
                <a:latin typeface="Times New Roman" pitchFamily="18" charset="0"/>
                <a:cs typeface="Times New Roman" pitchFamily="18" charset="0"/>
              </a:rPr>
              <a:t>(Ikea.com, 2024).</a:t>
            </a:r>
          </a:p>
          <a:p>
            <a:endParaRPr lang="en-US" sz="2100" dirty="0">
              <a:solidFill>
                <a:schemeClr val="tx1"/>
              </a:solidFill>
              <a:latin typeface="Times New Roman" pitchFamily="18" charset="0"/>
              <a:cs typeface="Times New Roman" pitchFamily="18" charset="0"/>
            </a:endParaRPr>
          </a:p>
          <a:p>
            <a:r>
              <a:rPr lang="en-US" sz="2100" dirty="0">
                <a:solidFill>
                  <a:schemeClr val="tx1"/>
                </a:solidFill>
                <a:latin typeface="Times New Roman" pitchFamily="18" charset="0"/>
                <a:cs typeface="Times New Roman" pitchFamily="18" charset="0"/>
              </a:rPr>
              <a:t>The company is today headquarter in Netherlands and is today world’s largest furniture retailer since 2008. </a:t>
            </a:r>
          </a:p>
          <a:p>
            <a:pPr>
              <a:buNone/>
            </a:pPr>
            <a:endParaRPr lang="en-US" sz="2100" dirty="0">
              <a:solidFill>
                <a:schemeClr val="tx1"/>
              </a:solidFill>
              <a:latin typeface="Times New Roman" pitchFamily="18" charset="0"/>
              <a:cs typeface="Times New Roman" pitchFamily="18" charset="0"/>
            </a:endParaRPr>
          </a:p>
          <a:p>
            <a:r>
              <a:rPr lang="en-US" sz="2100" dirty="0">
                <a:solidFill>
                  <a:schemeClr val="tx1"/>
                </a:solidFill>
                <a:latin typeface="Times New Roman" pitchFamily="18" charset="0"/>
                <a:cs typeface="Times New Roman" pitchFamily="18" charset="0"/>
              </a:rPr>
              <a:t>Though the company is a multinational organization with extensive operations across the world; the company is not still a public limited company. </a:t>
            </a:r>
          </a:p>
          <a:p>
            <a:endParaRPr lang="en-US" dirty="0"/>
          </a:p>
        </p:txBody>
      </p:sp>
      <p:pic>
        <p:nvPicPr>
          <p:cNvPr id="2050" name="Picture 2"/>
          <p:cNvPicPr>
            <a:picLocks noChangeAspect="1" noChangeArrowheads="1"/>
          </p:cNvPicPr>
          <p:nvPr/>
        </p:nvPicPr>
        <p:blipFill>
          <a:blip r:embed="rId3"/>
          <a:srcRect/>
          <a:stretch>
            <a:fillRect/>
          </a:stretch>
        </p:blipFill>
        <p:spPr bwMode="auto">
          <a:xfrm>
            <a:off x="5410200" y="1447800"/>
            <a:ext cx="3057525" cy="3962400"/>
          </a:xfrm>
          <a:prstGeom prst="rect">
            <a:avLst/>
          </a:prstGeom>
          <a:noFill/>
          <a:ln w="9525">
            <a:noFill/>
            <a:miter lim="800000"/>
            <a:headEnd/>
            <a:tailEnd/>
          </a:ln>
          <a:effectLst/>
        </p:spPr>
      </p:pic>
      <p:sp>
        <p:nvSpPr>
          <p:cNvPr id="5" name="TextBox 4"/>
          <p:cNvSpPr txBox="1"/>
          <p:nvPr/>
        </p:nvSpPr>
        <p:spPr>
          <a:xfrm>
            <a:off x="5410200" y="5638800"/>
            <a:ext cx="3276600" cy="381000"/>
          </a:xfrm>
          <a:prstGeom prst="rect">
            <a:avLst/>
          </a:prstGeom>
          <a:noFill/>
        </p:spPr>
        <p:txBody>
          <a:bodyPr wrap="square" rtlCol="0">
            <a:spAutoFit/>
          </a:bodyPr>
          <a:lstStyle/>
          <a:p>
            <a:pPr algn="ctr"/>
            <a:r>
              <a:rPr lang="en-US" b="1" dirty="0">
                <a:latin typeface="Times New Roman" pitchFamily="18" charset="0"/>
                <a:cs typeface="Times New Roman" pitchFamily="18" charset="0"/>
              </a:rPr>
              <a:t>Official Logo of IKEA</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3">
            <a:schemeClr val="lt1"/>
          </a:lnRef>
          <a:fillRef idx="1">
            <a:schemeClr val="accent3"/>
          </a:fillRef>
          <a:effectRef idx="1">
            <a:schemeClr val="accent3"/>
          </a:effectRef>
          <a:fontRef idx="minor">
            <a:schemeClr val="lt1"/>
          </a:fontRef>
        </p:style>
        <p:txBody>
          <a:bodyPr>
            <a:normAutofit fontScale="90000"/>
          </a:bodyPr>
          <a:lstStyle/>
          <a:p>
            <a:br>
              <a:rPr lang="en-US" b="1" dirty="0"/>
            </a:br>
            <a:r>
              <a:rPr lang="en-US" sz="3600" b="1" dirty="0">
                <a:solidFill>
                  <a:schemeClr val="tx1"/>
                </a:solidFill>
              </a:rPr>
              <a:t>Organizational structure, Size and Functions of IKEA</a:t>
            </a:r>
            <a:br>
              <a:rPr lang="en-US" b="1" dirty="0"/>
            </a:br>
            <a:endParaRPr lang="en-US" dirty="0"/>
          </a:p>
        </p:txBody>
      </p:sp>
      <p:sp>
        <p:nvSpPr>
          <p:cNvPr id="3" name="Content Placeholder 2"/>
          <p:cNvSpPr>
            <a:spLocks noGrp="1"/>
          </p:cNvSpPr>
          <p:nvPr>
            <p:ph idx="1"/>
          </p:nvPr>
        </p:nvSpPr>
        <p:spPr>
          <a:xfrm>
            <a:off x="457200" y="1600201"/>
            <a:ext cx="8229600" cy="1676400"/>
          </a:xfrm>
        </p:spPr>
        <p:style>
          <a:lnRef idx="1">
            <a:schemeClr val="accent1"/>
          </a:lnRef>
          <a:fillRef idx="2">
            <a:schemeClr val="accent1"/>
          </a:fillRef>
          <a:effectRef idx="1">
            <a:schemeClr val="accent1"/>
          </a:effectRef>
          <a:fontRef idx="minor">
            <a:schemeClr val="dk1"/>
          </a:fontRef>
        </p:style>
        <p:txBody>
          <a:bodyPr/>
          <a:lstStyle/>
          <a:p>
            <a:pPr>
              <a:buNone/>
            </a:pPr>
            <a:r>
              <a:rPr lang="en-US" b="1" u="sng" dirty="0"/>
              <a:t>Organizational Structure of IKEA </a:t>
            </a:r>
            <a:endParaRPr lang="en-US" dirty="0"/>
          </a:p>
          <a:p>
            <a:r>
              <a:rPr lang="en-US" dirty="0"/>
              <a:t>The organizational structure of IKEA is presented below</a:t>
            </a:r>
          </a:p>
          <a:p>
            <a:endParaRPr lang="en-US" dirty="0"/>
          </a:p>
        </p:txBody>
      </p:sp>
      <p:pic>
        <p:nvPicPr>
          <p:cNvPr id="4" name="Picture 3"/>
          <p:cNvPicPr/>
          <p:nvPr/>
        </p:nvPicPr>
        <p:blipFill>
          <a:blip r:embed="rId3"/>
          <a:srcRect/>
          <a:stretch>
            <a:fillRect/>
          </a:stretch>
        </p:blipFill>
        <p:spPr bwMode="auto">
          <a:xfrm>
            <a:off x="990600" y="3810000"/>
            <a:ext cx="6858000" cy="21647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style>
          <a:lnRef idx="1">
            <a:schemeClr val="accent1"/>
          </a:lnRef>
          <a:fillRef idx="2">
            <a:schemeClr val="accent1"/>
          </a:fillRef>
          <a:effectRef idx="1">
            <a:schemeClr val="accent1"/>
          </a:effectRef>
          <a:fontRef idx="minor">
            <a:schemeClr val="dk1"/>
          </a:fontRef>
        </p:style>
        <p:txBody>
          <a:bodyPr>
            <a:normAutofit fontScale="92500"/>
          </a:bodyPr>
          <a:lstStyle/>
          <a:p>
            <a:pPr>
              <a:buNone/>
            </a:pPr>
            <a:r>
              <a:rPr lang="en-US" sz="2300" b="1" u="sng" dirty="0">
                <a:latin typeface="Times New Roman" pitchFamily="18" charset="0"/>
                <a:cs typeface="Times New Roman" pitchFamily="18" charset="0"/>
              </a:rPr>
              <a:t>Size of IKEA:</a:t>
            </a:r>
            <a:endParaRPr lang="en-US" sz="2300" u="sng" dirty="0">
              <a:latin typeface="Times New Roman" pitchFamily="18" charset="0"/>
              <a:cs typeface="Times New Roman" pitchFamily="18" charset="0"/>
            </a:endParaRPr>
          </a:p>
          <a:p>
            <a:pPr marL="514350" indent="-514350" algn="just">
              <a:buFont typeface="Wingdings" pitchFamily="2" charset="2"/>
              <a:buChar char="v"/>
            </a:pPr>
            <a:r>
              <a:rPr lang="en-US" sz="2300" dirty="0">
                <a:latin typeface="Times New Roman" pitchFamily="18" charset="0"/>
                <a:cs typeface="Times New Roman" pitchFamily="18" charset="0"/>
              </a:rPr>
              <a:t>IKEA is a large multinational company with presence in 63 countries across the world and have 462 retail stores which operates  under its brand name(ikea.com, 2024). </a:t>
            </a:r>
          </a:p>
          <a:p>
            <a:pPr marL="514350" indent="-514350" algn="just">
              <a:buFont typeface="Wingdings" pitchFamily="2" charset="2"/>
              <a:buChar char="v"/>
            </a:pPr>
            <a:endParaRPr lang="en-US" sz="2300" dirty="0">
              <a:latin typeface="Times New Roman" pitchFamily="18" charset="0"/>
              <a:cs typeface="Times New Roman" pitchFamily="18" charset="0"/>
            </a:endParaRPr>
          </a:p>
          <a:p>
            <a:pPr marL="514350" indent="-514350" algn="just">
              <a:buFont typeface="Wingdings" pitchFamily="2" charset="2"/>
              <a:buChar char="v"/>
            </a:pPr>
            <a:r>
              <a:rPr lang="en-US" sz="2300" dirty="0">
                <a:latin typeface="Times New Roman" pitchFamily="18" charset="0"/>
                <a:cs typeface="Times New Roman" pitchFamily="18" charset="0"/>
              </a:rPr>
              <a:t>As per the reports of </a:t>
            </a:r>
            <a:r>
              <a:rPr lang="en-US" sz="2300" dirty="0" err="1">
                <a:latin typeface="Times New Roman" pitchFamily="18" charset="0"/>
                <a:cs typeface="Times New Roman" pitchFamily="18" charset="0"/>
              </a:rPr>
              <a:t>Statista</a:t>
            </a:r>
            <a:r>
              <a:rPr lang="en-US" sz="2300" dirty="0">
                <a:latin typeface="Times New Roman" pitchFamily="18" charset="0"/>
                <a:cs typeface="Times New Roman" pitchFamily="18" charset="0"/>
              </a:rPr>
              <a:t> (2024); IKEA employs almost 219000 employees across various functionalities and domain(Ikea.com, 2024). </a:t>
            </a:r>
          </a:p>
          <a:p>
            <a:pPr marL="514350" indent="-514350" algn="just">
              <a:buFont typeface="Wingdings" pitchFamily="2" charset="2"/>
              <a:buChar char="v"/>
            </a:pPr>
            <a:endParaRPr lang="en-US" sz="2300" dirty="0">
              <a:latin typeface="Times New Roman" pitchFamily="18" charset="0"/>
              <a:cs typeface="Times New Roman" pitchFamily="18" charset="0"/>
            </a:endParaRPr>
          </a:p>
          <a:p>
            <a:pPr marL="514350" indent="-514350" algn="just">
              <a:buFont typeface="Wingdings" pitchFamily="2" charset="2"/>
              <a:buChar char="v"/>
            </a:pPr>
            <a:r>
              <a:rPr lang="en-US" sz="2300" dirty="0">
                <a:latin typeface="Times New Roman" pitchFamily="18" charset="0"/>
                <a:cs typeface="Times New Roman" pitchFamily="18" charset="0"/>
              </a:rPr>
              <a:t>As per the latest annual report of IKEA as of financial year ending 2023; the company have a total annual net sales of £29063 million and total net profit of £1639 million(Annual Report, </a:t>
            </a:r>
            <a:r>
              <a:rPr lang="en-US" sz="2300" dirty="0" err="1">
                <a:latin typeface="Times New Roman" pitchFamily="18" charset="0"/>
                <a:cs typeface="Times New Roman" pitchFamily="18" charset="0"/>
              </a:rPr>
              <a:t>Ikea</a:t>
            </a:r>
            <a:r>
              <a:rPr lang="en-US" sz="2300" dirty="0">
                <a:latin typeface="Times New Roman" pitchFamily="18" charset="0"/>
                <a:cs typeface="Times New Roman" pitchFamily="18" charset="0"/>
              </a:rPr>
              <a:t>, 2023).</a:t>
            </a:r>
          </a:p>
          <a:p>
            <a:pPr marL="514350" indent="-514350" algn="just">
              <a:buFont typeface="Wingdings" pitchFamily="2" charset="2"/>
              <a:buChar char="v"/>
            </a:pPr>
            <a:endParaRPr lang="en-US" sz="2300" dirty="0">
              <a:latin typeface="Times New Roman" pitchFamily="18" charset="0"/>
              <a:cs typeface="Times New Roman" pitchFamily="18" charset="0"/>
            </a:endParaRPr>
          </a:p>
          <a:p>
            <a:endParaRPr lang="en-US" dirty="0"/>
          </a:p>
        </p:txBody>
      </p:sp>
      <p:sp>
        <p:nvSpPr>
          <p:cNvPr id="4" name="Title 1"/>
          <p:cNvSpPr>
            <a:spLocks noGrp="1"/>
          </p:cNvSpPr>
          <p:nvPr>
            <p:ph type="title"/>
          </p:nvPr>
        </p:nvSpPr>
        <p:spPr/>
        <p:style>
          <a:lnRef idx="3">
            <a:schemeClr val="lt1"/>
          </a:lnRef>
          <a:fillRef idx="1">
            <a:schemeClr val="accent3"/>
          </a:fillRef>
          <a:effectRef idx="1">
            <a:schemeClr val="accent3"/>
          </a:effectRef>
          <a:fontRef idx="minor">
            <a:schemeClr val="lt1"/>
          </a:fontRef>
        </p:style>
        <p:txBody>
          <a:bodyPr>
            <a:normAutofit fontScale="90000"/>
          </a:bodyPr>
          <a:lstStyle/>
          <a:p>
            <a:br>
              <a:rPr lang="en-US" b="1" dirty="0"/>
            </a:br>
            <a:r>
              <a:rPr lang="en-US" sz="3600" b="1" dirty="0">
                <a:solidFill>
                  <a:schemeClr val="tx1"/>
                </a:solidFill>
              </a:rPr>
              <a:t>Organizational structure, Size and Functions of IKEA (Contd..)</a:t>
            </a:r>
            <a:br>
              <a:rPr lang="en-US" b="1" dirty="0"/>
            </a:b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3"/>
          </a:lnRef>
          <a:fillRef idx="3">
            <a:schemeClr val="accent3"/>
          </a:fillRef>
          <a:effectRef idx="2">
            <a:schemeClr val="accent3"/>
          </a:effectRef>
          <a:fontRef idx="minor">
            <a:schemeClr val="lt1"/>
          </a:fontRef>
        </p:style>
        <p:txBody>
          <a:bodyPr>
            <a:normAutofit fontScale="90000"/>
          </a:bodyPr>
          <a:lstStyle/>
          <a:p>
            <a:br>
              <a:rPr lang="en-US" b="1" dirty="0"/>
            </a:br>
            <a:r>
              <a:rPr lang="en-US" b="1" dirty="0">
                <a:solidFill>
                  <a:schemeClr val="tx1"/>
                </a:solidFill>
              </a:rPr>
              <a:t>Internal Factors Influencing IKEA </a:t>
            </a:r>
            <a:br>
              <a:rPr lang="en-US" b="1" dirty="0"/>
            </a:br>
            <a:endParaRPr lang="en-US" dirty="0"/>
          </a:p>
        </p:txBody>
      </p:sp>
      <p:sp>
        <p:nvSpPr>
          <p:cNvPr id="3" name="Content Placeholder 2"/>
          <p:cNvSpPr>
            <a:spLocks noGrp="1"/>
          </p:cNvSpPr>
          <p:nvPr>
            <p:ph idx="1"/>
          </p:nvPr>
        </p:nvSpPr>
        <p:spPr>
          <a:xfrm>
            <a:off x="457200" y="1600201"/>
            <a:ext cx="8229600" cy="609600"/>
          </a:xfrm>
        </p:spPr>
        <p:style>
          <a:lnRef idx="1">
            <a:schemeClr val="accent1"/>
          </a:lnRef>
          <a:fillRef idx="2">
            <a:schemeClr val="accent1"/>
          </a:fillRef>
          <a:effectRef idx="1">
            <a:schemeClr val="accent1"/>
          </a:effectRef>
          <a:fontRef idx="minor">
            <a:schemeClr val="dk1"/>
          </a:fontRef>
        </p:style>
        <p:txBody>
          <a:bodyPr/>
          <a:lstStyle/>
          <a:p>
            <a:pPr>
              <a:buNone/>
            </a:pPr>
            <a:r>
              <a:rPr lang="en-US" dirty="0"/>
              <a:t>SWOT Analysis of IKEA</a:t>
            </a:r>
          </a:p>
        </p:txBody>
      </p:sp>
      <p:pic>
        <p:nvPicPr>
          <p:cNvPr id="1026" name="Picture 2"/>
          <p:cNvPicPr>
            <a:picLocks noChangeAspect="1" noChangeArrowheads="1"/>
          </p:cNvPicPr>
          <p:nvPr/>
        </p:nvPicPr>
        <p:blipFill>
          <a:blip r:embed="rId2"/>
          <a:srcRect/>
          <a:stretch>
            <a:fillRect/>
          </a:stretch>
        </p:blipFill>
        <p:spPr bwMode="auto">
          <a:xfrm>
            <a:off x="381000" y="2286000"/>
            <a:ext cx="8229600" cy="4572000"/>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1143000"/>
          </a:xfrm>
        </p:spPr>
        <p:style>
          <a:lnRef idx="3">
            <a:schemeClr val="lt1"/>
          </a:lnRef>
          <a:fillRef idx="1">
            <a:schemeClr val="accent3"/>
          </a:fillRef>
          <a:effectRef idx="1">
            <a:schemeClr val="accent3"/>
          </a:effectRef>
          <a:fontRef idx="minor">
            <a:schemeClr val="lt1"/>
          </a:fontRef>
        </p:style>
        <p:txBody>
          <a:bodyPr>
            <a:normAutofit fontScale="90000"/>
          </a:bodyPr>
          <a:lstStyle/>
          <a:p>
            <a:br>
              <a:rPr lang="en-US" b="1" u="sng" dirty="0"/>
            </a:br>
            <a:r>
              <a:rPr lang="en-US" b="1" u="sng" dirty="0">
                <a:solidFill>
                  <a:schemeClr val="tx1"/>
                </a:solidFill>
              </a:rPr>
              <a:t>Internal Capabilities and Strategic Advantage of IKEA</a:t>
            </a:r>
            <a:br>
              <a:rPr lang="en-US" dirty="0"/>
            </a:br>
            <a:endParaRPr lang="en-US" dirty="0"/>
          </a:p>
        </p:txBody>
      </p:sp>
      <p:sp>
        <p:nvSpPr>
          <p:cNvPr id="3" name="Content Placeholder 2"/>
          <p:cNvSpPr>
            <a:spLocks noGrp="1"/>
          </p:cNvSpPr>
          <p:nvPr>
            <p:ph idx="1"/>
          </p:nvPr>
        </p:nvSpPr>
        <p:spPr>
          <a:xfrm>
            <a:off x="457200" y="2133600"/>
            <a:ext cx="8229600" cy="3992563"/>
          </a:xfrm>
        </p:spPr>
        <p:style>
          <a:lnRef idx="1">
            <a:schemeClr val="accent1"/>
          </a:lnRef>
          <a:fillRef idx="2">
            <a:schemeClr val="accent1"/>
          </a:fillRef>
          <a:effectRef idx="1">
            <a:schemeClr val="accent1"/>
          </a:effectRef>
          <a:fontRef idx="minor">
            <a:schemeClr val="dk1"/>
          </a:fontRef>
        </p:style>
        <p:txBody>
          <a:bodyPr/>
          <a:lstStyle/>
          <a:p>
            <a:pPr>
              <a:buFont typeface="Wingdings" pitchFamily="2" charset="2"/>
              <a:buChar char="v"/>
            </a:pPr>
            <a:r>
              <a:rPr lang="en-US" sz="2800" dirty="0">
                <a:latin typeface="Times New Roman" pitchFamily="18" charset="0"/>
                <a:cs typeface="Times New Roman" pitchFamily="18" charset="0"/>
              </a:rPr>
              <a:t>Talent Employee base leading to opportunity for international expansion globally. </a:t>
            </a:r>
          </a:p>
          <a:p>
            <a:pPr>
              <a:buFont typeface="Wingdings" pitchFamily="2" charset="2"/>
              <a:buChar char="v"/>
            </a:pPr>
            <a:endParaRPr lang="en-US" sz="2800" dirty="0">
              <a:latin typeface="Times New Roman" pitchFamily="18" charset="0"/>
              <a:cs typeface="Times New Roman" pitchFamily="18" charset="0"/>
            </a:endParaRPr>
          </a:p>
          <a:p>
            <a:pPr>
              <a:buFont typeface="Wingdings" pitchFamily="2" charset="2"/>
              <a:buChar char="v"/>
            </a:pPr>
            <a:r>
              <a:rPr lang="en-US" sz="2800" dirty="0">
                <a:latin typeface="Times New Roman" pitchFamily="18" charset="0"/>
                <a:cs typeface="Times New Roman" pitchFamily="18" charset="0"/>
              </a:rPr>
              <a:t>Innovation capabilities helps to stay ahead of competition in the market.</a:t>
            </a: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3"/>
          </a:lnRef>
          <a:fillRef idx="3">
            <a:schemeClr val="accent3"/>
          </a:fillRef>
          <a:effectRef idx="2">
            <a:schemeClr val="accent3"/>
          </a:effectRef>
          <a:fontRef idx="minor">
            <a:schemeClr val="lt1"/>
          </a:fontRef>
        </p:style>
        <p:txBody>
          <a:bodyPr>
            <a:normAutofit fontScale="90000"/>
          </a:bodyPr>
          <a:lstStyle/>
          <a:p>
            <a:br>
              <a:rPr lang="en-US" b="1" u="sng" dirty="0"/>
            </a:br>
            <a:r>
              <a:rPr lang="en-US" sz="3100" b="1" u="sng" dirty="0">
                <a:solidFill>
                  <a:schemeClr val="tx1"/>
                </a:solidFill>
              </a:rPr>
              <a:t>External Environmental Factors influencing the organization:</a:t>
            </a:r>
            <a:br>
              <a:rPr lang="en-US" dirty="0"/>
            </a:br>
            <a:endParaRPr lang="en-US" dirty="0"/>
          </a:p>
        </p:txBody>
      </p:sp>
      <p:sp>
        <p:nvSpPr>
          <p:cNvPr id="3" name="Content Placeholder 2"/>
          <p:cNvSpPr>
            <a:spLocks noGrp="1"/>
          </p:cNvSpPr>
          <p:nvPr>
            <p:ph idx="1"/>
          </p:nvPr>
        </p:nvSpPr>
        <p:spPr>
          <a:xfrm>
            <a:off x="457200" y="1600200"/>
            <a:ext cx="7924800" cy="4800600"/>
          </a:xfrm>
        </p:spPr>
        <p:style>
          <a:lnRef idx="1">
            <a:schemeClr val="accent1"/>
          </a:lnRef>
          <a:fillRef idx="2">
            <a:schemeClr val="accent1"/>
          </a:fillRef>
          <a:effectRef idx="1">
            <a:schemeClr val="accent1"/>
          </a:effectRef>
          <a:fontRef idx="minor">
            <a:schemeClr val="dk1"/>
          </a:fontRef>
        </p:style>
        <p:txBody>
          <a:bodyPr>
            <a:normAutofit fontScale="32500" lnSpcReduction="20000"/>
          </a:bodyPr>
          <a:lstStyle/>
          <a:p>
            <a:pPr algn="just">
              <a:buNone/>
            </a:pPr>
            <a:r>
              <a:rPr lang="en-US" sz="4500" b="1" u="sng" dirty="0">
                <a:latin typeface="Times New Roman" pitchFamily="18" charset="0"/>
                <a:cs typeface="Times New Roman" pitchFamily="18" charset="0"/>
              </a:rPr>
              <a:t>External Analysis using PESTLE framework</a:t>
            </a:r>
            <a:endParaRPr lang="en-US" sz="4500" dirty="0">
              <a:latin typeface="Times New Roman" pitchFamily="18" charset="0"/>
              <a:cs typeface="Times New Roman" pitchFamily="18" charset="0"/>
            </a:endParaRPr>
          </a:p>
          <a:p>
            <a:pPr algn="just">
              <a:buNone/>
            </a:pPr>
            <a:r>
              <a:rPr lang="en-US" sz="4500" b="1" dirty="0">
                <a:latin typeface="Times New Roman" pitchFamily="18" charset="0"/>
                <a:cs typeface="Times New Roman" pitchFamily="18" charset="0"/>
              </a:rPr>
              <a:t>Political:</a:t>
            </a:r>
            <a:r>
              <a:rPr lang="en-US" sz="4500" dirty="0">
                <a:latin typeface="Times New Roman" pitchFamily="18" charset="0"/>
                <a:cs typeface="Times New Roman" pitchFamily="18" charset="0"/>
              </a:rPr>
              <a:t> The UK’s political condition is stable and government takes policies which are conducive for the growth of the business. </a:t>
            </a:r>
          </a:p>
          <a:p>
            <a:pPr algn="just">
              <a:buNone/>
            </a:pPr>
            <a:endParaRPr lang="en-US" sz="4500" dirty="0">
              <a:latin typeface="Times New Roman" pitchFamily="18" charset="0"/>
              <a:cs typeface="Times New Roman" pitchFamily="18" charset="0"/>
            </a:endParaRPr>
          </a:p>
          <a:p>
            <a:pPr algn="just">
              <a:buNone/>
            </a:pPr>
            <a:r>
              <a:rPr lang="en-US" sz="4500" b="1" dirty="0">
                <a:latin typeface="Times New Roman" pitchFamily="18" charset="0"/>
                <a:cs typeface="Times New Roman" pitchFamily="18" charset="0"/>
              </a:rPr>
              <a:t>Economic:</a:t>
            </a:r>
            <a:r>
              <a:rPr lang="en-US" sz="4500" dirty="0">
                <a:latin typeface="Times New Roman" pitchFamily="18" charset="0"/>
                <a:cs typeface="Times New Roman" pitchFamily="18" charset="0"/>
              </a:rPr>
              <a:t> UK’s economy is current facing trouble with high inflation rate and high interest rate regime. The UK’s inflation rate has been   more than 6% till March 2024 and lending rates by banks has soared to almost 8% which is highest in 25 years(ons.gov.uk, 2024).  These current economic factors are acting negatively for the organization.</a:t>
            </a:r>
          </a:p>
          <a:p>
            <a:pPr algn="just">
              <a:buNone/>
            </a:pPr>
            <a:endParaRPr lang="en-US" sz="4500" dirty="0">
              <a:latin typeface="Times New Roman" pitchFamily="18" charset="0"/>
              <a:cs typeface="Times New Roman" pitchFamily="18" charset="0"/>
            </a:endParaRPr>
          </a:p>
          <a:p>
            <a:pPr algn="just">
              <a:buNone/>
            </a:pPr>
            <a:r>
              <a:rPr lang="en-US" sz="4500" b="1" dirty="0">
                <a:latin typeface="Times New Roman" pitchFamily="18" charset="0"/>
                <a:cs typeface="Times New Roman" pitchFamily="18" charset="0"/>
              </a:rPr>
              <a:t>Social:</a:t>
            </a:r>
            <a:r>
              <a:rPr lang="en-US" sz="4500" dirty="0">
                <a:latin typeface="Times New Roman" pitchFamily="18" charset="0"/>
                <a:cs typeface="Times New Roman" pitchFamily="18" charset="0"/>
              </a:rPr>
              <a:t> People of UK are very classy and want to have houses which are equipped with proper </a:t>
            </a:r>
            <a:r>
              <a:rPr lang="en-US" sz="4500" dirty="0" err="1">
                <a:latin typeface="Times New Roman" pitchFamily="18" charset="0"/>
                <a:cs typeface="Times New Roman" pitchFamily="18" charset="0"/>
              </a:rPr>
              <a:t>furnitures</a:t>
            </a:r>
            <a:r>
              <a:rPr lang="en-US" sz="4500" dirty="0">
                <a:latin typeface="Times New Roman" pitchFamily="18" charset="0"/>
                <a:cs typeface="Times New Roman" pitchFamily="18" charset="0"/>
              </a:rPr>
              <a:t> and fittings. This acts positively for the company. </a:t>
            </a:r>
          </a:p>
          <a:p>
            <a:pPr algn="just">
              <a:buNone/>
            </a:pPr>
            <a:endParaRPr lang="en-US" sz="4500" dirty="0">
              <a:latin typeface="Times New Roman" pitchFamily="18" charset="0"/>
              <a:cs typeface="Times New Roman" pitchFamily="18" charset="0"/>
            </a:endParaRPr>
          </a:p>
          <a:p>
            <a:pPr algn="just">
              <a:buNone/>
            </a:pPr>
            <a:r>
              <a:rPr lang="en-US" sz="4500" b="1" dirty="0">
                <a:latin typeface="Times New Roman" pitchFamily="18" charset="0"/>
                <a:cs typeface="Times New Roman" pitchFamily="18" charset="0"/>
              </a:rPr>
              <a:t>Technology:</a:t>
            </a:r>
            <a:r>
              <a:rPr lang="en-US" sz="4500" dirty="0">
                <a:latin typeface="Times New Roman" pitchFamily="18" charset="0"/>
                <a:cs typeface="Times New Roman" pitchFamily="18" charset="0"/>
              </a:rPr>
              <a:t> The development of technologies such as AI and augmented Reality could immensely help in product development of modular furnishing range. </a:t>
            </a:r>
          </a:p>
          <a:p>
            <a:pPr algn="just">
              <a:buNone/>
            </a:pPr>
            <a:endParaRPr lang="en-US" sz="4500" dirty="0">
              <a:latin typeface="Times New Roman" pitchFamily="18" charset="0"/>
              <a:cs typeface="Times New Roman" pitchFamily="18" charset="0"/>
            </a:endParaRPr>
          </a:p>
          <a:p>
            <a:pPr algn="just">
              <a:buNone/>
            </a:pPr>
            <a:r>
              <a:rPr lang="en-US" sz="4500" b="1" dirty="0">
                <a:latin typeface="Times New Roman" pitchFamily="18" charset="0"/>
                <a:cs typeface="Times New Roman" pitchFamily="18" charset="0"/>
              </a:rPr>
              <a:t>Lega</a:t>
            </a:r>
            <a:r>
              <a:rPr lang="en-US" sz="4500" dirty="0">
                <a:latin typeface="Times New Roman" pitchFamily="18" charset="0"/>
                <a:cs typeface="Times New Roman" pitchFamily="18" charset="0"/>
              </a:rPr>
              <a:t>l: UK have strict laws for operating business such as health and Safety at workplace, Equality Act and other strong laws which are meant to be adhered by the business. </a:t>
            </a:r>
          </a:p>
          <a:p>
            <a:pPr algn="just">
              <a:buNone/>
            </a:pPr>
            <a:endParaRPr lang="en-US" sz="4500" dirty="0">
              <a:latin typeface="Times New Roman" pitchFamily="18" charset="0"/>
              <a:cs typeface="Times New Roman" pitchFamily="18" charset="0"/>
            </a:endParaRPr>
          </a:p>
          <a:p>
            <a:pPr algn="just">
              <a:buNone/>
            </a:pPr>
            <a:r>
              <a:rPr lang="en-US" sz="4500" b="1" dirty="0">
                <a:latin typeface="Times New Roman" pitchFamily="18" charset="0"/>
                <a:cs typeface="Times New Roman" pitchFamily="18" charset="0"/>
              </a:rPr>
              <a:t>Environmental Factors:</a:t>
            </a:r>
            <a:r>
              <a:rPr lang="en-US" sz="4500" dirty="0">
                <a:latin typeface="Times New Roman" pitchFamily="18" charset="0"/>
                <a:cs typeface="Times New Roman" pitchFamily="18" charset="0"/>
              </a:rPr>
              <a:t> Again UK have very strong laws for protection of environment such as The Environment Act , UK. These laws must be adhered by business otherwise they may severe consequence. So the environmental factors acts negatively for the company. </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3">
            <a:schemeClr val="lt1"/>
          </a:lnRef>
          <a:fillRef idx="1">
            <a:schemeClr val="accent3"/>
          </a:fillRef>
          <a:effectRef idx="1">
            <a:schemeClr val="accent3"/>
          </a:effectRef>
          <a:fontRef idx="minor">
            <a:schemeClr val="lt1"/>
          </a:fontRef>
        </p:style>
        <p:txBody>
          <a:bodyPr>
            <a:normAutofit fontScale="90000"/>
          </a:bodyPr>
          <a:lstStyle/>
          <a:p>
            <a:br>
              <a:rPr lang="en-US" sz="2700" b="1" u="sng" dirty="0">
                <a:solidFill>
                  <a:schemeClr val="tx1"/>
                </a:solidFill>
              </a:rPr>
            </a:br>
            <a:r>
              <a:rPr lang="en-US" sz="2700" b="1" u="sng" dirty="0">
                <a:solidFill>
                  <a:schemeClr val="tx1"/>
                </a:solidFill>
              </a:rPr>
              <a:t>External Factors that shape the organizations decisions and future decisions of IKEA </a:t>
            </a:r>
            <a:br>
              <a:rPr lang="en-US" dirty="0"/>
            </a:br>
            <a:endParaRPr lang="en-US" dirty="0"/>
          </a:p>
        </p:txBody>
      </p:sp>
      <p:sp>
        <p:nvSpPr>
          <p:cNvPr id="3" name="Content Placeholder 2"/>
          <p:cNvSpPr>
            <a:spLocks noGrp="1"/>
          </p:cNvSpPr>
          <p:nvPr>
            <p:ph idx="1"/>
          </p:nvPr>
        </p:nvSpPr>
        <p:spPr/>
        <p:style>
          <a:lnRef idx="1">
            <a:schemeClr val="accent1"/>
          </a:lnRef>
          <a:fillRef idx="2">
            <a:schemeClr val="accent1"/>
          </a:fillRef>
          <a:effectRef idx="1">
            <a:schemeClr val="accent1"/>
          </a:effectRef>
          <a:fontRef idx="minor">
            <a:schemeClr val="dk1"/>
          </a:fontRef>
        </p:style>
        <p:txBody>
          <a:bodyPr>
            <a:normAutofit/>
          </a:bodyPr>
          <a:lstStyle/>
          <a:p>
            <a:pPr lvl="0" algn="just"/>
            <a:r>
              <a:rPr lang="en-US" sz="2100" dirty="0">
                <a:latin typeface="Times New Roman" pitchFamily="18" charset="0"/>
                <a:cs typeface="Times New Roman" pitchFamily="18" charset="0"/>
              </a:rPr>
              <a:t>The emergence of technologies such as AI, augmented reality and robotics have significant application on various facets of the organization(</a:t>
            </a:r>
            <a:r>
              <a:rPr lang="en-US" sz="2100" dirty="0" err="1">
                <a:latin typeface="Times New Roman" pitchFamily="18" charset="0"/>
                <a:cs typeface="Times New Roman" pitchFamily="18" charset="0"/>
              </a:rPr>
              <a:t>Ahi</a:t>
            </a:r>
            <a:r>
              <a:rPr lang="en-US" sz="2100" dirty="0">
                <a:latin typeface="Times New Roman" pitchFamily="18" charset="0"/>
                <a:cs typeface="Times New Roman" pitchFamily="18" charset="0"/>
              </a:rPr>
              <a:t>, 2022). Therefore IKEA could use AI for analyzing consumer taste and preference and Augmented Reality for modular furniture development. </a:t>
            </a:r>
          </a:p>
          <a:p>
            <a:pPr algn="just"/>
            <a:r>
              <a:rPr lang="en-US" sz="2100" dirty="0">
                <a:latin typeface="Times New Roman" pitchFamily="18" charset="0"/>
                <a:cs typeface="Times New Roman" pitchFamily="18" charset="0"/>
              </a:rPr>
              <a:t> </a:t>
            </a:r>
          </a:p>
          <a:p>
            <a:pPr lvl="0" algn="just"/>
            <a:r>
              <a:rPr lang="en-US" sz="2100" dirty="0">
                <a:latin typeface="Times New Roman" pitchFamily="18" charset="0"/>
                <a:cs typeface="Times New Roman" pitchFamily="18" charset="0"/>
              </a:rPr>
              <a:t>The current slow growth rate in developed nations could impact the sales of the company to a considerable extent and this may call for internationalization in other developing markets across the world(</a:t>
            </a:r>
            <a:r>
              <a:rPr lang="en-US" sz="2100" dirty="0" err="1">
                <a:latin typeface="Times New Roman" pitchFamily="18" charset="0"/>
                <a:cs typeface="Times New Roman" pitchFamily="18" charset="0"/>
              </a:rPr>
              <a:t>Appiah-Ootoo</a:t>
            </a:r>
            <a:r>
              <a:rPr lang="en-US" sz="2100" dirty="0">
                <a:latin typeface="Times New Roman" pitchFamily="18" charset="0"/>
                <a:cs typeface="Times New Roman" pitchFamily="18" charset="0"/>
              </a:rPr>
              <a:t>, 2021). </a:t>
            </a:r>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3">
            <a:schemeClr val="lt1"/>
          </a:lnRef>
          <a:fillRef idx="1">
            <a:schemeClr val="accent3"/>
          </a:fillRef>
          <a:effectRef idx="1">
            <a:schemeClr val="accent3"/>
          </a:effectRef>
          <a:fontRef idx="minor">
            <a:schemeClr val="lt1"/>
          </a:fontRef>
        </p:style>
        <p:txBody>
          <a:bodyPr>
            <a:normAutofit/>
          </a:bodyPr>
          <a:lstStyle/>
          <a:p>
            <a:r>
              <a:rPr lang="en-US" sz="3200" b="1" dirty="0">
                <a:solidFill>
                  <a:schemeClr val="tx1"/>
                </a:solidFill>
                <a:latin typeface="Times New Roman" pitchFamily="18" charset="0"/>
                <a:cs typeface="Times New Roman" pitchFamily="18" charset="0"/>
              </a:rPr>
              <a:t>IKEA’S Stakeholders</a:t>
            </a:r>
          </a:p>
        </p:txBody>
      </p:sp>
      <p:sp>
        <p:nvSpPr>
          <p:cNvPr id="3" name="Content Placeholder 2"/>
          <p:cNvSpPr>
            <a:spLocks noGrp="1"/>
          </p:cNvSpPr>
          <p:nvPr>
            <p:ph idx="1"/>
          </p:nvPr>
        </p:nvSpPr>
        <p:spPr/>
        <p:style>
          <a:lnRef idx="1">
            <a:schemeClr val="accent1"/>
          </a:lnRef>
          <a:fillRef idx="2">
            <a:schemeClr val="accent1"/>
          </a:fillRef>
          <a:effectRef idx="1">
            <a:schemeClr val="accent1"/>
          </a:effectRef>
          <a:fontRef idx="minor">
            <a:schemeClr val="dk1"/>
          </a:fontRef>
        </p:style>
        <p:txBody>
          <a:bodyPr>
            <a:normAutofit fontScale="77500" lnSpcReduction="20000"/>
          </a:bodyPr>
          <a:lstStyle/>
          <a:p>
            <a:pPr algn="just">
              <a:buNone/>
            </a:pPr>
            <a:r>
              <a:rPr lang="en-US" b="1" u="sng" dirty="0">
                <a:latin typeface="Times New Roman" pitchFamily="18" charset="0"/>
                <a:cs typeface="Times New Roman" pitchFamily="18" charset="0"/>
              </a:rPr>
              <a:t>The internal Stakeholders of IKEA</a:t>
            </a:r>
            <a:endParaRPr lang="en-US" u="sng" dirty="0">
              <a:latin typeface="Times New Roman" pitchFamily="18" charset="0"/>
              <a:cs typeface="Times New Roman" pitchFamily="18" charset="0"/>
            </a:endParaRPr>
          </a:p>
          <a:p>
            <a:pPr lvl="0" algn="just">
              <a:buFont typeface="Wingdings" pitchFamily="2" charset="2"/>
              <a:buChar char="v"/>
            </a:pPr>
            <a:r>
              <a:rPr lang="en-US" dirty="0">
                <a:latin typeface="Times New Roman" pitchFamily="18" charset="0"/>
                <a:cs typeface="Times New Roman" pitchFamily="18" charset="0"/>
              </a:rPr>
              <a:t>Employees</a:t>
            </a:r>
          </a:p>
          <a:p>
            <a:pPr lvl="0" algn="just">
              <a:buFont typeface="Wingdings" pitchFamily="2" charset="2"/>
              <a:buChar char="v"/>
            </a:pPr>
            <a:r>
              <a:rPr lang="en-US" dirty="0">
                <a:latin typeface="Times New Roman" pitchFamily="18" charset="0"/>
                <a:cs typeface="Times New Roman" pitchFamily="18" charset="0"/>
              </a:rPr>
              <a:t>Management of IKEA </a:t>
            </a:r>
          </a:p>
          <a:p>
            <a:pPr algn="just">
              <a:buNone/>
            </a:pPr>
            <a:endParaRPr lang="en-US" dirty="0">
              <a:latin typeface="Times New Roman" pitchFamily="18" charset="0"/>
              <a:cs typeface="Times New Roman" pitchFamily="18" charset="0"/>
            </a:endParaRPr>
          </a:p>
          <a:p>
            <a:pPr algn="just">
              <a:buNone/>
            </a:pPr>
            <a:r>
              <a:rPr lang="en-US" b="1" dirty="0">
                <a:latin typeface="Times New Roman" pitchFamily="18" charset="0"/>
                <a:cs typeface="Times New Roman" pitchFamily="18" charset="0"/>
              </a:rPr>
              <a:t>The external Stakeholders of IKEA</a:t>
            </a:r>
          </a:p>
          <a:p>
            <a:pPr lvl="0" algn="just">
              <a:buFont typeface="Wingdings" pitchFamily="2" charset="2"/>
              <a:buChar char="v"/>
            </a:pPr>
            <a:r>
              <a:rPr lang="en-US" dirty="0">
                <a:latin typeface="Times New Roman" pitchFamily="18" charset="0"/>
                <a:cs typeface="Times New Roman" pitchFamily="18" charset="0"/>
              </a:rPr>
              <a:t>Suppliers </a:t>
            </a:r>
          </a:p>
          <a:p>
            <a:pPr lvl="0" algn="just">
              <a:buFont typeface="Wingdings" pitchFamily="2" charset="2"/>
              <a:buChar char="v"/>
            </a:pPr>
            <a:r>
              <a:rPr lang="en-US" dirty="0">
                <a:latin typeface="Times New Roman" pitchFamily="18" charset="0"/>
                <a:cs typeface="Times New Roman" pitchFamily="18" charset="0"/>
              </a:rPr>
              <a:t>Shareholders</a:t>
            </a:r>
          </a:p>
          <a:p>
            <a:pPr lvl="0" algn="just">
              <a:buFont typeface="Wingdings" pitchFamily="2" charset="2"/>
              <a:buChar char="v"/>
            </a:pPr>
            <a:r>
              <a:rPr lang="en-US" dirty="0">
                <a:latin typeface="Times New Roman" pitchFamily="18" charset="0"/>
                <a:cs typeface="Times New Roman" pitchFamily="18" charset="0"/>
              </a:rPr>
              <a:t>Customers</a:t>
            </a:r>
          </a:p>
          <a:p>
            <a:pPr lvl="0" algn="just">
              <a:buFont typeface="Wingdings" pitchFamily="2" charset="2"/>
              <a:buChar char="v"/>
            </a:pPr>
            <a:r>
              <a:rPr lang="en-US" dirty="0">
                <a:latin typeface="Times New Roman" pitchFamily="18" charset="0"/>
                <a:cs typeface="Times New Roman" pitchFamily="18" charset="0"/>
              </a:rPr>
              <a:t>Government</a:t>
            </a:r>
          </a:p>
          <a:p>
            <a:pPr lvl="0" algn="just">
              <a:buFont typeface="Wingdings" pitchFamily="2" charset="2"/>
              <a:buChar char="v"/>
            </a:pPr>
            <a:r>
              <a:rPr lang="en-US" dirty="0">
                <a:latin typeface="Times New Roman" pitchFamily="18" charset="0"/>
                <a:cs typeface="Times New Roman" pitchFamily="18" charset="0"/>
              </a:rPr>
              <a:t>Local Businesses </a:t>
            </a:r>
          </a:p>
          <a:p>
            <a:pPr lvl="0" algn="just">
              <a:buFont typeface="Wingdings" pitchFamily="2" charset="2"/>
              <a:buChar char="v"/>
            </a:pPr>
            <a:r>
              <a:rPr lang="en-US" dirty="0">
                <a:latin typeface="Times New Roman" pitchFamily="18" charset="0"/>
                <a:cs typeface="Times New Roman" pitchFamily="18" charset="0"/>
              </a:rPr>
              <a:t>Creditors </a:t>
            </a:r>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style>
          <a:lnRef idx="3">
            <a:schemeClr val="lt1"/>
          </a:lnRef>
          <a:fillRef idx="1">
            <a:schemeClr val="accent3"/>
          </a:fillRef>
          <a:effectRef idx="1">
            <a:schemeClr val="accent3"/>
          </a:effectRef>
          <a:fontRef idx="minor">
            <a:schemeClr val="lt1"/>
          </a:fontRef>
        </p:style>
        <p:txBody>
          <a:bodyPr>
            <a:normAutofit/>
          </a:bodyPr>
          <a:lstStyle/>
          <a:p>
            <a:r>
              <a:rPr lang="en-US" sz="3200" b="1" dirty="0">
                <a:solidFill>
                  <a:schemeClr val="tx1"/>
                </a:solidFill>
                <a:latin typeface="Times New Roman" pitchFamily="18" charset="0"/>
                <a:cs typeface="Times New Roman" pitchFamily="18" charset="0"/>
              </a:rPr>
              <a:t>References</a:t>
            </a:r>
          </a:p>
        </p:txBody>
      </p:sp>
      <p:sp>
        <p:nvSpPr>
          <p:cNvPr id="3" name="Content Placeholder 2"/>
          <p:cNvSpPr>
            <a:spLocks noGrp="1"/>
          </p:cNvSpPr>
          <p:nvPr>
            <p:ph idx="1"/>
          </p:nvPr>
        </p:nvSpPr>
        <p:spPr>
          <a:xfrm>
            <a:off x="457200" y="1371600"/>
            <a:ext cx="8229600" cy="4754563"/>
          </a:xfrm>
        </p:spPr>
        <p:style>
          <a:lnRef idx="1">
            <a:schemeClr val="accent1"/>
          </a:lnRef>
          <a:fillRef idx="2">
            <a:schemeClr val="accent1"/>
          </a:fillRef>
          <a:effectRef idx="1">
            <a:schemeClr val="accent1"/>
          </a:effectRef>
          <a:fontRef idx="minor">
            <a:schemeClr val="dk1"/>
          </a:fontRef>
        </p:style>
        <p:txBody>
          <a:bodyPr>
            <a:normAutofit fontScale="55000" lnSpcReduction="20000"/>
          </a:bodyPr>
          <a:lstStyle/>
          <a:p>
            <a:pPr algn="just"/>
            <a:r>
              <a:rPr lang="en-US" sz="3300" dirty="0">
                <a:latin typeface="Times New Roman" pitchFamily="18" charset="0"/>
                <a:cs typeface="Times New Roman" pitchFamily="18" charset="0"/>
              </a:rPr>
              <a:t>Ikea.com, 2024. Available at &lt;</a:t>
            </a:r>
            <a:r>
              <a:rPr lang="en-US" sz="3300" u="sng" dirty="0">
                <a:latin typeface="Times New Roman" pitchFamily="18" charset="0"/>
                <a:cs typeface="Times New Roman" pitchFamily="18" charset="0"/>
                <a:hlinkClick r:id="rId3"/>
              </a:rPr>
              <a:t>https://www.ikea.com/</a:t>
            </a:r>
            <a:r>
              <a:rPr lang="en-US" sz="3300" dirty="0">
                <a:latin typeface="Times New Roman" pitchFamily="18" charset="0"/>
                <a:cs typeface="Times New Roman" pitchFamily="18" charset="0"/>
              </a:rPr>
              <a:t>&gt; [Accessed 15 July 2024]</a:t>
            </a:r>
          </a:p>
          <a:p>
            <a:pPr algn="just"/>
            <a:r>
              <a:rPr lang="en-US" sz="3300" dirty="0" err="1">
                <a:latin typeface="Times New Roman" pitchFamily="18" charset="0"/>
                <a:cs typeface="Times New Roman" pitchFamily="18" charset="0"/>
              </a:rPr>
              <a:t>Ahmady</a:t>
            </a:r>
            <a:r>
              <a:rPr lang="en-US" sz="3300" dirty="0">
                <a:latin typeface="Times New Roman" pitchFamily="18" charset="0"/>
                <a:cs typeface="Times New Roman" pitchFamily="18" charset="0"/>
              </a:rPr>
              <a:t>, G.A., </a:t>
            </a:r>
            <a:r>
              <a:rPr lang="en-US" sz="3300" dirty="0" err="1">
                <a:latin typeface="Times New Roman" pitchFamily="18" charset="0"/>
                <a:cs typeface="Times New Roman" pitchFamily="18" charset="0"/>
              </a:rPr>
              <a:t>Mehrpour</a:t>
            </a:r>
            <a:r>
              <a:rPr lang="en-US" sz="3300" dirty="0">
                <a:latin typeface="Times New Roman" pitchFamily="18" charset="0"/>
                <a:cs typeface="Times New Roman" pitchFamily="18" charset="0"/>
              </a:rPr>
              <a:t>, M. and </a:t>
            </a:r>
            <a:r>
              <a:rPr lang="en-US" sz="3300" dirty="0" err="1">
                <a:latin typeface="Times New Roman" pitchFamily="18" charset="0"/>
                <a:cs typeface="Times New Roman" pitchFamily="18" charset="0"/>
              </a:rPr>
              <a:t>Nikooravesh</a:t>
            </a:r>
            <a:r>
              <a:rPr lang="en-US" sz="3300" dirty="0">
                <a:latin typeface="Times New Roman" pitchFamily="18" charset="0"/>
                <a:cs typeface="Times New Roman" pitchFamily="18" charset="0"/>
              </a:rPr>
              <a:t>, A., 2016. Organizational structure. </a:t>
            </a:r>
            <a:r>
              <a:rPr lang="en-US" sz="3300" i="1" dirty="0" err="1">
                <a:latin typeface="Times New Roman" pitchFamily="18" charset="0"/>
                <a:cs typeface="Times New Roman" pitchFamily="18" charset="0"/>
              </a:rPr>
              <a:t>Procedia</a:t>
            </a:r>
            <a:r>
              <a:rPr lang="en-US" sz="3300" i="1" dirty="0">
                <a:latin typeface="Times New Roman" pitchFamily="18" charset="0"/>
                <a:cs typeface="Times New Roman" pitchFamily="18" charset="0"/>
              </a:rPr>
              <a:t>-Social and Behavioral Sciences</a:t>
            </a:r>
            <a:r>
              <a:rPr lang="en-US" sz="3300" dirty="0">
                <a:latin typeface="Times New Roman" pitchFamily="18" charset="0"/>
                <a:cs typeface="Times New Roman" pitchFamily="18" charset="0"/>
              </a:rPr>
              <a:t>, </a:t>
            </a:r>
            <a:r>
              <a:rPr lang="en-US" sz="3300" i="1" dirty="0">
                <a:latin typeface="Times New Roman" pitchFamily="18" charset="0"/>
                <a:cs typeface="Times New Roman" pitchFamily="18" charset="0"/>
              </a:rPr>
              <a:t>230</a:t>
            </a:r>
            <a:r>
              <a:rPr lang="en-US" sz="3300" dirty="0">
                <a:latin typeface="Times New Roman" pitchFamily="18" charset="0"/>
                <a:cs typeface="Times New Roman" pitchFamily="18" charset="0"/>
              </a:rPr>
              <a:t>, pp.455-462.</a:t>
            </a:r>
          </a:p>
          <a:p>
            <a:pPr algn="just"/>
            <a:r>
              <a:rPr lang="en-US" sz="3300" dirty="0" err="1">
                <a:latin typeface="Times New Roman" pitchFamily="18" charset="0"/>
                <a:cs typeface="Times New Roman" pitchFamily="18" charset="0"/>
              </a:rPr>
              <a:t>Cámara</a:t>
            </a:r>
            <a:r>
              <a:rPr lang="en-US" sz="3300" dirty="0">
                <a:latin typeface="Times New Roman" pitchFamily="18" charset="0"/>
                <a:cs typeface="Times New Roman" pitchFamily="18" charset="0"/>
              </a:rPr>
              <a:t> Rodrigo, I., 2023. Firm resources and capabilities and their impact on sustainability: the case of IKEA.</a:t>
            </a:r>
          </a:p>
          <a:p>
            <a:pPr algn="just"/>
            <a:r>
              <a:rPr lang="en-US" sz="3300" dirty="0" err="1">
                <a:latin typeface="Times New Roman" pitchFamily="18" charset="0"/>
                <a:cs typeface="Times New Roman" pitchFamily="18" charset="0"/>
              </a:rPr>
              <a:t>Elizaveta</a:t>
            </a:r>
            <a:r>
              <a:rPr lang="en-US" sz="3300" dirty="0">
                <a:latin typeface="Times New Roman" pitchFamily="18" charset="0"/>
                <a:cs typeface="Times New Roman" pitchFamily="18" charset="0"/>
              </a:rPr>
              <a:t>, S., 2021. Sustainable innovations of IKEA company.</a:t>
            </a:r>
          </a:p>
          <a:p>
            <a:pPr algn="just"/>
            <a:r>
              <a:rPr lang="en-US" sz="3300" dirty="0">
                <a:latin typeface="Times New Roman" pitchFamily="18" charset="0"/>
                <a:cs typeface="Times New Roman" pitchFamily="18" charset="0"/>
              </a:rPr>
              <a:t>Ons.gov.uk, 2024. Available at &lt;https://www.ons.gov.uk/economy/inflationandpriceindices&gt; [Accessed 15 July 2024]</a:t>
            </a:r>
          </a:p>
          <a:p>
            <a:pPr algn="just"/>
            <a:r>
              <a:rPr lang="en-US" sz="3300" dirty="0" err="1">
                <a:latin typeface="Times New Roman" pitchFamily="18" charset="0"/>
                <a:cs typeface="Times New Roman" pitchFamily="18" charset="0"/>
              </a:rPr>
              <a:t>Ahi</a:t>
            </a:r>
            <a:r>
              <a:rPr lang="en-US" sz="3300" dirty="0">
                <a:latin typeface="Times New Roman" pitchFamily="18" charset="0"/>
                <a:cs typeface="Times New Roman" pitchFamily="18" charset="0"/>
              </a:rPr>
              <a:t>, A.A., </a:t>
            </a:r>
            <a:r>
              <a:rPr lang="en-US" sz="3300" dirty="0" err="1">
                <a:latin typeface="Times New Roman" pitchFamily="18" charset="0"/>
                <a:cs typeface="Times New Roman" pitchFamily="18" charset="0"/>
              </a:rPr>
              <a:t>Sinkovics</a:t>
            </a:r>
            <a:r>
              <a:rPr lang="en-US" sz="3300" dirty="0">
                <a:latin typeface="Times New Roman" pitchFamily="18" charset="0"/>
                <a:cs typeface="Times New Roman" pitchFamily="18" charset="0"/>
              </a:rPr>
              <a:t>, N., </a:t>
            </a:r>
            <a:r>
              <a:rPr lang="en-US" sz="3300" dirty="0" err="1">
                <a:latin typeface="Times New Roman" pitchFamily="18" charset="0"/>
                <a:cs typeface="Times New Roman" pitchFamily="18" charset="0"/>
              </a:rPr>
              <a:t>Shildibekov</a:t>
            </a:r>
            <a:r>
              <a:rPr lang="en-US" sz="3300" dirty="0">
                <a:latin typeface="Times New Roman" pitchFamily="18" charset="0"/>
                <a:cs typeface="Times New Roman" pitchFamily="18" charset="0"/>
              </a:rPr>
              <a:t>, Y., </a:t>
            </a:r>
            <a:r>
              <a:rPr lang="en-US" sz="3300" dirty="0" err="1">
                <a:latin typeface="Times New Roman" pitchFamily="18" charset="0"/>
                <a:cs typeface="Times New Roman" pitchFamily="18" charset="0"/>
              </a:rPr>
              <a:t>Sinkovics</a:t>
            </a:r>
            <a:r>
              <a:rPr lang="en-US" sz="3300" dirty="0">
                <a:latin typeface="Times New Roman" pitchFamily="18" charset="0"/>
                <a:cs typeface="Times New Roman" pitchFamily="18" charset="0"/>
              </a:rPr>
              <a:t>, R.R. and </a:t>
            </a:r>
            <a:r>
              <a:rPr lang="en-US" sz="3300" dirty="0" err="1">
                <a:latin typeface="Times New Roman" pitchFamily="18" charset="0"/>
                <a:cs typeface="Times New Roman" pitchFamily="18" charset="0"/>
              </a:rPr>
              <a:t>Mehandjiev</a:t>
            </a:r>
            <a:r>
              <a:rPr lang="en-US" sz="3300" dirty="0">
                <a:latin typeface="Times New Roman" pitchFamily="18" charset="0"/>
                <a:cs typeface="Times New Roman" pitchFamily="18" charset="0"/>
              </a:rPr>
              <a:t>, N., 2022. Advanced technologies and international business: A multidisciplinary analysis of the literature. </a:t>
            </a:r>
            <a:r>
              <a:rPr lang="en-US" sz="3300" i="1" dirty="0">
                <a:latin typeface="Times New Roman" pitchFamily="18" charset="0"/>
                <a:cs typeface="Times New Roman" pitchFamily="18" charset="0"/>
              </a:rPr>
              <a:t>International Business Review</a:t>
            </a:r>
            <a:r>
              <a:rPr lang="en-US" sz="3300" dirty="0">
                <a:latin typeface="Times New Roman" pitchFamily="18" charset="0"/>
                <a:cs typeface="Times New Roman" pitchFamily="18" charset="0"/>
              </a:rPr>
              <a:t>, </a:t>
            </a:r>
            <a:r>
              <a:rPr lang="en-US" sz="3300" i="1" dirty="0">
                <a:latin typeface="Times New Roman" pitchFamily="18" charset="0"/>
                <a:cs typeface="Times New Roman" pitchFamily="18" charset="0"/>
              </a:rPr>
              <a:t>31</a:t>
            </a:r>
            <a:r>
              <a:rPr lang="en-US" sz="3300" dirty="0">
                <a:latin typeface="Times New Roman" pitchFamily="18" charset="0"/>
                <a:cs typeface="Times New Roman" pitchFamily="18" charset="0"/>
              </a:rPr>
              <a:t>(4), p.101967.</a:t>
            </a:r>
          </a:p>
          <a:p>
            <a:pPr algn="just"/>
            <a:r>
              <a:rPr lang="en-US" sz="3300" dirty="0" err="1">
                <a:latin typeface="Times New Roman" pitchFamily="18" charset="0"/>
                <a:cs typeface="Times New Roman" pitchFamily="18" charset="0"/>
              </a:rPr>
              <a:t>Appiah-Otoo</a:t>
            </a:r>
            <a:r>
              <a:rPr lang="en-US" sz="3300" dirty="0">
                <a:latin typeface="Times New Roman" pitchFamily="18" charset="0"/>
                <a:cs typeface="Times New Roman" pitchFamily="18" charset="0"/>
              </a:rPr>
              <a:t>, I. and Song, N., 2021. The impact of ICT on economic growth-Comparing rich and poor countries. </a:t>
            </a:r>
            <a:r>
              <a:rPr lang="en-US" sz="3300" i="1" dirty="0">
                <a:latin typeface="Times New Roman" pitchFamily="18" charset="0"/>
                <a:cs typeface="Times New Roman" pitchFamily="18" charset="0"/>
              </a:rPr>
              <a:t>Telecommunications Policy</a:t>
            </a:r>
            <a:r>
              <a:rPr lang="en-US" sz="3300" dirty="0">
                <a:latin typeface="Times New Roman" pitchFamily="18" charset="0"/>
                <a:cs typeface="Times New Roman" pitchFamily="18" charset="0"/>
              </a:rPr>
              <a:t>, </a:t>
            </a:r>
            <a:r>
              <a:rPr lang="en-US" sz="3300" i="1" dirty="0">
                <a:latin typeface="Times New Roman" pitchFamily="18" charset="0"/>
                <a:cs typeface="Times New Roman" pitchFamily="18" charset="0"/>
              </a:rPr>
              <a:t>45</a:t>
            </a:r>
            <a:r>
              <a:rPr lang="en-US" sz="3300" dirty="0">
                <a:latin typeface="Times New Roman" pitchFamily="18" charset="0"/>
                <a:cs typeface="Times New Roman" pitchFamily="18" charset="0"/>
              </a:rPr>
              <a:t>(2), p.102082.</a:t>
            </a:r>
          </a:p>
          <a:p>
            <a:pPr algn="just"/>
            <a:r>
              <a:rPr lang="en-US" sz="3300" dirty="0" err="1">
                <a:latin typeface="Times New Roman" pitchFamily="18" charset="0"/>
                <a:cs typeface="Times New Roman" pitchFamily="18" charset="0"/>
              </a:rPr>
              <a:t>Jabar</a:t>
            </a:r>
            <a:r>
              <a:rPr lang="en-US" sz="3300" dirty="0">
                <a:latin typeface="Times New Roman" pitchFamily="18" charset="0"/>
                <a:cs typeface="Times New Roman" pitchFamily="18" charset="0"/>
              </a:rPr>
              <a:t>, J.A. and </a:t>
            </a:r>
            <a:r>
              <a:rPr lang="en-US" sz="3300" dirty="0" err="1">
                <a:latin typeface="Times New Roman" pitchFamily="18" charset="0"/>
                <a:cs typeface="Times New Roman" pitchFamily="18" charset="0"/>
              </a:rPr>
              <a:t>Anubhakti</a:t>
            </a:r>
            <a:r>
              <a:rPr lang="en-US" sz="3300" dirty="0">
                <a:latin typeface="Times New Roman" pitchFamily="18" charset="0"/>
                <a:cs typeface="Times New Roman" pitchFamily="18" charset="0"/>
              </a:rPr>
              <a:t>, D., 2022. Website-Based E-Commerce System Design and Build to Increase Online Sales at </a:t>
            </a:r>
            <a:r>
              <a:rPr lang="en-US" sz="3300" dirty="0" err="1">
                <a:latin typeface="Times New Roman" pitchFamily="18" charset="0"/>
                <a:cs typeface="Times New Roman" pitchFamily="18" charset="0"/>
              </a:rPr>
              <a:t>Funika</a:t>
            </a:r>
            <a:r>
              <a:rPr lang="en-US" sz="3300" dirty="0">
                <a:latin typeface="Times New Roman" pitchFamily="18" charset="0"/>
                <a:cs typeface="Times New Roman" pitchFamily="18" charset="0"/>
              </a:rPr>
              <a:t> Furniture. </a:t>
            </a:r>
            <a:r>
              <a:rPr lang="en-US" sz="3300" i="1" dirty="0">
                <a:latin typeface="Times New Roman" pitchFamily="18" charset="0"/>
                <a:cs typeface="Times New Roman" pitchFamily="18" charset="0"/>
              </a:rPr>
              <a:t>JINAV: Journal of Information and Visualization</a:t>
            </a:r>
            <a:r>
              <a:rPr lang="en-US" sz="3300" dirty="0">
                <a:latin typeface="Times New Roman" pitchFamily="18" charset="0"/>
                <a:cs typeface="Times New Roman" pitchFamily="18" charset="0"/>
              </a:rPr>
              <a:t>, </a:t>
            </a:r>
            <a:r>
              <a:rPr lang="en-US" sz="3300" i="1" dirty="0">
                <a:latin typeface="Times New Roman" pitchFamily="18" charset="0"/>
                <a:cs typeface="Times New Roman" pitchFamily="18" charset="0"/>
              </a:rPr>
              <a:t>3</a:t>
            </a:r>
            <a:r>
              <a:rPr lang="en-US" sz="3300" dirty="0">
                <a:latin typeface="Times New Roman" pitchFamily="18" charset="0"/>
                <a:cs typeface="Times New Roman" pitchFamily="18" charset="0"/>
              </a:rPr>
              <a:t>(2), pp.156-166.</a:t>
            </a:r>
          </a:p>
          <a:p>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TotalTime>
  <Words>1172</Words>
  <Application>Microsoft Office PowerPoint</Application>
  <PresentationFormat>On-screen Show (4:3)</PresentationFormat>
  <Paragraphs>83</Paragraphs>
  <Slides>11</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Times New Roman</vt:lpstr>
      <vt:lpstr>Wingdings</vt:lpstr>
      <vt:lpstr>Office Theme</vt:lpstr>
      <vt:lpstr>PowerPoint Presentation</vt:lpstr>
      <vt:lpstr>Introduction to Business</vt:lpstr>
      <vt:lpstr>Overview of IKEA</vt:lpstr>
      <vt:lpstr> Organizational structure, Size and Functions of IKEA </vt:lpstr>
      <vt:lpstr> Organizational structure, Size and Functions of IKEA (Contd..) </vt:lpstr>
      <vt:lpstr> Internal Factors Influencing IKEA  </vt:lpstr>
      <vt:lpstr> Internal Capabilities and Strategic Advantage of IKEA </vt:lpstr>
      <vt:lpstr> External Environmental Factors influencing the organization: </vt:lpstr>
      <vt:lpstr> External Factors that shape the organizations decisions and future decisions of IKEA  </vt:lpstr>
      <vt:lpstr>IKEA’S Stakeholders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ADMIN</dc:creator>
  <cp:lastModifiedBy>Anuradha Malwatta</cp:lastModifiedBy>
  <cp:revision>5</cp:revision>
  <dcterms:created xsi:type="dcterms:W3CDTF">2024-07-17T07:08:34Z</dcterms:created>
  <dcterms:modified xsi:type="dcterms:W3CDTF">2024-07-22T16:50:02Z</dcterms:modified>
</cp:coreProperties>
</file>