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91" r:id="rId2"/>
  </p:sldMasterIdLst>
  <p:notesMasterIdLst>
    <p:notesMasterId r:id="rId16"/>
  </p:notesMasterIdLst>
  <p:sldIdLst>
    <p:sldId id="256" r:id="rId3"/>
    <p:sldId id="277" r:id="rId4"/>
    <p:sldId id="290" r:id="rId5"/>
    <p:sldId id="291" r:id="rId6"/>
    <p:sldId id="292" r:id="rId7"/>
    <p:sldId id="293" r:id="rId8"/>
    <p:sldId id="295" r:id="rId9"/>
    <p:sldId id="294" r:id="rId10"/>
    <p:sldId id="296" r:id="rId11"/>
    <p:sldId id="297" r:id="rId12"/>
    <p:sldId id="298" r:id="rId13"/>
    <p:sldId id="299" r:id="rId14"/>
    <p:sldId id="28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53" autoAdjust="0"/>
    <p:restoredTop sz="89981" autoAdjust="0"/>
  </p:normalViewPr>
  <p:slideViewPr>
    <p:cSldViewPr snapToGrid="0">
      <p:cViewPr varScale="1">
        <p:scale>
          <a:sx n="95" d="100"/>
          <a:sy n="95" d="100"/>
        </p:scale>
        <p:origin x="10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3AC8BC-3B16-479A-B807-0EBC2933C2AC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2CB53E-C062-42C6-8496-DA824C0F7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979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863993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335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719553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667589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407649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77572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563056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873373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938733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255517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528141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g1b74d98fdd8_0_178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7" name="Google Shape;777;g1b74d98fdd8_0_178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32135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D41EF-1AEC-8C24-7DA3-D444F13127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A03078-36EB-278E-0F25-4EAEFE0B63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315A9-2BFD-A9DF-978B-11A8561370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5FF4C-7853-1F4B-93C9-E9C861A2A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C327C-88EB-4340-FFBD-1292F4516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973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B9E65-FD6D-2497-9638-C6B6B011F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63E01-32F3-FF2B-244E-157F565BBA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364B7-9611-4FC2-D90F-F10B125A0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21912B-0FAD-65E3-B749-D4D0E1D71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1D2FE5-1C1B-9470-F3DB-65A8403BD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725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3F4C5-B0D0-E93F-8188-DA8BD01F7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6E1206-B23F-661B-EC5C-CE15EECED0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E500F-2256-6D87-EE14-C39220C18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9AE532-D47B-EBA7-C069-B57B0B5E5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78898-CD43-4C86-6A2C-22F144561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197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B1475-DF90-D6C7-9BD3-24DCC634B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55003-AAE9-1A05-981B-79EA5326E8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FB5A4-790A-0D24-9DAF-6D67C37386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C8EF25-E284-EA09-1A2A-E2543F1EE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1D2935-6DE4-E267-B775-2FCD2D1EB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0F72A8-C231-80F8-D006-52EFC5A60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21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95B6F-3407-07ED-C2EA-404946B11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7A9DE-A42B-9E5E-D4D6-D0146F0A7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3039F-1A4F-1AF1-9511-1C66B391B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5A9664-0C4E-1658-BD7E-424E4737F6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34E019-A870-06DC-6105-BB9908C34A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E0BB1C-2479-ED09-A1D8-F60D7107F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87B8CA-EE8C-9241-86D3-F9D400CDF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E9C5C9-BBA4-2254-A138-58111734B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764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E4F47-18E0-F25C-FC75-8C1FFA853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C3B7C8-D1A8-781B-4A1F-26A867231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DDE593-C164-C234-B604-2E6EBD245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9BE401-1F87-A06B-0315-6550C759A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007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52AEF7-8472-F9E1-6BDF-CAA49664E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523F17-F6DF-3E1B-BDB6-089735C18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5CC503-F4BB-2886-46AE-9DDBE45F4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308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A80C1-95EC-6672-FD77-561EC9DF7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DB52C-B46C-0084-0965-80D5058B3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3A94A9-4CE1-B9AF-81BA-1849CEB2BD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813E9B-86A5-1E24-DDB8-29377850C3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2391F7-460F-8D47-CEF6-104DD51C7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82709A-7DD9-0BA3-8B58-725645DC0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995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123DA-56E3-F0BF-1C2B-222EC562C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BCC0B6-CA91-457E-761E-483986D8A90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A56FAD-D989-218B-B8BF-70F4DC62DD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E95779-FB78-4856-2205-D323DBBF8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1DA9B8-D037-AF93-1999-6DBCD554D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368FC3-95FA-5F7F-6903-39F6130D3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894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4383-726C-1B69-E38F-99176FC50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9C78CC-DCC9-61BA-0BB8-32B1599AA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089953-5FF7-3AE7-F41F-899141AD6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54FB7E-9016-27BC-F613-E1C5E8019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56702-CFE9-B810-228E-33C8267AE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807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32446F-CA1A-00C8-1333-8963026AF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E2D6AE-CBF8-8828-59C4-8483B31059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52ED92-B21B-D4D6-4A8F-975C8F74E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34CAB-5011-B1B3-19E3-89A8FBC0F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1021D-2F7D-C590-5058-279BD4AB0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797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81982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53469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51628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64004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88895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5660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41607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156786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327988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732894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557823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41918979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672369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96438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818317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0862883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519413"/>
      </p:ext>
    </p:extLst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5"/>
          <p:cNvSpPr txBox="1">
            <a:spLocks noGrp="1"/>
          </p:cNvSpPr>
          <p:nvPr>
            <p:ph type="title"/>
          </p:nvPr>
        </p:nvSpPr>
        <p:spPr>
          <a:xfrm>
            <a:off x="950800" y="722383"/>
            <a:ext cx="102904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u="sng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 dirty="0"/>
          </a:p>
        </p:txBody>
      </p:sp>
      <p:sp>
        <p:nvSpPr>
          <p:cNvPr id="132" name="Google Shape;132;p15"/>
          <p:cNvSpPr txBox="1">
            <a:spLocks noGrp="1"/>
          </p:cNvSpPr>
          <p:nvPr>
            <p:ph type="subTitle" idx="1"/>
          </p:nvPr>
        </p:nvSpPr>
        <p:spPr>
          <a:xfrm>
            <a:off x="2368843" y="2416867"/>
            <a:ext cx="7169200" cy="13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 dirty="0"/>
          </a:p>
        </p:txBody>
      </p:sp>
      <p:sp>
        <p:nvSpPr>
          <p:cNvPr id="133" name="Google Shape;133;p15"/>
          <p:cNvSpPr txBox="1">
            <a:spLocks noGrp="1"/>
          </p:cNvSpPr>
          <p:nvPr>
            <p:ph type="subTitle" idx="2"/>
          </p:nvPr>
        </p:nvSpPr>
        <p:spPr>
          <a:xfrm>
            <a:off x="2368847" y="1916100"/>
            <a:ext cx="7169200" cy="60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9pPr>
          </a:lstStyle>
          <a:p>
            <a:endParaRPr/>
          </a:p>
        </p:txBody>
      </p:sp>
      <p:sp>
        <p:nvSpPr>
          <p:cNvPr id="134" name="Google Shape;134;p15"/>
          <p:cNvSpPr txBox="1">
            <a:spLocks noGrp="1"/>
          </p:cNvSpPr>
          <p:nvPr>
            <p:ph type="subTitle" idx="3"/>
          </p:nvPr>
        </p:nvSpPr>
        <p:spPr>
          <a:xfrm>
            <a:off x="3956343" y="4597367"/>
            <a:ext cx="7169200" cy="13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35" name="Google Shape;135;p15"/>
          <p:cNvSpPr txBox="1">
            <a:spLocks noGrp="1"/>
          </p:cNvSpPr>
          <p:nvPr>
            <p:ph type="subTitle" idx="4"/>
          </p:nvPr>
        </p:nvSpPr>
        <p:spPr>
          <a:xfrm>
            <a:off x="3956353" y="4096595"/>
            <a:ext cx="7169200" cy="60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667" b="1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71757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image" Target="../media/image6.png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B9C9A9-F671-B596-EA79-74C7E8EB4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04FD37-9187-7C0B-8F48-B0820E95B4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280B91-AD0E-8B2C-A2F3-1EB537B7E6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7D2EF-68D2-7E1F-BF7F-70EE59C2DF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341684-46F5-F729-0CA1-DD3A9CA590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109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579A619-DCA4-46A1-BE90-097DAD81503D}" type="datetimeFigureOut">
              <a:rPr lang="en-US" smtClean="0"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8FDEE-4199-42BA-970E-501E36E19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1914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  <p:sldLayoutId id="214748370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35"/>
          <p:cNvSpPr txBox="1">
            <a:spLocks noGrp="1"/>
          </p:cNvSpPr>
          <p:nvPr>
            <p:ph type="ctrTitle"/>
          </p:nvPr>
        </p:nvSpPr>
        <p:spPr>
          <a:xfrm>
            <a:off x="1235902" y="1619855"/>
            <a:ext cx="9720190" cy="27368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algn="ctr"/>
            <a:r>
              <a:rPr lang="en-US" sz="3200" b="1" dirty="0">
                <a:solidFill>
                  <a:schemeClr val="lt1"/>
                </a:solidFill>
              </a:rPr>
              <a:t>Module: Managing People </a:t>
            </a:r>
            <a:br>
              <a:rPr lang="en-US" sz="3200" b="1" dirty="0">
                <a:solidFill>
                  <a:schemeClr val="lt1"/>
                </a:solidFill>
              </a:rPr>
            </a:br>
            <a:r>
              <a:rPr lang="en-US" sz="3200" b="1" dirty="0">
                <a:solidFill>
                  <a:schemeClr val="lt1"/>
                </a:solidFill>
              </a:rPr>
              <a:t>Module code: 	LCBB5004</a:t>
            </a:r>
            <a:br>
              <a:rPr lang="en-US" sz="3200" b="1" dirty="0">
                <a:solidFill>
                  <a:schemeClr val="lt1"/>
                </a:solidFill>
              </a:rPr>
            </a:br>
            <a:r>
              <a:rPr lang="en-US" sz="3200" b="1" dirty="0">
                <a:solidFill>
                  <a:schemeClr val="lt1"/>
                </a:solidFill>
              </a:rPr>
              <a:t>Assignment Title: Assessment Component 1</a:t>
            </a:r>
            <a:br>
              <a:rPr lang="en-US" sz="4000" dirty="0">
                <a:solidFill>
                  <a:schemeClr val="lt1"/>
                </a:solidFill>
              </a:rPr>
            </a:br>
            <a:endParaRPr lang="en-US" sz="4000" dirty="0">
              <a:solidFill>
                <a:schemeClr val="lt1"/>
              </a:solidFill>
            </a:endParaRPr>
          </a:p>
        </p:txBody>
      </p:sp>
      <p:sp>
        <p:nvSpPr>
          <p:cNvPr id="331" name="Google Shape;331;p35"/>
          <p:cNvSpPr txBox="1">
            <a:spLocks noGrp="1"/>
          </p:cNvSpPr>
          <p:nvPr>
            <p:ph type="subTitle" idx="1"/>
          </p:nvPr>
        </p:nvSpPr>
        <p:spPr>
          <a:xfrm>
            <a:off x="1154955" y="4777379"/>
            <a:ext cx="8825658" cy="1874143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 algn="ctr"/>
            <a:r>
              <a:rPr lang="en-US" b="1" dirty="0"/>
              <a:t>Student Name: Ana-Maria Nastac</a:t>
            </a:r>
          </a:p>
          <a:p>
            <a:pPr marL="0" indent="0" algn="ctr"/>
            <a:r>
              <a:rPr lang="en-US" b="1" dirty="0"/>
              <a:t>Student ID: 2119513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42923" y="191729"/>
            <a:ext cx="10290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" sz="3600" b="1" dirty="0"/>
              <a:t>Introduction</a:t>
            </a:r>
            <a:endParaRPr sz="3600" b="1" dirty="0"/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42923" y="1485983"/>
            <a:ext cx="11426290" cy="518028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 the first part of this presentation, with reference to the current CIPD Profession Map, the functions of a HR professional and the values that govern their responsibilities will be described. 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 the later part, the explanation of the possible forms of employer-employee relationships and the variables that may be used to foster a favorable connection between the employer and the employee will be given.</a:t>
            </a:r>
          </a:p>
        </p:txBody>
      </p:sp>
    </p:spTree>
    <p:extLst>
      <p:ext uri="{BB962C8B-B14F-4D97-AF65-F5344CB8AC3E}">
        <p14:creationId xmlns:p14="http://schemas.microsoft.com/office/powerpoint/2010/main" val="3612968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42923" y="191729"/>
            <a:ext cx="10290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US" sz="3600" b="1" dirty="0"/>
              <a:t>The role of a HR professional</a:t>
            </a:r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42923" y="1485983"/>
            <a:ext cx="11426290" cy="518028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HR professionals assist with workforce management. HR specialists manage employees through a variety of roles as follows: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Recruitment and selection: Creating job descriptions, advertising openings, and interviewing individuals to find the ideal employees (</a:t>
            </a: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Armstrong and Taylor, 2023)</a:t>
            </a: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Employee relations: Managing complaints, disagreements, and performance management to guarantee fair and inclusive operations.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Performance management and leadership training support employee growth.</a:t>
            </a:r>
          </a:p>
        </p:txBody>
      </p:sp>
    </p:spTree>
    <p:extLst>
      <p:ext uri="{BB962C8B-B14F-4D97-AF65-F5344CB8AC3E}">
        <p14:creationId xmlns:p14="http://schemas.microsoft.com/office/powerpoint/2010/main" val="2493152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42923" y="191729"/>
            <a:ext cx="10290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US" sz="3600" b="1" dirty="0"/>
              <a:t>The role of a HR professional</a:t>
            </a:r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42923" y="1485983"/>
            <a:ext cx="11426290" cy="518028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Compensation and benefits: Managing salaries, incentives, and employee entitlements (</a:t>
            </a:r>
            <a:r>
              <a:rPr lang="en-GB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Ahammad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2017)</a:t>
            </a: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Compliance: Ensuring the company follows all employment rules, including equal opportunity and health and safety standards.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Employee engagement: Creating an engaging, productive, and healthy workplace.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Policy and process development: Creating and updating HR policies, including performance management, absence management, and punishment and grievance (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Armstrong and Taylor, 2023)</a:t>
            </a: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HR specialists must balance the demands of the business and its people to meet its goals. They must also be able to operate in a varied culture and be ethical and fair with employees.</a:t>
            </a:r>
          </a:p>
        </p:txBody>
      </p:sp>
    </p:spTree>
    <p:extLst>
      <p:ext uri="{BB962C8B-B14F-4D97-AF65-F5344CB8AC3E}">
        <p14:creationId xmlns:p14="http://schemas.microsoft.com/office/powerpoint/2010/main" val="1601206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42922" y="338925"/>
            <a:ext cx="10290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US" sz="3600" b="1" dirty="0"/>
              <a:t>Values govern the duties of a HR Professional</a:t>
            </a:r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42922" y="1485983"/>
            <a:ext cx="11632767" cy="518028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Values dictate HR professionals' obligations. HR practitioners should maintain the following values: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Integrity: HR professionals must be honest and transparent and protect sensitive information (</a:t>
            </a:r>
            <a:r>
              <a:rPr lang="en-GB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Ahammad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2017)</a:t>
            </a: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Impartiality: HR professionals must treat all workers impartially, regardless of their personal views.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Respect: HR professionals must treat workers with dignity and respect their rights.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Ethical practice: HR professionals must comply with legislation and prevent conflicts of interest (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Armstrong and Taylor, 2023)</a:t>
            </a: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Confidentiality: HR specialists must protect employee and company data.</a:t>
            </a:r>
          </a:p>
        </p:txBody>
      </p:sp>
    </p:spTree>
    <p:extLst>
      <p:ext uri="{BB962C8B-B14F-4D97-AF65-F5344CB8AC3E}">
        <p14:creationId xmlns:p14="http://schemas.microsoft.com/office/powerpoint/2010/main" val="76885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42923" y="191729"/>
            <a:ext cx="10290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US" sz="3600" b="1" dirty="0"/>
              <a:t>Values govern the duties of a HR Professional</a:t>
            </a:r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42923" y="1485983"/>
            <a:ext cx="11426290" cy="518028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Fairness: HR professionals must treat workers fairly and follow equal opportunity laws.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Professionalism: HR workers must always be professional and knowledgeable in their sector (</a:t>
            </a:r>
            <a:r>
              <a:rPr lang="en-GB" sz="24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Ahammad</a:t>
            </a: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2017)</a:t>
            </a: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These principles produce a positive workplace that boosts employee engagement, productivity, and well-being. Effective HR requires employee trust and credibility. HR workers may help the company succeed and shape its culture by respecting these ideals.</a:t>
            </a:r>
          </a:p>
        </p:txBody>
      </p:sp>
    </p:spTree>
    <p:extLst>
      <p:ext uri="{BB962C8B-B14F-4D97-AF65-F5344CB8AC3E}">
        <p14:creationId xmlns:p14="http://schemas.microsoft.com/office/powerpoint/2010/main" val="3131509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28175" y="206478"/>
            <a:ext cx="10290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US" sz="3600" b="1" dirty="0"/>
              <a:t>The current CIPD Profession Map</a:t>
            </a:r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28175" y="1205763"/>
            <a:ext cx="7090264" cy="518028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The Chartered Institute of Personnel and Development (CIPD) "Profession Map" defines the knowledge and behaviors needed for effective human resource practice (CIPD, 2018). The Map covers eight professions: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Insights, strategies, and solutions: Human resource specialists must comprehend the business environment and contribute to corporate strategy.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"Leading HR" addresses how HR professionals shape people strategy and objectives.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HR practitioners must foster employee engagement and productivity, and this area does so.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0374FD-A979-083C-794A-6A6A142F7A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15" r="4508"/>
          <a:stretch/>
        </p:blipFill>
        <p:spPr>
          <a:xfrm>
            <a:off x="7620000" y="1926356"/>
            <a:ext cx="4572000" cy="351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464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42923" y="191729"/>
            <a:ext cx="10290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US" sz="3600" b="1" dirty="0"/>
              <a:t>The current CIPD Profession Map</a:t>
            </a:r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42923" y="1485983"/>
            <a:ext cx="11426290" cy="518028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This section discusses how HR professionals may "drive and deliver organizational performance" through effective people management.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HR specialists must comprehend employment law and manage employee relations, thus this category covers both (CIPD, 2018).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HR professionals must recruit, select, and retain employees. "Resourcing and talent planning" describes it.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Learning and development: HR experts must help workers improve and build programs.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Information and service: HR specialists must deliver high-quality HR services and handle HR information. HR experts must properly manage HR data (CIPD, 2018).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HR professionals are guided by integrity, confidentiality, impartiality, and ethical behavior. HR practitioners must work with many cultures and treat all employees equally and respectfully.</a:t>
            </a:r>
          </a:p>
        </p:txBody>
      </p:sp>
    </p:spTree>
    <p:extLst>
      <p:ext uri="{BB962C8B-B14F-4D97-AF65-F5344CB8AC3E}">
        <p14:creationId xmlns:p14="http://schemas.microsoft.com/office/powerpoint/2010/main" val="518903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42923" y="191729"/>
            <a:ext cx="10290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US" sz="3600" b="1" dirty="0"/>
              <a:t>The types of relationship that can develop between the employer and employee</a:t>
            </a:r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42923" y="1485983"/>
            <a:ext cx="11426290" cy="518028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Formal connection: A formal relationship has defined roles and authority. A documented contract, job description, and corporate regulations govern this connection (</a:t>
            </a: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Brad Shuck, Rocco and </a:t>
            </a:r>
            <a:r>
              <a:rPr lang="en-GB" sz="24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Albornoz</a:t>
            </a: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2011)</a:t>
            </a: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Informal relationship: Employer-employee relationships are more casual. Over time, this relationship can boost work climate and morale.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Professional connection: Trust, respect, and job dedication define a professional relationship. Regular communication and feedback can help this partnership achieve organizational goals (</a:t>
            </a:r>
            <a:r>
              <a:rPr lang="en-GB" sz="24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Krot</a:t>
            </a: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 and </a:t>
            </a:r>
            <a:r>
              <a:rPr lang="en-GB" sz="24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Lewicka</a:t>
            </a:r>
            <a:r>
              <a:rPr lang="en-GB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2012)</a:t>
            </a: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92954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42923" y="206477"/>
            <a:ext cx="10290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US" sz="3600" b="1" dirty="0"/>
              <a:t>The types of relationship that can develop between the employer and employee</a:t>
            </a:r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42923" y="1485983"/>
            <a:ext cx="11426290" cy="518028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Conflictual relationship: Employer-employee conflicts define a conflictual relationship. Opinions, ideals, and work obligations might cause this sort of interaction.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Mentorship relationship: An employer mentors an employee to assist them develop their skills and career.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2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It's crucial to recognize that employer-employee interactions might differ depending on the workplace. Employers and workers may develop good connections through communicating and resolving concerns.</a:t>
            </a:r>
          </a:p>
        </p:txBody>
      </p:sp>
    </p:spTree>
    <p:extLst>
      <p:ext uri="{BB962C8B-B14F-4D97-AF65-F5344CB8AC3E}">
        <p14:creationId xmlns:p14="http://schemas.microsoft.com/office/powerpoint/2010/main" val="15037793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42923" y="191729"/>
            <a:ext cx="11098632" cy="174031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US" sz="3600" b="1" dirty="0"/>
              <a:t>Factors that can be put in place to influence a positive relationship between the employer and the employee</a:t>
            </a:r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42923" y="2020529"/>
            <a:ext cx="11426290" cy="4645742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Clear communication: Open and honest employer-employee communication may establish trust and understanding. Performance evaluations and comments can increase communication and resolve concerns.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Recognizing and thanking employees may boost morale and satisfaction. This can range from formal performance-based bonuses to simple thank-you notes or public acknowledgement (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Brad Shuck, Rocco and </a:t>
            </a:r>
            <a:r>
              <a:rPr lang="en-GB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Albornoz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2011)</a:t>
            </a: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Fair and equitable treatment builds trust and respect between employers and employees. This involves treating all workers equally and respectfully.</a:t>
            </a:r>
          </a:p>
        </p:txBody>
      </p:sp>
    </p:spTree>
    <p:extLst>
      <p:ext uri="{BB962C8B-B14F-4D97-AF65-F5344CB8AC3E}">
        <p14:creationId xmlns:p14="http://schemas.microsoft.com/office/powerpoint/2010/main" val="3094895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342923" y="14748"/>
            <a:ext cx="11098632" cy="174031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-US" sz="3600" b="1" dirty="0"/>
              <a:t>Factors that can be put in place to influence a positive relationship between the employer and the employee</a:t>
            </a:r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342923" y="2020529"/>
            <a:ext cx="11426290" cy="4645742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Support for professional development: Helping employees grow professionally can improve employer-employee relations. Training, mentoring, and education support are examples.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 pleasant work environment: A workplace that promotes employee engagement, productivity, and well-being can improve employer-employee relations. Promoting a good work-life balance, a safe and healthy workplace, and diversity and inclusion are examples (</a:t>
            </a:r>
            <a:r>
              <a:rPr lang="en-GB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Krot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 and </a:t>
            </a:r>
            <a:r>
              <a:rPr lang="en-GB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Lewicka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2012)</a:t>
            </a: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Employers may profit from healthy, productive employee interactions by following these principles and promoting a happy and supportive work environment.</a:t>
            </a:r>
          </a:p>
        </p:txBody>
      </p:sp>
    </p:spTree>
    <p:extLst>
      <p:ext uri="{BB962C8B-B14F-4D97-AF65-F5344CB8AC3E}">
        <p14:creationId xmlns:p14="http://schemas.microsoft.com/office/powerpoint/2010/main" val="2767778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9" name="Google Shape;779;p53"/>
          <p:cNvSpPr txBox="1">
            <a:spLocks noGrp="1"/>
          </p:cNvSpPr>
          <p:nvPr>
            <p:ph type="title"/>
          </p:nvPr>
        </p:nvSpPr>
        <p:spPr>
          <a:xfrm>
            <a:off x="401052" y="217824"/>
            <a:ext cx="10290400" cy="763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r>
              <a:rPr lang="en" sz="3600" b="1" dirty="0"/>
              <a:t>References</a:t>
            </a:r>
            <a:endParaRPr b="1" dirty="0"/>
          </a:p>
        </p:txBody>
      </p:sp>
      <p:sp>
        <p:nvSpPr>
          <p:cNvPr id="782" name="Google Shape;782;p53"/>
          <p:cNvSpPr txBox="1">
            <a:spLocks noGrp="1"/>
          </p:cNvSpPr>
          <p:nvPr>
            <p:ph type="subTitle" idx="1"/>
          </p:nvPr>
        </p:nvSpPr>
        <p:spPr>
          <a:xfrm>
            <a:off x="401052" y="1693486"/>
            <a:ext cx="11389895" cy="347102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Ahammad</a:t>
            </a:r>
            <a:r>
              <a:rPr lang="en-US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2017. Personnel management to human resource management (HRM): How HRM functions. Journal of Modern Accounting and Auditing, 13(9), pp.412-420.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Armstrong, M. and Taylor, S., 2023. Armstrong's Handbook of Human Resource Management Practice: A Guide to the Theory and Practice of People Management. Kogan Page Publishers.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Brad Shuck, M., Rocco, T.S. and </a:t>
            </a:r>
            <a:r>
              <a:rPr lang="en-US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Albornoz</a:t>
            </a:r>
            <a:r>
              <a:rPr lang="en-US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C.A., 2011. Exploring employee engagement from the employee perspective: Implications for HRD. Journal of European Industrial Training, 35(4), pp.300-325.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CIPD (2018). New Profession Map | CIPD Profession Map. [online] CIPD People Profession. Available at: https://peopleprofession.cipd.org/profession-map#gref.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Krot</a:t>
            </a:r>
            <a:r>
              <a:rPr lang="en-US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and </a:t>
            </a:r>
            <a:r>
              <a:rPr lang="en-US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Lewicka</a:t>
            </a:r>
            <a:r>
              <a:rPr lang="en-US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2012. The Importance Of Trust In Manager-Employee Relationships. International Journal of Electronic Business Management, 10(3).</a:t>
            </a:r>
          </a:p>
          <a:p>
            <a:pPr marL="186262" indent="0">
              <a:lnSpc>
                <a:spcPct val="150000"/>
              </a:lnSpc>
              <a:buNone/>
            </a:pPr>
            <a:endParaRPr lang="en-US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11358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1280</Words>
  <Application>Microsoft Office PowerPoint</Application>
  <PresentationFormat>Widescreen</PresentationFormat>
  <Paragraphs>62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Calibri</vt:lpstr>
      <vt:lpstr>Calibri Light</vt:lpstr>
      <vt:lpstr>Century Gothic</vt:lpstr>
      <vt:lpstr>Montserrat ExtraBold</vt:lpstr>
      <vt:lpstr>Montserrat Medium</vt:lpstr>
      <vt:lpstr>Times New Roman</vt:lpstr>
      <vt:lpstr>Wingdings 3</vt:lpstr>
      <vt:lpstr>Office Theme</vt:lpstr>
      <vt:lpstr>Ion</vt:lpstr>
      <vt:lpstr>Module: Managing People  Module code:  LCBB5004 Assignment Title: Assessment Component 1 </vt:lpstr>
      <vt:lpstr>Introduction</vt:lpstr>
      <vt:lpstr>The role of a HR professional</vt:lpstr>
      <vt:lpstr>The role of a HR professional</vt:lpstr>
      <vt:lpstr>Values govern the duties of a HR Professional</vt:lpstr>
      <vt:lpstr>Values govern the duties of a HR Professional</vt:lpstr>
      <vt:lpstr>The current CIPD Profession Map</vt:lpstr>
      <vt:lpstr>The current CIPD Profession Map</vt:lpstr>
      <vt:lpstr>The types of relationship that can develop between the employer and employee</vt:lpstr>
      <vt:lpstr>The types of relationship that can develop between the employer and employee</vt:lpstr>
      <vt:lpstr>Factors that can be put in place to influence a positive relationship between the employer and the employee</vt:lpstr>
      <vt:lpstr>Factors that can be put in place to influence a positive relationship between the employer and the employee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Managing People  Module code:  LCBB5004 Assignment Title: Assessment Component 1 </dc:title>
  <dc:creator/>
  <cp:lastModifiedBy/>
  <cp:revision>2</cp:revision>
  <dcterms:created xsi:type="dcterms:W3CDTF">2023-02-01T15:10:42Z</dcterms:created>
  <dcterms:modified xsi:type="dcterms:W3CDTF">2023-03-08T12:52:45Z</dcterms:modified>
</cp:coreProperties>
</file>