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6"/>
  </p:notesMasterIdLst>
  <p:handoutMasterIdLst>
    <p:handoutMasterId r:id="rId17"/>
  </p:handoutMasterIdLst>
  <p:sldIdLst>
    <p:sldId id="256" r:id="rId2"/>
    <p:sldId id="257" r:id="rId3"/>
    <p:sldId id="334" r:id="rId4"/>
    <p:sldId id="350" r:id="rId5"/>
    <p:sldId id="354" r:id="rId6"/>
    <p:sldId id="345" r:id="rId7"/>
    <p:sldId id="333" r:id="rId8"/>
    <p:sldId id="346" r:id="rId9"/>
    <p:sldId id="351" r:id="rId10"/>
    <p:sldId id="347" r:id="rId11"/>
    <p:sldId id="352" r:id="rId12"/>
    <p:sldId id="355" r:id="rId13"/>
    <p:sldId id="335" r:id="rId14"/>
    <p:sldId id="343" r:id="rId15"/>
  </p:sldIdLst>
  <p:sldSz cx="9144000" cy="6858000" type="screen4x3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207" autoAdjust="0"/>
    <p:restoredTop sz="94660"/>
  </p:normalViewPr>
  <p:slideViewPr>
    <p:cSldViewPr snapToGrid="0">
      <p:cViewPr varScale="1">
        <p:scale>
          <a:sx n="82" d="100"/>
          <a:sy n="82" d="100"/>
        </p:scale>
        <p:origin x="416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DA9BCE7-08CE-F34C-95C8-774868874C0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57FFA-8C8F-A84B-B91B-8A9D4E87E07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032A53BA-954A-A942-A15C-5FD90C1DE1CC}" type="datetimeFigureOut">
              <a:rPr lang="en-US"/>
              <a:pPr>
                <a:defRPr/>
              </a:pPr>
              <a:t>6/22/20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4E9768-F078-1740-91B6-D584F81975F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8A890-DD03-6C44-B2CC-0C2D277A283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charset="0"/>
              </a:defRPr>
            </a:lvl1pPr>
          </a:lstStyle>
          <a:p>
            <a:pPr>
              <a:defRPr/>
            </a:pPr>
            <a:fld id="{EAEFC687-8192-564B-BD4B-332E639B8BE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75419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672E090-1F11-AE46-B771-FDBF0C753C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14EBEF-DB6B-8F42-8C0C-1AD26FFF9D9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D864277F-B742-7944-AD72-6670F07BDF75}" type="datetimeFigureOut">
              <a:rPr lang="en-GB"/>
              <a:pPr>
                <a:defRPr/>
              </a:pPr>
              <a:t>22/06/2020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AC21E9C1-385E-D348-A6D8-6DC66B0EAD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B57C85B-D5B2-C041-A94E-89718BFE5A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8EE40-14F2-8E4E-AE01-67345251E1F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6F765A-8A29-5F4D-A883-C7BF357AB9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D63FE6C-2002-4041-AF19-9AC233DB9DD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45234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oogle Shape;10;p2" descr="comic-04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"/>
          <p:cNvSpPr/>
          <p:nvPr/>
        </p:nvSpPr>
        <p:spPr>
          <a:xfrm>
            <a:off x="1315275" y="12283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12" name="Google Shape;12;p2"/>
          <p:cNvSpPr/>
          <p:nvPr/>
        </p:nvSpPr>
        <p:spPr>
          <a:xfrm>
            <a:off x="1010475" y="821900"/>
            <a:ext cx="6411650" cy="5214133"/>
          </a:xfrm>
          <a:custGeom>
            <a:avLst/>
            <a:gdLst/>
            <a:ahLst/>
            <a:cxnLst/>
            <a:rect l="l" t="t" r="r" b="b"/>
            <a:pathLst>
              <a:path w="256466" h="156424" extrusionOk="0">
                <a:moveTo>
                  <a:pt x="39612" y="0"/>
                </a:moveTo>
                <a:lnTo>
                  <a:pt x="39612" y="26023"/>
                </a:lnTo>
                <a:lnTo>
                  <a:pt x="0" y="23918"/>
                </a:lnTo>
                <a:lnTo>
                  <a:pt x="40190" y="61876"/>
                </a:lnTo>
                <a:lnTo>
                  <a:pt x="40190" y="156424"/>
                </a:lnTo>
                <a:lnTo>
                  <a:pt x="256466" y="139076"/>
                </a:lnTo>
                <a:lnTo>
                  <a:pt x="248659" y="1995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572125" y="2758167"/>
            <a:ext cx="4271700" cy="1546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1pPr>
            <a:lvl2pPr lvl="1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2pPr>
            <a:lvl3pPr lvl="2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3pPr>
            <a:lvl4pPr lvl="3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4pPr>
            <a:lvl5pPr lvl="4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5pPr>
            <a:lvl6pPr lvl="5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6pPr>
            <a:lvl7pPr lvl="6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7pPr>
            <a:lvl8pPr lvl="7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8pPr>
            <a:lvl9pPr lvl="8">
              <a:spcBef>
                <a:spcPts val="0"/>
              </a:spcBef>
              <a:spcAft>
                <a:spcPts val="0"/>
              </a:spcAft>
              <a:buSzPts val="6400"/>
              <a:buNone/>
              <a:defRPr sz="6400"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7205163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1 column" type="tx">
  <p:cSld name="Title + 1 column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Google Shape;28;p5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5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0" name="Google Shape;30;p5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1" name="Google Shape;31;p5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SzPts val="3000"/>
              <a:buChar char="×"/>
              <a:defRPr/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SzPts val="2400"/>
              <a:buChar char="×"/>
              <a:defRPr/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3" name="Google Shape;33;p5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427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2 columns" type="twoColTx">
  <p:cSld name="Title + 2 columns">
    <p:spTree>
      <p:nvGrpSpPr>
        <p:cNvPr id="1" name="Shape 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" name="Google Shape;35;p6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6" name="Google Shape;36;p6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37" name="Google Shape;37;p6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38" name="Google Shape;38;p6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1"/>
          </p:nvPr>
        </p:nvSpPr>
        <p:spPr>
          <a:xfrm>
            <a:off x="1073625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2"/>
          </p:nvPr>
        </p:nvSpPr>
        <p:spPr>
          <a:xfrm>
            <a:off x="4674251" y="2066833"/>
            <a:ext cx="3396300" cy="355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68300">
              <a:spcBef>
                <a:spcPts val="600"/>
              </a:spcBef>
              <a:spcAft>
                <a:spcPts val="0"/>
              </a:spcAft>
              <a:buSzPts val="2200"/>
              <a:buChar char="×"/>
              <a:defRPr sz="2200"/>
            </a:lvl1pPr>
            <a:lvl2pPr marL="914400" lvl="1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2pPr>
            <a:lvl3pPr marL="1371600" lvl="2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3pPr>
            <a:lvl4pPr marL="1828800" lvl="3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4pPr>
            <a:lvl5pPr marL="2286000" lvl="4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5pPr>
            <a:lvl6pPr marL="2743200" lvl="5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6pPr>
            <a:lvl7pPr marL="3200400" lvl="6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7pPr>
            <a:lvl8pPr marL="3657600" lvl="7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8pPr>
            <a:lvl9pPr marL="4114800" lvl="8" indent="-368300">
              <a:spcBef>
                <a:spcPts val="0"/>
              </a:spcBef>
              <a:spcAft>
                <a:spcPts val="0"/>
              </a:spcAft>
              <a:buSzPts val="2200"/>
              <a:buChar char="×"/>
              <a:defRPr sz="22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Google Shape;41;p6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59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3 columns">
  <p:cSld name="Title + 3 columns">
    <p:spTree>
      <p:nvGrpSpPr>
        <p:cNvPr id="1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Google Shape;43;p7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7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45" name="Google Shape;45;p7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body" idx="1"/>
          </p:nvPr>
        </p:nvSpPr>
        <p:spPr>
          <a:xfrm>
            <a:off x="902950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8" name="Google Shape;48;p7"/>
          <p:cNvSpPr txBox="1">
            <a:spLocks noGrp="1"/>
          </p:cNvSpPr>
          <p:nvPr>
            <p:ph type="body" idx="2"/>
          </p:nvPr>
        </p:nvSpPr>
        <p:spPr>
          <a:xfrm>
            <a:off x="3315993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9" name="Google Shape;49;p7"/>
          <p:cNvSpPr txBox="1">
            <a:spLocks noGrp="1"/>
          </p:cNvSpPr>
          <p:nvPr>
            <p:ph type="body" idx="3"/>
          </p:nvPr>
        </p:nvSpPr>
        <p:spPr>
          <a:xfrm>
            <a:off x="5729035" y="2074900"/>
            <a:ext cx="2295300" cy="3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rtl="0">
              <a:spcBef>
                <a:spcPts val="600"/>
              </a:spcBef>
              <a:spcAft>
                <a:spcPts val="0"/>
              </a:spcAft>
              <a:buSzPts val="1800"/>
              <a:buChar char="×"/>
              <a:defRPr sz="1800"/>
            </a:lvl1pPr>
            <a:lvl2pPr marL="914400" lvl="1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2pPr>
            <a:lvl3pPr marL="1371600" lvl="2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 sz="1800"/>
            </a:lvl3pPr>
            <a:lvl4pPr marL="1828800" lvl="3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4pPr>
            <a:lvl5pPr marL="2286000" lvl="4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5pPr>
            <a:lvl6pPr marL="2743200" lvl="5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6pPr>
            <a:lvl7pPr marL="3200400" lvl="6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7pPr>
            <a:lvl8pPr marL="3657600" lvl="7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8pPr>
            <a:lvl9pPr marL="4114800" lvl="8" indent="-342900" rtl="0">
              <a:spcBef>
                <a:spcPts val="0"/>
              </a:spcBef>
              <a:spcAft>
                <a:spcPts val="0"/>
              </a:spcAft>
              <a:buSzPts val="1800"/>
              <a:buChar char="×"/>
              <a:defRPr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0" name="Google Shape;50;p7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292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Google Shape;52;p8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3" name="Google Shape;53;p8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54" name="Google Shape;54;p8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55" name="Google Shape;55;p8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6" name="Google Shape;56;p8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253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" name="Google Shape;58;p9" descr="comic-01.png"/>
          <p:cNvPicPr preferRelativeResize="0"/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9" name="Google Shape;59;p9"/>
          <p:cNvSpPr/>
          <p:nvPr/>
        </p:nvSpPr>
        <p:spPr>
          <a:xfrm>
            <a:off x="734600" y="10180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001936">
              <a:alpha val="21920"/>
            </a:srgbClr>
          </a:solidFill>
          <a:ln>
            <a:noFill/>
          </a:ln>
        </p:spPr>
      </p:sp>
      <p:sp>
        <p:nvSpPr>
          <p:cNvPr id="60" name="Google Shape;60;p9"/>
          <p:cNvSpPr/>
          <p:nvPr/>
        </p:nvSpPr>
        <p:spPr>
          <a:xfrm>
            <a:off x="506000" y="713201"/>
            <a:ext cx="7879000" cy="5580367"/>
          </a:xfrm>
          <a:custGeom>
            <a:avLst/>
            <a:gdLst/>
            <a:ahLst/>
            <a:cxnLst/>
            <a:rect l="l" t="t" r="r" b="b"/>
            <a:pathLst>
              <a:path w="315160" h="167411" extrusionOk="0">
                <a:moveTo>
                  <a:pt x="0" y="0"/>
                </a:moveTo>
                <a:lnTo>
                  <a:pt x="315160" y="10409"/>
                </a:lnTo>
                <a:lnTo>
                  <a:pt x="310823" y="159315"/>
                </a:lnTo>
                <a:lnTo>
                  <a:pt x="9252" y="167411"/>
                </a:lnTo>
                <a:close/>
              </a:path>
            </a:pathLst>
          </a:custGeom>
          <a:solidFill>
            <a:srgbClr val="FFFFFF"/>
          </a:solidFill>
          <a:ln w="76200" cap="flat" cmpd="sng">
            <a:solidFill>
              <a:srgbClr val="000000"/>
            </a:solidFill>
            <a:prstDash val="solid"/>
            <a:miter lim="8000"/>
            <a:headEnd type="none" w="med" len="med"/>
            <a:tailEnd type="none" w="med" len="med"/>
          </a:ln>
        </p:spPr>
      </p:sp>
      <p:sp>
        <p:nvSpPr>
          <p:cNvPr id="61" name="Google Shape;61;p9"/>
          <p:cNvSpPr txBox="1">
            <a:spLocks noGrp="1"/>
          </p:cNvSpPr>
          <p:nvPr>
            <p:ph type="body" idx="1"/>
          </p:nvPr>
        </p:nvSpPr>
        <p:spPr>
          <a:xfrm rot="-120953">
            <a:off x="457217" y="5366976"/>
            <a:ext cx="8229893" cy="692829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1400"/>
              <a:buNone/>
              <a:defRPr sz="14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2" name="Google Shape;62;p9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129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Google Shape;64;p10" descr="comic-03.png"/>
          <p:cNvPicPr preferRelativeResize="0"/>
          <p:nvPr/>
        </p:nvPicPr>
        <p:blipFill>
          <a:blip r:embed="rId2">
            <a:alphaModFix amt="1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65" name="Google Shape;65;p10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defRPr/>
            </a:pPr>
            <a:fld id="{87D5BA9B-4998-FA4C-989D-E79437D0D5D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983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DF60-CF3B-D04D-93F5-C9339929D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463C7A-35CA-D046-A9EF-FB34022247DA}" type="datetimeFigureOut">
              <a:rPr lang="en-GB"/>
              <a:pPr>
                <a:defRPr/>
              </a:pPr>
              <a:t>22/06/2020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810F0-2576-074E-B816-36DC99471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3B220C-293C-B548-8629-54B165289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35B1EF-9E19-BD44-8A34-5FE296733CC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46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A7EB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 rot="161729">
            <a:off x="976261" y="1169209"/>
            <a:ext cx="7029878" cy="1013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Bangers"/>
              <a:buNone/>
              <a:defRPr sz="3000">
                <a:solidFill>
                  <a:schemeClr val="dk1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1052050" y="2061256"/>
            <a:ext cx="7710900" cy="44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419100">
              <a:spcBef>
                <a:spcPts val="60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Sniglet"/>
              <a:buChar char="×"/>
              <a:defRPr sz="30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1pPr>
            <a:lvl2pPr marL="914400" lvl="1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2pPr>
            <a:lvl3pPr marL="1371600" lvl="2" indent="-3810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Sniglet"/>
              <a:buChar char="×"/>
              <a:defRPr sz="24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3pPr>
            <a:lvl4pPr marL="1828800" lvl="3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4pPr>
            <a:lvl5pPr marL="2286000" lvl="4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5pPr>
            <a:lvl6pPr marL="2743200" lvl="5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6pPr>
            <a:lvl7pPr marL="3200400" lvl="6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7pPr>
            <a:lvl8pPr marL="3657600" lvl="7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8pPr>
            <a:lvl9pPr marL="4114800" lvl="8" indent="-34290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Sniglet"/>
              <a:buChar char="×"/>
              <a:defRPr sz="1800">
                <a:solidFill>
                  <a:schemeClr val="dk1"/>
                </a:solidFill>
                <a:latin typeface="Sniglet"/>
                <a:ea typeface="Sniglet"/>
                <a:cs typeface="Sniglet"/>
                <a:sym typeface="Sniglet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6333135"/>
            <a:ext cx="5487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1pPr>
            <a:lvl2pPr lvl="1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2pPr>
            <a:lvl3pPr lvl="2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3pPr>
            <a:lvl4pPr lvl="3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4pPr>
            <a:lvl5pPr lvl="4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5pPr>
            <a:lvl6pPr lvl="5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6pPr>
            <a:lvl7pPr lvl="6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7pPr>
            <a:lvl8pPr lvl="7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8pPr>
            <a:lvl9pPr lvl="8" algn="r">
              <a:buNone/>
              <a:defRPr sz="1200">
                <a:solidFill>
                  <a:srgbClr val="FFFFFF"/>
                </a:solidFill>
                <a:latin typeface="Bangers"/>
                <a:ea typeface="Bangers"/>
                <a:cs typeface="Bangers"/>
                <a:sym typeface="Bangers"/>
              </a:defRPr>
            </a:lvl9pPr>
          </a:lstStyle>
          <a:p>
            <a:pPr>
              <a:defRPr/>
            </a:pPr>
            <a:fld id="{2DAA3185-E72E-624F-AF9B-8682911FD27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23668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73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</p:sldLayoutIdLst>
  <p:transition>
    <p:fade thruBlk="1"/>
  </p:transition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 eaLnBrk="1" hangingPunct="1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tiff"/><Relationship Id="rId5" Type="http://schemas.openxmlformats.org/officeDocument/2006/relationships/image" Target="../media/image17.png"/><Relationship Id="rId4" Type="http://schemas.microsoft.com/office/2007/relationships/hdphoto" Target="../media/hdphoto3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ysgucymraeg.cymru/dysgu/adnoddau-digidol/canolradd/" TargetMode="External"/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73C8EC9-50F7-4F42-99BC-40FAA45C4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87486" y="2767613"/>
            <a:ext cx="4703785" cy="1159800"/>
          </a:xfrm>
        </p:spPr>
        <p:txBody>
          <a:bodyPr/>
          <a:lstStyle/>
          <a:p>
            <a:r>
              <a:rPr lang="en-US" sz="6750" dirty="0" err="1"/>
              <a:t>Uned</a:t>
            </a:r>
            <a:r>
              <a:rPr lang="en-US" sz="6750" dirty="0"/>
              <a:t> 4</a:t>
            </a:r>
            <a:br>
              <a:rPr lang="en-US" sz="6750" dirty="0"/>
            </a:br>
            <a:r>
              <a:rPr lang="en-US" sz="6750" dirty="0">
                <a:solidFill>
                  <a:schemeClr val="accent6">
                    <a:lumMod val="75000"/>
                  </a:schemeClr>
                </a:solidFill>
              </a:rPr>
              <a:t>CANOLRADD</a:t>
            </a:r>
            <a:br>
              <a:rPr lang="en-US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US" sz="4500" dirty="0" err="1"/>
              <a:t>Cymraeg</a:t>
            </a:r>
            <a:r>
              <a:rPr lang="en-US" sz="4500" dirty="0"/>
              <a:t> </a:t>
            </a:r>
            <a:r>
              <a:rPr lang="en-US" sz="4500" dirty="0" err="1"/>
              <a:t>i</a:t>
            </a:r>
            <a:r>
              <a:rPr lang="en-US" sz="4500" dirty="0"/>
              <a:t> Staff</a:t>
            </a:r>
          </a:p>
        </p:txBody>
      </p:sp>
    </p:spTree>
    <p:extLst>
      <p:ext uri="{BB962C8B-B14F-4D97-AF65-F5344CB8AC3E}">
        <p14:creationId xmlns:p14="http://schemas.microsoft.com/office/powerpoint/2010/main" val="4125340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7015EAB-5544-2543-9DA5-FB6156801158}"/>
              </a:ext>
            </a:extLst>
          </p:cNvPr>
          <p:cNvSpPr/>
          <p:nvPr/>
        </p:nvSpPr>
        <p:spPr>
          <a:xfrm>
            <a:off x="971550" y="908050"/>
            <a:ext cx="7200900" cy="508635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D14C6E8-4215-2541-882E-8C7C55F42485}"/>
              </a:ext>
            </a:extLst>
          </p:cNvPr>
          <p:cNvSpPr/>
          <p:nvPr/>
        </p:nvSpPr>
        <p:spPr>
          <a:xfrm>
            <a:off x="1908175" y="476250"/>
            <a:ext cx="5327650" cy="865188"/>
          </a:xfrm>
          <a:prstGeom prst="rect">
            <a:avLst/>
          </a:prstGeom>
          <a:solidFill>
            <a:schemeClr val="accent1">
              <a:lumMod val="75000"/>
            </a:schemeClr>
          </a:solidFill>
          <a:ln w="190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7C18D9-25C1-9E45-8207-29C4ABCEAF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08175" y="401638"/>
            <a:ext cx="5327650" cy="12985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Croeso</a:t>
            </a:r>
            <a:br>
              <a:rPr lang="en-GB" dirty="0">
                <a:solidFill>
                  <a:schemeClr val="tx2">
                    <a:satMod val="130000"/>
                  </a:schemeClr>
                </a:solidFill>
              </a:rPr>
            </a:br>
            <a:endParaRPr lang="en-GB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364" name="Subtitle 2">
            <a:extLst>
              <a:ext uri="{FF2B5EF4-FFF2-40B4-BE49-F238E27FC236}">
                <a16:creationId xmlns:a16="http://schemas.microsoft.com/office/drawing/2014/main" id="{96C971A2-5AD4-E94A-ACCE-98AFBB4C59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1550" y="1871663"/>
            <a:ext cx="7200900" cy="4005262"/>
          </a:xfrm>
        </p:spPr>
        <p:txBody>
          <a:bodyPr/>
          <a:lstStyle/>
          <a:p>
            <a:pPr eaLnBrk="1" hangingPunct="1">
              <a:buFont typeface="Wingdings 2" pitchFamily="2" charset="2"/>
              <a:buNone/>
            </a:pPr>
            <a:r>
              <a:rPr lang="en-GB" altLang="en-US" sz="3000" b="1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Amcanion</a:t>
            </a:r>
            <a:r>
              <a:rPr lang="en-GB" altLang="en-US" sz="30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  <a:endParaRPr lang="en-GB" altLang="en-US" sz="3000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eaLnBrk="1" hangingPunct="1">
              <a:buFont typeface="Wingdings 2" pitchFamily="2" charset="2"/>
              <a:buNone/>
            </a:pP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Erbyn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diwedd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uned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byddwch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chi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wedi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:</a:t>
            </a:r>
          </a:p>
          <a:p>
            <a:pPr eaLnBrk="1" hangingPunct="1"/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ymarfer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berfau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cryno’r</a:t>
            </a:r>
            <a:r>
              <a:rPr lang="en-GB" sz="3000" b="1" dirty="0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sz="3000" b="1" dirty="0" err="1">
                <a:solidFill>
                  <a:srgbClr val="0070C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dyfodol</a:t>
            </a:r>
            <a:endParaRPr lang="en-GB" sz="3000" b="1" dirty="0">
              <a:solidFill>
                <a:srgbClr val="0070C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yn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gywir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gyda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</a:t>
            </a:r>
          </a:p>
          <a:p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chymorth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y </a:t>
            </a:r>
            <a:r>
              <a:rPr lang="en-GB" altLang="en-US" sz="3000" dirty="0" err="1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tiwtor</a:t>
            </a:r>
            <a:r>
              <a:rPr lang="en-GB" altLang="en-US" sz="30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.</a:t>
            </a:r>
          </a:p>
          <a:p>
            <a:pPr eaLnBrk="1" hangingPunct="1">
              <a:buFont typeface="Wingdings 2" pitchFamily="2" charset="2"/>
              <a:buNone/>
            </a:pPr>
            <a:endParaRPr lang="en-GB" altLang="en-US" sz="20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pic>
        <p:nvPicPr>
          <p:cNvPr id="15367" name="Picture 8">
            <a:extLst>
              <a:ext uri="{FF2B5EF4-FFF2-40B4-BE49-F238E27FC236}">
                <a16:creationId xmlns:a16="http://schemas.microsoft.com/office/drawing/2014/main" id="{7AA1786A-F802-404C-8492-46382F6125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6" t="14513" r="6816" b="15048"/>
          <a:stretch>
            <a:fillRect/>
          </a:stretch>
        </p:blipFill>
        <p:spPr bwMode="auto">
          <a:xfrm>
            <a:off x="8639175" y="6421437"/>
            <a:ext cx="504825" cy="436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33315B9-342E-304C-931E-EE7BA145AC37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4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4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654412" y="1063050"/>
            <a:ext cx="3119484" cy="11837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DF89A575-B432-7440-AA85-CD5C58E720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714" y="1327934"/>
            <a:ext cx="417888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Gramadeg</a:t>
            </a:r>
            <a:endParaRPr lang="en-US" altLang="en-US" sz="3200" b="1" dirty="0">
              <a:solidFill>
                <a:schemeClr val="tx1"/>
              </a:solidFill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82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DA9D2-71CE-FC4C-9EC1-7210DEAF7487}"/>
              </a:ext>
            </a:extLst>
          </p:cNvPr>
          <p:cNvSpPr/>
          <p:nvPr/>
        </p:nvSpPr>
        <p:spPr>
          <a:xfrm>
            <a:off x="867905" y="2535784"/>
            <a:ext cx="293937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uned</a:t>
            </a:r>
            <a:r>
              <a:rPr lang="en-GB" sz="1800" dirty="0"/>
              <a:t> </a:t>
            </a:r>
            <a:r>
              <a:rPr lang="en-GB" sz="1800" dirty="0" err="1"/>
              <a:t>yma</a:t>
            </a:r>
            <a:r>
              <a:rPr lang="en-GB" sz="1800" dirty="0"/>
              <a:t> </a:t>
            </a:r>
            <a:r>
              <a:rPr lang="en-GB" sz="1800" dirty="0" err="1"/>
              <a:t>byddwn</a:t>
            </a:r>
            <a:r>
              <a:rPr lang="en-GB" sz="1800" dirty="0"/>
              <a:t> </a:t>
            </a:r>
            <a:r>
              <a:rPr lang="en-GB" sz="1800" dirty="0" err="1"/>
              <a:t>ni’n</a:t>
            </a:r>
            <a:r>
              <a:rPr lang="en-GB" sz="1800" dirty="0"/>
              <a:t> </a:t>
            </a:r>
            <a:r>
              <a:rPr lang="en-GB" sz="1800" dirty="0" err="1"/>
              <a:t>gwneud</a:t>
            </a:r>
            <a:r>
              <a:rPr lang="en-GB" sz="1800" dirty="0"/>
              <a:t> :</a:t>
            </a:r>
          </a:p>
          <a:p>
            <a:endParaRPr lang="en-GB" sz="1800" dirty="0"/>
          </a:p>
          <a:p>
            <a:pPr algn="ctr"/>
            <a:r>
              <a:rPr lang="en-GB" sz="1800" dirty="0"/>
              <a:t> </a:t>
            </a:r>
            <a:r>
              <a:rPr lang="en-GB" sz="1800" b="1" dirty="0">
                <a:solidFill>
                  <a:schemeClr val="accent1"/>
                </a:solidFill>
              </a:rPr>
              <a:t>y </a:t>
            </a:r>
            <a:r>
              <a:rPr lang="en-GB" sz="1800" b="1" dirty="0" err="1">
                <a:solidFill>
                  <a:schemeClr val="accent1"/>
                </a:solidFill>
              </a:rPr>
              <a:t>dyfodol</a:t>
            </a:r>
            <a:r>
              <a:rPr lang="en-GB" sz="1800" b="1" dirty="0">
                <a:solidFill>
                  <a:schemeClr val="accent1"/>
                </a:solidFill>
              </a:rPr>
              <a:t> </a:t>
            </a:r>
            <a:r>
              <a:rPr lang="en-GB" sz="1800" b="1" dirty="0" err="1">
                <a:solidFill>
                  <a:schemeClr val="accent1"/>
                </a:solidFill>
              </a:rPr>
              <a:t>cryno</a:t>
            </a:r>
            <a:r>
              <a:rPr lang="en-GB" sz="1800" b="1" dirty="0">
                <a:solidFill>
                  <a:schemeClr val="accent1"/>
                </a:solidFill>
              </a:rPr>
              <a:t> </a:t>
            </a:r>
          </a:p>
          <a:p>
            <a:pPr algn="ctr"/>
            <a:r>
              <a:rPr lang="en-GB" sz="1800" dirty="0"/>
              <a:t>(</a:t>
            </a:r>
            <a:r>
              <a:rPr lang="en-GB" sz="1800" i="1" dirty="0"/>
              <a:t>concise future tense</a:t>
            </a:r>
            <a:r>
              <a:rPr lang="en-GB" sz="1800" dirty="0"/>
              <a:t>). </a:t>
            </a:r>
          </a:p>
          <a:p>
            <a:endParaRPr lang="en-GB" sz="1800" dirty="0"/>
          </a:p>
          <a:p>
            <a:r>
              <a:rPr lang="en-GB" sz="1800" dirty="0" err="1"/>
              <a:t>I’w</a:t>
            </a:r>
            <a:r>
              <a:rPr lang="en-GB" sz="1800" dirty="0"/>
              <a:t> </a:t>
            </a:r>
            <a:r>
              <a:rPr lang="en-GB" sz="1800" dirty="0" err="1"/>
              <a:t>creu</a:t>
            </a:r>
            <a:r>
              <a:rPr lang="en-GB" sz="1800" dirty="0"/>
              <a:t>, </a:t>
            </a:r>
            <a:r>
              <a:rPr lang="en-GB" sz="1800" dirty="0" err="1"/>
              <a:t>rydyn</a:t>
            </a:r>
            <a:r>
              <a:rPr lang="en-GB" sz="1800" dirty="0"/>
              <a:t> </a:t>
            </a:r>
            <a:r>
              <a:rPr lang="en-GB" sz="1800" dirty="0" err="1"/>
              <a:t>ni’n</a:t>
            </a:r>
            <a:r>
              <a:rPr lang="en-GB" sz="1800" dirty="0"/>
              <a:t> </a:t>
            </a:r>
            <a:r>
              <a:rPr lang="en-GB" sz="1800" dirty="0" err="1"/>
              <a:t>cymryd</a:t>
            </a:r>
            <a:r>
              <a:rPr lang="en-GB" sz="1800" dirty="0"/>
              <a:t> </a:t>
            </a:r>
            <a:r>
              <a:rPr lang="en-GB" sz="1800" dirty="0" err="1"/>
              <a:t>bôn</a:t>
            </a:r>
            <a:r>
              <a:rPr lang="en-GB" sz="1800" dirty="0"/>
              <a:t> (</a:t>
            </a:r>
            <a:r>
              <a:rPr lang="en-GB" sz="1800" i="1" dirty="0"/>
              <a:t>stem</a:t>
            </a:r>
            <a:r>
              <a:rPr lang="en-GB" sz="1800" dirty="0"/>
              <a:t>) y </a:t>
            </a:r>
            <a:r>
              <a:rPr lang="en-GB" sz="1800" dirty="0" err="1"/>
              <a:t>ferf</a:t>
            </a:r>
            <a:r>
              <a:rPr lang="en-GB" sz="1800" dirty="0"/>
              <a:t> ac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rhoi</a:t>
            </a:r>
            <a:r>
              <a:rPr lang="en-GB" sz="1800" dirty="0"/>
              <a:t> </a:t>
            </a:r>
            <a:r>
              <a:rPr lang="en-GB" sz="1800" dirty="0" err="1"/>
              <a:t>terfyniadau</a:t>
            </a:r>
            <a:r>
              <a:rPr lang="en-GB" sz="1800" dirty="0"/>
              <a:t> (</a:t>
            </a:r>
            <a:r>
              <a:rPr lang="en-GB" sz="1800" i="1" dirty="0"/>
              <a:t>endings</a:t>
            </a:r>
            <a:r>
              <a:rPr lang="en-GB" sz="1800" dirty="0"/>
              <a:t>) y </a:t>
            </a:r>
            <a:r>
              <a:rPr lang="en-GB" sz="1800" dirty="0" err="1"/>
              <a:t>dyfodol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y </a:t>
            </a:r>
            <a:r>
              <a:rPr lang="en-GB" sz="1800" dirty="0" err="1"/>
              <a:t>diwedd</a:t>
            </a:r>
            <a:r>
              <a:rPr lang="en-GB" sz="1800" dirty="0"/>
              <a:t>.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CA038BF6-AB4A-D641-87D8-800B7C2720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1756604"/>
              </p:ext>
            </p:extLst>
          </p:nvPr>
        </p:nvGraphicFramePr>
        <p:xfrm>
          <a:off x="3921071" y="2454592"/>
          <a:ext cx="3992248" cy="3166136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2094552">
                  <a:extLst>
                    <a:ext uri="{9D8B030D-6E8A-4147-A177-3AD203B41FA5}">
                      <a16:colId xmlns:a16="http://schemas.microsoft.com/office/drawing/2014/main" val="2370658854"/>
                    </a:ext>
                  </a:extLst>
                </a:gridCol>
                <a:gridCol w="1897696">
                  <a:extLst>
                    <a:ext uri="{9D8B030D-6E8A-4147-A177-3AD203B41FA5}">
                      <a16:colId xmlns:a16="http://schemas.microsoft.com/office/drawing/2014/main" val="4070173347"/>
                    </a:ext>
                  </a:extLst>
                </a:gridCol>
              </a:tblGrid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>
                          <a:effectLst/>
                        </a:rPr>
                        <a:t>person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 dirty="0" err="1">
                          <a:effectLst/>
                        </a:rPr>
                        <a:t>terfyniadau</a:t>
                      </a:r>
                      <a:endParaRPr lang="en-GB" sz="18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4284476"/>
                  </a:ext>
                </a:extLst>
              </a:tr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fi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 -a i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91892299"/>
                  </a:ext>
                </a:extLst>
              </a:tr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ti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</a:t>
                      </a:r>
                      <a:r>
                        <a:rPr lang="en-GB" sz="1800" dirty="0" err="1">
                          <a:effectLst/>
                        </a:rPr>
                        <a:t>i</a:t>
                      </a:r>
                      <a:r>
                        <a:rPr lang="en-GB" sz="1800" dirty="0">
                          <a:effectLst/>
                        </a:rPr>
                        <a:t> di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6378597"/>
                  </a:ext>
                </a:extLst>
              </a:tr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fe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-iff e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9912939"/>
                  </a:ext>
                </a:extLst>
              </a:tr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hi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</a:t>
                      </a:r>
                      <a:r>
                        <a:rPr lang="en-GB" sz="1800" dirty="0" err="1">
                          <a:effectLst/>
                        </a:rPr>
                        <a:t>iff</a:t>
                      </a:r>
                      <a:r>
                        <a:rPr lang="en-GB" sz="1800" dirty="0">
                          <a:effectLst/>
                        </a:rPr>
                        <a:t> hi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82548580"/>
                  </a:ext>
                </a:extLst>
              </a:tr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ni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</a:t>
                      </a:r>
                      <a:r>
                        <a:rPr lang="en-GB" sz="1800" dirty="0" err="1">
                          <a:effectLst/>
                        </a:rPr>
                        <a:t>wn</a:t>
                      </a:r>
                      <a:r>
                        <a:rPr lang="en-GB" sz="1800" dirty="0">
                          <a:effectLst/>
                        </a:rPr>
                        <a:t> </a:t>
                      </a:r>
                      <a:r>
                        <a:rPr lang="en-GB" sz="1800" dirty="0" err="1">
                          <a:effectLst/>
                        </a:rPr>
                        <a:t>ni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6863564"/>
                  </a:ext>
                </a:extLst>
              </a:tr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chi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</a:t>
                      </a:r>
                      <a:r>
                        <a:rPr lang="en-GB" sz="1800" dirty="0" err="1">
                          <a:effectLst/>
                        </a:rPr>
                        <a:t>wch</a:t>
                      </a:r>
                      <a:r>
                        <a:rPr lang="en-GB" sz="1800" dirty="0">
                          <a:effectLst/>
                        </a:rPr>
                        <a:t> chi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92663719"/>
                  </a:ext>
                </a:extLst>
              </a:tr>
              <a:tr h="395767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effectLst/>
                        </a:rPr>
                        <a:t>nhw</a:t>
                      </a:r>
                      <a:endParaRPr lang="en-GB" sz="18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effectLst/>
                        </a:rPr>
                        <a:t>-an </a:t>
                      </a:r>
                      <a:r>
                        <a:rPr lang="en-GB" sz="1800" dirty="0" err="1">
                          <a:effectLst/>
                        </a:rPr>
                        <a:t>nhw</a:t>
                      </a:r>
                      <a:endParaRPr lang="en-GB" sz="1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524547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29933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21F4A93-2BAB-BC40-BB98-3188AF29CD59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4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305866-6908-134B-9C72-DA6714F8155C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654412" y="1020725"/>
            <a:ext cx="3119484" cy="1183724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lc="http://schemas.openxmlformats.org/drawingml/2006/lockedCanvas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pic="http://schemas.openxmlformats.org/drawingml/2006/picture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6se="http://schemas.microsoft.com/office/word/2015/wordml/symex" xmlns:w16="http://schemas.microsoft.com/office/word/2018/wordml" xmlns:w16cid="http://schemas.microsoft.com/office/word/2016/wordml/cid" xmlns:w16cex="http://schemas.microsoft.com/office/word/2018/wordml/cex" xmlns:w15="http://schemas.microsoft.com/office/word/2012/wordml" xmlns:w14="http://schemas.microsoft.com/office/word/2010/wordml" xmlns:wp="http://schemas.openxmlformats.org/drawingml/2006/wordprocessingDrawing" xmlns:wp14="http://schemas.microsoft.com/office/word/2010/wordprocessingDrawing" xmlns:m="http://schemas.openxmlformats.org/officeDocument/2006/math" xmlns:am3d="http://schemas.microsoft.com/office/drawing/2017/model3d" xmlns:aink="http://schemas.microsoft.com/office/drawing/2016/ink" xmlns:mc="http://schemas.openxmlformats.org/markup-compatibility/2006" xmlns:cx8="http://schemas.microsoft.com/office/drawing/2016/5/14/chartex" xmlns:cx7="http://schemas.microsoft.com/office/drawing/2016/5/13/chartex" xmlns:cx6="http://schemas.microsoft.com/office/drawing/2016/5/12/chartex" xmlns:cx5="http://schemas.microsoft.com/office/drawing/2016/5/11/chartex" xmlns:cx4="http://schemas.microsoft.com/office/drawing/2016/5/10/chartex" xmlns:cx3="http://schemas.microsoft.com/office/drawing/2016/5/9/chartex" xmlns:cx2="http://schemas.microsoft.com/office/drawing/2015/10/21/chartex" xmlns:cx1="http://schemas.microsoft.com/office/drawing/2015/9/8/chartex" xmlns:cx="http://schemas.microsoft.com/office/drawing/2014/chartex" xmlns:wpc="http://schemas.microsoft.com/office/word/2010/wordprocessingCanvas"/>
            </a:ext>
          </a:extLst>
        </p:spPr>
      </p:pic>
      <p:sp>
        <p:nvSpPr>
          <p:cNvPr id="8" name="Rectangle 3">
            <a:extLst>
              <a:ext uri="{FF2B5EF4-FFF2-40B4-BE49-F238E27FC236}">
                <a16:creationId xmlns:a16="http://schemas.microsoft.com/office/drawing/2014/main" id="{DF89A575-B432-7440-AA85-CD5C58E720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714" y="1172998"/>
            <a:ext cx="417888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Gramadeg</a:t>
            </a:r>
            <a:endParaRPr lang="en-US" altLang="en-US" sz="3200" b="1" dirty="0">
              <a:solidFill>
                <a:schemeClr val="tx1"/>
              </a:solidFill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4ABDFBA-699F-A943-ACBF-658C4865D3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581242"/>
            <a:ext cx="184731" cy="492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31D3DDA9-3E89-7A42-B72A-2ED5E9CBBD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9188" y="38274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ACA47C1-3D5D-534C-8DBD-AD1A405E1ACF}"/>
              </a:ext>
            </a:extLst>
          </p:cNvPr>
          <p:cNvSpPr/>
          <p:nvPr/>
        </p:nvSpPr>
        <p:spPr>
          <a:xfrm>
            <a:off x="800677" y="1357518"/>
            <a:ext cx="17732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Dyma’r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berfau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mwyaf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cyffredin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: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AB47115-74D4-1D45-82D9-B19A36AD8F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0459535"/>
              </p:ext>
            </p:extLst>
          </p:nvPr>
        </p:nvGraphicFramePr>
        <p:xfrm>
          <a:off x="317715" y="2167787"/>
          <a:ext cx="8508569" cy="3669488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491234">
                  <a:extLst>
                    <a:ext uri="{9D8B030D-6E8A-4147-A177-3AD203B41FA5}">
                      <a16:colId xmlns:a16="http://schemas.microsoft.com/office/drawing/2014/main" val="1709412329"/>
                    </a:ext>
                  </a:extLst>
                </a:gridCol>
                <a:gridCol w="1497736">
                  <a:extLst>
                    <a:ext uri="{9D8B030D-6E8A-4147-A177-3AD203B41FA5}">
                      <a16:colId xmlns:a16="http://schemas.microsoft.com/office/drawing/2014/main" val="1596193963"/>
                    </a:ext>
                  </a:extLst>
                </a:gridCol>
                <a:gridCol w="1266939">
                  <a:extLst>
                    <a:ext uri="{9D8B030D-6E8A-4147-A177-3AD203B41FA5}">
                      <a16:colId xmlns:a16="http://schemas.microsoft.com/office/drawing/2014/main" val="121514018"/>
                    </a:ext>
                  </a:extLst>
                </a:gridCol>
                <a:gridCol w="1497736">
                  <a:extLst>
                    <a:ext uri="{9D8B030D-6E8A-4147-A177-3AD203B41FA5}">
                      <a16:colId xmlns:a16="http://schemas.microsoft.com/office/drawing/2014/main" val="2311901033"/>
                    </a:ext>
                  </a:extLst>
                </a:gridCol>
                <a:gridCol w="1377462">
                  <a:extLst>
                    <a:ext uri="{9D8B030D-6E8A-4147-A177-3AD203B41FA5}">
                      <a16:colId xmlns:a16="http://schemas.microsoft.com/office/drawing/2014/main" val="1015831998"/>
                    </a:ext>
                  </a:extLst>
                </a:gridCol>
                <a:gridCol w="1377462">
                  <a:extLst>
                    <a:ext uri="{9D8B030D-6E8A-4147-A177-3AD203B41FA5}">
                      <a16:colId xmlns:a16="http://schemas.microsoft.com/office/drawing/2014/main" val="3913204506"/>
                    </a:ext>
                  </a:extLst>
                </a:gridCol>
              </a:tblGrid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b="1" dirty="0">
                          <a:effectLst/>
                        </a:rPr>
                        <a:t>bod</a:t>
                      </a:r>
                      <a:endParaRPr lang="en-GB" sz="17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7E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b="1" dirty="0" err="1">
                          <a:effectLst/>
                        </a:rPr>
                        <a:t>helpu</a:t>
                      </a:r>
                      <a:endParaRPr lang="en-GB" sz="17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7E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b="1" dirty="0" err="1">
                          <a:effectLst/>
                        </a:rPr>
                        <a:t>mynd</a:t>
                      </a:r>
                      <a:endParaRPr lang="en-GB" sz="17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7E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b="1" dirty="0" err="1">
                          <a:effectLst/>
                        </a:rPr>
                        <a:t>gwneud</a:t>
                      </a:r>
                      <a:endParaRPr lang="en-GB" sz="17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7E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b="1" dirty="0" err="1">
                          <a:effectLst/>
                        </a:rPr>
                        <a:t>cael</a:t>
                      </a:r>
                      <a:endParaRPr lang="en-GB" sz="17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7EB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b="1" dirty="0" err="1">
                          <a:effectLst/>
                        </a:rPr>
                        <a:t>dod</a:t>
                      </a:r>
                      <a:endParaRPr lang="en-GB" sz="17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A7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080689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bydda</a:t>
                      </a:r>
                      <a:r>
                        <a:rPr lang="en-GB" sz="1700" dirty="0">
                          <a:effectLst/>
                        </a:rPr>
                        <a:t>(f) </a:t>
                      </a:r>
                      <a:r>
                        <a:rPr lang="en-GB" sz="1700" dirty="0" err="1">
                          <a:effectLst/>
                        </a:rPr>
                        <a:t>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>
                          <a:effectLst/>
                        </a:rPr>
                        <a:t> </a:t>
                      </a:r>
                      <a:r>
                        <a:rPr lang="en-GB" sz="1700" dirty="0" err="1">
                          <a:effectLst/>
                        </a:rPr>
                        <a:t>helpa</a:t>
                      </a:r>
                      <a:r>
                        <a:rPr lang="en-GB" sz="1700" dirty="0">
                          <a:effectLst/>
                        </a:rPr>
                        <a:t>(f) </a:t>
                      </a:r>
                      <a:r>
                        <a:rPr lang="en-GB" sz="1700" dirty="0" err="1">
                          <a:effectLst/>
                        </a:rPr>
                        <a:t>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a(f) 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gwna(f) 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ca(f) fi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do(f) 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7406151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byddi di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helpi</a:t>
                      </a:r>
                      <a:r>
                        <a:rPr lang="en-GB" sz="1700" dirty="0">
                          <a:effectLst/>
                        </a:rPr>
                        <a:t> di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ei di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gwnei</a:t>
                      </a:r>
                      <a:r>
                        <a:rPr lang="en-GB" sz="1700" dirty="0">
                          <a:effectLst/>
                        </a:rPr>
                        <a:t> di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cei di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doi di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07198094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bydd e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helpiff</a:t>
                      </a:r>
                      <a:r>
                        <a:rPr lang="en-GB" sz="1700" dirty="0">
                          <a:effectLst/>
                        </a:rPr>
                        <a:t> </a:t>
                      </a:r>
                      <a:r>
                        <a:rPr lang="en-GB" sz="1700" dirty="0" err="1">
                          <a:effectLst/>
                        </a:rPr>
                        <a:t>fe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aiff</a:t>
                      </a:r>
                      <a:r>
                        <a:rPr lang="en-GB" sz="1700" dirty="0">
                          <a:effectLst/>
                        </a:rPr>
                        <a:t> e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gwnaiff e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caiff e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daw e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4721363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bydd 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helpiff 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aiff 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gwnaiff 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caiff</a:t>
                      </a:r>
                      <a:r>
                        <a:rPr lang="en-GB" sz="1700" dirty="0">
                          <a:effectLst/>
                        </a:rPr>
                        <a:t> hi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daw 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0019514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byddwn ni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helpwn ni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>
                          <a:effectLst/>
                        </a:rPr>
                        <a:t>awn </a:t>
                      </a:r>
                      <a:r>
                        <a:rPr lang="en-GB" sz="1700" dirty="0" err="1">
                          <a:effectLst/>
                        </a:rPr>
                        <a:t>ni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gwnawn</a:t>
                      </a:r>
                      <a:r>
                        <a:rPr lang="en-GB" sz="1700" dirty="0">
                          <a:effectLst/>
                        </a:rPr>
                        <a:t> </a:t>
                      </a:r>
                      <a:r>
                        <a:rPr lang="en-GB" sz="1700" dirty="0" err="1">
                          <a:effectLst/>
                        </a:rPr>
                        <a:t>ni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 cawn ni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>
                          <a:effectLst/>
                        </a:rPr>
                        <a:t>down </a:t>
                      </a:r>
                      <a:r>
                        <a:rPr lang="en-GB" sz="1700" dirty="0" err="1">
                          <a:effectLst/>
                        </a:rPr>
                        <a:t>ni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5058797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byddwch chi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helpwch chi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ewch chi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gwnewch</a:t>
                      </a:r>
                      <a:r>
                        <a:rPr lang="en-GB" sz="1700" dirty="0">
                          <a:effectLst/>
                        </a:rPr>
                        <a:t> chi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cewch chi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dewch</a:t>
                      </a:r>
                      <a:r>
                        <a:rPr lang="en-GB" sz="1700" dirty="0">
                          <a:effectLst/>
                        </a:rPr>
                        <a:t> chi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79552689"/>
                  </a:ext>
                </a:extLst>
              </a:tr>
              <a:tr h="458686"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byddan nhw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helpan nhw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>
                          <a:effectLst/>
                        </a:rPr>
                        <a:t>ân nhw</a:t>
                      </a:r>
                      <a:endParaRPr lang="en-GB" sz="17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gwnân</a:t>
                      </a:r>
                      <a:r>
                        <a:rPr lang="en-GB" sz="1700" dirty="0">
                          <a:effectLst/>
                        </a:rPr>
                        <a:t> </a:t>
                      </a:r>
                      <a:r>
                        <a:rPr lang="en-GB" sz="1700" dirty="0" err="1">
                          <a:effectLst/>
                        </a:rPr>
                        <a:t>nhw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cân</a:t>
                      </a:r>
                      <a:r>
                        <a:rPr lang="en-GB" sz="1700" dirty="0">
                          <a:effectLst/>
                        </a:rPr>
                        <a:t> </a:t>
                      </a:r>
                      <a:r>
                        <a:rPr lang="en-GB" sz="1700" dirty="0" err="1">
                          <a:effectLst/>
                        </a:rPr>
                        <a:t>nhw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200000"/>
                        </a:lnSpc>
                        <a:spcAft>
                          <a:spcPts val="0"/>
                        </a:spcAft>
                      </a:pPr>
                      <a:r>
                        <a:rPr lang="en-GB" sz="1700" dirty="0" err="1">
                          <a:effectLst/>
                        </a:rPr>
                        <a:t>dôn</a:t>
                      </a:r>
                      <a:r>
                        <a:rPr lang="en-GB" sz="1700" dirty="0">
                          <a:effectLst/>
                        </a:rPr>
                        <a:t> </a:t>
                      </a:r>
                      <a:r>
                        <a:rPr lang="en-GB" sz="1700" dirty="0" err="1">
                          <a:effectLst/>
                        </a:rPr>
                        <a:t>nhw</a:t>
                      </a:r>
                      <a:endParaRPr lang="en-GB" sz="17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919408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3819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962942E7-F609-6F4C-A0DF-AF2DAE30DD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1C9D8A2-6D93-3243-A291-9A88DEFC84DF}"/>
              </a:ext>
            </a:extLst>
          </p:cNvPr>
          <p:cNvPicPr/>
          <p:nvPr/>
        </p:nvPicPr>
        <p:blipFill rotWithShape="1">
          <a:blip r:embed="rId2">
            <a:duotone>
              <a:srgbClr val="4BACC6">
                <a:shade val="45000"/>
                <a:satMod val="135000"/>
              </a:srgb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8341"/>
          <a:stretch/>
        </p:blipFill>
        <p:spPr bwMode="auto">
          <a:xfrm>
            <a:off x="-635000" y="7613015"/>
            <a:ext cx="8262620" cy="262001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391E2D-CF70-054B-B81C-87197B507C63}"/>
              </a:ext>
            </a:extLst>
          </p:cNvPr>
          <p:cNvPicPr/>
          <p:nvPr/>
        </p:nvPicPr>
        <p:blipFill rotWithShape="1">
          <a:blip r:embed="rId3">
            <a:duotone>
              <a:srgbClr val="4BACC6">
                <a:shade val="45000"/>
                <a:satMod val="135000"/>
              </a:srgb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739" b="50668" l="49317" r="890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8341"/>
          <a:stretch/>
        </p:blipFill>
        <p:spPr bwMode="auto">
          <a:xfrm>
            <a:off x="-2774198" y="-1235369"/>
            <a:ext cx="15498305" cy="838008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DAFE34-F60C-1F48-A1EB-2A614D72E222}"/>
              </a:ext>
            </a:extLst>
          </p:cNvPr>
          <p:cNvSpPr txBox="1"/>
          <p:nvPr/>
        </p:nvSpPr>
        <p:spPr>
          <a:xfrm>
            <a:off x="387457" y="1172998"/>
            <a:ext cx="9144000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b="1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sz="1800" b="1" dirty="0">
              <a:solidFill>
                <a:schemeClr val="tx1"/>
              </a:solidFill>
              <a:latin typeface="Verdana" panose="020B060403050404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sz="1800" dirty="0">
              <a:solidFill>
                <a:schemeClr val="tx1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Cofiwch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fod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treiglad</a:t>
            </a:r>
            <a:r>
              <a:rPr lang="en-US" altLang="en-US" sz="1800" b="1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meddal</a:t>
            </a:r>
            <a:r>
              <a:rPr lang="en-US" altLang="en-US" sz="1800" dirty="0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bob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amser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gyda’r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cwestiwn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sz="1800" dirty="0">
              <a:solidFill>
                <a:schemeClr val="tx1"/>
              </a:solidFill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C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awn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ni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fynd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i’r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cyfarfod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.      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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    </a:t>
            </a:r>
            <a:r>
              <a:rPr lang="en-US" altLang="en-US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G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awn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ni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fynd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i’r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cyfarfod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?</a:t>
            </a:r>
            <a:endParaRPr lang="en-US" altLang="en-US" sz="1800" dirty="0">
              <a:solidFill>
                <a:schemeClr val="tx1"/>
              </a:solidFill>
              <a:sym typeface="Wingdings" pitchFamily="2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of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fi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gyda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ti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i’r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dderbynfa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.   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    </a:t>
            </a:r>
            <a:r>
              <a:rPr lang="en-US" altLang="en-US" sz="1800" b="1" dirty="0" err="1">
                <a:solidFill>
                  <a:srgbClr val="FF000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Dd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of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fi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gyda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ti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i’r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dderbynfa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?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sz="1800" dirty="0">
              <a:solidFill>
                <a:schemeClr val="tx1"/>
              </a:solidFill>
              <a:latin typeface="Verdana" panose="020B0604030504040204" pitchFamily="34" charset="0"/>
              <a:ea typeface="Times New Roman" panose="02020603050405020304" pitchFamily="18" charset="0"/>
              <a:sym typeface="Wingdings" pitchFamily="2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sz="1800" dirty="0">
              <a:solidFill>
                <a:schemeClr val="tx1"/>
              </a:solidFill>
              <a:latin typeface="Verdana" panose="020B0604030504040204" pitchFamily="34" charset="0"/>
              <a:sym typeface="Wingdings" pitchFamily="2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sz="1800" dirty="0">
              <a:solidFill>
                <a:schemeClr val="tx1"/>
              </a:solidFill>
              <a:sym typeface="Wingdings" pitchFamily="2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Cofiwch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fod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b="1" dirty="0" err="1">
                <a:solidFill>
                  <a:srgbClr val="0070C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treiglad</a:t>
            </a:r>
            <a:r>
              <a:rPr lang="en-US" altLang="en-US" sz="1800" b="1" dirty="0">
                <a:solidFill>
                  <a:srgbClr val="0070C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b="1" dirty="0" err="1">
                <a:solidFill>
                  <a:srgbClr val="0070C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llaes</a:t>
            </a:r>
            <a:r>
              <a:rPr lang="en-US" altLang="en-US" sz="1800" dirty="0">
                <a:solidFill>
                  <a:srgbClr val="0070C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bob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amser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gyda’r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negyddol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: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endParaRPr lang="en-US" altLang="en-US" sz="1800" dirty="0">
              <a:solidFill>
                <a:schemeClr val="tx1"/>
              </a:solidFill>
              <a:sym typeface="Wingdings" pitchFamily="2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P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rynwn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ni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ginio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heddiw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.       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 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  </a:t>
            </a:r>
            <a:r>
              <a:rPr lang="en-US" altLang="en-US" sz="1800" b="1" dirty="0" err="1">
                <a:solidFill>
                  <a:srgbClr val="0070C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Ph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rynwn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ni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ddim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cinio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heddiw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. </a:t>
            </a:r>
            <a:endParaRPr lang="en-US" altLang="en-US" sz="1800" dirty="0">
              <a:solidFill>
                <a:schemeClr val="tx1"/>
              </a:solidFill>
              <a:sym typeface="Wingdings" pitchFamily="2" charset="2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18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C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awn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ni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gyfarfod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am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ddeg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.   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</a:rPr>
              <a:t>     </a:t>
            </a:r>
            <a:r>
              <a:rPr lang="en-US" altLang="en-US" sz="1800" b="1" dirty="0" err="1">
                <a:solidFill>
                  <a:srgbClr val="0070C0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Ch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awn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ni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ddim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cyfarfod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 am </a:t>
            </a:r>
            <a:r>
              <a:rPr lang="en-US" altLang="en-US" sz="1800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ddeg</a:t>
            </a:r>
            <a:r>
              <a:rPr lang="en-US" altLang="en-US" sz="1800" dirty="0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sym typeface="Wingdings" pitchFamily="2" charset="2"/>
              </a:rPr>
              <a:t>.         </a:t>
            </a:r>
          </a:p>
          <a:p>
            <a:endParaRPr lang="en-US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369C6549-793C-834A-A078-F1EA2F45E3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4714" y="1172998"/>
            <a:ext cx="4178880" cy="861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3200" b="1" dirty="0" err="1">
                <a:solidFill>
                  <a:schemeClr val="tx1"/>
                </a:solidFill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Treigladau</a:t>
            </a:r>
            <a:endParaRPr lang="en-US" altLang="en-US" sz="3200" b="1" dirty="0">
              <a:solidFill>
                <a:schemeClr val="tx1"/>
              </a:solidFill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1622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5BF8061-207D-FA4A-91A5-9AA46F7B9095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r="52150" b="13410"/>
          <a:stretch/>
        </p:blipFill>
        <p:spPr bwMode="auto">
          <a:xfrm>
            <a:off x="-681925" y="-154982"/>
            <a:ext cx="10259878" cy="734619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B89BE81-47F9-2049-9373-D48BDE70FD21}"/>
              </a:ext>
            </a:extLst>
          </p:cNvPr>
          <p:cNvPicPr/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728421" y="496580"/>
            <a:ext cx="1983782" cy="78234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31C13E4-683B-4D49-B1DE-DB196ECDA0AF}"/>
              </a:ext>
            </a:extLst>
          </p:cNvPr>
          <p:cNvSpPr/>
          <p:nvPr/>
        </p:nvSpPr>
        <p:spPr>
          <a:xfrm>
            <a:off x="937647" y="637275"/>
            <a:ext cx="1565329" cy="6924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5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Adolygu</a:t>
            </a:r>
            <a:endParaRPr lang="en-GB" sz="25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B77ABAC-963B-DF4A-AFCA-10761FBB271A}"/>
              </a:ext>
            </a:extLst>
          </p:cNvPr>
          <p:cNvSpPr/>
          <p:nvPr/>
        </p:nvSpPr>
        <p:spPr>
          <a:xfrm>
            <a:off x="728421" y="1278927"/>
            <a:ext cx="7284203" cy="1138773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Ydych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chi’n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cofio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</a:t>
            </a:r>
            <a:r>
              <a:rPr lang="en-GB" sz="1700" b="1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byth</a:t>
            </a:r>
            <a:r>
              <a:rPr lang="en-GB" sz="1700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ac</a:t>
            </a:r>
            <a:r>
              <a:rPr lang="en-GB" sz="1700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‘</a:t>
            </a:r>
            <a:r>
              <a:rPr lang="en-GB" sz="1700" b="1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erioed</a:t>
            </a:r>
            <a:r>
              <a:rPr lang="en-GB" sz="1700" b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Uned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3? </a:t>
            </a:r>
            <a:endParaRPr lang="en-GB" sz="17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Sut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byddech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chi’n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gofyn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y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cwestiynau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yma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? </a:t>
            </a:r>
          </a:p>
          <a:p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Dewiswch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unrhyw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6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datganiad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sz="1700" i="1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statement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 a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rhowch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nhw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mewn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700" dirty="0" err="1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gwestiwn</a:t>
            </a:r>
            <a:r>
              <a:rPr lang="en-GB" sz="1700" dirty="0"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endParaRPr lang="en-GB" sz="17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EFDD1DA9-176E-9E45-AA2A-6B6422872D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487529"/>
              </p:ext>
            </p:extLst>
          </p:nvPr>
        </p:nvGraphicFramePr>
        <p:xfrm>
          <a:off x="736170" y="2463612"/>
          <a:ext cx="7725906" cy="2830799"/>
        </p:xfrm>
        <a:graphic>
          <a:graphicData uri="http://schemas.openxmlformats.org/drawingml/2006/table">
            <a:tbl>
              <a:tblPr firstRow="1" firstCol="1" bandRow="1">
                <a:tableStyleId>{327F97BB-C833-4FB7-BDE5-3F7075034690}</a:tableStyleId>
              </a:tblPr>
              <a:tblGrid>
                <a:gridCol w="1921432">
                  <a:extLst>
                    <a:ext uri="{9D8B030D-6E8A-4147-A177-3AD203B41FA5}">
                      <a16:colId xmlns:a16="http://schemas.microsoft.com/office/drawing/2014/main" val="4149028109"/>
                    </a:ext>
                  </a:extLst>
                </a:gridCol>
                <a:gridCol w="2010453">
                  <a:extLst>
                    <a:ext uri="{9D8B030D-6E8A-4147-A177-3AD203B41FA5}">
                      <a16:colId xmlns:a16="http://schemas.microsoft.com/office/drawing/2014/main" val="2641403366"/>
                    </a:ext>
                  </a:extLst>
                </a:gridCol>
                <a:gridCol w="1784356">
                  <a:extLst>
                    <a:ext uri="{9D8B030D-6E8A-4147-A177-3AD203B41FA5}">
                      <a16:colId xmlns:a16="http://schemas.microsoft.com/office/drawing/2014/main" val="1716483670"/>
                    </a:ext>
                  </a:extLst>
                </a:gridCol>
                <a:gridCol w="2009665">
                  <a:extLst>
                    <a:ext uri="{9D8B030D-6E8A-4147-A177-3AD203B41FA5}">
                      <a16:colId xmlns:a16="http://schemas.microsoft.com/office/drawing/2014/main" val="1691407498"/>
                    </a:ext>
                  </a:extLst>
                </a:gridCol>
              </a:tblGrid>
              <a:tr h="95089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hwyr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i’r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gwaith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dadlau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gyda’r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bos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gyrru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cerdded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amser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cinio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7750101"/>
                  </a:ext>
                </a:extLst>
              </a:tr>
              <a:tr h="920185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erioed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wedi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yfed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coffi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canu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wrth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weithio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darllen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e-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byst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gwaith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y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nos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erioed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wedi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cael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tocyn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parcio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 y </a:t>
                      </a:r>
                      <a:r>
                        <a:rPr lang="en-GB" sz="1600" b="1" dirty="0" err="1">
                          <a:solidFill>
                            <a:srgbClr val="0070C0"/>
                          </a:solidFill>
                          <a:effectLst/>
                        </a:rPr>
                        <a:t>gwaith</a:t>
                      </a:r>
                      <a:endParaRPr lang="en-GB" sz="1600" b="1" dirty="0">
                        <a:solidFill>
                          <a:srgbClr val="0070C0"/>
                        </a:solidFill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>
                          <a:solidFill>
                            <a:srgbClr val="0070C0"/>
                          </a:solidFill>
                          <a:effectLst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236051"/>
                  </a:ext>
                </a:extLst>
              </a:tr>
              <a:tr h="880079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erioed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wedi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bod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i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bob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campws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y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Brifysgol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wed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nofio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ym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mhwll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nofio’r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Brifysgol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byth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wedi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bod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i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gampfa’r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Brifysgol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  <a:tabLst>
                          <a:tab pos="1376045" algn="l"/>
                        </a:tabLst>
                      </a:pP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erioed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wedi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bod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i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gyngerdd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yn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 y </a:t>
                      </a:r>
                      <a:r>
                        <a:rPr lang="en-GB" sz="1600" b="1" dirty="0" err="1">
                          <a:solidFill>
                            <a:schemeClr val="bg1"/>
                          </a:solidFill>
                          <a:effectLst/>
                        </a:rPr>
                        <a:t>Brifysgol</a:t>
                      </a:r>
                      <a:r>
                        <a:rPr lang="en-GB" sz="1600" b="1" dirty="0">
                          <a:solidFill>
                            <a:schemeClr val="bg1"/>
                          </a:solidFill>
                          <a:effectLst/>
                        </a:rPr>
                        <a:t>. </a:t>
                      </a:r>
                      <a:endParaRPr lang="en-GB" sz="16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91814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1961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976059D-8B97-7F43-8AF3-CC212D88342C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4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13" name="Picture 12" descr="mage result for speech bubble logo no background">
            <a:extLst>
              <a:ext uri="{FF2B5EF4-FFF2-40B4-BE49-F238E27FC236}">
                <a16:creationId xmlns:a16="http://schemas.microsoft.com/office/drawing/2014/main" id="{70484467-DC1A-2D4F-8099-F710FE02A386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681" y="253720"/>
            <a:ext cx="1293813" cy="1172124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09923CC-8325-7E4E-AC1B-F069244F829D}"/>
              </a:ext>
            </a:extLst>
          </p:cNvPr>
          <p:cNvPicPr/>
          <p:nvPr/>
        </p:nvPicPr>
        <p:blipFill rotWithShape="1"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268794" y="1206768"/>
            <a:ext cx="979805" cy="4381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lc="http://schemas.openxmlformats.org/drawingml/2006/lockedCanvas"/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9067AB6-8CCE-9148-95D8-A34B80D7F877}"/>
              </a:ext>
            </a:extLst>
          </p:cNvPr>
          <p:cNvSpPr/>
          <p:nvPr/>
        </p:nvSpPr>
        <p:spPr>
          <a:xfrm>
            <a:off x="2335344" y="1271955"/>
            <a:ext cx="84670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tabLst>
                <a:tab pos="1376045" algn="l"/>
              </a:tabLst>
            </a:pPr>
            <a:r>
              <a:rPr lang="en-GB" b="1" dirty="0" err="1">
                <a:latin typeface="Verdana" panose="020B0604030504040204" pitchFamily="34" charset="0"/>
                <a:ea typeface="Times New Roman" panose="02020603050405020304" pitchFamily="18" charset="0"/>
              </a:rPr>
              <a:t>Tasg</a:t>
            </a:r>
            <a:r>
              <a:rPr lang="en-GB" b="1" dirty="0">
                <a:latin typeface="Verdana" panose="020B0604030504040204" pitchFamily="34" charset="0"/>
                <a:ea typeface="Times New Roman" panose="02020603050405020304" pitchFamily="18" charset="0"/>
              </a:rPr>
              <a:t> 1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4868EA-DDDF-8744-9444-E9DF2924AF53}"/>
              </a:ext>
            </a:extLst>
          </p:cNvPr>
          <p:cNvSpPr/>
          <p:nvPr/>
        </p:nvSpPr>
        <p:spPr>
          <a:xfrm>
            <a:off x="2268794" y="1710105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tabLst>
                <a:tab pos="1376045" algn="l"/>
              </a:tabLst>
            </a:pP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Meddyliwch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am y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cwestiynau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yma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. Mae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eleni’n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flwyddyn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wahanol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iawn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!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Sut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byddech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chi’n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ateb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y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cwestiynau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ar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dirty="0" err="1">
                <a:latin typeface="Verdana" panose="020B0604030504040204" pitchFamily="34" charset="0"/>
                <a:ea typeface="Times New Roman" panose="02020603050405020304" pitchFamily="18" charset="0"/>
              </a:rPr>
              <a:t>lafar</a:t>
            </a:r>
            <a:r>
              <a:rPr lang="en-GB" dirty="0">
                <a:latin typeface="Verdana" panose="020B0604030504040204" pitchFamily="34" charset="0"/>
                <a:ea typeface="Times New Roman" panose="02020603050405020304" pitchFamily="18" charset="0"/>
              </a:rPr>
              <a:t>? </a:t>
            </a: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7" name="Picture 16" descr="A screenshot of a cell phone&#10;&#10;Description automatically generated">
            <a:extLst>
              <a:ext uri="{FF2B5EF4-FFF2-40B4-BE49-F238E27FC236}">
                <a16:creationId xmlns:a16="http://schemas.microsoft.com/office/drawing/2014/main" id="{ED58E6E9-AAAB-9448-83C6-E657190C1977}"/>
              </a:ext>
            </a:extLst>
          </p:cNvPr>
          <p:cNvPicPr/>
          <p:nvPr/>
        </p:nvPicPr>
        <p:blipFill rotWithShape="1">
          <a:blip r:embed="rId4"/>
          <a:srcRect r="6536"/>
          <a:stretch/>
        </p:blipFill>
        <p:spPr bwMode="auto">
          <a:xfrm>
            <a:off x="797950" y="2794462"/>
            <a:ext cx="7981544" cy="27296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7817631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8436E35-6B1A-8F47-9038-51B997F264AE}"/>
              </a:ext>
            </a:extLst>
          </p:cNvPr>
          <p:cNvSpPr/>
          <p:nvPr/>
        </p:nvSpPr>
        <p:spPr>
          <a:xfrm>
            <a:off x="253707" y="237448"/>
            <a:ext cx="468750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Edrychwch</a:t>
            </a:r>
            <a:r>
              <a:rPr lang="en-GB" sz="20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20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ar</a:t>
            </a:r>
            <a:r>
              <a:rPr lang="en-GB" sz="2000" dirty="0">
                <a:latin typeface="Verdana" panose="020B0604030504040204" pitchFamily="34" charset="0"/>
                <a:ea typeface="Times New Roman" panose="02020603050405020304" pitchFamily="18" charset="0"/>
              </a:rPr>
              <a:t> y </a:t>
            </a:r>
            <a:r>
              <a:rPr lang="en-GB" sz="20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brawddegau</a:t>
            </a:r>
            <a:r>
              <a:rPr lang="en-GB" sz="20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20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yma</a:t>
            </a:r>
            <a:r>
              <a:rPr lang="en-GB" sz="2000" dirty="0">
                <a:latin typeface="Verdana" panose="020B0604030504040204" pitchFamily="34" charset="0"/>
                <a:ea typeface="Times New Roman" panose="02020603050405020304" pitchFamily="18" charset="0"/>
              </a:rPr>
              <a:t> :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0" name="Picture 19" descr="A screenshot of a cell phone&#10;&#10;Description automatically generated">
            <a:extLst>
              <a:ext uri="{FF2B5EF4-FFF2-40B4-BE49-F238E27FC236}">
                <a16:creationId xmlns:a16="http://schemas.microsoft.com/office/drawing/2014/main" id="{135B7C2B-5A91-994A-B53A-B6A83DDB1ACE}"/>
              </a:ext>
            </a:extLst>
          </p:cNvPr>
          <p:cNvPicPr/>
          <p:nvPr/>
        </p:nvPicPr>
        <p:blipFill rotWithShape="1">
          <a:blip r:embed="rId2"/>
          <a:srcRect r="47975"/>
          <a:stretch/>
        </p:blipFill>
        <p:spPr bwMode="auto">
          <a:xfrm>
            <a:off x="253707" y="743809"/>
            <a:ext cx="5449669" cy="289818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1" name="Picture 20" descr="A screenshot of a cell phone&#10;&#10;Description automatically generated">
            <a:extLst>
              <a:ext uri="{FF2B5EF4-FFF2-40B4-BE49-F238E27FC236}">
                <a16:creationId xmlns:a16="http://schemas.microsoft.com/office/drawing/2014/main" id="{47D4992A-485F-6547-BFCA-064087F2F60C}"/>
              </a:ext>
            </a:extLst>
          </p:cNvPr>
          <p:cNvPicPr/>
          <p:nvPr/>
        </p:nvPicPr>
        <p:blipFill rotWithShape="1">
          <a:blip r:embed="rId2"/>
          <a:srcRect l="56113" r="4311"/>
          <a:stretch/>
        </p:blipFill>
        <p:spPr bwMode="auto">
          <a:xfrm>
            <a:off x="4695987" y="3797084"/>
            <a:ext cx="4207814" cy="289818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2" name="Picture 21" descr="mage result for speech bubble logo no background">
            <a:extLst>
              <a:ext uri="{FF2B5EF4-FFF2-40B4-BE49-F238E27FC236}">
                <a16:creationId xmlns:a16="http://schemas.microsoft.com/office/drawing/2014/main" id="{D47BC002-0277-CA44-BFDB-F1CAFAA1A4F7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838" y="819408"/>
            <a:ext cx="2673162" cy="2349995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Picture 22" descr="mage result for speech bubble logo no background">
            <a:extLst>
              <a:ext uri="{FF2B5EF4-FFF2-40B4-BE49-F238E27FC236}">
                <a16:creationId xmlns:a16="http://schemas.microsoft.com/office/drawing/2014/main" id="{2C2F4261-88AC-9A45-9358-677322168F90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0783" y="3962690"/>
            <a:ext cx="2877814" cy="234999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7918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2">
            <a:extLst>
              <a:ext uri="{FF2B5EF4-FFF2-40B4-BE49-F238E27FC236}">
                <a16:creationId xmlns:a16="http://schemas.microsoft.com/office/drawing/2014/main" id="{BC61B195-3D5F-F041-B278-EDE487FCAB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C438918-9466-4845-B6FA-EC6DD8E066F3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789380" y="228600"/>
            <a:ext cx="1752342" cy="685796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lc="http://schemas.openxmlformats.org/drawingml/2006/lockedCanvas"/>
            </a:ext>
          </a:extLst>
        </p:spPr>
      </p:pic>
      <p:sp>
        <p:nvSpPr>
          <p:cNvPr id="16" name="Rectangle 3">
            <a:extLst>
              <a:ext uri="{FF2B5EF4-FFF2-40B4-BE49-F238E27FC236}">
                <a16:creationId xmlns:a16="http://schemas.microsoft.com/office/drawing/2014/main" id="{0E17510E-0B9F-EE43-AD1D-7DA7C650B0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5980" y="371443"/>
            <a:ext cx="1079142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457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914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371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18288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2860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7432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2004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657600" eaLnBrk="0" fontAlgn="base" hangingPunct="0">
              <a:spcBef>
                <a:spcPct val="0"/>
              </a:spcBef>
              <a:spcAft>
                <a:spcPct val="0"/>
              </a:spcAft>
              <a:tabLst>
                <a:tab pos="1376363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376363" algn="l"/>
              </a:tabLst>
            </a:pPr>
            <a:r>
              <a:rPr kumimoji="0" lang="en-US" altLang="en-US" sz="20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</a:rPr>
              <a:t>Sgwrs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22702DD-0128-D24A-AB62-11E5DD03EA88}"/>
              </a:ext>
            </a:extLst>
          </p:cNvPr>
          <p:cNvSpPr/>
          <p:nvPr/>
        </p:nvSpPr>
        <p:spPr>
          <a:xfrm>
            <a:off x="627681" y="1057239"/>
            <a:ext cx="721446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Darllenwch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sgwrs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yma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sy’n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siarad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am y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dyfodol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.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Ar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ôl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i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chi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ddarllen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geiriau’n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uchel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, ail-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ysgrifennwch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sgwrs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gan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newid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y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geiriau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mewn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ffont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 err="1">
                <a:latin typeface="Verdana" panose="020B0604030504040204" pitchFamily="34" charset="0"/>
                <a:ea typeface="Times New Roman" panose="02020603050405020304" pitchFamily="18" charset="0"/>
              </a:rPr>
              <a:t>trwm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(</a:t>
            </a:r>
            <a:r>
              <a:rPr lang="en-GB" sz="1800" i="1" dirty="0">
                <a:latin typeface="Verdana" panose="020B0604030504040204" pitchFamily="34" charset="0"/>
                <a:ea typeface="Times New Roman" panose="02020603050405020304" pitchFamily="18" charset="0"/>
              </a:rPr>
              <a:t>change the words in bold</a:t>
            </a:r>
            <a:r>
              <a:rPr lang="en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). 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8" name="Picture 17" descr="A screenshot of a cell phone&#10;&#10;Description automatically generated">
            <a:extLst>
              <a:ext uri="{FF2B5EF4-FFF2-40B4-BE49-F238E27FC236}">
                <a16:creationId xmlns:a16="http://schemas.microsoft.com/office/drawing/2014/main" id="{8A56558B-E295-F149-9854-141DED882A8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56905" y="2490837"/>
            <a:ext cx="7905170" cy="3677488"/>
          </a:xfrm>
          <a:prstGeom prst="rect">
            <a:avLst/>
          </a:prstGeom>
        </p:spPr>
      </p:pic>
      <p:pic>
        <p:nvPicPr>
          <p:cNvPr id="19" name="Picture 18" descr="mage result for speech bubble logo no background">
            <a:extLst>
              <a:ext uri="{FF2B5EF4-FFF2-40B4-BE49-F238E27FC236}">
                <a16:creationId xmlns:a16="http://schemas.microsoft.com/office/drawing/2014/main" id="{F6567E04-03E0-D04D-8827-4F327D9BD019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5681" y="253720"/>
            <a:ext cx="1293813" cy="117212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4356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902BEB-0ACF-D742-9D52-0D41F7B6A55B}"/>
              </a:ext>
            </a:extLst>
          </p:cNvPr>
          <p:cNvPicPr/>
          <p:nvPr/>
        </p:nvPicPr>
        <p:blipFill rotWithShape="1"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3580108" y="156759"/>
            <a:ext cx="5278077" cy="60265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="" xmlns:mo="http://schemas.microsoft.com/office/mac/office/2008/main" xmlns:mv="urn:schemas-microsoft-com:mac:vml" xmlns:o="urn:schemas-microsoft-com:office:office" xmlns:v="urn:schemas-microsoft-com:vml" xmlns:w10="urn:schemas-microsoft-com:office:word" xmlns:w="http://schemas.openxmlformats.org/wordprocessingml/2006/main" xmlns:a14="http://schemas.microsoft.com/office/drawing/2010/main" xmlns:lc="http://schemas.openxmlformats.org/drawingml/2006/lockedCanvas"/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0B0EC8E-0708-4F40-8473-173B36A49E51}"/>
              </a:ext>
            </a:extLst>
          </p:cNvPr>
          <p:cNvSpPr/>
          <p:nvPr/>
        </p:nvSpPr>
        <p:spPr>
          <a:xfrm>
            <a:off x="3820359" y="234181"/>
            <a:ext cx="48285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/>
              <a:t>Beth </a:t>
            </a:r>
            <a:r>
              <a:rPr lang="en-GB" sz="2000" b="1" dirty="0" err="1"/>
              <a:t>wnewch</a:t>
            </a:r>
            <a:r>
              <a:rPr lang="en-GB" sz="2000" b="1" dirty="0"/>
              <a:t> chi </a:t>
            </a:r>
            <a:r>
              <a:rPr lang="en-GB" sz="2000" b="1" dirty="0" err="1"/>
              <a:t>dros</a:t>
            </a:r>
            <a:r>
              <a:rPr lang="en-GB" sz="2000" b="1" dirty="0"/>
              <a:t> y </a:t>
            </a:r>
            <a:r>
              <a:rPr lang="en-GB" sz="2000" b="1" dirty="0" err="1"/>
              <a:t>penwythnos</a:t>
            </a:r>
            <a:r>
              <a:rPr lang="en-GB" sz="2000" b="1" dirty="0"/>
              <a:t>?</a:t>
            </a:r>
            <a:endParaRPr lang="en-GB" sz="2000" dirty="0"/>
          </a:p>
          <a:p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044AE83A-77DE-4749-92FD-6CE96261DFA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962858" y="1385120"/>
            <a:ext cx="7142755" cy="4178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673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ge result for speech bubble logo no background">
            <a:extLst>
              <a:ext uri="{FF2B5EF4-FFF2-40B4-BE49-F238E27FC236}">
                <a16:creationId xmlns:a16="http://schemas.microsoft.com/office/drawing/2014/main" id="{14921D22-D57A-E04C-898B-705C96D82DD0}"/>
              </a:ext>
            </a:extLst>
          </p:cNvPr>
          <p:cNvPicPr/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23" y="238221"/>
            <a:ext cx="8755954" cy="661977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7" descr="A screenshot of a cell phone&#10;&#10;Description automatically generated">
            <a:extLst>
              <a:ext uri="{FF2B5EF4-FFF2-40B4-BE49-F238E27FC236}">
                <a16:creationId xmlns:a16="http://schemas.microsoft.com/office/drawing/2014/main" id="{ED0A85AB-94DB-B541-9C25-007A743A3E41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777175" y="1150641"/>
            <a:ext cx="5143178" cy="4196273"/>
          </a:xfrm>
          <a:prstGeom prst="rect">
            <a:avLst/>
          </a:prstGeom>
        </p:spPr>
      </p:pic>
      <p:pic>
        <p:nvPicPr>
          <p:cNvPr id="9" name="Picture 8" descr="The Time Spent on Managing (Not Attending) Meetings is More Than ...">
            <a:extLst>
              <a:ext uri="{FF2B5EF4-FFF2-40B4-BE49-F238E27FC236}">
                <a16:creationId xmlns:a16="http://schemas.microsoft.com/office/drawing/2014/main" id="{7AAFC01F-0DEC-D443-8579-63C55848A444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481" y="4339525"/>
            <a:ext cx="4057893" cy="231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83DDD6-79E6-E445-B173-6DF31E91E8FA}"/>
              </a:ext>
            </a:extLst>
          </p:cNvPr>
          <p:cNvPicPr/>
          <p:nvPr/>
        </p:nvPicPr>
        <p:blipFill rotWithShape="1">
          <a:blip r:embed="rId5">
            <a:duotone>
              <a:srgbClr val="35C4CA">
                <a:shade val="45000"/>
                <a:satMod val="135000"/>
              </a:srgb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2848" b="51649" l="49317" r="890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637691" y="146682"/>
            <a:ext cx="3438364" cy="9124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lc="http://schemas.openxmlformats.org/drawingml/2006/lockedCanvas"/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82F3404-EC08-4E4C-AA13-BB5D1AA79CA4}"/>
              </a:ext>
            </a:extLst>
          </p:cNvPr>
          <p:cNvSpPr/>
          <p:nvPr/>
        </p:nvSpPr>
        <p:spPr>
          <a:xfrm>
            <a:off x="1163957" y="345259"/>
            <a:ext cx="210987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tabLst>
                <a:tab pos="1376045" algn="l"/>
              </a:tabLst>
            </a:pPr>
            <a:r>
              <a:rPr lang="en-GB" sz="2000" b="1" dirty="0" err="1">
                <a:latin typeface="Verdana" panose="020B0604030504040204" pitchFamily="34" charset="0"/>
                <a:ea typeface="Times New Roman" panose="02020603050405020304" pitchFamily="18" charset="0"/>
              </a:rPr>
              <a:t>Yn</a:t>
            </a:r>
            <a:r>
              <a:rPr lang="en-GB" sz="2000" b="1" dirty="0">
                <a:latin typeface="Verdana" panose="020B0604030504040204" pitchFamily="34" charset="0"/>
                <a:ea typeface="Times New Roman" panose="02020603050405020304" pitchFamily="18" charset="0"/>
              </a:rPr>
              <a:t> y </a:t>
            </a:r>
            <a:r>
              <a:rPr lang="en-GB" sz="2000" b="1" dirty="0" err="1">
                <a:latin typeface="Verdana" panose="020B0604030504040204" pitchFamily="34" charset="0"/>
                <a:ea typeface="Times New Roman" panose="02020603050405020304" pitchFamily="18" charset="0"/>
              </a:rPr>
              <a:t>swyddfa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7121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age result for speech bubble logo no background">
            <a:extLst>
              <a:ext uri="{FF2B5EF4-FFF2-40B4-BE49-F238E27FC236}">
                <a16:creationId xmlns:a16="http://schemas.microsoft.com/office/drawing/2014/main" id="{14921D22-D57A-E04C-898B-705C96D82DD0}"/>
              </a:ext>
            </a:extLst>
          </p:cNvPr>
          <p:cNvPicPr/>
          <p:nvPr/>
        </p:nvPicPr>
        <p:blipFill>
          <a:blip r:embed="rId2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23" y="238221"/>
            <a:ext cx="8755954" cy="6619779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C83DDD6-79E6-E445-B173-6DF31E91E8FA}"/>
              </a:ext>
            </a:extLst>
          </p:cNvPr>
          <p:cNvPicPr/>
          <p:nvPr/>
        </p:nvPicPr>
        <p:blipFill rotWithShape="1">
          <a:blip r:embed="rId3">
            <a:duotone>
              <a:srgbClr val="35C4CA">
                <a:shade val="45000"/>
                <a:satMod val="135000"/>
              </a:srgb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2848" b="51649" l="49317" r="890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4352" t="41748" r="5994" b="47251"/>
          <a:stretch/>
        </p:blipFill>
        <p:spPr bwMode="auto">
          <a:xfrm>
            <a:off x="2000411" y="845925"/>
            <a:ext cx="5143177" cy="91242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wpc="http://schemas.microsoft.com/office/word/2010/wordprocessingCanvas" xmlns:cx="http://schemas.microsoft.com/office/drawing/2014/chartex" xmlns:cx1="http://schemas.microsoft.com/office/drawing/2015/9/8/chartex" xmlns:cx2="http://schemas.microsoft.com/office/drawing/2015/10/21/chartex" xmlns:cx3="http://schemas.microsoft.com/office/drawing/2016/5/9/chartex" xmlns:cx4="http://schemas.microsoft.com/office/drawing/2016/5/10/chartex" xmlns:cx5="http://schemas.microsoft.com/office/drawing/2016/5/11/chartex" xmlns:cx6="http://schemas.microsoft.com/office/drawing/2016/5/12/chartex" xmlns:cx7="http://schemas.microsoft.com/office/drawing/2016/5/13/chartex" xmlns:cx8="http://schemas.microsoft.com/office/drawing/2016/5/14/chartex" xmlns:mc="http://schemas.openxmlformats.org/markup-compatibility/2006" xmlns:aink="http://schemas.microsoft.com/office/drawing/2016/ink" xmlns:am3d="http://schemas.microsoft.com/office/drawing/2017/model3d" xmlns:m="http://schemas.openxmlformats.org/officeDocument/2006/math" xmlns:wp14="http://schemas.microsoft.com/office/word/2010/wordprocessingDrawing" xmlns:wp="http://schemas.openxmlformats.org/drawingml/2006/wordprocessingDrawing" xmlns:w14="http://schemas.microsoft.com/office/word/2010/wordml" xmlns:w15="http://schemas.microsoft.com/office/word/2012/wordml" xmlns:w16cex="http://schemas.microsoft.com/office/word/2018/wordml/cex" xmlns:w16cid="http://schemas.microsoft.com/office/word/2016/wordml/cid" xmlns:w16="http://schemas.microsoft.com/office/word/2018/wordml" xmlns:w16se="http://schemas.microsoft.com/office/word/2015/wordml/symex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pic="http://schemas.openxmlformats.org/drawingml/2006/picture" xmlns:a14="http://schemas.microsoft.com/office/drawing/2010/main" xmlns:w="http://schemas.openxmlformats.org/wordprocessingml/2006/main" xmlns:w10="urn:schemas-microsoft-com:office:word" xmlns:v="urn:schemas-microsoft-com:vml" xmlns:o="urn:schemas-microsoft-com:office:office" xmlns:mv="urn:schemas-microsoft-com:mac:vml" xmlns:mo="http://schemas.microsoft.com/office/mac/office/2008/main" xmlns="" xmlns:lc="http://schemas.openxmlformats.org/drawingml/2006/lockedCanvas"/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82F3404-EC08-4E4C-AA13-BB5D1AA79CA4}"/>
              </a:ext>
            </a:extLst>
          </p:cNvPr>
          <p:cNvSpPr/>
          <p:nvPr/>
        </p:nvSpPr>
        <p:spPr>
          <a:xfrm>
            <a:off x="2821145" y="1102080"/>
            <a:ext cx="32736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tabLst>
                <a:tab pos="1376045" algn="l"/>
              </a:tabLst>
            </a:pPr>
            <a:r>
              <a:rPr lang="en-GB" sz="2000" b="1" dirty="0" err="1">
                <a:latin typeface="Verdana" panose="020B0604030504040204" pitchFamily="34" charset="0"/>
                <a:ea typeface="Times New Roman" panose="02020603050405020304" pitchFamily="18" charset="0"/>
              </a:rPr>
              <a:t>Defnyddio’r</a:t>
            </a:r>
            <a:r>
              <a:rPr lang="en-GB" sz="2000" b="1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en-GB" sz="2000" b="1" dirty="0" err="1">
                <a:latin typeface="Verdana" panose="020B0604030504040204" pitchFamily="34" charset="0"/>
                <a:ea typeface="Times New Roman" panose="02020603050405020304" pitchFamily="18" charset="0"/>
              </a:rPr>
              <a:t>negyddol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7" name="Picture 6" descr="A picture containing knife&#10;&#10;Description automatically generated">
            <a:extLst>
              <a:ext uri="{FF2B5EF4-FFF2-40B4-BE49-F238E27FC236}">
                <a16:creationId xmlns:a16="http://schemas.microsoft.com/office/drawing/2014/main" id="{0E37643B-841C-8F49-9971-0071C5F7F3D0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>
            <a:off x="1255362" y="2165133"/>
            <a:ext cx="6633275" cy="1970717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2CE8847-79CF-9D4A-A9F5-985BC0C9C3C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0062" y="4542638"/>
            <a:ext cx="2679915" cy="26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62364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5EC8D9BF-78A0-0642-82F5-A8FB6F6A460A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4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  <p:pic>
        <p:nvPicPr>
          <p:cNvPr id="6" name="Picture 5" descr="Macintosh HD:Users:catrinangharad:Downloads:shutterstock_73464550.eps">
            <a:extLst>
              <a:ext uri="{FF2B5EF4-FFF2-40B4-BE49-F238E27FC236}">
                <a16:creationId xmlns:a16="http://schemas.microsoft.com/office/drawing/2014/main" id="{FC119629-3FEF-A24E-881F-46F4348F960C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288" y="4277531"/>
            <a:ext cx="2479729" cy="2450257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37AE3F1-A58B-C44E-AF73-58BCFE1955DF}"/>
              </a:ext>
            </a:extLst>
          </p:cNvPr>
          <p:cNvSpPr/>
          <p:nvPr/>
        </p:nvSpPr>
        <p:spPr>
          <a:xfrm>
            <a:off x="2143604" y="2450404"/>
            <a:ext cx="503694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Ewch i’r ymarferion ‘Gwrando’ ar dudalen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‘Canolradd – Uned 4’ ar wefan Dysgu Cymraeg (chwiliwch am y tabiau uchod) </a:t>
            </a:r>
          </a:p>
          <a:p>
            <a:pPr>
              <a:tabLst>
                <a:tab pos="1376045" algn="l"/>
              </a:tabLst>
            </a:pPr>
            <a:endParaRPr lang="cy-GB" sz="1800" dirty="0">
              <a:latin typeface="Verdana" panose="020B0604030504040204" pitchFamily="34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 </a:t>
            </a:r>
            <a:r>
              <a:rPr lang="cy-GB" sz="1800" u="sng" dirty="0">
                <a:solidFill>
                  <a:srgbClr val="0000FF"/>
                </a:solidFill>
                <a:latin typeface="Verdana" panose="020B0604030504040204" pitchFamily="34" charset="0"/>
                <a:ea typeface="Times New Roman" panose="02020603050405020304" pitchFamily="18" charset="0"/>
                <a:hlinkClick r:id="rId3"/>
              </a:rPr>
              <a:t>https://dysgucymraeg.cymru/dysgu/</a:t>
            </a:r>
          </a:p>
          <a:p>
            <a:pPr>
              <a:tabLst>
                <a:tab pos="1376045" algn="l"/>
              </a:tabLst>
            </a:pPr>
            <a:r>
              <a:rPr lang="cy-GB" sz="1800" u="sng" dirty="0">
                <a:solidFill>
                  <a:srgbClr val="0000FF"/>
                </a:solidFill>
                <a:latin typeface="Verdana" panose="020B0604030504040204" pitchFamily="34" charset="0"/>
                <a:ea typeface="Times New Roman" panose="02020603050405020304" pitchFamily="18" charset="0"/>
                <a:hlinkClick r:id="rId3"/>
              </a:rPr>
              <a:t>adnoddau-digidol/canolradd/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 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1376045" algn="l"/>
              </a:tabLst>
            </a:pPr>
            <a:r>
              <a:rPr lang="cy-GB" sz="1800" dirty="0">
                <a:latin typeface="Verdana" panose="020B0604030504040204" pitchFamily="34" charset="0"/>
                <a:ea typeface="Times New Roman" panose="02020603050405020304" pitchFamily="18" charset="0"/>
              </a:rPr>
              <a:t>Gwrandewch ar y sgwrs ac atebwch y cwestiynau.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4" name="Picture 13" descr="A picture containing ball, red, player&#10;&#10;Description automatically generated">
            <a:extLst>
              <a:ext uri="{FF2B5EF4-FFF2-40B4-BE49-F238E27FC236}">
                <a16:creationId xmlns:a16="http://schemas.microsoft.com/office/drawing/2014/main" id="{34DA502C-E440-EC4C-B98B-C3F79906FEF1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 rot="338051">
            <a:off x="2197588" y="1097578"/>
            <a:ext cx="2486079" cy="974328"/>
          </a:xfrm>
          <a:prstGeom prst="rect">
            <a:avLst/>
          </a:prstGeom>
        </p:spPr>
      </p:pic>
      <p:pic>
        <p:nvPicPr>
          <p:cNvPr id="15" name="Picture 14" descr="A close up of a logo&#10;&#10;Description automatically generated">
            <a:extLst>
              <a:ext uri="{FF2B5EF4-FFF2-40B4-BE49-F238E27FC236}">
                <a16:creationId xmlns:a16="http://schemas.microsoft.com/office/drawing/2014/main" id="{27149AF1-0743-B443-9C41-8069D8BA292B}"/>
              </a:ext>
            </a:extLst>
          </p:cNvPr>
          <p:cNvPicPr/>
          <p:nvPr/>
        </p:nvPicPr>
        <p:blipFill>
          <a:blip r:embed="rId5"/>
          <a:stretch>
            <a:fillRect/>
          </a:stretch>
        </p:blipFill>
        <p:spPr>
          <a:xfrm rot="335217">
            <a:off x="4839511" y="1488956"/>
            <a:ext cx="2180424" cy="858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3077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>
            <a:extLst>
              <a:ext uri="{FF2B5EF4-FFF2-40B4-BE49-F238E27FC236}">
                <a16:creationId xmlns:a16="http://schemas.microsoft.com/office/drawing/2014/main" id="{9BA02067-F3F7-4946-9111-62663C1212B6}"/>
              </a:ext>
            </a:extLst>
          </p:cNvPr>
          <p:cNvSpPr txBox="1">
            <a:spLocks/>
          </p:cNvSpPr>
          <p:nvPr/>
        </p:nvSpPr>
        <p:spPr>
          <a:xfrm>
            <a:off x="2141034" y="1548278"/>
            <a:ext cx="4973444" cy="4005262"/>
          </a:xfrm>
          <a:prstGeom prst="rect">
            <a:avLst/>
          </a:prstGeom>
        </p:spPr>
        <p:txBody>
          <a:bodyPr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buFont typeface="Wingdings 2" pitchFamily="2" charset="2"/>
              <a:buNone/>
            </a:pPr>
            <a:r>
              <a:rPr lang="en-GB" altLang="en-US" sz="3500" b="1" dirty="0">
                <a:cs typeface="Calibri" panose="020F0502020204030204" pitchFamily="34" charset="0"/>
              </a:rPr>
              <a:t>Gwaith </a:t>
            </a:r>
            <a:r>
              <a:rPr lang="en-GB" altLang="en-US" sz="3500" b="1" dirty="0" err="1">
                <a:cs typeface="Calibri" panose="020F0502020204030204" pitchFamily="34" charset="0"/>
              </a:rPr>
              <a:t>cartref</a:t>
            </a:r>
            <a:r>
              <a:rPr lang="en-GB" altLang="en-US" sz="3500" b="1" dirty="0">
                <a:cs typeface="Calibri" panose="020F0502020204030204" pitchFamily="34" charset="0"/>
              </a:rPr>
              <a:t>:</a:t>
            </a:r>
          </a:p>
          <a:p>
            <a:pPr algn="ctr">
              <a:buFont typeface="Wingdings 2" pitchFamily="2" charset="2"/>
              <a:buNone/>
            </a:pPr>
            <a:endParaRPr lang="en-GB" altLang="en-US" sz="3500" dirty="0">
              <a:cs typeface="Calibri" panose="020F0502020204030204" pitchFamily="34" charset="0"/>
            </a:endParaRPr>
          </a:p>
          <a:p>
            <a:pPr algn="ctr">
              <a:buFont typeface="Wingdings 2" pitchFamily="2" charset="2"/>
              <a:buNone/>
            </a:pPr>
            <a:r>
              <a:rPr lang="en-GB" altLang="en-US" sz="3500" dirty="0" err="1">
                <a:cs typeface="Calibri" panose="020F0502020204030204" pitchFamily="34" charset="0"/>
              </a:rPr>
              <a:t>Cwblhewch</a:t>
            </a:r>
            <a:r>
              <a:rPr lang="en-GB" altLang="en-US" sz="3500" dirty="0">
                <a:cs typeface="Calibri" panose="020F0502020204030204" pitchFamily="34" charset="0"/>
              </a:rPr>
              <a:t> (</a:t>
            </a:r>
            <a:r>
              <a:rPr lang="en-GB" altLang="en-US" sz="3500" i="1" dirty="0">
                <a:cs typeface="Calibri" panose="020F0502020204030204" pitchFamily="34" charset="0"/>
              </a:rPr>
              <a:t>complete</a:t>
            </a:r>
            <a:r>
              <a:rPr lang="en-GB" altLang="en-US" sz="3500" dirty="0">
                <a:cs typeface="Calibri" panose="020F0502020204030204" pitchFamily="34" charset="0"/>
              </a:rPr>
              <a:t>) y </a:t>
            </a:r>
            <a:r>
              <a:rPr lang="en-GB" altLang="en-US" sz="3500" dirty="0" err="1">
                <a:cs typeface="Calibri" panose="020F0502020204030204" pitchFamily="34" charset="0"/>
              </a:rPr>
              <a:t>tasgasu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ym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mhecyn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gweithgareddau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b="1" dirty="0" err="1">
                <a:solidFill>
                  <a:srgbClr val="FF0000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3500" b="1" dirty="0">
                <a:solidFill>
                  <a:srgbClr val="FF0000"/>
                </a:solidFill>
                <a:cs typeface="Calibri" panose="020F0502020204030204" pitchFamily="34" charset="0"/>
              </a:rPr>
              <a:t> 3 </a:t>
            </a:r>
            <a:r>
              <a:rPr lang="en-GB" altLang="en-US" sz="3500" dirty="0" err="1">
                <a:cs typeface="Calibri" panose="020F0502020204030204" pitchFamily="34" charset="0"/>
              </a:rPr>
              <a:t>erbyn</a:t>
            </a:r>
            <a:r>
              <a:rPr lang="en-GB" altLang="en-US" sz="3500" dirty="0">
                <a:cs typeface="Calibri" panose="020F0502020204030204" pitchFamily="34" charset="0"/>
              </a:rPr>
              <a:t> y </a:t>
            </a:r>
            <a:r>
              <a:rPr lang="en-GB" altLang="en-US" sz="3500" dirty="0" err="1">
                <a:cs typeface="Calibri" panose="020F0502020204030204" pitchFamily="34" charset="0"/>
              </a:rPr>
              <a:t>wers</a:t>
            </a:r>
            <a:r>
              <a:rPr lang="en-GB" altLang="en-US" sz="3500" dirty="0">
                <a:cs typeface="Calibri" panose="020F0502020204030204" pitchFamily="34" charset="0"/>
              </a:rPr>
              <a:t> </a:t>
            </a:r>
            <a:r>
              <a:rPr lang="en-GB" altLang="en-US" sz="3500" dirty="0" err="1">
                <a:cs typeface="Calibri" panose="020F0502020204030204" pitchFamily="34" charset="0"/>
              </a:rPr>
              <a:t>nesaf</a:t>
            </a:r>
            <a:r>
              <a:rPr lang="en-GB" altLang="en-US" sz="3500" dirty="0">
                <a:cs typeface="Calibri" panose="020F0502020204030204" pitchFamily="34" charset="0"/>
              </a:rPr>
              <a:t>.</a:t>
            </a:r>
          </a:p>
          <a:p>
            <a:pPr algn="ctr">
              <a:buFont typeface="Wingdings 2" pitchFamily="2" charset="2"/>
              <a:buNone/>
            </a:pPr>
            <a:br>
              <a:rPr lang="en-GB" altLang="en-US" sz="3500" dirty="0">
                <a:cs typeface="Calibri" panose="020F0502020204030204" pitchFamily="34" charset="0"/>
              </a:rPr>
            </a:br>
            <a:endParaRPr lang="en-GB" altLang="en-US" sz="3500" i="1" dirty="0">
              <a:solidFill>
                <a:srgbClr val="451964"/>
              </a:solidFill>
              <a:cs typeface="Calibri" panose="020F050202020403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F0B12A-5ED5-C44C-AE1E-5D8779EFCDBE}"/>
              </a:ext>
            </a:extLst>
          </p:cNvPr>
          <p:cNvSpPr/>
          <p:nvPr/>
        </p:nvSpPr>
        <p:spPr>
          <a:xfrm>
            <a:off x="0" y="6408738"/>
            <a:ext cx="9144000" cy="449262"/>
          </a:xfrm>
          <a:prstGeom prst="rect">
            <a:avLst/>
          </a:prstGeom>
          <a:solidFill>
            <a:srgbClr val="0070C0"/>
          </a:solidFill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  <a:defRPr/>
            </a:pPr>
            <a:r>
              <a:rPr lang="en-GB" altLang="en-US" sz="1800" dirty="0">
                <a:solidFill>
                  <a:srgbClr val="FFFFFF"/>
                </a:solidFill>
              </a:rPr>
              <a:t> 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Cwrs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Canolradd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: </a:t>
            </a:r>
            <a:r>
              <a:rPr lang="en-GB" altLang="en-US" sz="1800" b="1" dirty="0" err="1">
                <a:solidFill>
                  <a:srgbClr val="FFFFFF"/>
                </a:solidFill>
                <a:cs typeface="Calibri" panose="020F0502020204030204" pitchFamily="34" charset="0"/>
              </a:rPr>
              <a:t>Uned</a:t>
            </a:r>
            <a:r>
              <a:rPr lang="en-GB" altLang="en-US" sz="1800" b="1" dirty="0">
                <a:solidFill>
                  <a:srgbClr val="FFFFFF"/>
                </a:solidFill>
                <a:cs typeface="Calibri" panose="020F0502020204030204" pitchFamily="34" charset="0"/>
              </a:rPr>
              <a:t> 4</a:t>
            </a:r>
            <a:endParaRPr lang="en-GB" altLang="en-US" sz="1800" dirty="0">
              <a:solidFill>
                <a:srgbClr val="FFFFFF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756356"/>
      </p:ext>
    </p:extLst>
  </p:cSld>
  <p:clrMapOvr>
    <a:masterClrMapping/>
  </p:clrMapOvr>
</p:sld>
</file>

<file path=ppt/theme/theme1.xml><?xml version="1.0" encoding="utf-8"?>
<a:theme xmlns:a="http://schemas.openxmlformats.org/drawingml/2006/main" name="Jachimo template">
  <a:themeElements>
    <a:clrScheme name="Custom 347">
      <a:dk1>
        <a:srgbClr val="000000"/>
      </a:dk1>
      <a:lt1>
        <a:srgbClr val="FFFFFF"/>
      </a:lt1>
      <a:dk2>
        <a:srgbClr val="7A868B"/>
      </a:dk2>
      <a:lt2>
        <a:srgbClr val="D5DEE2"/>
      </a:lt2>
      <a:accent1>
        <a:srgbClr val="FF4026"/>
      </a:accent1>
      <a:accent2>
        <a:srgbClr val="FFA300"/>
      </a:accent2>
      <a:accent3>
        <a:srgbClr val="FAD900"/>
      </a:accent3>
      <a:accent4>
        <a:srgbClr val="A6CD02"/>
      </a:accent4>
      <a:accent5>
        <a:srgbClr val="35C4CA"/>
      </a:accent5>
      <a:accent6>
        <a:srgbClr val="00A7EB"/>
      </a:accent6>
      <a:hlink>
        <a:srgbClr val="000000"/>
      </a:hlink>
      <a:folHlink>
        <a:srgbClr val="6611C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23902</TotalTime>
  <Words>596</Words>
  <Application>Microsoft Macintosh PowerPoint</Application>
  <PresentationFormat>On-screen Show (4:3)</PresentationFormat>
  <Paragraphs>151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Bangers</vt:lpstr>
      <vt:lpstr>Calibri</vt:lpstr>
      <vt:lpstr>Sniglet</vt:lpstr>
      <vt:lpstr>Times New Roman</vt:lpstr>
      <vt:lpstr>Verdana</vt:lpstr>
      <vt:lpstr>Wingdings 2</vt:lpstr>
      <vt:lpstr>Jachimo template</vt:lpstr>
      <vt:lpstr>Uned 4 CANOLRADD Cymraeg i Staff</vt:lpstr>
      <vt:lpstr>Croeso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Grwp Llandrillo Menai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Grwp Llandrillo Menai</dc:creator>
  <cp:lastModifiedBy>Catrin Evans-Thomas</cp:lastModifiedBy>
  <cp:revision>378</cp:revision>
  <cp:lastPrinted>2020-06-22T14:41:59Z</cp:lastPrinted>
  <dcterms:created xsi:type="dcterms:W3CDTF">2016-07-28T09:50:24Z</dcterms:created>
  <dcterms:modified xsi:type="dcterms:W3CDTF">2020-06-24T14:59:07Z</dcterms:modified>
</cp:coreProperties>
</file>