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4"/>
  </p:sldMasterIdLst>
  <p:notesMasterIdLst>
    <p:notesMasterId r:id="rId14"/>
  </p:notesMasterIdLst>
  <p:handoutMasterIdLst>
    <p:handoutMasterId r:id="rId15"/>
  </p:handoutMasterIdLst>
  <p:sldIdLst>
    <p:sldId id="279" r:id="rId5"/>
    <p:sldId id="283" r:id="rId6"/>
    <p:sldId id="281" r:id="rId7"/>
    <p:sldId id="280" r:id="rId8"/>
    <p:sldId id="274" r:id="rId9"/>
    <p:sldId id="275" r:id="rId10"/>
    <p:sldId id="282" r:id="rId11"/>
    <p:sldId id="284" r:id="rId12"/>
    <p:sldId id="28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67" y="-20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27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8602826-E6F0-4B12-8808-F5B42C6727C0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E6B3739-9081-478F-812E-AE7CE140632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10498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F18B81-F0D0-413B-BE49-D794A04055DD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cs-CZ" dirty="0"/>
              <a:t>Kliknutím můžete upravit styly předlohy textu.</a:t>
            </a:r>
          </a:p>
          <a:p>
            <a:pPr lvl="1" rtl="0"/>
            <a:r>
              <a:rPr lang="cs-CZ" dirty="0"/>
              <a:t>Druhá úroveň</a:t>
            </a:r>
          </a:p>
          <a:p>
            <a:pPr lvl="2" rtl="0"/>
            <a:r>
              <a:rPr lang="cs-CZ" dirty="0"/>
              <a:t>Třetí úroveň</a:t>
            </a:r>
          </a:p>
          <a:p>
            <a:pPr lvl="3" rtl="0"/>
            <a:r>
              <a:rPr lang="cs-CZ" dirty="0"/>
              <a:t>Čtvrtá úroveň</a:t>
            </a:r>
          </a:p>
          <a:p>
            <a:pPr lvl="4" rtl="0"/>
            <a:r>
              <a:rPr lang="cs-CZ" dirty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60CF8BB-EBC7-4B8F-9632-A5A136FBB88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36962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60CF8BB-EBC7-4B8F-9632-A5A136FBB88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498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60CF8BB-EBC7-4B8F-9632-A5A136FBB88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302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60CF8BB-EBC7-4B8F-9632-A5A136FBB88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781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60CF8BB-EBC7-4B8F-9632-A5A136FBB88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710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60CF8BB-EBC7-4B8F-9632-A5A136FBB88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612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60CF8BB-EBC7-4B8F-9632-A5A136FBB88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6506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60CF8BB-EBC7-4B8F-9632-A5A136FBB88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51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pPr rtl="0"/>
            <a:fld id="{21693B9B-5FB2-4839-B9A6-55BA89F5F1D6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77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00621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36538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077138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DA01F-697D-455D-9C52-59ED17F28242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96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2BDB21A-2A3F-482A-8F16-1495364AD39F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83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64110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7163ECA-BAD0-4FAB-8992-6596C9736E59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437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9687318B-1C9D-4DDF-9DEF-6FAC301DAF9C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28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86124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76605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562237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20253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937721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68650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8F9E2F-89CC-4C90-BFA7-D1CF346163BE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43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457B70-E1CF-4417-A8EA-084AB55DACCD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60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FF0F9D-B3A3-483A-AD4E-4D24E2281825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cs-CZ" dirty="0"/>
              <a:t>Přidejte zápatí.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3789E176-916E-45EB-A88A-7CC37AC370FA}" type="datetime1">
              <a:rPr lang="cs-CZ" smtClean="0"/>
              <a:t>15.03.2018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cs-CZ"/>
              <a:t>Přidejte zápatí.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31375A4-56A4-47D6-9801-1991572033F7}" type="slidenum">
              <a:rPr lang="cs-CZ" smtClean="0"/>
              <a:pPr rt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0533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776" r:id="rId17"/>
    <p:sldLayoutId id="2147483655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tagesanzeiger.ch/wp-content/uploads/sites/10/2009/09/Mamablog.GirlsandGuns.jpg" TargetMode="External"/><Relationship Id="rId13" Type="http://schemas.openxmlformats.org/officeDocument/2006/relationships/hyperlink" Target="https://www.techemergence.com/wp-content/uploads/2017/11/artificial-intelligence-for-energy-efficiency-and-renewable-energy-6-current-applications.jpg" TargetMode="External"/><Relationship Id="rId3" Type="http://schemas.openxmlformats.org/officeDocument/2006/relationships/hyperlink" Target="http://static-media.fxx.com/img/FX_Networks_-_FXX/986/159/Simpsons_13_02_P3.jpg" TargetMode="External"/><Relationship Id="rId7" Type="http://schemas.openxmlformats.org/officeDocument/2006/relationships/hyperlink" Target="http://www.waldeckconsulting.com/wp-content/uploads/2017/12/Artificial-Intelligence-1.jpg" TargetMode="External"/><Relationship Id="rId12" Type="http://schemas.openxmlformats.org/officeDocument/2006/relationships/hyperlink" Target="https://www.biznissajt.me/KUCA/SMART_HOUSE_SISTEMI/images/SMART%20HOUSE%20SISTEMI%20VENCON%20ULCINJ%20BBAANN222.jpg" TargetMode="External"/><Relationship Id="rId2" Type="http://schemas.openxmlformats.org/officeDocument/2006/relationships/hyperlink" Target="https://i.ytimg.com/vi/Be8Gbqdox68/maxresdefault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elcontribuyente.mx/wp-content/uploads/img/cropimg/f0b3b73dd97e8a04794edcdde777a4686cb2ee5668f03fa3bfd9b2038cb770d9c1311326f8fe48aa87906d4e0e1eb612cb3b0e3678f1ac5f389c45f3944a8737_e.jpg" TargetMode="External"/><Relationship Id="rId11" Type="http://schemas.openxmlformats.org/officeDocument/2006/relationships/hyperlink" Target="https://i.pinimg.com/originals/6c/c6/e4/6cc6e471e07a50eb7cbfe98ac14892c8.jpg" TargetMode="External"/><Relationship Id="rId5" Type="http://schemas.openxmlformats.org/officeDocument/2006/relationships/hyperlink" Target="http://www.bookmice.net/darkchilde/eureka/ep2/2.jpg" TargetMode="External"/><Relationship Id="rId10" Type="http://schemas.openxmlformats.org/officeDocument/2006/relationships/hyperlink" Target="https://farm4.static.flickr.com/3776/9049118856_c5a771817a_b.jpg" TargetMode="External"/><Relationship Id="rId4" Type="http://schemas.openxmlformats.org/officeDocument/2006/relationships/hyperlink" Target="https://static.squarespace.com/static/502a2a23e4b0ce22e4c42f9d/543699b1e4b0ff56310e19a6/543699b2e4b0ff56310e1dd6/1400940108523/1000w/DemonSeedCap_00014.jpg" TargetMode="External"/><Relationship Id="rId9" Type="http://schemas.openxmlformats.org/officeDocument/2006/relationships/hyperlink" Target="http://mclkent.co.uk/wp-content/uploads/2016/05/handy-man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s://i.ytimg.com/vi/Be8Gbqdox68/maxresdefault.jpg">
            <a:extLst>
              <a:ext uri="{FF2B5EF4-FFF2-40B4-BE49-F238E27FC236}">
                <a16:creationId xmlns:a16="http://schemas.microsoft.com/office/drawing/2014/main" id="{4BB43E3B-B25C-4049-9560-2FD0E9251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535" y="693841"/>
            <a:ext cx="3523449" cy="198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static-media.fxx.com/img/FX_Networks_-_FXX/986/159/Simpsons_13_02_P3.jpg">
            <a:extLst>
              <a:ext uri="{FF2B5EF4-FFF2-40B4-BE49-F238E27FC236}">
                <a16:creationId xmlns:a16="http://schemas.microsoft.com/office/drawing/2014/main" id="{9DD159D7-5F99-4F05-8B1B-5E545BF97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991" y="3493317"/>
            <a:ext cx="4122782" cy="231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73CC8523-015E-4648-9112-9C872B5C5B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9730" y="617688"/>
            <a:ext cx="4878279" cy="2134247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CEBD793-CA56-4819-9C66-9978172355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6726" y="3415658"/>
            <a:ext cx="4609052" cy="247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175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7E5E185-603C-4AB8-B64E-2146D1C3B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689715"/>
            <a:ext cx="9905998" cy="1478570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AI enhanced buildings, </a:t>
            </a:r>
            <a:br>
              <a:rPr lang="en-GB" sz="5400" dirty="0"/>
            </a:br>
            <a:r>
              <a:rPr lang="en-GB" sz="5400" dirty="0"/>
              <a:t>way to sustainable future?</a:t>
            </a:r>
          </a:p>
        </p:txBody>
      </p:sp>
    </p:spTree>
    <p:extLst>
      <p:ext uri="{BB962C8B-B14F-4D97-AF65-F5344CB8AC3E}">
        <p14:creationId xmlns:p14="http://schemas.microsoft.com/office/powerpoint/2010/main" val="2599269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C9122B71-EDB9-420A-8E4F-044071C504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62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75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9EA5AB79-AA63-4E0C-9782-5F7D1FEE3C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246" y="0"/>
            <a:ext cx="10295508" cy="6863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06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>
            <a:extLst>
              <a:ext uri="{FF2B5EF4-FFF2-40B4-BE49-F238E27FC236}">
                <a16:creationId xmlns:a16="http://schemas.microsoft.com/office/drawing/2014/main" id="{1A0734D4-6B63-4ADA-BB15-F55ABCF7F7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4356" y="326344"/>
            <a:ext cx="3507240" cy="4676320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8633047-D821-4F6E-B928-D3777C0F80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589" y="2063135"/>
            <a:ext cx="6043889" cy="3662963"/>
          </a:xfrm>
          <a:prstGeom prst="rect">
            <a:avLst/>
          </a:prstGeom>
        </p:spPr>
      </p:pic>
      <p:pic>
        <p:nvPicPr>
          <p:cNvPr id="2052" name="Picture 4" descr="https://farm4.static.flickr.com/3776/9049118856_c5a771817a_b.jpg">
            <a:extLst>
              <a:ext uri="{FF2B5EF4-FFF2-40B4-BE49-F238E27FC236}">
                <a16:creationId xmlns:a16="http://schemas.microsoft.com/office/drawing/2014/main" id="{E06F6DBA-D176-47CB-A386-6CB89E7131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430" y="1605921"/>
            <a:ext cx="3250952" cy="487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789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8695415D-B925-4D79-92AB-0FCB4ABA8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0314" y="0"/>
            <a:ext cx="79713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30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5E8C3D7A-2741-4506-B156-C00834DC0D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022" y="1240654"/>
            <a:ext cx="12214022" cy="4376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14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AF24C0CF-E99A-4829-B01B-71BB74617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049"/>
            <a:ext cx="12192000" cy="686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54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3D5A914-1947-456F-8958-B4A81F73E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544457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References</a:t>
            </a:r>
            <a:r>
              <a:rPr lang="cs-CZ" dirty="0"/>
              <a:t>:</a:t>
            </a:r>
          </a:p>
        </p:txBody>
      </p:sp>
      <p:sp>
        <p:nvSpPr>
          <p:cNvPr id="3" name="Zástupný symbol pro text 3">
            <a:extLst>
              <a:ext uri="{FF2B5EF4-FFF2-40B4-BE49-F238E27FC236}">
                <a16:creationId xmlns:a16="http://schemas.microsoft.com/office/drawing/2014/main" id="{84F1D2EB-6753-4910-AC6A-A28A52011375}"/>
              </a:ext>
            </a:extLst>
          </p:cNvPr>
          <p:cNvSpPr txBox="1">
            <a:spLocks/>
          </p:cNvSpPr>
          <p:nvPr/>
        </p:nvSpPr>
        <p:spPr>
          <a:xfrm>
            <a:off x="952336" y="1162975"/>
            <a:ext cx="10284151" cy="5338439"/>
          </a:xfrm>
          <a:prstGeom prst="rect">
            <a:avLst/>
          </a:prstGeom>
        </p:spPr>
        <p:txBody>
          <a:bodyPr rtlCol="0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Slide 1:</a:t>
            </a:r>
          </a:p>
          <a:p>
            <a:pPr marL="0" indent="0">
              <a:buNone/>
            </a:pPr>
            <a:r>
              <a:rPr lang="en-GB" dirty="0"/>
              <a:t>           2001:  A Space Odyssey</a:t>
            </a:r>
            <a:r>
              <a:rPr lang="cs-CZ" dirty="0"/>
              <a:t>.,</a:t>
            </a:r>
            <a:r>
              <a:rPr lang="en-GB" dirty="0"/>
              <a:t> [online] available at: &lt;</a:t>
            </a:r>
            <a:r>
              <a:rPr lang="en-GB" dirty="0">
                <a:hlinkClick r:id="rId2"/>
              </a:rPr>
              <a:t>https://i.ytimg.com/vi/Be8Gbqdox68/maxresdefault.jpg</a:t>
            </a:r>
            <a:r>
              <a:rPr lang="en-GB" dirty="0"/>
              <a:t>&gt; [accessed </a:t>
            </a:r>
            <a:r>
              <a:rPr lang="cs-CZ" dirty="0"/>
              <a:t>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en-GB" dirty="0"/>
              <a:t>Simpsons episode no. 270</a:t>
            </a:r>
            <a:r>
              <a:rPr lang="cs-CZ" dirty="0"/>
              <a:t>.,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3"/>
              </a:rPr>
              <a:t>http://static-media.fxx.com/img/FX_Networks_-_FXX/986/159/Simpsons_13_02_P3.jpg</a:t>
            </a:r>
            <a:r>
              <a:rPr lang="cs-CZ" dirty="0"/>
              <a:t>&gt; </a:t>
            </a:r>
            <a:r>
              <a:rPr lang="en-GB" dirty="0"/>
              <a:t>[accessed </a:t>
            </a:r>
            <a:r>
              <a:rPr lang="cs-CZ" dirty="0"/>
              <a:t>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/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en-GB" dirty="0"/>
              <a:t>Demon Seed</a:t>
            </a:r>
            <a:r>
              <a:rPr lang="cs-CZ" dirty="0"/>
              <a:t>.,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4"/>
              </a:rPr>
              <a:t>https://static.squarespace.com/static/502a2a23e4b0ce22e4c42f9d/543699b1e4b0ff56310e19a6/543699b2e4b0ff56310e1dd6/1400940108523/1000w/DemonSeedCap_00014.jpg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/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en-GB" dirty="0"/>
              <a:t>Eureka</a:t>
            </a:r>
            <a:r>
              <a:rPr lang="cs-CZ" dirty="0"/>
              <a:t>.,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5"/>
              </a:rPr>
              <a:t>http://www.bookmice.net/darkchilde/eureka/ep2/2.jpg</a:t>
            </a:r>
            <a:r>
              <a:rPr lang="cs-CZ" dirty="0"/>
              <a:t>&gt; </a:t>
            </a:r>
            <a:r>
              <a:rPr lang="en-GB" dirty="0"/>
              <a:t>[accessed </a:t>
            </a:r>
            <a:r>
              <a:rPr lang="cs-CZ" dirty="0"/>
              <a:t>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/>
          </a:p>
          <a:p>
            <a:r>
              <a:rPr lang="cs-CZ" dirty="0"/>
              <a:t>Slide 3:</a:t>
            </a:r>
          </a:p>
          <a:p>
            <a:pPr marL="0" indent="0">
              <a:buNone/>
            </a:pPr>
            <a:r>
              <a:rPr lang="cs-CZ" dirty="0"/>
              <a:t>       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6"/>
              </a:rPr>
              <a:t>https://www.elcontribuyente.mx/wp-content/uploads/img/cropimg/f0b3b73dd97e8a04794edcdde777a4686cb2ee5668f03fa3bfd9b2038cb770d9c1311326f8fe48aa87906d4e0e1eb612cb3b0e3678f1ac5f389c45f3944a8737_e.jpg</a:t>
            </a:r>
            <a:r>
              <a:rPr lang="cs-CZ" dirty="0"/>
              <a:t>&gt;   </a:t>
            </a:r>
            <a:r>
              <a:rPr lang="en-GB" dirty="0"/>
              <a:t>[accessed </a:t>
            </a:r>
            <a:r>
              <a:rPr lang="cs-CZ" dirty="0"/>
              <a:t>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/>
          </a:p>
          <a:p>
            <a:r>
              <a:rPr lang="cs-CZ" dirty="0"/>
              <a:t>Slide 4:</a:t>
            </a:r>
          </a:p>
          <a:p>
            <a:pPr marL="0" indent="0">
              <a:buNone/>
            </a:pPr>
            <a:r>
              <a:rPr lang="cs-CZ" dirty="0"/>
              <a:t>          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7"/>
              </a:rPr>
              <a:t>http://www.waldeckconsulting.com/wp-content/uploads/2017/12/Artificial-Intelligence-1.jpg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  </a:t>
            </a:r>
            <a:endParaRPr lang="en-GB" dirty="0"/>
          </a:p>
          <a:p>
            <a:r>
              <a:rPr lang="cs-CZ" dirty="0"/>
              <a:t>Slide 5:</a:t>
            </a:r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cs-CZ" dirty="0" err="1"/>
              <a:t>Bree</a:t>
            </a:r>
            <a:r>
              <a:rPr lang="cs-CZ" dirty="0"/>
              <a:t> van de Kamp.,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8"/>
              </a:rPr>
              <a:t>https://blog.tagesanzeiger.ch/wp-content/uploads/sites/10/2009/09/Mamablog.GirlsandGuns.jpg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 </a:t>
            </a:r>
            <a:endParaRPr lang="en-GB" dirty="0"/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en-GB" dirty="0"/>
              <a:t>Handyman</a:t>
            </a:r>
            <a:r>
              <a:rPr lang="cs-CZ" dirty="0"/>
              <a:t>.,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9"/>
              </a:rPr>
              <a:t>http://mclkent.co.uk/wp-content/uploads/2016/05/handy-man-2.jpg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 </a:t>
            </a:r>
            <a:endParaRPr lang="en-GB" dirty="0"/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en-GB" dirty="0"/>
              <a:t>Gran</a:t>
            </a:r>
            <a:r>
              <a:rPr lang="cs-CZ" dirty="0"/>
              <a:t>dma.,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10"/>
              </a:rPr>
              <a:t>https://farm4.static.flickr.com/3776/9049118856_c5a771817a_b.jpg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 </a:t>
            </a:r>
            <a:endParaRPr lang="en-GB" dirty="0"/>
          </a:p>
          <a:p>
            <a:r>
              <a:rPr lang="en-GB" dirty="0"/>
              <a:t>S</a:t>
            </a:r>
            <a:r>
              <a:rPr lang="cs-CZ" dirty="0"/>
              <a:t>lide 6:</a:t>
            </a:r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cs-CZ" dirty="0" err="1"/>
              <a:t>Sensors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smart</a:t>
            </a:r>
            <a:r>
              <a:rPr lang="cs-CZ" dirty="0"/>
              <a:t> </a:t>
            </a:r>
            <a:r>
              <a:rPr lang="cs-CZ" dirty="0" err="1"/>
              <a:t>building</a:t>
            </a:r>
            <a:r>
              <a:rPr lang="cs-CZ" dirty="0"/>
              <a:t>.,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11"/>
              </a:rPr>
              <a:t>https://i.pinimg.com/originals/6c/c6/e4/6cc6e471e07a50eb7cbfe98ac14892c8.jpg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/>
          </a:p>
          <a:p>
            <a:r>
              <a:rPr lang="cs-CZ" dirty="0"/>
              <a:t>Slide 7:</a:t>
            </a:r>
          </a:p>
          <a:p>
            <a:pPr marL="0" indent="0">
              <a:buNone/>
            </a:pPr>
            <a:r>
              <a:rPr lang="cs-CZ" dirty="0"/>
              <a:t>          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12"/>
              </a:rPr>
              <a:t>https://www.biznissajt.me/KUCA/SMART_HOUSE_SISTEMI/images/SMART%20HOUSE%20SISTEMI%20VENCON%20ULCINJ%20BBAANN222.jpg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/>
          </a:p>
          <a:p>
            <a:r>
              <a:rPr lang="cs-CZ" dirty="0"/>
              <a:t>Slide 8:</a:t>
            </a:r>
          </a:p>
          <a:p>
            <a:pPr marL="0" indent="0">
              <a:buNone/>
            </a:pPr>
            <a:r>
              <a:rPr lang="cs-CZ" dirty="0"/>
              <a:t>           [online] </a:t>
            </a:r>
            <a:r>
              <a:rPr lang="cs-CZ" dirty="0" err="1"/>
              <a:t>available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: &lt;</a:t>
            </a:r>
            <a:r>
              <a:rPr lang="en-GB" dirty="0">
                <a:hlinkClick r:id="rId13"/>
              </a:rPr>
              <a:t>https://www.techemergence.com/wp-content/uploads/2017/11/artificial-intelligence-for-energy-efficiency-and-renewable-energy-6-current-applications.jpg</a:t>
            </a:r>
            <a:r>
              <a:rPr lang="cs-CZ" dirty="0"/>
              <a:t>&gt; </a:t>
            </a:r>
            <a:r>
              <a:rPr lang="en-GB" dirty="0"/>
              <a:t>[accessed</a:t>
            </a:r>
            <a:r>
              <a:rPr lang="cs-CZ" dirty="0"/>
              <a:t> 14th </a:t>
            </a:r>
            <a:r>
              <a:rPr lang="cs-CZ" dirty="0" err="1"/>
              <a:t>March</a:t>
            </a:r>
            <a:r>
              <a:rPr lang="cs-CZ" dirty="0"/>
              <a:t> 2018]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024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vod">
  <a:themeElements>
    <a:clrScheme name="Obvod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Obvod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bvod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Firemní motiv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Firemní motiv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30C5B9-1E5F-4356-968E-2FC64955BFF3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DD6EEDF-527A-4587-A446-F1DE3EAF9D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E6DFB71-5650-4E53-8134-FCF33ECDD3D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Obvod</Template>
  <TotalTime>382</TotalTime>
  <Words>480</Words>
  <Application>Microsoft Office PowerPoint</Application>
  <PresentationFormat>Širokoúhlá obrazovka</PresentationFormat>
  <Paragraphs>28</Paragraphs>
  <Slides>9</Slides>
  <Notes>7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Tw Cen MT</vt:lpstr>
      <vt:lpstr>Obvod</vt:lpstr>
      <vt:lpstr>Prezentace aplikace PowerPoint</vt:lpstr>
      <vt:lpstr>AI enhanced buildings,  way to sustainable future?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 Svatos (P150071)</dc:creator>
  <cp:lastModifiedBy>David Svatos (P150071)</cp:lastModifiedBy>
  <cp:revision>25</cp:revision>
  <dcterms:created xsi:type="dcterms:W3CDTF">2018-03-14T22:23:00Z</dcterms:created>
  <dcterms:modified xsi:type="dcterms:W3CDTF">2018-03-15T10:16:03Z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