
<file path=[Content_Types].xml><?xml version="1.0" encoding="utf-8"?>
<Types xmlns="http://schemas.openxmlformats.org/package/2006/content-types">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6" r:id="rId10"/>
    <p:sldId id="268" r:id="rId11"/>
    <p:sldId id="271" r:id="rId12"/>
    <p:sldId id="273" r:id="rId13"/>
    <p:sldId id="274" r:id="rId14"/>
    <p:sldId id="275"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126"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C7B8BF6-1955-40C4-A7F6-E0516326FD39}" type="datetimeFigureOut">
              <a:rPr lang="en-GB" smtClean="0"/>
              <a:t>11/10/2016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1961844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7B8BF6-1955-40C4-A7F6-E0516326FD39}" type="datetimeFigureOut">
              <a:rPr lang="en-GB" smtClean="0"/>
              <a:t>11/10/2016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2190152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C7B8BF6-1955-40C4-A7F6-E0516326FD39}" type="datetimeFigureOut">
              <a:rPr lang="en-GB" smtClean="0"/>
              <a:t>11/10/2016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3249900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C7B8BF6-1955-40C4-A7F6-E0516326FD39}" type="datetimeFigureOut">
              <a:rPr lang="en-GB" smtClean="0"/>
              <a:t>11/10/2016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3892467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C7B8BF6-1955-40C4-A7F6-E0516326FD39}" type="datetimeFigureOut">
              <a:rPr lang="en-GB" smtClean="0"/>
              <a:t>11/10/2016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876798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C7B8BF6-1955-40C4-A7F6-E0516326FD39}" type="datetimeFigureOut">
              <a:rPr lang="en-GB" smtClean="0"/>
              <a:t>11/10/2016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1509263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7B8BF6-1955-40C4-A7F6-E0516326FD39}" type="datetimeFigureOut">
              <a:rPr lang="en-GB" smtClean="0"/>
              <a:t>11/10/2016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1221869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7B8BF6-1955-40C4-A7F6-E0516326FD39}" type="datetimeFigureOut">
              <a:rPr lang="en-GB" smtClean="0"/>
              <a:t>11/10/2016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2642033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7B8BF6-1955-40C4-A7F6-E0516326FD39}" type="datetimeFigureOut">
              <a:rPr lang="en-GB" smtClean="0"/>
              <a:t>11/10/2016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1021482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7B8BF6-1955-40C4-A7F6-E0516326FD39}" type="datetimeFigureOut">
              <a:rPr lang="en-GB" smtClean="0"/>
              <a:t>11/10/2016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331816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7B8BF6-1955-40C4-A7F6-E0516326FD39}" type="datetimeFigureOut">
              <a:rPr lang="en-GB" smtClean="0"/>
              <a:t>11/10/2016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68F75-D04E-49D1-9CE5-296BB9AF62A4}" type="slidenum">
              <a:rPr lang="en-GB" smtClean="0"/>
              <a:t>‹#›</a:t>
            </a:fld>
            <a:endParaRPr lang="en-GB"/>
          </a:p>
        </p:txBody>
      </p:sp>
    </p:spTree>
    <p:extLst>
      <p:ext uri="{BB962C8B-B14F-4D97-AF65-F5344CB8AC3E}">
        <p14:creationId xmlns:p14="http://schemas.microsoft.com/office/powerpoint/2010/main" val="550899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261425A4-E7EE-432E-B3EA-60D048E27531}" type="slidenum">
              <a:rPr lang="en-GB" altLang="en-US"/>
              <a:pPr/>
              <a:t>‹#›</a:t>
            </a:fld>
            <a:endParaRPr lang="en-GB" altLang="en-US"/>
          </a:p>
        </p:txBody>
      </p:sp>
    </p:spTree>
    <p:extLst>
      <p:ext uri="{BB962C8B-B14F-4D97-AF65-F5344CB8AC3E}">
        <p14:creationId xmlns:p14="http://schemas.microsoft.com/office/powerpoint/2010/main" val="157327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7B8BF6-1955-40C4-A7F6-E0516326FD39}" type="datetimeFigureOut">
              <a:rPr lang="en-GB" smtClean="0"/>
              <a:t>11/10/2016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568F75-D04E-49D1-9CE5-296BB9AF62A4}" type="slidenum">
              <a:rPr lang="en-GB" smtClean="0"/>
              <a:t>‹#›</a:t>
            </a:fld>
            <a:endParaRPr lang="en-GB"/>
          </a:p>
        </p:txBody>
      </p:sp>
    </p:spTree>
    <p:extLst>
      <p:ext uri="{BB962C8B-B14F-4D97-AF65-F5344CB8AC3E}">
        <p14:creationId xmlns:p14="http://schemas.microsoft.com/office/powerpoint/2010/main" val="31187772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businesslink.gov.uk/bdotg/action/detail?type=RESOURCES&amp;itemId=107379175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altLang="en-US" sz="4000"/>
              <a:t>Leadership and Management in Context</a:t>
            </a:r>
          </a:p>
        </p:txBody>
      </p:sp>
      <p:sp>
        <p:nvSpPr>
          <p:cNvPr id="2051" name="Rectangle 3"/>
          <p:cNvSpPr>
            <a:spLocks noGrp="1" noChangeArrowheads="1"/>
          </p:cNvSpPr>
          <p:nvPr>
            <p:ph type="subTitle" idx="1"/>
          </p:nvPr>
        </p:nvSpPr>
        <p:spPr>
          <a:xfrm>
            <a:off x="2927350" y="4437063"/>
            <a:ext cx="6400800" cy="1752600"/>
          </a:xfrm>
        </p:spPr>
        <p:txBody>
          <a:bodyPr/>
          <a:lstStyle/>
          <a:p>
            <a:pPr eaLnBrk="1" hangingPunct="1"/>
            <a:r>
              <a:rPr lang="en-GB" altLang="en-US" dirty="0" smtClean="0"/>
              <a:t>Management and Leadership in </a:t>
            </a:r>
            <a:r>
              <a:rPr lang="en-GB" altLang="en-US" dirty="0" smtClean="0"/>
              <a:t>Youth and Community Workers</a:t>
            </a:r>
          </a:p>
        </p:txBody>
      </p:sp>
    </p:spTree>
    <p:extLst>
      <p:ext uri="{BB962C8B-B14F-4D97-AF65-F5344CB8AC3E}">
        <p14:creationId xmlns:p14="http://schemas.microsoft.com/office/powerpoint/2010/main" val="13930195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mtClean="0"/>
              <a:t>The past is a foreign country</a:t>
            </a:r>
          </a:p>
        </p:txBody>
      </p:sp>
      <p:sp>
        <p:nvSpPr>
          <p:cNvPr id="3075" name="Rectangle 3"/>
          <p:cNvSpPr>
            <a:spLocks noGrp="1" noChangeArrowheads="1"/>
          </p:cNvSpPr>
          <p:nvPr>
            <p:ph type="body" sz="half" idx="2"/>
          </p:nvPr>
        </p:nvSpPr>
        <p:spPr>
          <a:xfrm>
            <a:off x="7175500" y="2133601"/>
            <a:ext cx="3322638" cy="4568825"/>
          </a:xfrm>
        </p:spPr>
        <p:txBody>
          <a:bodyPr/>
          <a:lstStyle/>
          <a:p>
            <a:pPr eaLnBrk="1" hangingPunct="1">
              <a:buFontTx/>
              <a:buNone/>
            </a:pPr>
            <a:r>
              <a:rPr lang="en-GB" altLang="en-US" smtClean="0"/>
              <a:t>	</a:t>
            </a:r>
            <a:r>
              <a:rPr lang="en-GB" altLang="en-US" sz="4800"/>
              <a:t>They	do things differently there</a:t>
            </a:r>
          </a:p>
        </p:txBody>
      </p:sp>
      <p:pic>
        <p:nvPicPr>
          <p:cNvPr id="3076" name="Picture 4" descr="Minnesota_1936_pf028284_Y"/>
          <p:cNvPicPr>
            <a:picLocks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1992313" y="1865314"/>
            <a:ext cx="5040312" cy="4371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2164334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22" name="Group 2"/>
          <p:cNvGraphicFramePr>
            <a:graphicFrameLocks noGrp="1"/>
          </p:cNvGraphicFramePr>
          <p:nvPr>
            <p:ph type="tbl" idx="1"/>
          </p:nvPr>
        </p:nvGraphicFramePr>
        <p:xfrm>
          <a:off x="1992313" y="476250"/>
          <a:ext cx="8229600" cy="5434012"/>
        </p:xfrm>
        <a:graphic>
          <a:graphicData uri="http://schemas.openxmlformats.org/drawingml/2006/table">
            <a:tbl>
              <a:tblPr/>
              <a:tblGrid>
                <a:gridCol w="1646237"/>
                <a:gridCol w="1646238"/>
                <a:gridCol w="1644650"/>
                <a:gridCol w="1646237"/>
                <a:gridCol w="1646238"/>
              </a:tblGrid>
              <a:tr h="920593">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1" i="0" u="none" strike="noStrike" cap="none" normalizeH="0" baseline="0" smtClean="0">
                          <a:ln>
                            <a:noFill/>
                          </a:ln>
                          <a:solidFill>
                            <a:schemeClr val="tx1"/>
                          </a:solidFill>
                          <a:effectLst/>
                          <a:latin typeface="Arial" charset="0"/>
                        </a:rPr>
                        <a:t>Four Management Models</a:t>
                      </a: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smtClean="0">
                          <a:ln>
                            <a:noFill/>
                          </a:ln>
                          <a:solidFill>
                            <a:schemeClr val="tx1"/>
                          </a:solidFill>
                          <a:effectLst/>
                          <a:latin typeface="Arial" charset="0"/>
                        </a:rPr>
                        <a:t>Rational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smtClean="0">
                          <a:ln>
                            <a:noFill/>
                          </a:ln>
                          <a:solidFill>
                            <a:schemeClr val="tx1"/>
                          </a:solidFill>
                          <a:effectLst/>
                          <a:latin typeface="Arial" charset="0"/>
                        </a:rPr>
                        <a:t>Goal</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1600" b="1"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smtClean="0">
                          <a:ln>
                            <a:noFill/>
                          </a:ln>
                          <a:solidFill>
                            <a:schemeClr val="tx1"/>
                          </a:solidFill>
                          <a:effectLst/>
                          <a:latin typeface="Arial" charset="0"/>
                        </a:rPr>
                        <a:t>Internal Process</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smtClean="0">
                          <a:ln>
                            <a:noFill/>
                          </a:ln>
                          <a:solidFill>
                            <a:schemeClr val="tx1"/>
                          </a:solidFill>
                          <a:effectLst/>
                          <a:latin typeface="Arial" charset="0"/>
                        </a:rPr>
                        <a:t>Human Relations</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smtClean="0">
                          <a:ln>
                            <a:noFill/>
                          </a:ln>
                          <a:solidFill>
                            <a:schemeClr val="tx1"/>
                          </a:solidFill>
                          <a:effectLst/>
                          <a:latin typeface="Arial" charset="0"/>
                        </a:rPr>
                        <a:t>Open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smtClean="0">
                          <a:ln>
                            <a:noFill/>
                          </a:ln>
                          <a:solidFill>
                            <a:schemeClr val="tx1"/>
                          </a:solidFill>
                          <a:effectLst/>
                          <a:latin typeface="Arial" charset="0"/>
                        </a:rPr>
                        <a:t>Systems</a:t>
                      </a: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97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Criteria of effectiveness</a:t>
                      </a: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Productivity, profit</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Stability, continuity</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Commitment, cohesion, morale</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Adaptability, external support</a:t>
                      </a: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798509">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Emphasis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600" b="0" i="0" u="none" strike="noStrike" cap="none" normalizeH="0" baseline="0" smtClean="0">
                        <a:ln>
                          <a:noFill/>
                        </a:ln>
                        <a:solidFill>
                          <a:schemeClr val="tx1"/>
                        </a:solidFill>
                        <a:effectLst/>
                        <a:latin typeface="Arial" charset="0"/>
                      </a:endParaRP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Goals are clarified, analysed and action taken</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Defining responsibility, measurement, documentation</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Participation, conflict resolution and consensus building</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Adaptation, creative problem solving, innovation, change management</a:t>
                      </a: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97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Climate</a:t>
                      </a: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Rational economic: the bottom line</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Hierarchy</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Team oriented</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Innovation, flexible</a:t>
                      </a: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970">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Role of manager</a:t>
                      </a: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Director and producer</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Monitor and coordinator</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Mentor and facilitator</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Arial" charset="0"/>
                        </a:rPr>
                        <a:t>Innovator and broker</a:t>
                      </a: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136" name="Text Box 40"/>
          <p:cNvSpPr txBox="1">
            <a:spLocks noChangeArrowheads="1"/>
          </p:cNvSpPr>
          <p:nvPr/>
        </p:nvSpPr>
        <p:spPr bwMode="auto">
          <a:xfrm>
            <a:off x="2135188" y="6021388"/>
            <a:ext cx="80645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sz="1400"/>
              <a:t>Adapted from Quinn R, The Evolution of Management Models, </a:t>
            </a:r>
            <a:r>
              <a:rPr lang="en-GB" altLang="en-US" sz="1400" i="1"/>
              <a:t>Becoming a Master Manager, Chichester, John Wiley, </a:t>
            </a:r>
            <a:r>
              <a:rPr lang="en-GB" altLang="en-US" sz="1400"/>
              <a:t>1996.</a:t>
            </a:r>
          </a:p>
        </p:txBody>
      </p:sp>
    </p:spTree>
    <p:extLst>
      <p:ext uri="{BB962C8B-B14F-4D97-AF65-F5344CB8AC3E}">
        <p14:creationId xmlns:p14="http://schemas.microsoft.com/office/powerpoint/2010/main" val="31595531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mtClean="0"/>
              <a:t>Line manager responsibilities</a:t>
            </a:r>
          </a:p>
        </p:txBody>
      </p:sp>
      <p:sp>
        <p:nvSpPr>
          <p:cNvPr id="5123" name="Rectangle 3"/>
          <p:cNvSpPr>
            <a:spLocks noGrp="1" noChangeArrowheads="1"/>
          </p:cNvSpPr>
          <p:nvPr>
            <p:ph type="body" sz="half" idx="1"/>
          </p:nvPr>
        </p:nvSpPr>
        <p:spPr>
          <a:xfrm>
            <a:off x="1446214" y="1441450"/>
            <a:ext cx="2890837" cy="4525963"/>
          </a:xfrm>
        </p:spPr>
        <p:txBody>
          <a:bodyPr/>
          <a:lstStyle/>
          <a:p>
            <a:pPr eaLnBrk="1" hangingPunct="1">
              <a:lnSpc>
                <a:spcPct val="90000"/>
              </a:lnSpc>
            </a:pPr>
            <a:endParaRPr lang="en-GB" altLang="en-US" sz="3600" dirty="0"/>
          </a:p>
          <a:p>
            <a:pPr eaLnBrk="1" hangingPunct="1">
              <a:lnSpc>
                <a:spcPct val="90000"/>
              </a:lnSpc>
            </a:pPr>
            <a:r>
              <a:rPr lang="en-GB" altLang="en-US" sz="3600" dirty="0"/>
              <a:t>As </a:t>
            </a:r>
            <a:r>
              <a:rPr lang="en-GB" altLang="en-US" sz="3600" dirty="0" smtClean="0"/>
              <a:t>a project </a:t>
            </a:r>
            <a:r>
              <a:rPr lang="en-GB" altLang="en-US" sz="3600" dirty="0"/>
              <a:t>manager what areas of the work are you responsible for?</a:t>
            </a:r>
            <a:r>
              <a:rPr lang="en-GB" altLang="en-US" sz="2400" dirty="0"/>
              <a:t> </a:t>
            </a:r>
          </a:p>
          <a:p>
            <a:pPr eaLnBrk="1" hangingPunct="1">
              <a:lnSpc>
                <a:spcPct val="90000"/>
              </a:lnSpc>
              <a:buFontTx/>
              <a:buNone/>
            </a:pPr>
            <a:endParaRPr lang="en-GB" altLang="en-US" sz="2400" dirty="0"/>
          </a:p>
        </p:txBody>
      </p:sp>
      <p:sp>
        <p:nvSpPr>
          <p:cNvPr id="5124" name="Rectangle 4"/>
          <p:cNvSpPr>
            <a:spLocks noGrp="1" noChangeArrowheads="1"/>
          </p:cNvSpPr>
          <p:nvPr>
            <p:ph type="body" sz="half" idx="2"/>
          </p:nvPr>
        </p:nvSpPr>
        <p:spPr>
          <a:xfrm>
            <a:off x="5232400" y="1412875"/>
            <a:ext cx="4978400" cy="4895850"/>
          </a:xfrm>
        </p:spPr>
        <p:txBody>
          <a:bodyPr>
            <a:normAutofit fontScale="92500" lnSpcReduction="10000"/>
          </a:bodyPr>
          <a:lstStyle/>
          <a:p>
            <a:pPr eaLnBrk="1" hangingPunct="1">
              <a:lnSpc>
                <a:spcPct val="90000"/>
              </a:lnSpc>
            </a:pPr>
            <a:r>
              <a:rPr lang="en-GB" altLang="en-US" sz="2400"/>
              <a:t>People</a:t>
            </a:r>
          </a:p>
          <a:p>
            <a:pPr eaLnBrk="1" hangingPunct="1">
              <a:lnSpc>
                <a:spcPct val="90000"/>
              </a:lnSpc>
            </a:pPr>
            <a:r>
              <a:rPr lang="en-GB" altLang="en-US" sz="2400"/>
              <a:t>Curriculum</a:t>
            </a:r>
          </a:p>
          <a:p>
            <a:pPr eaLnBrk="1" hangingPunct="1">
              <a:lnSpc>
                <a:spcPct val="90000"/>
              </a:lnSpc>
            </a:pPr>
            <a:r>
              <a:rPr lang="en-GB" altLang="en-US" sz="2400"/>
              <a:t>Identifying people’s needs</a:t>
            </a:r>
          </a:p>
          <a:p>
            <a:pPr eaLnBrk="1" hangingPunct="1">
              <a:lnSpc>
                <a:spcPct val="90000"/>
              </a:lnSpc>
            </a:pPr>
            <a:r>
              <a:rPr lang="en-GB" altLang="en-US" sz="2400"/>
              <a:t>Policy and strategy</a:t>
            </a:r>
          </a:p>
          <a:p>
            <a:pPr eaLnBrk="1" hangingPunct="1">
              <a:lnSpc>
                <a:spcPct val="90000"/>
              </a:lnSpc>
            </a:pPr>
            <a:r>
              <a:rPr lang="en-GB" altLang="en-US" sz="2400"/>
              <a:t>Team membership</a:t>
            </a:r>
          </a:p>
          <a:p>
            <a:pPr eaLnBrk="1" hangingPunct="1">
              <a:lnSpc>
                <a:spcPct val="90000"/>
              </a:lnSpc>
            </a:pPr>
            <a:r>
              <a:rPr lang="en-GB" altLang="en-US" sz="2400"/>
              <a:t>Community</a:t>
            </a:r>
          </a:p>
          <a:p>
            <a:pPr eaLnBrk="1" hangingPunct="1">
              <a:lnSpc>
                <a:spcPct val="90000"/>
              </a:lnSpc>
            </a:pPr>
            <a:r>
              <a:rPr lang="en-GB" altLang="en-US" sz="2400"/>
              <a:t>Supervision</a:t>
            </a:r>
          </a:p>
          <a:p>
            <a:pPr eaLnBrk="1" hangingPunct="1">
              <a:lnSpc>
                <a:spcPct val="90000"/>
              </a:lnSpc>
            </a:pPr>
            <a:r>
              <a:rPr lang="en-GB" altLang="en-US" sz="2400"/>
              <a:t>Equal opportunities</a:t>
            </a:r>
          </a:p>
          <a:p>
            <a:pPr eaLnBrk="1" hangingPunct="1">
              <a:lnSpc>
                <a:spcPct val="90000"/>
              </a:lnSpc>
            </a:pPr>
            <a:r>
              <a:rPr lang="en-GB" altLang="en-US" sz="2400"/>
              <a:t>Administrative and financial</a:t>
            </a:r>
          </a:p>
          <a:p>
            <a:pPr eaLnBrk="1" hangingPunct="1">
              <a:lnSpc>
                <a:spcPct val="90000"/>
              </a:lnSpc>
            </a:pPr>
            <a:r>
              <a:rPr lang="en-GB" altLang="en-US" sz="2400"/>
              <a:t>Monitoring and evaluating work</a:t>
            </a:r>
          </a:p>
          <a:p>
            <a:pPr eaLnBrk="1" hangingPunct="1">
              <a:lnSpc>
                <a:spcPct val="90000"/>
              </a:lnSpc>
            </a:pPr>
            <a:r>
              <a:rPr lang="en-GB" altLang="en-US" sz="2400"/>
              <a:t>Information and advice</a:t>
            </a:r>
          </a:p>
          <a:p>
            <a:pPr eaLnBrk="1" hangingPunct="1">
              <a:lnSpc>
                <a:spcPct val="90000"/>
              </a:lnSpc>
            </a:pPr>
            <a:r>
              <a:rPr lang="en-GB" altLang="en-US" sz="2400"/>
              <a:t>Any other..</a:t>
            </a:r>
          </a:p>
        </p:txBody>
      </p:sp>
    </p:spTree>
    <p:extLst>
      <p:ext uri="{BB962C8B-B14F-4D97-AF65-F5344CB8AC3E}">
        <p14:creationId xmlns:p14="http://schemas.microsoft.com/office/powerpoint/2010/main" val="35997599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4000"/>
              <a:t>What characteristics are required?</a:t>
            </a:r>
          </a:p>
        </p:txBody>
      </p:sp>
      <p:sp>
        <p:nvSpPr>
          <p:cNvPr id="6147" name="Rectangle 3"/>
          <p:cNvSpPr>
            <a:spLocks noGrp="1" noChangeArrowheads="1"/>
          </p:cNvSpPr>
          <p:nvPr>
            <p:ph type="body" idx="1"/>
          </p:nvPr>
        </p:nvSpPr>
        <p:spPr/>
        <p:txBody>
          <a:bodyPr/>
          <a:lstStyle/>
          <a:p>
            <a:pPr eaLnBrk="1" hangingPunct="1"/>
            <a:r>
              <a:rPr lang="en-GB" altLang="en-US" smtClean="0"/>
              <a:t>The industrial system has long required a workforce which is:</a:t>
            </a:r>
          </a:p>
          <a:p>
            <a:pPr eaLnBrk="1" hangingPunct="1">
              <a:buFontTx/>
              <a:buNone/>
            </a:pPr>
            <a:endParaRPr lang="en-GB" altLang="en-US" smtClean="0"/>
          </a:p>
          <a:p>
            <a:pPr lvl="1" eaLnBrk="1" hangingPunct="1"/>
            <a:r>
              <a:rPr lang="en-GB" altLang="en-US" smtClean="0"/>
              <a:t>Efficient</a:t>
            </a:r>
          </a:p>
          <a:p>
            <a:pPr lvl="1" eaLnBrk="1" hangingPunct="1">
              <a:buFontTx/>
              <a:buNone/>
            </a:pPr>
            <a:endParaRPr lang="en-GB" altLang="en-US" smtClean="0"/>
          </a:p>
          <a:p>
            <a:pPr lvl="1" eaLnBrk="1" hangingPunct="1"/>
            <a:r>
              <a:rPr lang="en-GB" altLang="en-US" smtClean="0"/>
              <a:t>Rational</a:t>
            </a:r>
          </a:p>
          <a:p>
            <a:pPr lvl="1" eaLnBrk="1" hangingPunct="1">
              <a:buFontTx/>
              <a:buNone/>
            </a:pPr>
            <a:endParaRPr lang="en-GB" altLang="en-US" smtClean="0"/>
          </a:p>
          <a:p>
            <a:pPr lvl="1" eaLnBrk="1" hangingPunct="1"/>
            <a:r>
              <a:rPr lang="en-GB" altLang="en-US" smtClean="0"/>
              <a:t>Cooperative</a:t>
            </a:r>
          </a:p>
        </p:txBody>
      </p:sp>
    </p:spTree>
    <p:extLst>
      <p:ext uri="{BB962C8B-B14F-4D97-AF65-F5344CB8AC3E}">
        <p14:creationId xmlns:p14="http://schemas.microsoft.com/office/powerpoint/2010/main" val="42365003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z="3200"/>
              <a:t>Another perspective on desired results</a:t>
            </a:r>
          </a:p>
        </p:txBody>
      </p:sp>
      <p:sp>
        <p:nvSpPr>
          <p:cNvPr id="7171" name="Rectangle 3"/>
          <p:cNvSpPr>
            <a:spLocks noGrp="1" noChangeArrowheads="1"/>
          </p:cNvSpPr>
          <p:nvPr>
            <p:ph type="body" idx="1"/>
          </p:nvPr>
        </p:nvSpPr>
        <p:spPr/>
        <p:txBody>
          <a:bodyPr/>
          <a:lstStyle/>
          <a:p>
            <a:pPr eaLnBrk="1" hangingPunct="1"/>
            <a:endParaRPr lang="en-GB" altLang="en-US" smtClean="0"/>
          </a:p>
          <a:p>
            <a:pPr lvl="1" eaLnBrk="1" hangingPunct="1"/>
            <a:r>
              <a:rPr lang="en-GB" altLang="en-US" sz="3200"/>
              <a:t> Effectiveness (value)</a:t>
            </a:r>
          </a:p>
          <a:p>
            <a:pPr lvl="1" eaLnBrk="1" hangingPunct="1">
              <a:buFontTx/>
              <a:buNone/>
            </a:pPr>
            <a:endParaRPr lang="en-GB" altLang="en-US" sz="3200"/>
          </a:p>
          <a:p>
            <a:pPr lvl="1" eaLnBrk="1" hangingPunct="1"/>
            <a:r>
              <a:rPr lang="en-GB" altLang="en-US" sz="3200"/>
              <a:t> Efficiency (unit cost)</a:t>
            </a:r>
          </a:p>
          <a:p>
            <a:pPr lvl="1" eaLnBrk="1" hangingPunct="1">
              <a:buFontTx/>
              <a:buNone/>
            </a:pPr>
            <a:endParaRPr lang="en-GB" altLang="en-US" sz="3200"/>
          </a:p>
          <a:p>
            <a:pPr lvl="1" eaLnBrk="1" hangingPunct="1"/>
            <a:r>
              <a:rPr lang="en-GB" altLang="en-US" sz="3200"/>
              <a:t> Economy (cost)</a:t>
            </a:r>
          </a:p>
        </p:txBody>
      </p:sp>
    </p:spTree>
    <p:extLst>
      <p:ext uri="{BB962C8B-B14F-4D97-AF65-F5344CB8AC3E}">
        <p14:creationId xmlns:p14="http://schemas.microsoft.com/office/powerpoint/2010/main" val="39203675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Effectiveness</a:t>
            </a:r>
          </a:p>
        </p:txBody>
      </p:sp>
      <p:sp>
        <p:nvSpPr>
          <p:cNvPr id="8195" name="Rectangle 3"/>
          <p:cNvSpPr>
            <a:spLocks noGrp="1" noChangeArrowheads="1"/>
          </p:cNvSpPr>
          <p:nvPr>
            <p:ph type="body" sz="half" idx="1"/>
          </p:nvPr>
        </p:nvSpPr>
        <p:spPr>
          <a:xfrm>
            <a:off x="1981200" y="1600201"/>
            <a:ext cx="4038600" cy="4924425"/>
          </a:xfrm>
        </p:spPr>
        <p:txBody>
          <a:bodyPr/>
          <a:lstStyle/>
          <a:p>
            <a:pPr eaLnBrk="1" hangingPunct="1"/>
            <a:r>
              <a:rPr lang="en-GB" altLang="en-US" sz="2400"/>
              <a:t>The EFQM framework includes the following:</a:t>
            </a:r>
          </a:p>
          <a:p>
            <a:pPr eaLnBrk="1" hangingPunct="1">
              <a:buFontTx/>
              <a:buNone/>
            </a:pPr>
            <a:endParaRPr lang="en-GB" altLang="en-US" sz="1400"/>
          </a:p>
          <a:p>
            <a:pPr lvl="1" eaLnBrk="1" hangingPunct="1"/>
            <a:r>
              <a:rPr lang="en-GB" altLang="en-US" sz="2200"/>
              <a:t>People results</a:t>
            </a:r>
          </a:p>
          <a:p>
            <a:pPr lvl="1" eaLnBrk="1" hangingPunct="1">
              <a:buFontTx/>
              <a:buNone/>
            </a:pPr>
            <a:endParaRPr lang="en-GB" altLang="en-US" sz="1400"/>
          </a:p>
          <a:p>
            <a:pPr lvl="1" eaLnBrk="1" hangingPunct="1"/>
            <a:r>
              <a:rPr lang="en-GB" altLang="en-US" sz="2200"/>
              <a:t>Partnership results</a:t>
            </a:r>
          </a:p>
          <a:p>
            <a:pPr lvl="1" eaLnBrk="1" hangingPunct="1">
              <a:buFontTx/>
              <a:buNone/>
            </a:pPr>
            <a:endParaRPr lang="en-GB" altLang="en-US" sz="1200"/>
          </a:p>
          <a:p>
            <a:pPr lvl="1" eaLnBrk="1" hangingPunct="1"/>
            <a:r>
              <a:rPr lang="en-GB" altLang="en-US" sz="2200"/>
              <a:t>Organisation results</a:t>
            </a:r>
          </a:p>
          <a:p>
            <a:pPr lvl="1" eaLnBrk="1" hangingPunct="1">
              <a:buFontTx/>
              <a:buNone/>
            </a:pPr>
            <a:endParaRPr lang="en-GB" altLang="en-US" sz="1200"/>
          </a:p>
          <a:p>
            <a:pPr lvl="1" eaLnBrk="1" hangingPunct="1"/>
            <a:r>
              <a:rPr lang="en-GB" altLang="en-US" sz="2200"/>
              <a:t>Young people results</a:t>
            </a:r>
          </a:p>
          <a:p>
            <a:pPr lvl="1" eaLnBrk="1" hangingPunct="1">
              <a:buFontTx/>
              <a:buNone/>
            </a:pPr>
            <a:endParaRPr lang="en-GB" altLang="en-US" sz="1200"/>
          </a:p>
          <a:p>
            <a:pPr lvl="1" eaLnBrk="1" hangingPunct="1"/>
            <a:r>
              <a:rPr lang="en-GB" altLang="en-US" sz="2200"/>
              <a:t>Community results</a:t>
            </a:r>
          </a:p>
          <a:p>
            <a:pPr lvl="1" eaLnBrk="1" hangingPunct="1">
              <a:buFontTx/>
              <a:buNone/>
            </a:pPr>
            <a:endParaRPr lang="en-GB" altLang="en-US" sz="1200"/>
          </a:p>
          <a:p>
            <a:pPr lvl="1" eaLnBrk="1" hangingPunct="1"/>
            <a:r>
              <a:rPr lang="en-GB" altLang="en-US" sz="2200"/>
              <a:t>Key performance results</a:t>
            </a:r>
          </a:p>
        </p:txBody>
      </p:sp>
      <p:sp>
        <p:nvSpPr>
          <p:cNvPr id="9220" name="Rectangle 4"/>
          <p:cNvSpPr>
            <a:spLocks noGrp="1" noChangeArrowheads="1"/>
          </p:cNvSpPr>
          <p:nvPr>
            <p:ph type="body" sz="half" idx="2"/>
          </p:nvPr>
        </p:nvSpPr>
        <p:spPr>
          <a:xfrm>
            <a:off x="6600826" y="1773238"/>
            <a:ext cx="3527425" cy="4525962"/>
          </a:xfrm>
        </p:spPr>
        <p:txBody>
          <a:bodyPr/>
          <a:lstStyle/>
          <a:p>
            <a:pPr eaLnBrk="1" hangingPunct="1"/>
            <a:r>
              <a:rPr lang="en-GB" altLang="en-US" sz="3400"/>
              <a:t>How do you judge the effectiveness of individuals or teams within your work setting?</a:t>
            </a:r>
          </a:p>
        </p:txBody>
      </p:sp>
    </p:spTree>
    <p:extLst>
      <p:ext uri="{BB962C8B-B14F-4D97-AF65-F5344CB8AC3E}">
        <p14:creationId xmlns:p14="http://schemas.microsoft.com/office/powerpoint/2010/main" val="39929562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anim calcmode="lin" valueType="num">
                                      <p:cBhvr additive="base">
                                        <p:cTn id="7" dur="500" fill="hold"/>
                                        <p:tgtEl>
                                          <p:spTgt spid="922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2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Efficiency</a:t>
            </a:r>
          </a:p>
        </p:txBody>
      </p:sp>
      <p:sp>
        <p:nvSpPr>
          <p:cNvPr id="9219" name="Rectangle 3"/>
          <p:cNvSpPr>
            <a:spLocks noGrp="1" noChangeArrowheads="1"/>
          </p:cNvSpPr>
          <p:nvPr>
            <p:ph type="body" idx="1"/>
          </p:nvPr>
        </p:nvSpPr>
        <p:spPr/>
        <p:txBody>
          <a:bodyPr/>
          <a:lstStyle/>
          <a:p>
            <a:pPr eaLnBrk="1" hangingPunct="1"/>
            <a:r>
              <a:rPr lang="en-GB" altLang="en-US" smtClean="0"/>
              <a:t>By which factors do you judge your own efficiency or the efficiency of those you are responsible for? </a:t>
            </a:r>
          </a:p>
          <a:p>
            <a:pPr eaLnBrk="1" hangingPunct="1">
              <a:buFontTx/>
              <a:buNone/>
            </a:pPr>
            <a:endParaRPr lang="en-GB" altLang="en-US" smtClean="0"/>
          </a:p>
          <a:p>
            <a:pPr eaLnBrk="1" hangingPunct="1"/>
            <a:r>
              <a:rPr lang="en-GB" altLang="en-US" smtClean="0"/>
              <a:t>What is efficiency about?</a:t>
            </a:r>
          </a:p>
          <a:p>
            <a:pPr lvl="1" eaLnBrk="1" hangingPunct="1"/>
            <a:r>
              <a:rPr lang="en-GB" altLang="en-US" smtClean="0"/>
              <a:t>Does it differ in different methods of work?</a:t>
            </a:r>
          </a:p>
          <a:p>
            <a:pPr lvl="1" eaLnBrk="1" hangingPunct="1"/>
            <a:r>
              <a:rPr lang="en-GB" altLang="en-US" smtClean="0"/>
              <a:t>Does it differ between for example full time and part time work? </a:t>
            </a:r>
          </a:p>
        </p:txBody>
      </p:sp>
    </p:spTree>
    <p:extLst>
      <p:ext uri="{BB962C8B-B14F-4D97-AF65-F5344CB8AC3E}">
        <p14:creationId xmlns:p14="http://schemas.microsoft.com/office/powerpoint/2010/main" val="32158122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266" name="Object 2"/>
          <p:cNvGraphicFramePr>
            <a:graphicFrameLocks noChangeAspect="1"/>
          </p:cNvGraphicFramePr>
          <p:nvPr/>
        </p:nvGraphicFramePr>
        <p:xfrm>
          <a:off x="623887" y="-242888"/>
          <a:ext cx="9864726" cy="6858001"/>
        </p:xfrm>
        <a:graphic>
          <a:graphicData uri="http://schemas.openxmlformats.org/presentationml/2006/ole">
            <mc:AlternateContent xmlns:mc="http://schemas.openxmlformats.org/markup-compatibility/2006">
              <mc:Choice xmlns:v="urn:schemas-microsoft-com:vml" Requires="v">
                <p:oleObj spid="_x0000_s1026" name="Chart" r:id="rId3" imgW="10925175" imgH="7505700" progId="Excel.Chart.8">
                  <p:embed/>
                </p:oleObj>
              </mc:Choice>
              <mc:Fallback>
                <p:oleObj name="Chart" r:id="rId3" imgW="10925175" imgH="7505700" progId="Excel.Char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887" y="-242888"/>
                        <a:ext cx="9864726" cy="6858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2291" name="Text Box 3"/>
          <p:cNvSpPr txBox="1">
            <a:spLocks noChangeArrowheads="1"/>
          </p:cNvSpPr>
          <p:nvPr/>
        </p:nvSpPr>
        <p:spPr bwMode="auto">
          <a:xfrm>
            <a:off x="5159376" y="5084764"/>
            <a:ext cx="1655763" cy="91598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a:t>Tedious, unimaginative avoids all risk</a:t>
            </a:r>
          </a:p>
        </p:txBody>
      </p:sp>
      <p:sp>
        <p:nvSpPr>
          <p:cNvPr id="12292" name="Text Box 4"/>
          <p:cNvSpPr txBox="1">
            <a:spLocks noChangeArrowheads="1"/>
          </p:cNvSpPr>
          <p:nvPr/>
        </p:nvSpPr>
        <p:spPr bwMode="auto">
          <a:xfrm>
            <a:off x="5016501" y="4005264"/>
            <a:ext cx="2232025" cy="91598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a:t>Aware of and works within policy but not constrained by it</a:t>
            </a:r>
          </a:p>
        </p:txBody>
      </p:sp>
      <p:sp>
        <p:nvSpPr>
          <p:cNvPr id="12293" name="Text Box 5"/>
          <p:cNvSpPr txBox="1">
            <a:spLocks noChangeArrowheads="1"/>
          </p:cNvSpPr>
          <p:nvPr/>
        </p:nvSpPr>
        <p:spPr bwMode="auto">
          <a:xfrm>
            <a:off x="1524000" y="2205038"/>
            <a:ext cx="2376488" cy="146526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Is cold and distant toward young people, unable to build  professional relationships</a:t>
            </a:r>
          </a:p>
        </p:txBody>
      </p:sp>
      <p:sp>
        <p:nvSpPr>
          <p:cNvPr id="12294" name="Text Box 6"/>
          <p:cNvSpPr txBox="1">
            <a:spLocks noChangeArrowheads="1"/>
          </p:cNvSpPr>
          <p:nvPr/>
        </p:nvSpPr>
        <p:spPr bwMode="auto">
          <a:xfrm>
            <a:off x="3863976" y="2205038"/>
            <a:ext cx="1368425"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Is warm, honest, reflective and mindful of boundaries</a:t>
            </a:r>
          </a:p>
        </p:txBody>
      </p:sp>
    </p:spTree>
    <p:extLst>
      <p:ext uri="{BB962C8B-B14F-4D97-AF65-F5344CB8AC3E}">
        <p14:creationId xmlns:p14="http://schemas.microsoft.com/office/powerpoint/2010/main" val="10792198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292"/>
                                        </p:tgtEl>
                                        <p:attrNameLst>
                                          <p:attrName>style.visibility</p:attrName>
                                        </p:attrNameLst>
                                      </p:cBhvr>
                                      <p:to>
                                        <p:strVal val="visible"/>
                                      </p:to>
                                    </p:set>
                                    <p:anim calcmode="lin" valueType="num">
                                      <p:cBhvr additive="base">
                                        <p:cTn id="7" dur="500" fill="hold"/>
                                        <p:tgtEl>
                                          <p:spTgt spid="12292"/>
                                        </p:tgtEl>
                                        <p:attrNameLst>
                                          <p:attrName>ppt_x</p:attrName>
                                        </p:attrNameLst>
                                      </p:cBhvr>
                                      <p:tavLst>
                                        <p:tav tm="0">
                                          <p:val>
                                            <p:strVal val="#ppt_x"/>
                                          </p:val>
                                        </p:tav>
                                        <p:tav tm="100000">
                                          <p:val>
                                            <p:strVal val="#ppt_x"/>
                                          </p:val>
                                        </p:tav>
                                      </p:tavLst>
                                    </p:anim>
                                    <p:anim calcmode="lin" valueType="num">
                                      <p:cBhvr additive="base">
                                        <p:cTn id="8" dur="500" fill="hold"/>
                                        <p:tgtEl>
                                          <p:spTgt spid="12292"/>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12292"/>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291"/>
                                        </p:tgtEl>
                                        <p:attrNameLst>
                                          <p:attrName>style.visibility</p:attrName>
                                        </p:attrNameLst>
                                      </p:cBhvr>
                                      <p:to>
                                        <p:strVal val="visible"/>
                                      </p:to>
                                    </p:set>
                                    <p:anim calcmode="lin" valueType="num">
                                      <p:cBhvr additive="base">
                                        <p:cTn id="13" dur="500" fill="hold"/>
                                        <p:tgtEl>
                                          <p:spTgt spid="12291"/>
                                        </p:tgtEl>
                                        <p:attrNameLst>
                                          <p:attrName>ppt_x</p:attrName>
                                        </p:attrNameLst>
                                      </p:cBhvr>
                                      <p:tavLst>
                                        <p:tav tm="0">
                                          <p:val>
                                            <p:strVal val="#ppt_x"/>
                                          </p:val>
                                        </p:tav>
                                        <p:tav tm="100000">
                                          <p:val>
                                            <p:strVal val="#ppt_x"/>
                                          </p:val>
                                        </p:tav>
                                      </p:tavLst>
                                    </p:anim>
                                    <p:anim calcmode="lin" valueType="num">
                                      <p:cBhvr additive="base">
                                        <p:cTn id="14" dur="500" fill="hold"/>
                                        <p:tgtEl>
                                          <p:spTgt spid="12291"/>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12291"/>
                                        </p:tgtEl>
                                        <p:attrNameLst>
                                          <p:attrName>style.visibility</p:attrName>
                                        </p:attrNameLst>
                                      </p:cBhvr>
                                      <p:to>
                                        <p:strVal val="hidden"/>
                                      </p:to>
                                    </p:set>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293"/>
                                        </p:tgtEl>
                                        <p:attrNameLst>
                                          <p:attrName>style.visibility</p:attrName>
                                        </p:attrNameLst>
                                      </p:cBhvr>
                                      <p:to>
                                        <p:strVal val="visible"/>
                                      </p:to>
                                    </p:set>
                                    <p:anim calcmode="lin" valueType="num">
                                      <p:cBhvr additive="base">
                                        <p:cTn id="19" dur="500" fill="hold"/>
                                        <p:tgtEl>
                                          <p:spTgt spid="12293"/>
                                        </p:tgtEl>
                                        <p:attrNameLst>
                                          <p:attrName>ppt_x</p:attrName>
                                        </p:attrNameLst>
                                      </p:cBhvr>
                                      <p:tavLst>
                                        <p:tav tm="0">
                                          <p:val>
                                            <p:strVal val="#ppt_x"/>
                                          </p:val>
                                        </p:tav>
                                        <p:tav tm="100000">
                                          <p:val>
                                            <p:strVal val="#ppt_x"/>
                                          </p:val>
                                        </p:tav>
                                      </p:tavLst>
                                    </p:anim>
                                    <p:anim calcmode="lin" valueType="num">
                                      <p:cBhvr additive="base">
                                        <p:cTn id="20" dur="500" fill="hold"/>
                                        <p:tgtEl>
                                          <p:spTgt spid="12293"/>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12293"/>
                                        </p:tgtEl>
                                        <p:attrNameLst>
                                          <p:attrName>style.visibility</p:attrName>
                                        </p:attrNameLst>
                                      </p:cBhvr>
                                      <p:to>
                                        <p:strVal val="hidden"/>
                                      </p:to>
                                    </p:set>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294"/>
                                        </p:tgtEl>
                                        <p:attrNameLst>
                                          <p:attrName>style.visibility</p:attrName>
                                        </p:attrNameLst>
                                      </p:cBhvr>
                                      <p:to>
                                        <p:strVal val="visible"/>
                                      </p:to>
                                    </p:set>
                                    <p:anim calcmode="lin" valueType="num">
                                      <p:cBhvr additive="base">
                                        <p:cTn id="25" dur="500" fill="hold"/>
                                        <p:tgtEl>
                                          <p:spTgt spid="12294"/>
                                        </p:tgtEl>
                                        <p:attrNameLst>
                                          <p:attrName>ppt_x</p:attrName>
                                        </p:attrNameLst>
                                      </p:cBhvr>
                                      <p:tavLst>
                                        <p:tav tm="0">
                                          <p:val>
                                            <p:strVal val="#ppt_x"/>
                                          </p:val>
                                        </p:tav>
                                        <p:tav tm="100000">
                                          <p:val>
                                            <p:strVal val="#ppt_x"/>
                                          </p:val>
                                        </p:tav>
                                      </p:tavLst>
                                    </p:anim>
                                    <p:anim calcmode="lin" valueType="num">
                                      <p:cBhvr additive="base">
                                        <p:cTn id="26" dur="500" fill="hold"/>
                                        <p:tgtEl>
                                          <p:spTgt spid="12294"/>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12294"/>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animBg="1"/>
      <p:bldP spid="12292" grpId="0" animBg="1"/>
      <p:bldP spid="12293" grpId="0" animBg="1"/>
      <p:bldP spid="1229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z="3200"/>
              <a:t>Group exercise: managing performance</a:t>
            </a:r>
          </a:p>
        </p:txBody>
      </p:sp>
      <p:sp>
        <p:nvSpPr>
          <p:cNvPr id="13315" name="Rectangle 3"/>
          <p:cNvSpPr>
            <a:spLocks noGrp="1" noChangeArrowheads="1"/>
          </p:cNvSpPr>
          <p:nvPr>
            <p:ph type="body" idx="1"/>
          </p:nvPr>
        </p:nvSpPr>
        <p:spPr>
          <a:xfrm>
            <a:off x="1992313" y="1341439"/>
            <a:ext cx="8229600" cy="5183187"/>
          </a:xfrm>
        </p:spPr>
        <p:txBody>
          <a:bodyPr/>
          <a:lstStyle/>
          <a:p>
            <a:pPr eaLnBrk="1" hangingPunct="1">
              <a:lnSpc>
                <a:spcPct val="90000"/>
              </a:lnSpc>
            </a:pPr>
            <a:r>
              <a:rPr lang="en-GB" altLang="en-US" sz="2400"/>
              <a:t>If concerns arise with the performance of an individual how can this be worked with, where would you start:</a:t>
            </a:r>
          </a:p>
          <a:p>
            <a:pPr eaLnBrk="1" hangingPunct="1">
              <a:lnSpc>
                <a:spcPct val="90000"/>
              </a:lnSpc>
              <a:buFontTx/>
              <a:buNone/>
            </a:pPr>
            <a:endParaRPr lang="en-GB" altLang="en-US" sz="2400"/>
          </a:p>
          <a:p>
            <a:pPr lvl="1" eaLnBrk="1" hangingPunct="1">
              <a:lnSpc>
                <a:spcPct val="90000"/>
              </a:lnSpc>
              <a:buFontTx/>
              <a:buNone/>
            </a:pPr>
            <a:r>
              <a:rPr lang="en-GB" altLang="en-US" sz="2000"/>
              <a:t>Scenario 1 A youth worker in training consistently fails to bring journal recordings to supervision</a:t>
            </a:r>
          </a:p>
          <a:p>
            <a:pPr lvl="1" eaLnBrk="1" hangingPunct="1">
              <a:lnSpc>
                <a:spcPct val="90000"/>
              </a:lnSpc>
              <a:buFontTx/>
              <a:buNone/>
            </a:pPr>
            <a:endParaRPr lang="en-GB" altLang="en-US" sz="2000"/>
          </a:p>
          <a:p>
            <a:pPr lvl="1" eaLnBrk="1" hangingPunct="1">
              <a:lnSpc>
                <a:spcPct val="90000"/>
              </a:lnSpc>
              <a:buFontTx/>
              <a:buNone/>
            </a:pPr>
            <a:r>
              <a:rPr lang="en-GB" altLang="en-US" sz="2000"/>
              <a:t>Scenario 2 Another youth worker tells you in confidence that an individual you line manage has behaved unacceptably while on an exchange with a youth group, confronting young people inappropriately</a:t>
            </a:r>
          </a:p>
          <a:p>
            <a:pPr lvl="1" eaLnBrk="1" hangingPunct="1">
              <a:lnSpc>
                <a:spcPct val="90000"/>
              </a:lnSpc>
              <a:buFontTx/>
              <a:buNone/>
            </a:pPr>
            <a:endParaRPr lang="en-GB" altLang="en-US" sz="2000"/>
          </a:p>
          <a:p>
            <a:pPr lvl="1" eaLnBrk="1" hangingPunct="1">
              <a:lnSpc>
                <a:spcPct val="90000"/>
              </a:lnSpc>
              <a:buFontTx/>
              <a:buNone/>
            </a:pPr>
            <a:r>
              <a:rPr lang="en-GB" altLang="en-US" sz="2000"/>
              <a:t>Scenario 3 A youth worker you manage is very good face to face with young people but dislikes following policy and procedure, this results in an off site file being incomplete and an accident happening to one of the young people on a trip</a:t>
            </a:r>
          </a:p>
        </p:txBody>
      </p:sp>
    </p:spTree>
    <p:extLst>
      <p:ext uri="{BB962C8B-B14F-4D97-AF65-F5344CB8AC3E}">
        <p14:creationId xmlns:p14="http://schemas.microsoft.com/office/powerpoint/2010/main" val="25000865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981200" y="115888"/>
            <a:ext cx="8229600" cy="1143000"/>
          </a:xfrm>
        </p:spPr>
        <p:txBody>
          <a:bodyPr/>
          <a:lstStyle/>
          <a:p>
            <a:pPr eaLnBrk="1" hangingPunct="1"/>
            <a:r>
              <a:rPr lang="en-GB" altLang="en-US" smtClean="0"/>
              <a:t>Spring cleaning</a:t>
            </a:r>
          </a:p>
        </p:txBody>
      </p:sp>
      <p:sp>
        <p:nvSpPr>
          <p:cNvPr id="16387" name="Rectangle 3"/>
          <p:cNvSpPr>
            <a:spLocks noGrp="1" noChangeArrowheads="1"/>
          </p:cNvSpPr>
          <p:nvPr>
            <p:ph type="body" idx="1"/>
          </p:nvPr>
        </p:nvSpPr>
        <p:spPr>
          <a:xfrm>
            <a:off x="635000" y="1341438"/>
            <a:ext cx="9586913" cy="5111750"/>
          </a:xfrm>
        </p:spPr>
        <p:txBody>
          <a:bodyPr/>
          <a:lstStyle/>
          <a:p>
            <a:pPr eaLnBrk="1" hangingPunct="1">
              <a:lnSpc>
                <a:spcPct val="80000"/>
              </a:lnSpc>
            </a:pPr>
            <a:r>
              <a:rPr lang="en-GB" altLang="en-US" sz="2400" dirty="0"/>
              <a:t>If you are concerned about the performance of someone you manage it is just as well to get your own house in order before embarking on a process of performance management or appraisal, this could include:</a:t>
            </a:r>
          </a:p>
          <a:p>
            <a:pPr eaLnBrk="1" hangingPunct="1">
              <a:lnSpc>
                <a:spcPct val="80000"/>
              </a:lnSpc>
              <a:buFontTx/>
              <a:buNone/>
            </a:pPr>
            <a:endParaRPr lang="en-GB" altLang="en-US" sz="1400" dirty="0"/>
          </a:p>
          <a:p>
            <a:pPr lvl="1" eaLnBrk="1" hangingPunct="1">
              <a:lnSpc>
                <a:spcPct val="80000"/>
              </a:lnSpc>
            </a:pPr>
            <a:r>
              <a:rPr lang="en-GB" altLang="en-US" dirty="0"/>
              <a:t>Clarifying the vision, goals and objectives </a:t>
            </a:r>
          </a:p>
          <a:p>
            <a:pPr lvl="1" eaLnBrk="1" hangingPunct="1">
              <a:lnSpc>
                <a:spcPct val="80000"/>
              </a:lnSpc>
              <a:buFontTx/>
              <a:buNone/>
            </a:pPr>
            <a:endParaRPr lang="en-GB" altLang="en-US" sz="1400" dirty="0"/>
          </a:p>
          <a:p>
            <a:pPr lvl="1" eaLnBrk="1" hangingPunct="1">
              <a:lnSpc>
                <a:spcPct val="80000"/>
              </a:lnSpc>
            </a:pPr>
            <a:r>
              <a:rPr lang="en-GB" altLang="en-US" dirty="0"/>
              <a:t>Being aware of change and direction of travel within the organisation</a:t>
            </a:r>
          </a:p>
          <a:p>
            <a:pPr lvl="1" eaLnBrk="1" hangingPunct="1">
              <a:lnSpc>
                <a:spcPct val="80000"/>
              </a:lnSpc>
              <a:buFontTx/>
              <a:buNone/>
            </a:pPr>
            <a:endParaRPr lang="en-GB" altLang="en-US" sz="1200" dirty="0"/>
          </a:p>
          <a:p>
            <a:pPr lvl="1" eaLnBrk="1" hangingPunct="1">
              <a:lnSpc>
                <a:spcPct val="80000"/>
              </a:lnSpc>
            </a:pPr>
            <a:r>
              <a:rPr lang="en-GB" altLang="en-US" dirty="0"/>
              <a:t>Gaining clarity about the role of individuals</a:t>
            </a:r>
          </a:p>
          <a:p>
            <a:pPr lvl="1" eaLnBrk="1" hangingPunct="1">
              <a:lnSpc>
                <a:spcPct val="80000"/>
              </a:lnSpc>
              <a:buFontTx/>
              <a:buNone/>
            </a:pPr>
            <a:endParaRPr lang="en-GB" altLang="en-US" sz="1200" dirty="0"/>
          </a:p>
          <a:p>
            <a:pPr lvl="1" eaLnBrk="1" hangingPunct="1">
              <a:lnSpc>
                <a:spcPct val="80000"/>
              </a:lnSpc>
            </a:pPr>
            <a:r>
              <a:rPr lang="en-GB" altLang="en-US" dirty="0"/>
              <a:t>Look at the management culture – is it about collaboration and learning?</a:t>
            </a:r>
          </a:p>
          <a:p>
            <a:pPr lvl="1" eaLnBrk="1" hangingPunct="1">
              <a:lnSpc>
                <a:spcPct val="80000"/>
              </a:lnSpc>
              <a:buFontTx/>
              <a:buNone/>
            </a:pPr>
            <a:endParaRPr lang="en-GB" altLang="en-US" sz="1200" dirty="0"/>
          </a:p>
          <a:p>
            <a:pPr lvl="1" eaLnBrk="1" hangingPunct="1">
              <a:lnSpc>
                <a:spcPct val="80000"/>
              </a:lnSpc>
            </a:pPr>
            <a:r>
              <a:rPr lang="en-GB" altLang="en-US" dirty="0"/>
              <a:t>Focus on addressing and not just finding weakness</a:t>
            </a:r>
          </a:p>
        </p:txBody>
      </p:sp>
    </p:spTree>
    <p:extLst>
      <p:ext uri="{BB962C8B-B14F-4D97-AF65-F5344CB8AC3E}">
        <p14:creationId xmlns:p14="http://schemas.microsoft.com/office/powerpoint/2010/main" val="6940298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dirty="0" smtClean="0"/>
              <a:t>Planning </a:t>
            </a:r>
            <a:endParaRPr lang="en-GB" altLang="en-US" dirty="0" smtClean="0"/>
          </a:p>
        </p:txBody>
      </p:sp>
      <p:sp>
        <p:nvSpPr>
          <p:cNvPr id="18435" name="Rectangle 3"/>
          <p:cNvSpPr>
            <a:spLocks noGrp="1" noChangeArrowheads="1"/>
          </p:cNvSpPr>
          <p:nvPr>
            <p:ph type="body" idx="1"/>
          </p:nvPr>
        </p:nvSpPr>
        <p:spPr>
          <a:xfrm>
            <a:off x="838200" y="2298700"/>
            <a:ext cx="9944100" cy="4225926"/>
          </a:xfrm>
        </p:spPr>
        <p:txBody>
          <a:bodyPr/>
          <a:lstStyle/>
          <a:p>
            <a:pPr marL="609600" indent="-609600">
              <a:lnSpc>
                <a:spcPct val="80000"/>
              </a:lnSpc>
              <a:buNone/>
            </a:pPr>
            <a:r>
              <a:rPr lang="en-GB" altLang="en-US" sz="2000" dirty="0" smtClean="0"/>
              <a:t>Task </a:t>
            </a:r>
            <a:r>
              <a:rPr lang="en-GB" altLang="en-US" sz="2000" dirty="0"/>
              <a:t>– 30 minutes</a:t>
            </a:r>
          </a:p>
          <a:p>
            <a:pPr marL="609600" indent="-609600">
              <a:lnSpc>
                <a:spcPct val="80000"/>
              </a:lnSpc>
              <a:buNone/>
            </a:pPr>
            <a:endParaRPr lang="en-GB" altLang="en-US" sz="900" dirty="0"/>
          </a:p>
          <a:p>
            <a:pPr marL="990600" lvl="1" indent="-533400">
              <a:lnSpc>
                <a:spcPct val="80000"/>
              </a:lnSpc>
              <a:buFontTx/>
              <a:buAutoNum type="arabicPeriod"/>
            </a:pPr>
            <a:r>
              <a:rPr lang="en-GB" altLang="en-US" sz="1800" dirty="0"/>
              <a:t>Develop </a:t>
            </a:r>
            <a:r>
              <a:rPr lang="en-GB" altLang="en-US" sz="1800" dirty="0" smtClean="0"/>
              <a:t>a project </a:t>
            </a:r>
            <a:r>
              <a:rPr lang="en-GB" altLang="en-US" sz="1800" dirty="0"/>
              <a:t>policy statement – a statement of </a:t>
            </a:r>
            <a:r>
              <a:rPr lang="en-GB" altLang="en-US" sz="1800" dirty="0" smtClean="0"/>
              <a:t>purpose for your project</a:t>
            </a:r>
            <a:endParaRPr lang="en-GB" altLang="en-US" sz="1800" dirty="0"/>
          </a:p>
          <a:p>
            <a:pPr marL="990600" lvl="1" indent="-533400">
              <a:lnSpc>
                <a:spcPct val="80000"/>
              </a:lnSpc>
              <a:buFontTx/>
              <a:buAutoNum type="arabicPeriod"/>
            </a:pPr>
            <a:endParaRPr lang="en-GB" altLang="en-US" sz="900" dirty="0"/>
          </a:p>
          <a:p>
            <a:pPr marL="990600" lvl="1" indent="-533400">
              <a:lnSpc>
                <a:spcPct val="80000"/>
              </a:lnSpc>
              <a:buFontTx/>
              <a:buAutoNum type="arabicPeriod"/>
            </a:pPr>
            <a:r>
              <a:rPr lang="en-GB" altLang="en-US" sz="1800" dirty="0"/>
              <a:t>Develop three targets </a:t>
            </a:r>
            <a:r>
              <a:rPr lang="en-GB" altLang="en-US" sz="1800" dirty="0" smtClean="0"/>
              <a:t>you want your project to achieve</a:t>
            </a:r>
            <a:endParaRPr lang="en-GB" altLang="en-US" sz="1800" dirty="0"/>
          </a:p>
          <a:p>
            <a:pPr marL="990600" lvl="1" indent="-533400">
              <a:lnSpc>
                <a:spcPct val="80000"/>
              </a:lnSpc>
              <a:buNone/>
            </a:pPr>
            <a:r>
              <a:rPr lang="en-GB" altLang="en-US" sz="1800" dirty="0"/>
              <a:t>	</a:t>
            </a:r>
          </a:p>
        </p:txBody>
      </p:sp>
    </p:spTree>
    <p:extLst>
      <p:ext uri="{BB962C8B-B14F-4D97-AF65-F5344CB8AC3E}">
        <p14:creationId xmlns:p14="http://schemas.microsoft.com/office/powerpoint/2010/main" val="37846210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3200" b="1"/>
              <a:t>Benefits of defining performance targets</a:t>
            </a:r>
            <a:br>
              <a:rPr lang="en-GB" altLang="en-US" sz="3200" b="1"/>
            </a:br>
            <a:endParaRPr lang="en-GB" altLang="en-US" sz="3200" b="1"/>
          </a:p>
        </p:txBody>
      </p:sp>
      <p:sp>
        <p:nvSpPr>
          <p:cNvPr id="19459" name="Rectangle 3"/>
          <p:cNvSpPr>
            <a:spLocks noGrp="1" noChangeArrowheads="1"/>
          </p:cNvSpPr>
          <p:nvPr>
            <p:ph type="body" idx="1"/>
          </p:nvPr>
        </p:nvSpPr>
        <p:spPr>
          <a:xfrm>
            <a:off x="1981200" y="1268413"/>
            <a:ext cx="8229600" cy="5256212"/>
          </a:xfrm>
        </p:spPr>
        <p:txBody>
          <a:bodyPr/>
          <a:lstStyle/>
          <a:p>
            <a:pPr eaLnBrk="1" hangingPunct="1">
              <a:lnSpc>
                <a:spcPct val="80000"/>
              </a:lnSpc>
            </a:pPr>
            <a:r>
              <a:rPr lang="en-GB" altLang="en-US" sz="2000"/>
              <a:t>Defining performance targets for your employees could help you to:</a:t>
            </a:r>
          </a:p>
          <a:p>
            <a:pPr eaLnBrk="1" hangingPunct="1">
              <a:lnSpc>
                <a:spcPct val="80000"/>
              </a:lnSpc>
              <a:buFontTx/>
              <a:buNone/>
            </a:pPr>
            <a:endParaRPr lang="en-GB" altLang="en-US" sz="1200"/>
          </a:p>
          <a:p>
            <a:pPr lvl="1" eaLnBrk="1" hangingPunct="1">
              <a:lnSpc>
                <a:spcPct val="80000"/>
              </a:lnSpc>
            </a:pPr>
            <a:r>
              <a:rPr lang="en-GB" altLang="en-US" sz="1800"/>
              <a:t>ensure that every employee's contribution fits into the overall aims of the organisation</a:t>
            </a:r>
          </a:p>
          <a:p>
            <a:pPr lvl="1" eaLnBrk="1" hangingPunct="1">
              <a:lnSpc>
                <a:spcPct val="80000"/>
              </a:lnSpc>
              <a:buFontTx/>
              <a:buNone/>
            </a:pPr>
            <a:r>
              <a:rPr lang="en-GB" altLang="en-US" sz="1800"/>
              <a:t> </a:t>
            </a:r>
          </a:p>
          <a:p>
            <a:pPr lvl="1" eaLnBrk="1" hangingPunct="1">
              <a:lnSpc>
                <a:spcPct val="80000"/>
              </a:lnSpc>
            </a:pPr>
            <a:r>
              <a:rPr lang="en-GB" altLang="en-US" sz="1800"/>
              <a:t>help individual employees better understand their aims and role within the organisation </a:t>
            </a:r>
          </a:p>
          <a:p>
            <a:pPr lvl="1" eaLnBrk="1" hangingPunct="1">
              <a:lnSpc>
                <a:spcPct val="80000"/>
              </a:lnSpc>
              <a:buFontTx/>
              <a:buNone/>
            </a:pPr>
            <a:endParaRPr lang="en-GB" altLang="en-US" sz="1800"/>
          </a:p>
          <a:p>
            <a:pPr lvl="1" eaLnBrk="1" hangingPunct="1">
              <a:lnSpc>
                <a:spcPct val="80000"/>
              </a:lnSpc>
            </a:pPr>
            <a:r>
              <a:rPr lang="en-GB" altLang="en-US" sz="1800"/>
              <a:t>help employees feel valued </a:t>
            </a:r>
          </a:p>
          <a:p>
            <a:pPr lvl="1" eaLnBrk="1" hangingPunct="1">
              <a:lnSpc>
                <a:spcPct val="80000"/>
              </a:lnSpc>
              <a:buFontTx/>
              <a:buNone/>
            </a:pPr>
            <a:endParaRPr lang="en-GB" altLang="en-US" sz="1800"/>
          </a:p>
          <a:p>
            <a:pPr lvl="1" eaLnBrk="1" hangingPunct="1">
              <a:lnSpc>
                <a:spcPct val="80000"/>
              </a:lnSpc>
            </a:pPr>
            <a:r>
              <a:rPr lang="en-GB" altLang="en-US" sz="1800"/>
              <a:t>create standards to measure the quantity and quality of employees' work </a:t>
            </a:r>
          </a:p>
          <a:p>
            <a:pPr lvl="1" eaLnBrk="1" hangingPunct="1">
              <a:lnSpc>
                <a:spcPct val="80000"/>
              </a:lnSpc>
              <a:buFontTx/>
              <a:buNone/>
            </a:pPr>
            <a:endParaRPr lang="en-GB" altLang="en-US" sz="1800"/>
          </a:p>
          <a:p>
            <a:pPr lvl="1" eaLnBrk="1" hangingPunct="1">
              <a:lnSpc>
                <a:spcPct val="80000"/>
              </a:lnSpc>
            </a:pPr>
            <a:r>
              <a:rPr lang="en-GB" altLang="en-US" sz="1800"/>
              <a:t>monitor the success of the organisation</a:t>
            </a:r>
          </a:p>
          <a:p>
            <a:pPr lvl="1" eaLnBrk="1" hangingPunct="1">
              <a:lnSpc>
                <a:spcPct val="80000"/>
              </a:lnSpc>
              <a:buFontTx/>
              <a:buNone/>
            </a:pPr>
            <a:r>
              <a:rPr lang="en-GB" altLang="en-US" sz="1800"/>
              <a:t> </a:t>
            </a:r>
          </a:p>
          <a:p>
            <a:pPr lvl="1" eaLnBrk="1" hangingPunct="1">
              <a:lnSpc>
                <a:spcPct val="80000"/>
              </a:lnSpc>
            </a:pPr>
            <a:r>
              <a:rPr lang="en-GB" altLang="en-US" sz="1800"/>
              <a:t>identify ways to make the organisation run more efficiently</a:t>
            </a:r>
          </a:p>
          <a:p>
            <a:pPr lvl="1" eaLnBrk="1" hangingPunct="1">
              <a:lnSpc>
                <a:spcPct val="80000"/>
              </a:lnSpc>
              <a:buFontTx/>
              <a:buNone/>
            </a:pPr>
            <a:r>
              <a:rPr lang="en-GB" altLang="en-US" sz="1800"/>
              <a:t> </a:t>
            </a:r>
          </a:p>
          <a:p>
            <a:pPr lvl="1" eaLnBrk="1" hangingPunct="1">
              <a:lnSpc>
                <a:spcPct val="80000"/>
              </a:lnSpc>
            </a:pPr>
            <a:r>
              <a:rPr lang="en-GB" altLang="en-US" sz="1800"/>
              <a:t>identify ways to expand the organisation</a:t>
            </a:r>
            <a:r>
              <a:rPr lang="en-GB" altLang="en-US" sz="1800" b="1"/>
              <a:t> </a:t>
            </a:r>
          </a:p>
          <a:p>
            <a:pPr lvl="1" algn="r" eaLnBrk="1" hangingPunct="1">
              <a:lnSpc>
                <a:spcPct val="80000"/>
              </a:lnSpc>
              <a:buFontTx/>
              <a:buNone/>
            </a:pPr>
            <a:r>
              <a:rPr lang="en-GB" altLang="en-US" sz="1800"/>
              <a:t>Business Link</a:t>
            </a:r>
          </a:p>
        </p:txBody>
      </p:sp>
    </p:spTree>
    <p:extLst>
      <p:ext uri="{BB962C8B-B14F-4D97-AF65-F5344CB8AC3E}">
        <p14:creationId xmlns:p14="http://schemas.microsoft.com/office/powerpoint/2010/main" val="2847593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Risks with Appraisal</a:t>
            </a:r>
          </a:p>
        </p:txBody>
      </p:sp>
      <p:sp>
        <p:nvSpPr>
          <p:cNvPr id="20483" name="Rectangle 3"/>
          <p:cNvSpPr>
            <a:spLocks noGrp="1" noChangeArrowheads="1"/>
          </p:cNvSpPr>
          <p:nvPr>
            <p:ph type="body" idx="1"/>
          </p:nvPr>
        </p:nvSpPr>
        <p:spPr>
          <a:xfrm>
            <a:off x="1981200" y="1917700"/>
            <a:ext cx="8229600" cy="4464051"/>
          </a:xfrm>
        </p:spPr>
        <p:txBody>
          <a:bodyPr/>
          <a:lstStyle/>
          <a:p>
            <a:pPr eaLnBrk="1" hangingPunct="1"/>
            <a:r>
              <a:rPr lang="en-GB" altLang="en-US" dirty="0" smtClean="0"/>
              <a:t>Effective and reflective practitioners need support as well as </a:t>
            </a:r>
            <a:r>
              <a:rPr lang="en-GB" altLang="en-US" dirty="0" smtClean="0"/>
              <a:t>challenge </a:t>
            </a:r>
            <a:r>
              <a:rPr lang="en-GB" altLang="en-US" dirty="0" smtClean="0"/>
              <a:t>in order to develop the competence to make sound decisions and take appropriate action.  </a:t>
            </a:r>
            <a:r>
              <a:rPr lang="en-GB" altLang="en-US" dirty="0" err="1" smtClean="0"/>
              <a:t>Hoggarth</a:t>
            </a:r>
            <a:r>
              <a:rPr lang="en-GB" altLang="en-US" dirty="0" smtClean="0"/>
              <a:t> (2009: 53) suggests that a ‘</a:t>
            </a:r>
            <a:r>
              <a:rPr lang="en-GB" altLang="en-US" dirty="0" err="1" smtClean="0"/>
              <a:t>jobsworth</a:t>
            </a:r>
            <a:r>
              <a:rPr lang="en-GB" altLang="en-US" dirty="0" smtClean="0"/>
              <a:t>’ manager is undoubtedly not a leader but that the two roles are inextricably linked’ and the effective manager will show leadership qualities.</a:t>
            </a:r>
          </a:p>
        </p:txBody>
      </p:sp>
    </p:spTree>
    <p:extLst>
      <p:ext uri="{BB962C8B-B14F-4D97-AF65-F5344CB8AC3E}">
        <p14:creationId xmlns:p14="http://schemas.microsoft.com/office/powerpoint/2010/main" val="3921738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References</a:t>
            </a:r>
          </a:p>
        </p:txBody>
      </p:sp>
      <p:sp>
        <p:nvSpPr>
          <p:cNvPr id="22531" name="Rectangle 3"/>
          <p:cNvSpPr>
            <a:spLocks noGrp="1" noChangeArrowheads="1"/>
          </p:cNvSpPr>
          <p:nvPr>
            <p:ph type="body" idx="1"/>
          </p:nvPr>
        </p:nvSpPr>
        <p:spPr/>
        <p:txBody>
          <a:bodyPr/>
          <a:lstStyle/>
          <a:p>
            <a:pPr eaLnBrk="1" hangingPunct="1"/>
            <a:r>
              <a:rPr lang="en-GB" altLang="en-US" sz="1600"/>
              <a:t>Business Link </a:t>
            </a:r>
            <a:r>
              <a:rPr lang="en-GB" altLang="en-US" sz="1600">
                <a:hlinkClick r:id="rId2"/>
              </a:rPr>
              <a:t>http://www.businesslink.gov.uk/bdotg/action/detail?type=RESOURCES&amp;itemId=1073791751</a:t>
            </a:r>
            <a:r>
              <a:rPr lang="en-GB" altLang="en-US" sz="1600"/>
              <a:t> [30.03.10]</a:t>
            </a:r>
          </a:p>
          <a:p>
            <a:pPr eaLnBrk="1" hangingPunct="1">
              <a:buFontTx/>
              <a:buNone/>
            </a:pPr>
            <a:endParaRPr lang="en-GB" altLang="en-US" sz="1600"/>
          </a:p>
          <a:p>
            <a:pPr eaLnBrk="1" hangingPunct="1"/>
            <a:r>
              <a:rPr lang="en-GB" altLang="en-US" sz="1600"/>
              <a:t>Hoggarth L, Managing People, in Tyler M, Hoggarth L, and Merton B, (2009) </a:t>
            </a:r>
            <a:r>
              <a:rPr lang="en-GB" altLang="en-US" sz="1600" i="1"/>
              <a:t>Managing Modern Youth Work, </a:t>
            </a:r>
            <a:r>
              <a:rPr lang="en-GB" altLang="en-US" sz="1600"/>
              <a:t>Exeter: Learning Matters.</a:t>
            </a:r>
          </a:p>
        </p:txBody>
      </p:sp>
    </p:spTree>
    <p:extLst>
      <p:ext uri="{BB962C8B-B14F-4D97-AF65-F5344CB8AC3E}">
        <p14:creationId xmlns:p14="http://schemas.microsoft.com/office/powerpoint/2010/main" val="2900654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755</Words>
  <Application>Microsoft Office PowerPoint</Application>
  <PresentationFormat>Widescreen</PresentationFormat>
  <Paragraphs>137</Paragraphs>
  <Slides>15</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15</vt:i4>
      </vt:variant>
    </vt:vector>
  </HeadingPairs>
  <TitlesOfParts>
    <vt:vector size="20" baseType="lpstr">
      <vt:lpstr>Arial</vt:lpstr>
      <vt:lpstr>Calibri</vt:lpstr>
      <vt:lpstr>Calibri Light</vt:lpstr>
      <vt:lpstr>Office Theme</vt:lpstr>
      <vt:lpstr>Microsoft Excel Chart</vt:lpstr>
      <vt:lpstr>Leadership and Management in Context</vt:lpstr>
      <vt:lpstr>The past is a foreign country</vt:lpstr>
      <vt:lpstr>PowerPoint Presentation</vt:lpstr>
      <vt:lpstr>Line manager responsibilities</vt:lpstr>
      <vt:lpstr>What characteristics are required?</vt:lpstr>
      <vt:lpstr>Another perspective on desired results</vt:lpstr>
      <vt:lpstr>Effectiveness</vt:lpstr>
      <vt:lpstr>Efficiency</vt:lpstr>
      <vt:lpstr>PowerPoint Presentation</vt:lpstr>
      <vt:lpstr>Group exercise: managing performance</vt:lpstr>
      <vt:lpstr>Spring cleaning</vt:lpstr>
      <vt:lpstr>Planning </vt:lpstr>
      <vt:lpstr>Benefits of defining performance targets </vt:lpstr>
      <vt:lpstr>Risks with Appraisal</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in Context</dc:title>
  <dc:creator>Darrell Williams</dc:creator>
  <cp:lastModifiedBy>Darrell Williams</cp:lastModifiedBy>
  <cp:revision>1</cp:revision>
  <dcterms:created xsi:type="dcterms:W3CDTF">2016-10-11T12:55:25Z</dcterms:created>
  <dcterms:modified xsi:type="dcterms:W3CDTF">2016-10-11T12:55:44Z</dcterms:modified>
</cp:coreProperties>
</file>