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handoutMasterIdLst>
    <p:handoutMasterId r:id="rId24"/>
  </p:handoutMasterIdLst>
  <p:sldIdLst>
    <p:sldId id="256" r:id="rId5"/>
    <p:sldId id="271" r:id="rId6"/>
    <p:sldId id="257" r:id="rId7"/>
    <p:sldId id="258" r:id="rId8"/>
    <p:sldId id="259" r:id="rId9"/>
    <p:sldId id="260" r:id="rId10"/>
    <p:sldId id="261" r:id="rId11"/>
    <p:sldId id="273" r:id="rId12"/>
    <p:sldId id="263" r:id="rId13"/>
    <p:sldId id="276" r:id="rId14"/>
    <p:sldId id="264" r:id="rId15"/>
    <p:sldId id="265" r:id="rId16"/>
    <p:sldId id="266" r:id="rId17"/>
    <p:sldId id="268" r:id="rId18"/>
    <p:sldId id="269" r:id="rId19"/>
    <p:sldId id="274" r:id="rId20"/>
    <p:sldId id="270"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014067"/>
    <a:srgbClr val="3F3F3F"/>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74" autoAdjust="0"/>
  </p:normalViewPr>
  <p:slideViewPr>
    <p:cSldViewPr snapToGrid="0" showGuides="1">
      <p:cViewPr>
        <p:scale>
          <a:sx n="97" d="100"/>
          <a:sy n="97" d="100"/>
        </p:scale>
        <p:origin x="84" y="216"/>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18A108-22A9-40DC-ACA9-9DE4979F6B3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9B1F9E9-51B7-4769-9AF1-7B9CD0CC6088}">
      <dgm:prSet/>
      <dgm:spPr/>
      <dgm:t>
        <a:bodyPr/>
        <a:lstStyle/>
        <a:p>
          <a:pPr>
            <a:lnSpc>
              <a:spcPct val="100000"/>
            </a:lnSpc>
          </a:pPr>
          <a:r>
            <a:rPr lang="en-GB" b="1" dirty="0"/>
            <a:t>Therefore, a heavy responsibility is placed on managers and the activity of management on the processes, systems and styles of management. </a:t>
          </a:r>
          <a:endParaRPr lang="en-US" b="1" dirty="0"/>
        </a:p>
      </dgm:t>
    </dgm:pt>
    <dgm:pt modelId="{1C65CACF-D1CF-4146-9FC6-CA0ABD01BCE1}" type="parTrans" cxnId="{964355AB-D976-4A3A-901D-5E26BE4BD486}">
      <dgm:prSet/>
      <dgm:spPr/>
      <dgm:t>
        <a:bodyPr/>
        <a:lstStyle/>
        <a:p>
          <a:endParaRPr lang="en-US"/>
        </a:p>
      </dgm:t>
    </dgm:pt>
    <dgm:pt modelId="{FB494ED0-0EB7-439B-AC08-ECC22C8AE80D}" type="sibTrans" cxnId="{964355AB-D976-4A3A-901D-5E26BE4BD486}">
      <dgm:prSet/>
      <dgm:spPr/>
      <dgm:t>
        <a:bodyPr/>
        <a:lstStyle/>
        <a:p>
          <a:endParaRPr lang="en-US"/>
        </a:p>
      </dgm:t>
    </dgm:pt>
    <dgm:pt modelId="{77A07840-9E82-4D69-A890-5AA103AF14C8}">
      <dgm:prSet/>
      <dgm:spPr/>
      <dgm:t>
        <a:bodyPr/>
        <a:lstStyle/>
        <a:p>
          <a:pPr>
            <a:lnSpc>
              <a:spcPct val="100000"/>
            </a:lnSpc>
          </a:pPr>
          <a:r>
            <a:rPr lang="en-GB" b="1" dirty="0"/>
            <a:t>Attention must be given to the work environment and appropriate systems of motivation, job satisfaction and rewards. </a:t>
          </a:r>
          <a:endParaRPr lang="en-US" b="1" dirty="0"/>
        </a:p>
      </dgm:t>
    </dgm:pt>
    <dgm:pt modelId="{2864A283-7455-435D-802C-0410E60C104C}" type="parTrans" cxnId="{5E212791-4343-455D-93CB-38F25BD16914}">
      <dgm:prSet/>
      <dgm:spPr/>
      <dgm:t>
        <a:bodyPr/>
        <a:lstStyle/>
        <a:p>
          <a:endParaRPr lang="en-US"/>
        </a:p>
      </dgm:t>
    </dgm:pt>
    <dgm:pt modelId="{5D136DD0-A468-4013-9C9C-15CD73F74D5E}" type="sibTrans" cxnId="{5E212791-4343-455D-93CB-38F25BD16914}">
      <dgm:prSet/>
      <dgm:spPr/>
      <dgm:t>
        <a:bodyPr/>
        <a:lstStyle/>
        <a:p>
          <a:endParaRPr lang="en-US"/>
        </a:p>
      </dgm:t>
    </dgm:pt>
    <dgm:pt modelId="{45B71732-A3DB-4930-9801-7A2C2AC2A565}">
      <dgm:prSet/>
      <dgm:spPr/>
      <dgm:t>
        <a:bodyPr/>
        <a:lstStyle/>
        <a:p>
          <a:pPr>
            <a:lnSpc>
              <a:spcPct val="100000"/>
            </a:lnSpc>
          </a:pPr>
          <a:r>
            <a:rPr lang="en-GB" b="1" dirty="0"/>
            <a:t>It is important to remember that improvement in organisational performance will come about only through the people who are the organisation.</a:t>
          </a:r>
          <a:endParaRPr lang="en-US" b="1" dirty="0"/>
        </a:p>
      </dgm:t>
    </dgm:pt>
    <dgm:pt modelId="{785C4F5B-CD6B-4E4D-A333-6ABFA0881970}" type="parTrans" cxnId="{D22D03DD-55A9-472F-9A25-03F35CE77D12}">
      <dgm:prSet/>
      <dgm:spPr/>
      <dgm:t>
        <a:bodyPr/>
        <a:lstStyle/>
        <a:p>
          <a:endParaRPr lang="en-US"/>
        </a:p>
      </dgm:t>
    </dgm:pt>
    <dgm:pt modelId="{45F08CCF-4AAC-4099-86A7-55477BDC1B5D}" type="sibTrans" cxnId="{D22D03DD-55A9-472F-9A25-03F35CE77D12}">
      <dgm:prSet/>
      <dgm:spPr/>
      <dgm:t>
        <a:bodyPr/>
        <a:lstStyle/>
        <a:p>
          <a:endParaRPr lang="en-US"/>
        </a:p>
      </dgm:t>
    </dgm:pt>
    <dgm:pt modelId="{43F4E82C-CB07-4812-AFAE-D65F82401BAD}" type="pres">
      <dgm:prSet presAssocID="{AB18A108-22A9-40DC-ACA9-9DE4979F6B3B}" presName="root" presStyleCnt="0">
        <dgm:presLayoutVars>
          <dgm:dir/>
          <dgm:resizeHandles val="exact"/>
        </dgm:presLayoutVars>
      </dgm:prSet>
      <dgm:spPr/>
    </dgm:pt>
    <dgm:pt modelId="{418212C4-FB2B-4FA4-AB33-5BED7736CBA6}" type="pres">
      <dgm:prSet presAssocID="{79B1F9E9-51B7-4769-9AF1-7B9CD0CC6088}" presName="compNode" presStyleCnt="0"/>
      <dgm:spPr/>
    </dgm:pt>
    <dgm:pt modelId="{7CE86CB9-C8D9-4FD8-A560-4AFB53150009}" type="pres">
      <dgm:prSet presAssocID="{79B1F9E9-51B7-4769-9AF1-7B9CD0CC6088}" presName="bgRect" presStyleLbl="bgShp" presStyleIdx="0" presStyleCnt="3" custLinFactNeighborX="13917" custLinFactNeighborY="1247"/>
      <dgm:spPr/>
    </dgm:pt>
    <dgm:pt modelId="{BD94B249-68D1-4E22-AD97-61DEA5829E99}" type="pres">
      <dgm:prSet presAssocID="{79B1F9E9-51B7-4769-9AF1-7B9CD0CC608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FFE7E50D-296C-428E-ABCD-89779B4E46AE}" type="pres">
      <dgm:prSet presAssocID="{79B1F9E9-51B7-4769-9AF1-7B9CD0CC6088}" presName="spaceRect" presStyleCnt="0"/>
      <dgm:spPr/>
    </dgm:pt>
    <dgm:pt modelId="{CE858DB7-EA0B-47A8-9A46-22CE851CCCD1}" type="pres">
      <dgm:prSet presAssocID="{79B1F9E9-51B7-4769-9AF1-7B9CD0CC6088}" presName="parTx" presStyleLbl="revTx" presStyleIdx="0" presStyleCnt="3">
        <dgm:presLayoutVars>
          <dgm:chMax val="0"/>
          <dgm:chPref val="0"/>
        </dgm:presLayoutVars>
      </dgm:prSet>
      <dgm:spPr/>
    </dgm:pt>
    <dgm:pt modelId="{4E9A5310-49AA-46F8-BBD1-EDBC90F5F84D}" type="pres">
      <dgm:prSet presAssocID="{FB494ED0-0EB7-439B-AC08-ECC22C8AE80D}" presName="sibTrans" presStyleCnt="0"/>
      <dgm:spPr/>
    </dgm:pt>
    <dgm:pt modelId="{2B802780-706D-499E-9AB4-E4FAA3E4448A}" type="pres">
      <dgm:prSet presAssocID="{77A07840-9E82-4D69-A890-5AA103AF14C8}" presName="compNode" presStyleCnt="0"/>
      <dgm:spPr/>
    </dgm:pt>
    <dgm:pt modelId="{7F0CB8BA-E0AC-46B5-A131-2FA0B0C63904}" type="pres">
      <dgm:prSet presAssocID="{77A07840-9E82-4D69-A890-5AA103AF14C8}" presName="bgRect" presStyleLbl="bgShp" presStyleIdx="1" presStyleCnt="3"/>
      <dgm:spPr/>
    </dgm:pt>
    <dgm:pt modelId="{90AA86BF-8D99-4412-80C5-9392FF8A4BE8}" type="pres">
      <dgm:prSet presAssocID="{77A07840-9E82-4D69-A890-5AA103AF14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BBA4E4A0-1CDB-4B2C-B10F-105FA35ECCF8}" type="pres">
      <dgm:prSet presAssocID="{77A07840-9E82-4D69-A890-5AA103AF14C8}" presName="spaceRect" presStyleCnt="0"/>
      <dgm:spPr/>
    </dgm:pt>
    <dgm:pt modelId="{43D725AF-B9A5-43E0-8FB6-63EC194F05DE}" type="pres">
      <dgm:prSet presAssocID="{77A07840-9E82-4D69-A890-5AA103AF14C8}" presName="parTx" presStyleLbl="revTx" presStyleIdx="1" presStyleCnt="3">
        <dgm:presLayoutVars>
          <dgm:chMax val="0"/>
          <dgm:chPref val="0"/>
        </dgm:presLayoutVars>
      </dgm:prSet>
      <dgm:spPr/>
    </dgm:pt>
    <dgm:pt modelId="{ED4A21B4-2B9E-4922-B548-A357C041F9C0}" type="pres">
      <dgm:prSet presAssocID="{5D136DD0-A468-4013-9C9C-15CD73F74D5E}" presName="sibTrans" presStyleCnt="0"/>
      <dgm:spPr/>
    </dgm:pt>
    <dgm:pt modelId="{DC0F5C8E-8B42-4CD1-9588-2316F30F6DDC}" type="pres">
      <dgm:prSet presAssocID="{45B71732-A3DB-4930-9801-7A2C2AC2A565}" presName="compNode" presStyleCnt="0"/>
      <dgm:spPr/>
    </dgm:pt>
    <dgm:pt modelId="{D6293A6C-C25B-4780-A44C-4C32644453B2}" type="pres">
      <dgm:prSet presAssocID="{45B71732-A3DB-4930-9801-7A2C2AC2A565}" presName="bgRect" presStyleLbl="bgShp" presStyleIdx="2" presStyleCnt="3"/>
      <dgm:spPr/>
    </dgm:pt>
    <dgm:pt modelId="{94C6E78A-407B-423C-B508-652510319A49}" type="pres">
      <dgm:prSet presAssocID="{45B71732-A3DB-4930-9801-7A2C2AC2A56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6999C8DE-549E-4EB2-BAEC-0871A2652C1B}" type="pres">
      <dgm:prSet presAssocID="{45B71732-A3DB-4930-9801-7A2C2AC2A565}" presName="spaceRect" presStyleCnt="0"/>
      <dgm:spPr/>
    </dgm:pt>
    <dgm:pt modelId="{0411FD9C-1946-44C8-8ABD-26128DBFAC0E}" type="pres">
      <dgm:prSet presAssocID="{45B71732-A3DB-4930-9801-7A2C2AC2A565}" presName="parTx" presStyleLbl="revTx" presStyleIdx="2" presStyleCnt="3">
        <dgm:presLayoutVars>
          <dgm:chMax val="0"/>
          <dgm:chPref val="0"/>
        </dgm:presLayoutVars>
      </dgm:prSet>
      <dgm:spPr/>
    </dgm:pt>
  </dgm:ptLst>
  <dgm:cxnLst>
    <dgm:cxn modelId="{4D315B0D-316F-4242-B21C-56586CE0DE2D}" type="presOf" srcId="{79B1F9E9-51B7-4769-9AF1-7B9CD0CC6088}" destId="{CE858DB7-EA0B-47A8-9A46-22CE851CCCD1}" srcOrd="0" destOrd="0" presId="urn:microsoft.com/office/officeart/2018/2/layout/IconVerticalSolidList"/>
    <dgm:cxn modelId="{5E212791-4343-455D-93CB-38F25BD16914}" srcId="{AB18A108-22A9-40DC-ACA9-9DE4979F6B3B}" destId="{77A07840-9E82-4D69-A890-5AA103AF14C8}" srcOrd="1" destOrd="0" parTransId="{2864A283-7455-435D-802C-0410E60C104C}" sibTransId="{5D136DD0-A468-4013-9C9C-15CD73F74D5E}"/>
    <dgm:cxn modelId="{A6392695-053F-4AEA-9098-36BBD60E5328}" type="presOf" srcId="{77A07840-9E82-4D69-A890-5AA103AF14C8}" destId="{43D725AF-B9A5-43E0-8FB6-63EC194F05DE}" srcOrd="0" destOrd="0" presId="urn:microsoft.com/office/officeart/2018/2/layout/IconVerticalSolidList"/>
    <dgm:cxn modelId="{964355AB-D976-4A3A-901D-5E26BE4BD486}" srcId="{AB18A108-22A9-40DC-ACA9-9DE4979F6B3B}" destId="{79B1F9E9-51B7-4769-9AF1-7B9CD0CC6088}" srcOrd="0" destOrd="0" parTransId="{1C65CACF-D1CF-4146-9FC6-CA0ABD01BCE1}" sibTransId="{FB494ED0-0EB7-439B-AC08-ECC22C8AE80D}"/>
    <dgm:cxn modelId="{13C2A2D0-56B3-48F5-8EA7-5F1939D0D517}" type="presOf" srcId="{45B71732-A3DB-4930-9801-7A2C2AC2A565}" destId="{0411FD9C-1946-44C8-8ABD-26128DBFAC0E}" srcOrd="0" destOrd="0" presId="urn:microsoft.com/office/officeart/2018/2/layout/IconVerticalSolidList"/>
    <dgm:cxn modelId="{D22D03DD-55A9-472F-9A25-03F35CE77D12}" srcId="{AB18A108-22A9-40DC-ACA9-9DE4979F6B3B}" destId="{45B71732-A3DB-4930-9801-7A2C2AC2A565}" srcOrd="2" destOrd="0" parTransId="{785C4F5B-CD6B-4E4D-A333-6ABFA0881970}" sibTransId="{45F08CCF-4AAC-4099-86A7-55477BDC1B5D}"/>
    <dgm:cxn modelId="{73E7B5F5-D9E7-4596-89A8-1A2A2FD64F79}" type="presOf" srcId="{AB18A108-22A9-40DC-ACA9-9DE4979F6B3B}" destId="{43F4E82C-CB07-4812-AFAE-D65F82401BAD}" srcOrd="0" destOrd="0" presId="urn:microsoft.com/office/officeart/2018/2/layout/IconVerticalSolidList"/>
    <dgm:cxn modelId="{1334F936-127E-42ED-9F0F-29BC3495BEBE}" type="presParOf" srcId="{43F4E82C-CB07-4812-AFAE-D65F82401BAD}" destId="{418212C4-FB2B-4FA4-AB33-5BED7736CBA6}" srcOrd="0" destOrd="0" presId="urn:microsoft.com/office/officeart/2018/2/layout/IconVerticalSolidList"/>
    <dgm:cxn modelId="{B00CB3A1-3CFA-4F14-882D-FB9CBD5F9AD5}" type="presParOf" srcId="{418212C4-FB2B-4FA4-AB33-5BED7736CBA6}" destId="{7CE86CB9-C8D9-4FD8-A560-4AFB53150009}" srcOrd="0" destOrd="0" presId="urn:microsoft.com/office/officeart/2018/2/layout/IconVerticalSolidList"/>
    <dgm:cxn modelId="{1137F312-0445-4004-9343-130F89E45A8F}" type="presParOf" srcId="{418212C4-FB2B-4FA4-AB33-5BED7736CBA6}" destId="{BD94B249-68D1-4E22-AD97-61DEA5829E99}" srcOrd="1" destOrd="0" presId="urn:microsoft.com/office/officeart/2018/2/layout/IconVerticalSolidList"/>
    <dgm:cxn modelId="{5D69526C-EAFA-4D59-853D-553231967E1D}" type="presParOf" srcId="{418212C4-FB2B-4FA4-AB33-5BED7736CBA6}" destId="{FFE7E50D-296C-428E-ABCD-89779B4E46AE}" srcOrd="2" destOrd="0" presId="urn:microsoft.com/office/officeart/2018/2/layout/IconVerticalSolidList"/>
    <dgm:cxn modelId="{387AE6DC-727C-4911-B7BF-B9C1DA80B371}" type="presParOf" srcId="{418212C4-FB2B-4FA4-AB33-5BED7736CBA6}" destId="{CE858DB7-EA0B-47A8-9A46-22CE851CCCD1}" srcOrd="3" destOrd="0" presId="urn:microsoft.com/office/officeart/2018/2/layout/IconVerticalSolidList"/>
    <dgm:cxn modelId="{BEC5A973-CFA9-4F6D-BAC7-C4CC0986BC7A}" type="presParOf" srcId="{43F4E82C-CB07-4812-AFAE-D65F82401BAD}" destId="{4E9A5310-49AA-46F8-BBD1-EDBC90F5F84D}" srcOrd="1" destOrd="0" presId="urn:microsoft.com/office/officeart/2018/2/layout/IconVerticalSolidList"/>
    <dgm:cxn modelId="{D1272914-FDE1-427E-919B-270E672D2A44}" type="presParOf" srcId="{43F4E82C-CB07-4812-AFAE-D65F82401BAD}" destId="{2B802780-706D-499E-9AB4-E4FAA3E4448A}" srcOrd="2" destOrd="0" presId="urn:microsoft.com/office/officeart/2018/2/layout/IconVerticalSolidList"/>
    <dgm:cxn modelId="{B891F739-FBF0-4498-AAF7-37C2FFFB5B11}" type="presParOf" srcId="{2B802780-706D-499E-9AB4-E4FAA3E4448A}" destId="{7F0CB8BA-E0AC-46B5-A131-2FA0B0C63904}" srcOrd="0" destOrd="0" presId="urn:microsoft.com/office/officeart/2018/2/layout/IconVerticalSolidList"/>
    <dgm:cxn modelId="{E76AC1B5-967A-4209-B7E1-43B5E5414699}" type="presParOf" srcId="{2B802780-706D-499E-9AB4-E4FAA3E4448A}" destId="{90AA86BF-8D99-4412-80C5-9392FF8A4BE8}" srcOrd="1" destOrd="0" presId="urn:microsoft.com/office/officeart/2018/2/layout/IconVerticalSolidList"/>
    <dgm:cxn modelId="{13AD082F-6CED-4E6E-AA68-11EFF716830D}" type="presParOf" srcId="{2B802780-706D-499E-9AB4-E4FAA3E4448A}" destId="{BBA4E4A0-1CDB-4B2C-B10F-105FA35ECCF8}" srcOrd="2" destOrd="0" presId="urn:microsoft.com/office/officeart/2018/2/layout/IconVerticalSolidList"/>
    <dgm:cxn modelId="{D8C4FC00-D42E-4BB4-AC89-89F5C06910E1}" type="presParOf" srcId="{2B802780-706D-499E-9AB4-E4FAA3E4448A}" destId="{43D725AF-B9A5-43E0-8FB6-63EC194F05DE}" srcOrd="3" destOrd="0" presId="urn:microsoft.com/office/officeart/2018/2/layout/IconVerticalSolidList"/>
    <dgm:cxn modelId="{88D8D6C0-DC51-48FD-B6DC-E0A8D711CE58}" type="presParOf" srcId="{43F4E82C-CB07-4812-AFAE-D65F82401BAD}" destId="{ED4A21B4-2B9E-4922-B548-A357C041F9C0}" srcOrd="3" destOrd="0" presId="urn:microsoft.com/office/officeart/2018/2/layout/IconVerticalSolidList"/>
    <dgm:cxn modelId="{C3D8D50D-4ADB-4AB1-A79D-44026F699579}" type="presParOf" srcId="{43F4E82C-CB07-4812-AFAE-D65F82401BAD}" destId="{DC0F5C8E-8B42-4CD1-9588-2316F30F6DDC}" srcOrd="4" destOrd="0" presId="urn:microsoft.com/office/officeart/2018/2/layout/IconVerticalSolidList"/>
    <dgm:cxn modelId="{AF38FDA2-DEE3-4C8A-BDA8-F1D39691F643}" type="presParOf" srcId="{DC0F5C8E-8B42-4CD1-9588-2316F30F6DDC}" destId="{D6293A6C-C25B-4780-A44C-4C32644453B2}" srcOrd="0" destOrd="0" presId="urn:microsoft.com/office/officeart/2018/2/layout/IconVerticalSolidList"/>
    <dgm:cxn modelId="{58143E52-2BB4-418F-91F6-4F5E27DCE3F8}" type="presParOf" srcId="{DC0F5C8E-8B42-4CD1-9588-2316F30F6DDC}" destId="{94C6E78A-407B-423C-B508-652510319A49}" srcOrd="1" destOrd="0" presId="urn:microsoft.com/office/officeart/2018/2/layout/IconVerticalSolidList"/>
    <dgm:cxn modelId="{D8FF4006-A239-470C-9EF6-EDA0C8BBEE39}" type="presParOf" srcId="{DC0F5C8E-8B42-4CD1-9588-2316F30F6DDC}" destId="{6999C8DE-549E-4EB2-BAEC-0871A2652C1B}" srcOrd="2" destOrd="0" presId="urn:microsoft.com/office/officeart/2018/2/layout/IconVerticalSolidList"/>
    <dgm:cxn modelId="{351FB306-590B-4226-9224-76AB755DCF34}" type="presParOf" srcId="{DC0F5C8E-8B42-4CD1-9588-2316F30F6DDC}" destId="{0411FD9C-1946-44C8-8ABD-26128DBFAC0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FA8F7A-8C4D-4E3D-AFCD-D9088D38E093}"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781A6D6C-6CD7-4CC9-85A5-921445B37601}">
      <dgm:prSet/>
      <dgm:spPr/>
      <dgm:t>
        <a:bodyPr/>
        <a:lstStyle/>
        <a:p>
          <a:pPr>
            <a:defRPr b="1"/>
          </a:pPr>
          <a:r>
            <a:rPr lang="en-GB"/>
            <a:t>Encourage Productivity</a:t>
          </a:r>
          <a:endParaRPr lang="en-US"/>
        </a:p>
      </dgm:t>
    </dgm:pt>
    <dgm:pt modelId="{F0343B0D-F027-4BB7-BCDC-F7FEEE20BC93}" type="parTrans" cxnId="{6A6FADFD-3500-42E3-8E98-62624D09FB6D}">
      <dgm:prSet/>
      <dgm:spPr/>
      <dgm:t>
        <a:bodyPr/>
        <a:lstStyle/>
        <a:p>
          <a:endParaRPr lang="en-US"/>
        </a:p>
      </dgm:t>
    </dgm:pt>
    <dgm:pt modelId="{E3D8EF34-A725-4F84-8CDE-97BEA2BB67E1}" type="sibTrans" cxnId="{6A6FADFD-3500-42E3-8E98-62624D09FB6D}">
      <dgm:prSet/>
      <dgm:spPr/>
      <dgm:t>
        <a:bodyPr/>
        <a:lstStyle/>
        <a:p>
          <a:endParaRPr lang="en-US"/>
        </a:p>
      </dgm:t>
    </dgm:pt>
    <dgm:pt modelId="{0BEADA7F-7C44-46CC-A1A4-76DE6A60B5AF}">
      <dgm:prSet/>
      <dgm:spPr/>
      <dgm:t>
        <a:bodyPr/>
        <a:lstStyle/>
        <a:p>
          <a:pPr>
            <a:buFont typeface="Arial" panose="020B0604020202020204" pitchFamily="34" charset="0"/>
            <a:buChar char="•"/>
          </a:pPr>
          <a:r>
            <a:rPr lang="en-GB" b="0" i="0" dirty="0"/>
            <a:t>Have short daily meetings</a:t>
          </a:r>
          <a:endParaRPr lang="en-US" dirty="0"/>
        </a:p>
      </dgm:t>
    </dgm:pt>
    <dgm:pt modelId="{8642D83F-EF30-4438-8BF6-383F4A3C828B}" type="parTrans" cxnId="{BB9F0B4A-FC82-4CE1-8140-3C5D8041221D}">
      <dgm:prSet/>
      <dgm:spPr/>
      <dgm:t>
        <a:bodyPr/>
        <a:lstStyle/>
        <a:p>
          <a:endParaRPr lang="en-US"/>
        </a:p>
      </dgm:t>
    </dgm:pt>
    <dgm:pt modelId="{181A8EAB-2BEF-4087-90A4-80EF0E85532F}" type="sibTrans" cxnId="{BB9F0B4A-FC82-4CE1-8140-3C5D8041221D}">
      <dgm:prSet/>
      <dgm:spPr/>
      <dgm:t>
        <a:bodyPr/>
        <a:lstStyle/>
        <a:p>
          <a:endParaRPr lang="en-US"/>
        </a:p>
      </dgm:t>
    </dgm:pt>
    <dgm:pt modelId="{2370A181-B070-4361-8160-3445489D8275}">
      <dgm:prSet/>
      <dgm:spPr/>
      <dgm:t>
        <a:bodyPr/>
        <a:lstStyle/>
        <a:p>
          <a:pPr>
            <a:buNone/>
          </a:pPr>
          <a:r>
            <a:rPr lang="en-GB" dirty="0"/>
            <a:t>Environment / Culture (Google)</a:t>
          </a:r>
          <a:endParaRPr lang="en-US" dirty="0"/>
        </a:p>
      </dgm:t>
    </dgm:pt>
    <dgm:pt modelId="{482C35D3-69C8-4378-A316-252340106B36}" type="parTrans" cxnId="{E8169FE2-7E52-4C4C-BB8E-3C5ED8D19E05}">
      <dgm:prSet/>
      <dgm:spPr/>
      <dgm:t>
        <a:bodyPr/>
        <a:lstStyle/>
        <a:p>
          <a:endParaRPr lang="en-US"/>
        </a:p>
      </dgm:t>
    </dgm:pt>
    <dgm:pt modelId="{A7AB8A19-172E-46AE-93CA-BE9E4DE51B27}" type="sibTrans" cxnId="{E8169FE2-7E52-4C4C-BB8E-3C5ED8D19E05}">
      <dgm:prSet/>
      <dgm:spPr/>
      <dgm:t>
        <a:bodyPr/>
        <a:lstStyle/>
        <a:p>
          <a:endParaRPr lang="en-US"/>
        </a:p>
      </dgm:t>
    </dgm:pt>
    <dgm:pt modelId="{C5BB3C8A-8ABF-4FCE-8316-9507E2446FBA}">
      <dgm:prSet/>
      <dgm:spPr/>
      <dgm:t>
        <a:bodyPr/>
        <a:lstStyle/>
        <a:p>
          <a:pPr>
            <a:defRPr b="1"/>
          </a:pPr>
          <a:r>
            <a:rPr lang="en-GB"/>
            <a:t>Relationships</a:t>
          </a:r>
          <a:endParaRPr lang="en-US"/>
        </a:p>
      </dgm:t>
    </dgm:pt>
    <dgm:pt modelId="{022CFC27-3D9F-4C75-9E8B-8424CE0E7E64}" type="parTrans" cxnId="{109BC1BF-F3C3-4AFA-B4C5-2F556FF09E09}">
      <dgm:prSet/>
      <dgm:spPr/>
      <dgm:t>
        <a:bodyPr/>
        <a:lstStyle/>
        <a:p>
          <a:endParaRPr lang="en-US"/>
        </a:p>
      </dgm:t>
    </dgm:pt>
    <dgm:pt modelId="{AB450F99-2952-4AB4-97C2-157E8CF05E16}" type="sibTrans" cxnId="{109BC1BF-F3C3-4AFA-B4C5-2F556FF09E09}">
      <dgm:prSet/>
      <dgm:spPr/>
      <dgm:t>
        <a:bodyPr/>
        <a:lstStyle/>
        <a:p>
          <a:endParaRPr lang="en-US"/>
        </a:p>
      </dgm:t>
    </dgm:pt>
    <dgm:pt modelId="{DDAAE66F-FEF3-43F8-8C8C-A537A8CD6C10}">
      <dgm:prSet/>
      <dgm:spPr/>
      <dgm:t>
        <a:bodyPr/>
        <a:lstStyle/>
        <a:p>
          <a:r>
            <a:rPr lang="en-GB"/>
            <a:t>Setting clear goals / expectations</a:t>
          </a:r>
          <a:endParaRPr lang="en-US"/>
        </a:p>
      </dgm:t>
    </dgm:pt>
    <dgm:pt modelId="{9DEBC0ED-4804-455C-8F42-7BD4065BB2E0}" type="parTrans" cxnId="{7CF4CDC8-B502-4F30-8AE8-A7D2F1DC77A1}">
      <dgm:prSet/>
      <dgm:spPr/>
      <dgm:t>
        <a:bodyPr/>
        <a:lstStyle/>
        <a:p>
          <a:endParaRPr lang="en-US"/>
        </a:p>
      </dgm:t>
    </dgm:pt>
    <dgm:pt modelId="{82BF0175-53C9-4021-960C-9B24A18F53A6}" type="sibTrans" cxnId="{7CF4CDC8-B502-4F30-8AE8-A7D2F1DC77A1}">
      <dgm:prSet/>
      <dgm:spPr/>
      <dgm:t>
        <a:bodyPr/>
        <a:lstStyle/>
        <a:p>
          <a:endParaRPr lang="en-US"/>
        </a:p>
      </dgm:t>
    </dgm:pt>
    <dgm:pt modelId="{1054A76F-DD08-4039-B9A6-8E5FB3962927}">
      <dgm:prSet/>
      <dgm:spPr/>
      <dgm:t>
        <a:bodyPr/>
        <a:lstStyle/>
        <a:p>
          <a:r>
            <a:rPr lang="en-GB"/>
            <a:t>Employees are on the same page</a:t>
          </a:r>
          <a:endParaRPr lang="en-US"/>
        </a:p>
      </dgm:t>
    </dgm:pt>
    <dgm:pt modelId="{D0A97666-9183-4742-9E0F-BE1C09741706}" type="parTrans" cxnId="{5F124BF1-9156-48E4-993A-625B4CF85473}">
      <dgm:prSet/>
      <dgm:spPr/>
      <dgm:t>
        <a:bodyPr/>
        <a:lstStyle/>
        <a:p>
          <a:endParaRPr lang="en-US"/>
        </a:p>
      </dgm:t>
    </dgm:pt>
    <dgm:pt modelId="{02C32F7E-6E68-49F8-84E3-195CC2A5C13B}" type="sibTrans" cxnId="{5F124BF1-9156-48E4-993A-625B4CF85473}">
      <dgm:prSet/>
      <dgm:spPr/>
      <dgm:t>
        <a:bodyPr/>
        <a:lstStyle/>
        <a:p>
          <a:endParaRPr lang="en-US"/>
        </a:p>
      </dgm:t>
    </dgm:pt>
    <dgm:pt modelId="{B9357923-AD62-49FC-8BA8-4C3DD6DB87D1}">
      <dgm:prSet/>
      <dgm:spPr/>
      <dgm:t>
        <a:bodyPr/>
        <a:lstStyle/>
        <a:p>
          <a:pPr>
            <a:defRPr b="1"/>
          </a:pPr>
          <a:r>
            <a:rPr lang="en-GB"/>
            <a:t>Staff Turnover </a:t>
          </a:r>
          <a:endParaRPr lang="en-US"/>
        </a:p>
      </dgm:t>
    </dgm:pt>
    <dgm:pt modelId="{E9BB3A58-46E1-4409-B963-DA2B2732C88E}" type="parTrans" cxnId="{82C56F35-6A25-46B6-B2BE-B6CB84293B88}">
      <dgm:prSet/>
      <dgm:spPr/>
      <dgm:t>
        <a:bodyPr/>
        <a:lstStyle/>
        <a:p>
          <a:endParaRPr lang="en-US"/>
        </a:p>
      </dgm:t>
    </dgm:pt>
    <dgm:pt modelId="{5895BA60-4371-4196-8CBF-53BC9D7A6C8F}" type="sibTrans" cxnId="{82C56F35-6A25-46B6-B2BE-B6CB84293B88}">
      <dgm:prSet/>
      <dgm:spPr/>
      <dgm:t>
        <a:bodyPr/>
        <a:lstStyle/>
        <a:p>
          <a:endParaRPr lang="en-US"/>
        </a:p>
      </dgm:t>
    </dgm:pt>
    <dgm:pt modelId="{0E745BD0-5505-4FAF-BDA9-A52585E06DC2}">
      <dgm:prSet/>
      <dgm:spPr/>
      <dgm:t>
        <a:bodyPr/>
        <a:lstStyle/>
        <a:p>
          <a:r>
            <a:rPr lang="en-GB" b="0" i="0"/>
            <a:t>Invest in your staff</a:t>
          </a:r>
          <a:endParaRPr lang="en-US"/>
        </a:p>
      </dgm:t>
    </dgm:pt>
    <dgm:pt modelId="{0AA2281A-2755-4900-A54C-1713BE9F56B5}" type="parTrans" cxnId="{EC2A7A65-0E9F-43D0-83E1-F179B9184FCB}">
      <dgm:prSet/>
      <dgm:spPr/>
      <dgm:t>
        <a:bodyPr/>
        <a:lstStyle/>
        <a:p>
          <a:endParaRPr lang="en-US"/>
        </a:p>
      </dgm:t>
    </dgm:pt>
    <dgm:pt modelId="{B6DBCB0A-E274-4ECE-A9EC-2F7B98AF9659}" type="sibTrans" cxnId="{EC2A7A65-0E9F-43D0-83E1-F179B9184FCB}">
      <dgm:prSet/>
      <dgm:spPr/>
      <dgm:t>
        <a:bodyPr/>
        <a:lstStyle/>
        <a:p>
          <a:endParaRPr lang="en-US"/>
        </a:p>
      </dgm:t>
    </dgm:pt>
    <dgm:pt modelId="{F9A25E8E-3D74-44CE-825B-40AF9B7473BB}">
      <dgm:prSet/>
      <dgm:spPr/>
      <dgm:t>
        <a:bodyPr/>
        <a:lstStyle/>
        <a:p>
          <a:r>
            <a:rPr lang="en-GB"/>
            <a:t>Good work-life balance</a:t>
          </a:r>
          <a:endParaRPr lang="en-US"/>
        </a:p>
      </dgm:t>
    </dgm:pt>
    <dgm:pt modelId="{7B8875B6-466A-4238-B533-C13724E5A527}" type="parTrans" cxnId="{627AF926-912D-4F5E-93E7-477CBC991C2C}">
      <dgm:prSet/>
      <dgm:spPr/>
      <dgm:t>
        <a:bodyPr/>
        <a:lstStyle/>
        <a:p>
          <a:endParaRPr lang="en-US"/>
        </a:p>
      </dgm:t>
    </dgm:pt>
    <dgm:pt modelId="{CF1D877C-651C-488E-8347-97A20CF41B58}" type="sibTrans" cxnId="{627AF926-912D-4F5E-93E7-477CBC991C2C}">
      <dgm:prSet/>
      <dgm:spPr/>
      <dgm:t>
        <a:bodyPr/>
        <a:lstStyle/>
        <a:p>
          <a:endParaRPr lang="en-US"/>
        </a:p>
      </dgm:t>
    </dgm:pt>
    <dgm:pt modelId="{352E5A4E-F0AD-46D2-8BC7-332092EE27A6}" type="pres">
      <dgm:prSet presAssocID="{2EFA8F7A-8C4D-4E3D-AFCD-D9088D38E093}" presName="root" presStyleCnt="0">
        <dgm:presLayoutVars>
          <dgm:dir/>
          <dgm:resizeHandles val="exact"/>
        </dgm:presLayoutVars>
      </dgm:prSet>
      <dgm:spPr/>
    </dgm:pt>
    <dgm:pt modelId="{D8C24906-5843-483F-998B-343A279BF908}" type="pres">
      <dgm:prSet presAssocID="{781A6D6C-6CD7-4CC9-85A5-921445B37601}" presName="compNode" presStyleCnt="0"/>
      <dgm:spPr/>
    </dgm:pt>
    <dgm:pt modelId="{3440F714-C441-49B8-8A3A-89727BBD6311}" type="pres">
      <dgm:prSet presAssocID="{781A6D6C-6CD7-4CC9-85A5-921445B3760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A6A619CB-A9FA-4FC6-95E7-D3BB273F4654}" type="pres">
      <dgm:prSet presAssocID="{781A6D6C-6CD7-4CC9-85A5-921445B37601}" presName="iconSpace" presStyleCnt="0"/>
      <dgm:spPr/>
    </dgm:pt>
    <dgm:pt modelId="{C2570F92-8A9F-45EF-8A5C-548378DF2986}" type="pres">
      <dgm:prSet presAssocID="{781A6D6C-6CD7-4CC9-85A5-921445B37601}" presName="parTx" presStyleLbl="revTx" presStyleIdx="0" presStyleCnt="6">
        <dgm:presLayoutVars>
          <dgm:chMax val="0"/>
          <dgm:chPref val="0"/>
        </dgm:presLayoutVars>
      </dgm:prSet>
      <dgm:spPr/>
    </dgm:pt>
    <dgm:pt modelId="{70974594-FA20-4BB7-8429-0AADB56A0E70}" type="pres">
      <dgm:prSet presAssocID="{781A6D6C-6CD7-4CC9-85A5-921445B37601}" presName="txSpace" presStyleCnt="0"/>
      <dgm:spPr/>
    </dgm:pt>
    <dgm:pt modelId="{BEF7F094-8D24-41AC-9F8A-D6F771620D49}" type="pres">
      <dgm:prSet presAssocID="{781A6D6C-6CD7-4CC9-85A5-921445B37601}" presName="desTx" presStyleLbl="revTx" presStyleIdx="1" presStyleCnt="6">
        <dgm:presLayoutVars/>
      </dgm:prSet>
      <dgm:spPr/>
    </dgm:pt>
    <dgm:pt modelId="{73B2EA91-C85A-4E41-8D36-93C38FC83B9B}" type="pres">
      <dgm:prSet presAssocID="{E3D8EF34-A725-4F84-8CDE-97BEA2BB67E1}" presName="sibTrans" presStyleCnt="0"/>
      <dgm:spPr/>
    </dgm:pt>
    <dgm:pt modelId="{F9EFA593-687F-415C-B2B9-FB93714F06D4}" type="pres">
      <dgm:prSet presAssocID="{C5BB3C8A-8ABF-4FCE-8316-9507E2446FBA}" presName="compNode" presStyleCnt="0"/>
      <dgm:spPr/>
    </dgm:pt>
    <dgm:pt modelId="{9F9293C0-C2C4-469E-B3C2-1335B59E7D80}" type="pres">
      <dgm:prSet presAssocID="{C5BB3C8A-8ABF-4FCE-8316-9507E2446FB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C3B6F1B6-80AB-4C34-99DA-9F4F943E5DD4}" type="pres">
      <dgm:prSet presAssocID="{C5BB3C8A-8ABF-4FCE-8316-9507E2446FBA}" presName="iconSpace" presStyleCnt="0"/>
      <dgm:spPr/>
    </dgm:pt>
    <dgm:pt modelId="{47530A32-F9BD-4C6D-BA6A-F5402DC37475}" type="pres">
      <dgm:prSet presAssocID="{C5BB3C8A-8ABF-4FCE-8316-9507E2446FBA}" presName="parTx" presStyleLbl="revTx" presStyleIdx="2" presStyleCnt="6">
        <dgm:presLayoutVars>
          <dgm:chMax val="0"/>
          <dgm:chPref val="0"/>
        </dgm:presLayoutVars>
      </dgm:prSet>
      <dgm:spPr/>
    </dgm:pt>
    <dgm:pt modelId="{B09FA829-17E5-4227-A6CE-568ECE314884}" type="pres">
      <dgm:prSet presAssocID="{C5BB3C8A-8ABF-4FCE-8316-9507E2446FBA}" presName="txSpace" presStyleCnt="0"/>
      <dgm:spPr/>
    </dgm:pt>
    <dgm:pt modelId="{A36EA7E7-A4A8-465E-80E8-3CED84285F8C}" type="pres">
      <dgm:prSet presAssocID="{C5BB3C8A-8ABF-4FCE-8316-9507E2446FBA}" presName="desTx" presStyleLbl="revTx" presStyleIdx="3" presStyleCnt="6">
        <dgm:presLayoutVars/>
      </dgm:prSet>
      <dgm:spPr/>
    </dgm:pt>
    <dgm:pt modelId="{43B55A6E-C641-45E3-BEFE-6477EBA21C38}" type="pres">
      <dgm:prSet presAssocID="{AB450F99-2952-4AB4-97C2-157E8CF05E16}" presName="sibTrans" presStyleCnt="0"/>
      <dgm:spPr/>
    </dgm:pt>
    <dgm:pt modelId="{6E4753FF-E48B-4428-988B-ABF051902BC3}" type="pres">
      <dgm:prSet presAssocID="{B9357923-AD62-49FC-8BA8-4C3DD6DB87D1}" presName="compNode" presStyleCnt="0"/>
      <dgm:spPr/>
    </dgm:pt>
    <dgm:pt modelId="{37E02653-5670-4DA0-96A7-7A37E02C212B}" type="pres">
      <dgm:prSet presAssocID="{B9357923-AD62-49FC-8BA8-4C3DD6DB87D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Success"/>
        </a:ext>
      </dgm:extLst>
    </dgm:pt>
    <dgm:pt modelId="{B5819DD5-CE7D-4A34-8E80-33AD5E790121}" type="pres">
      <dgm:prSet presAssocID="{B9357923-AD62-49FC-8BA8-4C3DD6DB87D1}" presName="iconSpace" presStyleCnt="0"/>
      <dgm:spPr/>
    </dgm:pt>
    <dgm:pt modelId="{1DEA8388-1B14-4A27-9AD5-6B1ACD79AE02}" type="pres">
      <dgm:prSet presAssocID="{B9357923-AD62-49FC-8BA8-4C3DD6DB87D1}" presName="parTx" presStyleLbl="revTx" presStyleIdx="4" presStyleCnt="6">
        <dgm:presLayoutVars>
          <dgm:chMax val="0"/>
          <dgm:chPref val="0"/>
        </dgm:presLayoutVars>
      </dgm:prSet>
      <dgm:spPr/>
    </dgm:pt>
    <dgm:pt modelId="{41040525-7914-47AC-8D7F-212B5BD438D6}" type="pres">
      <dgm:prSet presAssocID="{B9357923-AD62-49FC-8BA8-4C3DD6DB87D1}" presName="txSpace" presStyleCnt="0"/>
      <dgm:spPr/>
    </dgm:pt>
    <dgm:pt modelId="{7D5015E0-C19B-4203-9282-71EDE6852EEB}" type="pres">
      <dgm:prSet presAssocID="{B9357923-AD62-49FC-8BA8-4C3DD6DB87D1}" presName="desTx" presStyleLbl="revTx" presStyleIdx="5" presStyleCnt="6">
        <dgm:presLayoutVars/>
      </dgm:prSet>
      <dgm:spPr/>
    </dgm:pt>
  </dgm:ptLst>
  <dgm:cxnLst>
    <dgm:cxn modelId="{4D94B01E-F594-4098-B051-168D35A8D39B}" type="presOf" srcId="{0BEADA7F-7C44-46CC-A1A4-76DE6A60B5AF}" destId="{BEF7F094-8D24-41AC-9F8A-D6F771620D49}" srcOrd="0" destOrd="0" presId="urn:microsoft.com/office/officeart/2018/2/layout/IconLabelDescriptionList"/>
    <dgm:cxn modelId="{96547522-6FA8-4919-B2CC-93FE541119A5}" type="presOf" srcId="{C5BB3C8A-8ABF-4FCE-8316-9507E2446FBA}" destId="{47530A32-F9BD-4C6D-BA6A-F5402DC37475}" srcOrd="0" destOrd="0" presId="urn:microsoft.com/office/officeart/2018/2/layout/IconLabelDescriptionList"/>
    <dgm:cxn modelId="{627AF926-912D-4F5E-93E7-477CBC991C2C}" srcId="{B9357923-AD62-49FC-8BA8-4C3DD6DB87D1}" destId="{F9A25E8E-3D74-44CE-825B-40AF9B7473BB}" srcOrd="1" destOrd="0" parTransId="{7B8875B6-466A-4238-B533-C13724E5A527}" sibTransId="{CF1D877C-651C-488E-8347-97A20CF41B58}"/>
    <dgm:cxn modelId="{82C56F35-6A25-46B6-B2BE-B6CB84293B88}" srcId="{2EFA8F7A-8C4D-4E3D-AFCD-D9088D38E093}" destId="{B9357923-AD62-49FC-8BA8-4C3DD6DB87D1}" srcOrd="2" destOrd="0" parTransId="{E9BB3A58-46E1-4409-B963-DA2B2732C88E}" sibTransId="{5895BA60-4371-4196-8CBF-53BC9D7A6C8F}"/>
    <dgm:cxn modelId="{EC2A7A65-0E9F-43D0-83E1-F179B9184FCB}" srcId="{B9357923-AD62-49FC-8BA8-4C3DD6DB87D1}" destId="{0E745BD0-5505-4FAF-BDA9-A52585E06DC2}" srcOrd="0" destOrd="0" parTransId="{0AA2281A-2755-4900-A54C-1713BE9F56B5}" sibTransId="{B6DBCB0A-E274-4ECE-A9EC-2F7B98AF9659}"/>
    <dgm:cxn modelId="{BB9F0B4A-FC82-4CE1-8140-3C5D8041221D}" srcId="{781A6D6C-6CD7-4CC9-85A5-921445B37601}" destId="{0BEADA7F-7C44-46CC-A1A4-76DE6A60B5AF}" srcOrd="0" destOrd="0" parTransId="{8642D83F-EF30-4438-8BF6-383F4A3C828B}" sibTransId="{181A8EAB-2BEF-4087-90A4-80EF0E85532F}"/>
    <dgm:cxn modelId="{D05FE080-4DDA-4015-B956-81A732B521AC}" type="presOf" srcId="{2370A181-B070-4361-8160-3445489D8275}" destId="{BEF7F094-8D24-41AC-9F8A-D6F771620D49}" srcOrd="0" destOrd="1" presId="urn:microsoft.com/office/officeart/2018/2/layout/IconLabelDescriptionList"/>
    <dgm:cxn modelId="{10B9DF92-0AD4-427A-989E-C88A965BEC15}" type="presOf" srcId="{DDAAE66F-FEF3-43F8-8C8C-A537A8CD6C10}" destId="{A36EA7E7-A4A8-465E-80E8-3CED84285F8C}" srcOrd="0" destOrd="0" presId="urn:microsoft.com/office/officeart/2018/2/layout/IconLabelDescriptionList"/>
    <dgm:cxn modelId="{05DA6C9B-E366-4BD0-A278-760A84997FB8}" type="presOf" srcId="{1054A76F-DD08-4039-B9A6-8E5FB3962927}" destId="{A36EA7E7-A4A8-465E-80E8-3CED84285F8C}" srcOrd="0" destOrd="1" presId="urn:microsoft.com/office/officeart/2018/2/layout/IconLabelDescriptionList"/>
    <dgm:cxn modelId="{D099A4AC-696D-47C8-957F-B3199D90C3C8}" type="presOf" srcId="{0E745BD0-5505-4FAF-BDA9-A52585E06DC2}" destId="{7D5015E0-C19B-4203-9282-71EDE6852EEB}" srcOrd="0" destOrd="0" presId="urn:microsoft.com/office/officeart/2018/2/layout/IconLabelDescriptionList"/>
    <dgm:cxn modelId="{AE27F6AE-9EFF-4498-8741-DB335865BABA}" type="presOf" srcId="{F9A25E8E-3D74-44CE-825B-40AF9B7473BB}" destId="{7D5015E0-C19B-4203-9282-71EDE6852EEB}" srcOrd="0" destOrd="1" presId="urn:microsoft.com/office/officeart/2018/2/layout/IconLabelDescriptionList"/>
    <dgm:cxn modelId="{109BC1BF-F3C3-4AFA-B4C5-2F556FF09E09}" srcId="{2EFA8F7A-8C4D-4E3D-AFCD-D9088D38E093}" destId="{C5BB3C8A-8ABF-4FCE-8316-9507E2446FBA}" srcOrd="1" destOrd="0" parTransId="{022CFC27-3D9F-4C75-9E8B-8424CE0E7E64}" sibTransId="{AB450F99-2952-4AB4-97C2-157E8CF05E16}"/>
    <dgm:cxn modelId="{7CF4CDC8-B502-4F30-8AE8-A7D2F1DC77A1}" srcId="{C5BB3C8A-8ABF-4FCE-8316-9507E2446FBA}" destId="{DDAAE66F-FEF3-43F8-8C8C-A537A8CD6C10}" srcOrd="0" destOrd="0" parTransId="{9DEBC0ED-4804-455C-8F42-7BD4065BB2E0}" sibTransId="{82BF0175-53C9-4021-960C-9B24A18F53A6}"/>
    <dgm:cxn modelId="{3ECCD3D4-4434-43D7-91ED-830125C780EC}" type="presOf" srcId="{B9357923-AD62-49FC-8BA8-4C3DD6DB87D1}" destId="{1DEA8388-1B14-4A27-9AD5-6B1ACD79AE02}" srcOrd="0" destOrd="0" presId="urn:microsoft.com/office/officeart/2018/2/layout/IconLabelDescriptionList"/>
    <dgm:cxn modelId="{E9D90FDD-ED55-4E6A-A09C-3037B0700412}" type="presOf" srcId="{2EFA8F7A-8C4D-4E3D-AFCD-D9088D38E093}" destId="{352E5A4E-F0AD-46D2-8BC7-332092EE27A6}" srcOrd="0" destOrd="0" presId="urn:microsoft.com/office/officeart/2018/2/layout/IconLabelDescriptionList"/>
    <dgm:cxn modelId="{5F0F0CE1-4AB7-4ACC-B3CD-2265AFAB61B2}" type="presOf" srcId="{781A6D6C-6CD7-4CC9-85A5-921445B37601}" destId="{C2570F92-8A9F-45EF-8A5C-548378DF2986}" srcOrd="0" destOrd="0" presId="urn:microsoft.com/office/officeart/2018/2/layout/IconLabelDescriptionList"/>
    <dgm:cxn modelId="{E8169FE2-7E52-4C4C-BB8E-3C5ED8D19E05}" srcId="{781A6D6C-6CD7-4CC9-85A5-921445B37601}" destId="{2370A181-B070-4361-8160-3445489D8275}" srcOrd="1" destOrd="0" parTransId="{482C35D3-69C8-4378-A316-252340106B36}" sibTransId="{A7AB8A19-172E-46AE-93CA-BE9E4DE51B27}"/>
    <dgm:cxn modelId="{5F124BF1-9156-48E4-993A-625B4CF85473}" srcId="{C5BB3C8A-8ABF-4FCE-8316-9507E2446FBA}" destId="{1054A76F-DD08-4039-B9A6-8E5FB3962927}" srcOrd="1" destOrd="0" parTransId="{D0A97666-9183-4742-9E0F-BE1C09741706}" sibTransId="{02C32F7E-6E68-49F8-84E3-195CC2A5C13B}"/>
    <dgm:cxn modelId="{6A6FADFD-3500-42E3-8E98-62624D09FB6D}" srcId="{2EFA8F7A-8C4D-4E3D-AFCD-D9088D38E093}" destId="{781A6D6C-6CD7-4CC9-85A5-921445B37601}" srcOrd="0" destOrd="0" parTransId="{F0343B0D-F027-4BB7-BCDC-F7FEEE20BC93}" sibTransId="{E3D8EF34-A725-4F84-8CDE-97BEA2BB67E1}"/>
    <dgm:cxn modelId="{3BA45007-4E17-44D5-82A5-D9A97A03EA22}" type="presParOf" srcId="{352E5A4E-F0AD-46D2-8BC7-332092EE27A6}" destId="{D8C24906-5843-483F-998B-343A279BF908}" srcOrd="0" destOrd="0" presId="urn:microsoft.com/office/officeart/2018/2/layout/IconLabelDescriptionList"/>
    <dgm:cxn modelId="{443F24C3-9FDA-440A-AB71-5CFA03F00FA3}" type="presParOf" srcId="{D8C24906-5843-483F-998B-343A279BF908}" destId="{3440F714-C441-49B8-8A3A-89727BBD6311}" srcOrd="0" destOrd="0" presId="urn:microsoft.com/office/officeart/2018/2/layout/IconLabelDescriptionList"/>
    <dgm:cxn modelId="{7408261E-AD9B-4494-929B-F72F174CC89D}" type="presParOf" srcId="{D8C24906-5843-483F-998B-343A279BF908}" destId="{A6A619CB-A9FA-4FC6-95E7-D3BB273F4654}" srcOrd="1" destOrd="0" presId="urn:microsoft.com/office/officeart/2018/2/layout/IconLabelDescriptionList"/>
    <dgm:cxn modelId="{4EB136EC-4378-4320-ADFD-C513739B8F49}" type="presParOf" srcId="{D8C24906-5843-483F-998B-343A279BF908}" destId="{C2570F92-8A9F-45EF-8A5C-548378DF2986}" srcOrd="2" destOrd="0" presId="urn:microsoft.com/office/officeart/2018/2/layout/IconLabelDescriptionList"/>
    <dgm:cxn modelId="{E14A5747-5017-4EA4-9BD4-F2EE5DB6E837}" type="presParOf" srcId="{D8C24906-5843-483F-998B-343A279BF908}" destId="{70974594-FA20-4BB7-8429-0AADB56A0E70}" srcOrd="3" destOrd="0" presId="urn:microsoft.com/office/officeart/2018/2/layout/IconLabelDescriptionList"/>
    <dgm:cxn modelId="{14A1DDD5-7188-49B0-86DE-154B63DC3875}" type="presParOf" srcId="{D8C24906-5843-483F-998B-343A279BF908}" destId="{BEF7F094-8D24-41AC-9F8A-D6F771620D49}" srcOrd="4" destOrd="0" presId="urn:microsoft.com/office/officeart/2018/2/layout/IconLabelDescriptionList"/>
    <dgm:cxn modelId="{D07552EE-1EB2-40B3-B8BB-CF1F405F0645}" type="presParOf" srcId="{352E5A4E-F0AD-46D2-8BC7-332092EE27A6}" destId="{73B2EA91-C85A-4E41-8D36-93C38FC83B9B}" srcOrd="1" destOrd="0" presId="urn:microsoft.com/office/officeart/2018/2/layout/IconLabelDescriptionList"/>
    <dgm:cxn modelId="{461A409E-F1CD-48B9-8ED4-CC0BD4649BE1}" type="presParOf" srcId="{352E5A4E-F0AD-46D2-8BC7-332092EE27A6}" destId="{F9EFA593-687F-415C-B2B9-FB93714F06D4}" srcOrd="2" destOrd="0" presId="urn:microsoft.com/office/officeart/2018/2/layout/IconLabelDescriptionList"/>
    <dgm:cxn modelId="{815AABD1-0E1E-40A4-A416-4C9096790711}" type="presParOf" srcId="{F9EFA593-687F-415C-B2B9-FB93714F06D4}" destId="{9F9293C0-C2C4-469E-B3C2-1335B59E7D80}" srcOrd="0" destOrd="0" presId="urn:microsoft.com/office/officeart/2018/2/layout/IconLabelDescriptionList"/>
    <dgm:cxn modelId="{760FDE7A-48C3-4619-B780-B2225D687C5E}" type="presParOf" srcId="{F9EFA593-687F-415C-B2B9-FB93714F06D4}" destId="{C3B6F1B6-80AB-4C34-99DA-9F4F943E5DD4}" srcOrd="1" destOrd="0" presId="urn:microsoft.com/office/officeart/2018/2/layout/IconLabelDescriptionList"/>
    <dgm:cxn modelId="{5FFD14BD-8244-48AE-8676-234C49D37B52}" type="presParOf" srcId="{F9EFA593-687F-415C-B2B9-FB93714F06D4}" destId="{47530A32-F9BD-4C6D-BA6A-F5402DC37475}" srcOrd="2" destOrd="0" presId="urn:microsoft.com/office/officeart/2018/2/layout/IconLabelDescriptionList"/>
    <dgm:cxn modelId="{6F7086D3-7AB4-4698-A952-D39849B970E6}" type="presParOf" srcId="{F9EFA593-687F-415C-B2B9-FB93714F06D4}" destId="{B09FA829-17E5-4227-A6CE-568ECE314884}" srcOrd="3" destOrd="0" presId="urn:microsoft.com/office/officeart/2018/2/layout/IconLabelDescriptionList"/>
    <dgm:cxn modelId="{F29AF503-1E93-4304-81ED-66460180586A}" type="presParOf" srcId="{F9EFA593-687F-415C-B2B9-FB93714F06D4}" destId="{A36EA7E7-A4A8-465E-80E8-3CED84285F8C}" srcOrd="4" destOrd="0" presId="urn:microsoft.com/office/officeart/2018/2/layout/IconLabelDescriptionList"/>
    <dgm:cxn modelId="{248E74EF-15BC-4E73-BB0A-1CA7B510348E}" type="presParOf" srcId="{352E5A4E-F0AD-46D2-8BC7-332092EE27A6}" destId="{43B55A6E-C641-45E3-BEFE-6477EBA21C38}" srcOrd="3" destOrd="0" presId="urn:microsoft.com/office/officeart/2018/2/layout/IconLabelDescriptionList"/>
    <dgm:cxn modelId="{4F617CC7-5A2E-4177-B94D-A53E3BE2BE36}" type="presParOf" srcId="{352E5A4E-F0AD-46D2-8BC7-332092EE27A6}" destId="{6E4753FF-E48B-4428-988B-ABF051902BC3}" srcOrd="4" destOrd="0" presId="urn:microsoft.com/office/officeart/2018/2/layout/IconLabelDescriptionList"/>
    <dgm:cxn modelId="{26A54A42-81F7-43CF-AF29-F38810FDE726}" type="presParOf" srcId="{6E4753FF-E48B-4428-988B-ABF051902BC3}" destId="{37E02653-5670-4DA0-96A7-7A37E02C212B}" srcOrd="0" destOrd="0" presId="urn:microsoft.com/office/officeart/2018/2/layout/IconLabelDescriptionList"/>
    <dgm:cxn modelId="{290E1F26-AB6D-4C35-8E30-4C32435ED5D1}" type="presParOf" srcId="{6E4753FF-E48B-4428-988B-ABF051902BC3}" destId="{B5819DD5-CE7D-4A34-8E80-33AD5E790121}" srcOrd="1" destOrd="0" presId="urn:microsoft.com/office/officeart/2018/2/layout/IconLabelDescriptionList"/>
    <dgm:cxn modelId="{4D57A431-A30A-4C1B-AB72-2D782938F714}" type="presParOf" srcId="{6E4753FF-E48B-4428-988B-ABF051902BC3}" destId="{1DEA8388-1B14-4A27-9AD5-6B1ACD79AE02}" srcOrd="2" destOrd="0" presId="urn:microsoft.com/office/officeart/2018/2/layout/IconLabelDescriptionList"/>
    <dgm:cxn modelId="{F6EEDDB5-4518-449E-8E72-4CB48F80DCFE}" type="presParOf" srcId="{6E4753FF-E48B-4428-988B-ABF051902BC3}" destId="{41040525-7914-47AC-8D7F-212B5BD438D6}" srcOrd="3" destOrd="0" presId="urn:microsoft.com/office/officeart/2018/2/layout/IconLabelDescriptionList"/>
    <dgm:cxn modelId="{6AADA7BC-B66B-46FA-B016-49F3F9C367D6}" type="presParOf" srcId="{6E4753FF-E48B-4428-988B-ABF051902BC3}" destId="{7D5015E0-C19B-4203-9282-71EDE6852EEB}"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86CB9-C8D9-4FD8-A560-4AFB53150009}">
      <dsp:nvSpPr>
        <dsp:cNvPr id="0" name=""/>
        <dsp:cNvSpPr/>
      </dsp:nvSpPr>
      <dsp:spPr>
        <a:xfrm>
          <a:off x="0" y="16596"/>
          <a:ext cx="10835122" cy="12868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94B249-68D1-4E22-AD97-61DEA5829E99}">
      <dsp:nvSpPr>
        <dsp:cNvPr id="0" name=""/>
        <dsp:cNvSpPr/>
      </dsp:nvSpPr>
      <dsp:spPr>
        <a:xfrm>
          <a:off x="389269" y="290088"/>
          <a:ext cx="707761" cy="7077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858DB7-EA0B-47A8-9A46-22CE851CCCD1}">
      <dsp:nvSpPr>
        <dsp:cNvPr id="0" name=""/>
        <dsp:cNvSpPr/>
      </dsp:nvSpPr>
      <dsp:spPr>
        <a:xfrm>
          <a:off x="1486299" y="549"/>
          <a:ext cx="9348822" cy="128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191" tIns="136191" rIns="136191" bIns="136191" numCol="1" spcCol="1270" anchor="ctr" anchorCtr="0">
          <a:noAutofit/>
        </a:bodyPr>
        <a:lstStyle/>
        <a:p>
          <a:pPr marL="0" lvl="0" indent="0" algn="l" defTabSz="977900">
            <a:lnSpc>
              <a:spcPct val="100000"/>
            </a:lnSpc>
            <a:spcBef>
              <a:spcPct val="0"/>
            </a:spcBef>
            <a:spcAft>
              <a:spcPct val="35000"/>
            </a:spcAft>
            <a:buNone/>
          </a:pPr>
          <a:r>
            <a:rPr lang="en-GB" sz="2200" b="1" kern="1200" dirty="0"/>
            <a:t>Therefore, a heavy responsibility is placed on managers and the activity of management on the processes, systems and styles of management. </a:t>
          </a:r>
          <a:endParaRPr lang="en-US" sz="2200" b="1" kern="1200" dirty="0"/>
        </a:p>
      </dsp:txBody>
      <dsp:txXfrm>
        <a:off x="1486299" y="549"/>
        <a:ext cx="9348822" cy="1286839"/>
      </dsp:txXfrm>
    </dsp:sp>
    <dsp:sp modelId="{7F0CB8BA-E0AC-46B5-A131-2FA0B0C63904}">
      <dsp:nvSpPr>
        <dsp:cNvPr id="0" name=""/>
        <dsp:cNvSpPr/>
      </dsp:nvSpPr>
      <dsp:spPr>
        <a:xfrm>
          <a:off x="0" y="1609099"/>
          <a:ext cx="10835122" cy="12868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AA86BF-8D99-4412-80C5-9392FF8A4BE8}">
      <dsp:nvSpPr>
        <dsp:cNvPr id="0" name=""/>
        <dsp:cNvSpPr/>
      </dsp:nvSpPr>
      <dsp:spPr>
        <a:xfrm>
          <a:off x="389269" y="1898638"/>
          <a:ext cx="707761" cy="7077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D725AF-B9A5-43E0-8FB6-63EC194F05DE}">
      <dsp:nvSpPr>
        <dsp:cNvPr id="0" name=""/>
        <dsp:cNvSpPr/>
      </dsp:nvSpPr>
      <dsp:spPr>
        <a:xfrm>
          <a:off x="1486299" y="1609099"/>
          <a:ext cx="9348822" cy="128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191" tIns="136191" rIns="136191" bIns="136191" numCol="1" spcCol="1270" anchor="ctr" anchorCtr="0">
          <a:noAutofit/>
        </a:bodyPr>
        <a:lstStyle/>
        <a:p>
          <a:pPr marL="0" lvl="0" indent="0" algn="l" defTabSz="977900">
            <a:lnSpc>
              <a:spcPct val="100000"/>
            </a:lnSpc>
            <a:spcBef>
              <a:spcPct val="0"/>
            </a:spcBef>
            <a:spcAft>
              <a:spcPct val="35000"/>
            </a:spcAft>
            <a:buNone/>
          </a:pPr>
          <a:r>
            <a:rPr lang="en-GB" sz="2200" b="1" kern="1200" dirty="0"/>
            <a:t>Attention must be given to the work environment and appropriate systems of motivation, job satisfaction and rewards. </a:t>
          </a:r>
          <a:endParaRPr lang="en-US" sz="2200" b="1" kern="1200" dirty="0"/>
        </a:p>
      </dsp:txBody>
      <dsp:txXfrm>
        <a:off x="1486299" y="1609099"/>
        <a:ext cx="9348822" cy="1286839"/>
      </dsp:txXfrm>
    </dsp:sp>
    <dsp:sp modelId="{D6293A6C-C25B-4780-A44C-4C32644453B2}">
      <dsp:nvSpPr>
        <dsp:cNvPr id="0" name=""/>
        <dsp:cNvSpPr/>
      </dsp:nvSpPr>
      <dsp:spPr>
        <a:xfrm>
          <a:off x="0" y="3217649"/>
          <a:ext cx="10835122" cy="12868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C6E78A-407B-423C-B508-652510319A49}">
      <dsp:nvSpPr>
        <dsp:cNvPr id="0" name=""/>
        <dsp:cNvSpPr/>
      </dsp:nvSpPr>
      <dsp:spPr>
        <a:xfrm>
          <a:off x="389269" y="3507188"/>
          <a:ext cx="707761" cy="7077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11FD9C-1946-44C8-8ABD-26128DBFAC0E}">
      <dsp:nvSpPr>
        <dsp:cNvPr id="0" name=""/>
        <dsp:cNvSpPr/>
      </dsp:nvSpPr>
      <dsp:spPr>
        <a:xfrm>
          <a:off x="1486299" y="3217649"/>
          <a:ext cx="9348822" cy="128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191" tIns="136191" rIns="136191" bIns="136191" numCol="1" spcCol="1270" anchor="ctr" anchorCtr="0">
          <a:noAutofit/>
        </a:bodyPr>
        <a:lstStyle/>
        <a:p>
          <a:pPr marL="0" lvl="0" indent="0" algn="l" defTabSz="977900">
            <a:lnSpc>
              <a:spcPct val="100000"/>
            </a:lnSpc>
            <a:spcBef>
              <a:spcPct val="0"/>
            </a:spcBef>
            <a:spcAft>
              <a:spcPct val="35000"/>
            </a:spcAft>
            <a:buNone/>
          </a:pPr>
          <a:r>
            <a:rPr lang="en-GB" sz="2200" b="1" kern="1200" dirty="0"/>
            <a:t>It is important to remember that improvement in organisational performance will come about only through the people who are the organisation.</a:t>
          </a:r>
          <a:endParaRPr lang="en-US" sz="2200" b="1" kern="1200" dirty="0"/>
        </a:p>
      </dsp:txBody>
      <dsp:txXfrm>
        <a:off x="1486299" y="3217649"/>
        <a:ext cx="9348822" cy="12868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0F714-C441-49B8-8A3A-89727BBD6311}">
      <dsp:nvSpPr>
        <dsp:cNvPr id="0" name=""/>
        <dsp:cNvSpPr/>
      </dsp:nvSpPr>
      <dsp:spPr>
        <a:xfrm>
          <a:off x="4693" y="1087434"/>
          <a:ext cx="1131046" cy="11310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570F92-8A9F-45EF-8A5C-548378DF2986}">
      <dsp:nvSpPr>
        <dsp:cNvPr id="0" name=""/>
        <dsp:cNvSpPr/>
      </dsp:nvSpPr>
      <dsp:spPr>
        <a:xfrm>
          <a:off x="4693" y="2318678"/>
          <a:ext cx="3231562" cy="484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55700">
            <a:lnSpc>
              <a:spcPct val="90000"/>
            </a:lnSpc>
            <a:spcBef>
              <a:spcPct val="0"/>
            </a:spcBef>
            <a:spcAft>
              <a:spcPct val="35000"/>
            </a:spcAft>
            <a:buNone/>
            <a:defRPr b="1"/>
          </a:pPr>
          <a:r>
            <a:rPr lang="en-GB" sz="2600" kern="1200"/>
            <a:t>Encourage Productivity</a:t>
          </a:r>
          <a:endParaRPr lang="en-US" sz="2600" kern="1200"/>
        </a:p>
      </dsp:txBody>
      <dsp:txXfrm>
        <a:off x="4693" y="2318678"/>
        <a:ext cx="3231562" cy="484734"/>
      </dsp:txXfrm>
    </dsp:sp>
    <dsp:sp modelId="{BEF7F094-8D24-41AC-9F8A-D6F771620D49}">
      <dsp:nvSpPr>
        <dsp:cNvPr id="0" name=""/>
        <dsp:cNvSpPr/>
      </dsp:nvSpPr>
      <dsp:spPr>
        <a:xfrm>
          <a:off x="4693" y="2850016"/>
          <a:ext cx="3231562" cy="567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Font typeface="Arial" panose="020B0604020202020204" pitchFamily="34" charset="0"/>
            <a:buNone/>
          </a:pPr>
          <a:r>
            <a:rPr lang="en-GB" sz="1700" b="0" i="0" kern="1200" dirty="0"/>
            <a:t>Have short daily meetings</a:t>
          </a:r>
          <a:endParaRPr lang="en-US" sz="1700" kern="1200" dirty="0"/>
        </a:p>
        <a:p>
          <a:pPr marL="0" lvl="0" indent="0" algn="l" defTabSz="755650">
            <a:lnSpc>
              <a:spcPct val="90000"/>
            </a:lnSpc>
            <a:spcBef>
              <a:spcPct val="0"/>
            </a:spcBef>
            <a:spcAft>
              <a:spcPct val="35000"/>
            </a:spcAft>
            <a:buNone/>
          </a:pPr>
          <a:r>
            <a:rPr lang="en-GB" sz="1700" kern="1200" dirty="0"/>
            <a:t>Environment / Culture (Google)</a:t>
          </a:r>
          <a:endParaRPr lang="en-US" sz="1700" kern="1200" dirty="0"/>
        </a:p>
      </dsp:txBody>
      <dsp:txXfrm>
        <a:off x="4693" y="2850016"/>
        <a:ext cx="3231562" cy="567587"/>
      </dsp:txXfrm>
    </dsp:sp>
    <dsp:sp modelId="{9F9293C0-C2C4-469E-B3C2-1335B59E7D80}">
      <dsp:nvSpPr>
        <dsp:cNvPr id="0" name=""/>
        <dsp:cNvSpPr/>
      </dsp:nvSpPr>
      <dsp:spPr>
        <a:xfrm>
          <a:off x="3801779" y="1087434"/>
          <a:ext cx="1131046" cy="11310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530A32-F9BD-4C6D-BA6A-F5402DC37475}">
      <dsp:nvSpPr>
        <dsp:cNvPr id="0" name=""/>
        <dsp:cNvSpPr/>
      </dsp:nvSpPr>
      <dsp:spPr>
        <a:xfrm>
          <a:off x="3801779" y="2318678"/>
          <a:ext cx="3231562" cy="484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55700">
            <a:lnSpc>
              <a:spcPct val="90000"/>
            </a:lnSpc>
            <a:spcBef>
              <a:spcPct val="0"/>
            </a:spcBef>
            <a:spcAft>
              <a:spcPct val="35000"/>
            </a:spcAft>
            <a:buNone/>
            <a:defRPr b="1"/>
          </a:pPr>
          <a:r>
            <a:rPr lang="en-GB" sz="2600" kern="1200"/>
            <a:t>Relationships</a:t>
          </a:r>
          <a:endParaRPr lang="en-US" sz="2600" kern="1200"/>
        </a:p>
      </dsp:txBody>
      <dsp:txXfrm>
        <a:off x="3801779" y="2318678"/>
        <a:ext cx="3231562" cy="484734"/>
      </dsp:txXfrm>
    </dsp:sp>
    <dsp:sp modelId="{A36EA7E7-A4A8-465E-80E8-3CED84285F8C}">
      <dsp:nvSpPr>
        <dsp:cNvPr id="0" name=""/>
        <dsp:cNvSpPr/>
      </dsp:nvSpPr>
      <dsp:spPr>
        <a:xfrm>
          <a:off x="3801779" y="2850016"/>
          <a:ext cx="3231562" cy="567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kern="1200"/>
            <a:t>Setting clear goals / expectations</a:t>
          </a:r>
          <a:endParaRPr lang="en-US" sz="1700" kern="1200"/>
        </a:p>
        <a:p>
          <a:pPr marL="0" lvl="0" indent="0" algn="l" defTabSz="755650">
            <a:lnSpc>
              <a:spcPct val="90000"/>
            </a:lnSpc>
            <a:spcBef>
              <a:spcPct val="0"/>
            </a:spcBef>
            <a:spcAft>
              <a:spcPct val="35000"/>
            </a:spcAft>
            <a:buNone/>
          </a:pPr>
          <a:r>
            <a:rPr lang="en-GB" sz="1700" kern="1200"/>
            <a:t>Employees are on the same page</a:t>
          </a:r>
          <a:endParaRPr lang="en-US" sz="1700" kern="1200"/>
        </a:p>
      </dsp:txBody>
      <dsp:txXfrm>
        <a:off x="3801779" y="2850016"/>
        <a:ext cx="3231562" cy="567587"/>
      </dsp:txXfrm>
    </dsp:sp>
    <dsp:sp modelId="{37E02653-5670-4DA0-96A7-7A37E02C212B}">
      <dsp:nvSpPr>
        <dsp:cNvPr id="0" name=""/>
        <dsp:cNvSpPr/>
      </dsp:nvSpPr>
      <dsp:spPr>
        <a:xfrm>
          <a:off x="7598865" y="1087434"/>
          <a:ext cx="1131046" cy="11310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EA8388-1B14-4A27-9AD5-6B1ACD79AE02}">
      <dsp:nvSpPr>
        <dsp:cNvPr id="0" name=""/>
        <dsp:cNvSpPr/>
      </dsp:nvSpPr>
      <dsp:spPr>
        <a:xfrm>
          <a:off x="7598865" y="2318678"/>
          <a:ext cx="3231562" cy="484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55700">
            <a:lnSpc>
              <a:spcPct val="90000"/>
            </a:lnSpc>
            <a:spcBef>
              <a:spcPct val="0"/>
            </a:spcBef>
            <a:spcAft>
              <a:spcPct val="35000"/>
            </a:spcAft>
            <a:buNone/>
            <a:defRPr b="1"/>
          </a:pPr>
          <a:r>
            <a:rPr lang="en-GB" sz="2600" kern="1200"/>
            <a:t>Staff Turnover </a:t>
          </a:r>
          <a:endParaRPr lang="en-US" sz="2600" kern="1200"/>
        </a:p>
      </dsp:txBody>
      <dsp:txXfrm>
        <a:off x="7598865" y="2318678"/>
        <a:ext cx="3231562" cy="484734"/>
      </dsp:txXfrm>
    </dsp:sp>
    <dsp:sp modelId="{7D5015E0-C19B-4203-9282-71EDE6852EEB}">
      <dsp:nvSpPr>
        <dsp:cNvPr id="0" name=""/>
        <dsp:cNvSpPr/>
      </dsp:nvSpPr>
      <dsp:spPr>
        <a:xfrm>
          <a:off x="7598865" y="2850016"/>
          <a:ext cx="3231562" cy="567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b="0" i="0" kern="1200"/>
            <a:t>Invest in your staff</a:t>
          </a:r>
          <a:endParaRPr lang="en-US" sz="1700" kern="1200"/>
        </a:p>
        <a:p>
          <a:pPr marL="0" lvl="0" indent="0" algn="l" defTabSz="755650">
            <a:lnSpc>
              <a:spcPct val="90000"/>
            </a:lnSpc>
            <a:spcBef>
              <a:spcPct val="0"/>
            </a:spcBef>
            <a:spcAft>
              <a:spcPct val="35000"/>
            </a:spcAft>
            <a:buNone/>
          </a:pPr>
          <a:r>
            <a:rPr lang="en-GB" sz="1700" kern="1200"/>
            <a:t>Good work-life balance</a:t>
          </a:r>
          <a:endParaRPr lang="en-US" sz="1700" kern="1200"/>
        </a:p>
      </dsp:txBody>
      <dsp:txXfrm>
        <a:off x="7598865" y="2850016"/>
        <a:ext cx="3231562" cy="5675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10/11/2023</a:t>
            </a:fld>
            <a:endParaRPr lang="en-US" dirty="0"/>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10/11/2023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239983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422305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17" name="TextBox 16">
            <a:extLst>
              <a:ext uri="{FF2B5EF4-FFF2-40B4-BE49-F238E27FC236}">
                <a16:creationId xmlns:a16="http://schemas.microsoft.com/office/drawing/2014/main" id="{3EB154C1-CE47-4220-9832-4FD0868A64A8}"/>
              </a:ext>
            </a:extLst>
          </p:cNvPr>
          <p:cNvSpPr txBox="1"/>
          <p:nvPr userDrawn="1"/>
        </p:nvSpPr>
        <p:spPr>
          <a:xfrm>
            <a:off x="11073384" y="237744"/>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42831109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25654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tx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tx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22004770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4150609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8390512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5617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07865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34304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848131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accent6"/>
                </a:solidFill>
              </a:defRPr>
            </a:lvl1pPr>
          </a:lstStyle>
          <a:p>
            <a:pPr marL="228600" lvl="0" indent="-228600"/>
            <a:r>
              <a:rPr lang="en-US" noProof="0"/>
              <a:t>Click to 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522678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52653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43026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199068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3" name="Title 1" title="Title ">
            <a:extLst>
              <a:ext uri="{FF2B5EF4-FFF2-40B4-BE49-F238E27FC236}">
                <a16:creationId xmlns:a16="http://schemas.microsoft.com/office/drawing/2014/main" id="{59067A2C-FE71-4381-BE51-08DAC5E4354A}"/>
              </a:ext>
            </a:extLst>
          </p:cNvPr>
          <p:cNvSpPr>
            <a:spLocks noGrp="1"/>
          </p:cNvSpPr>
          <p:nvPr>
            <p:ph type="title" hasCustomPrompt="1"/>
          </p:nvPr>
        </p:nvSpPr>
        <p:spPr>
          <a:xfrm>
            <a:off x="518678" y="209028"/>
            <a:ext cx="8333222" cy="1215566"/>
          </a:xfrm>
          <a:prstGeom prst="rect">
            <a:avLst/>
          </a:prstGeom>
        </p:spPr>
        <p:txBody>
          <a:bodyPr anchor="b">
            <a:normAutofit/>
          </a:bodyPr>
          <a:lstStyle>
            <a:lvl1pPr>
              <a:defRPr sz="4400" b="1">
                <a:solidFill>
                  <a:schemeClr val="accent1"/>
                </a:solidFill>
              </a:defRPr>
            </a:lvl1pPr>
          </a:lstStyle>
          <a:p>
            <a:r>
              <a:rPr lang="en-US" noProof="0"/>
              <a:t>Click to Edit Master Title Style </a:t>
            </a:r>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6584190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589184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pPr/>
              <a:t>‹#›</a:t>
            </a:fld>
            <a:endParaRPr lang="en-US" noProof="0" dirty="0"/>
          </a:p>
        </p:txBody>
      </p:sp>
      <p:sp>
        <p:nvSpPr>
          <p:cNvPr id="9" name="Title Placeholder 8">
            <a:extLst>
              <a:ext uri="{FF2B5EF4-FFF2-40B4-BE49-F238E27FC236}">
                <a16:creationId xmlns:a16="http://schemas.microsoft.com/office/drawing/2014/main"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a:t>Click to edit Master title style</a:t>
            </a:r>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11" r:id="rId11"/>
    <p:sldLayoutId id="2147483712" r:id="rId12"/>
    <p:sldLayoutId id="2147483713" r:id="rId13"/>
    <p:sldLayoutId id="2147483714" r:id="rId14"/>
    <p:sldLayoutId id="2147483715" r:id="rId15"/>
    <p:sldLayoutId id="2147483716" r:id="rId16"/>
    <p:sldLayoutId id="2147483692" r:id="rId17"/>
    <p:sldLayoutId id="2147483697" r:id="rId18"/>
    <p:sldLayoutId id="2147483674" r:id="rId19"/>
  </p:sldLayoutIdLst>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jp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hyperlink" Target="https://hbr.org/2015/03/learn-to-become-a-less-autocratic-manager" TargetMode="Externa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hyperlink" Target="https://www.hrexchangenetwork.com/hr-talent-management/articles/how-paternalism-destroys-employee-engagement" TargetMode="Externa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title="Building image">
            <a:extLst>
              <a:ext uri="{FF2B5EF4-FFF2-40B4-BE49-F238E27FC236}">
                <a16:creationId xmlns:a16="http://schemas.microsoft.com/office/drawing/2014/main" id="{257F6BCE-75BB-4ECD-BEA5-21C36A9CC0E9}"/>
              </a:ext>
            </a:extLst>
          </p:cNvPr>
          <p:cNvPicPr>
            <a:picLocks noGrp="1" noChangeAspect="1"/>
          </p:cNvPicPr>
          <p:nvPr>
            <p:ph type="pic" sz="quarter" idx="13"/>
          </p:nvPr>
        </p:nvPicPr>
        <p:blipFill>
          <a:blip r:embed="rId2"/>
          <a:srcRect l="20784" r="20784"/>
          <a:stretch>
            <a:fillRect/>
          </a:stretch>
        </p:blipFill>
        <p:spPr/>
      </p:pic>
      <p:sp>
        <p:nvSpPr>
          <p:cNvPr id="18" name="Hexagon 17" descr="Solid dark colored hexagon in the middle of image accent">
            <a:extLst>
              <a:ext uri="{FF2B5EF4-FFF2-40B4-BE49-F238E27FC236}">
                <a16:creationId xmlns:a16="http://schemas.microsoft.com/office/drawing/2014/main" id="{0E6B042D-E9CB-40E0-AAE9-6AD11F53E044}"/>
              </a:ext>
            </a:extLst>
          </p:cNvPr>
          <p:cNvSpPr/>
          <p:nvPr/>
        </p:nvSpPr>
        <p:spPr>
          <a:xfrm rot="16200000">
            <a:off x="2679702" y="2388914"/>
            <a:ext cx="2412998" cy="2080172"/>
          </a:xfrm>
          <a:prstGeom prst="hexagon">
            <a:avLst/>
          </a:prstGeom>
          <a:solidFill>
            <a:srgbClr val="001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6375214" y="1414374"/>
            <a:ext cx="4853573" cy="1616252"/>
          </a:xfrm>
        </p:spPr>
        <p:txBody>
          <a:bodyPr>
            <a:normAutofit fontScale="90000"/>
          </a:bodyPr>
          <a:lstStyle/>
          <a:p>
            <a:pPr algn="ctr"/>
            <a:r>
              <a:rPr lang="en-US" dirty="0"/>
              <a:t>Contemporary Issues in Management </a:t>
            </a:r>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a:xfrm>
            <a:off x="6375214" y="3429000"/>
            <a:ext cx="5656365" cy="1469572"/>
          </a:xfrm>
        </p:spPr>
        <p:txBody>
          <a:bodyPr/>
          <a:lstStyle/>
          <a:p>
            <a:r>
              <a:rPr lang="en-US" b="1" dirty="0"/>
              <a:t>Week 2: </a:t>
            </a:r>
            <a:r>
              <a:rPr lang="en-US" dirty="0"/>
              <a:t>Challenges to Conventional Management</a:t>
            </a:r>
          </a:p>
        </p:txBody>
      </p:sp>
      <p:pic>
        <p:nvPicPr>
          <p:cNvPr id="5" name="Picture 4" descr="A drawing of a person&#10;&#10;Description automatically generated">
            <a:extLst>
              <a:ext uri="{FF2B5EF4-FFF2-40B4-BE49-F238E27FC236}">
                <a16:creationId xmlns:a16="http://schemas.microsoft.com/office/drawing/2014/main" id="{96EFCCC1-35D4-438B-98BF-595528664C56}"/>
              </a:ext>
            </a:extLst>
          </p:cNvPr>
          <p:cNvPicPr>
            <a:picLocks noChangeAspect="1"/>
          </p:cNvPicPr>
          <p:nvPr/>
        </p:nvPicPr>
        <p:blipFill rotWithShape="1">
          <a:blip r:embed="rId3">
            <a:clrChange>
              <a:clrFrom>
                <a:srgbClr val="FFFFFF"/>
              </a:clrFrom>
              <a:clrTo>
                <a:srgbClr val="FFFFFF">
                  <a:alpha val="0"/>
                </a:srgbClr>
              </a:clrTo>
            </a:clrChange>
          </a:blip>
          <a:srcRect l="12509" r="12671"/>
          <a:stretch/>
        </p:blipFill>
        <p:spPr>
          <a:xfrm>
            <a:off x="3299684" y="2668903"/>
            <a:ext cx="1237514" cy="1632055"/>
          </a:xfrm>
          <a:prstGeom prst="rect">
            <a:avLst/>
          </a:prstGeom>
        </p:spPr>
      </p:pic>
    </p:spTree>
    <p:extLst>
      <p:ext uri="{BB962C8B-B14F-4D97-AF65-F5344CB8AC3E}">
        <p14:creationId xmlns:p14="http://schemas.microsoft.com/office/powerpoint/2010/main" val="39806997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Content Placeholder 1">
            <a:extLst>
              <a:ext uri="{FF2B5EF4-FFF2-40B4-BE49-F238E27FC236}">
                <a16:creationId xmlns:a16="http://schemas.microsoft.com/office/drawing/2014/main" id="{C0DC0999-8CA3-43C2-1751-43FDADB0DDE1}"/>
              </a:ext>
            </a:extLst>
          </p:cNvPr>
          <p:cNvSpPr>
            <a:spLocks noGrp="1"/>
          </p:cNvSpPr>
          <p:nvPr>
            <p:ph idx="1"/>
          </p:nvPr>
        </p:nvSpPr>
        <p:spPr>
          <a:xfrm>
            <a:off x="147484" y="2142951"/>
            <a:ext cx="5879690" cy="4538340"/>
          </a:xfrm>
        </p:spPr>
        <p:style>
          <a:lnRef idx="2">
            <a:schemeClr val="accent2"/>
          </a:lnRef>
          <a:fillRef idx="1">
            <a:schemeClr val="lt1"/>
          </a:fillRef>
          <a:effectRef idx="0">
            <a:schemeClr val="accent2"/>
          </a:effectRef>
          <a:fontRef idx="minor">
            <a:schemeClr val="dk1"/>
          </a:fontRef>
        </p:style>
        <p:txBody>
          <a:bodyPr anchor="ctr">
            <a:normAutofit/>
          </a:bodyPr>
          <a:lstStyle/>
          <a:p>
            <a:pPr marL="0" indent="0">
              <a:buNone/>
            </a:pPr>
            <a:r>
              <a:rPr lang="en-GB" sz="3000" b="1" i="0" dirty="0">
                <a:solidFill>
                  <a:srgbClr val="373A3C"/>
                </a:solidFill>
                <a:effectLst/>
                <a:latin typeface="-apple-system"/>
              </a:rPr>
              <a:t>The purpose of this week's session is to provide you with an insight into challenges that managers have to overcome.  </a:t>
            </a:r>
          </a:p>
          <a:p>
            <a:pPr marL="0" indent="0">
              <a:buNone/>
            </a:pPr>
            <a:r>
              <a:rPr lang="en-GB" sz="3000" b="1" i="0" dirty="0">
                <a:solidFill>
                  <a:srgbClr val="373A3C"/>
                </a:solidFill>
                <a:effectLst/>
                <a:latin typeface="-apple-system"/>
              </a:rPr>
              <a:t>These challenges could be influenced by their </a:t>
            </a:r>
            <a:r>
              <a:rPr lang="en-GB" sz="3000" b="1" i="0" u="none" strike="noStrike" dirty="0">
                <a:solidFill>
                  <a:srgbClr val="013E5B"/>
                </a:solidFill>
                <a:effectLst/>
                <a:latin typeface="-apple-system"/>
              </a:rPr>
              <a:t>management style</a:t>
            </a:r>
            <a:r>
              <a:rPr lang="en-GB" sz="3000" b="1" i="0" dirty="0">
                <a:solidFill>
                  <a:srgbClr val="373A3C"/>
                </a:solidFill>
                <a:effectLst/>
                <a:latin typeface="-apple-system"/>
              </a:rPr>
              <a:t> or by other </a:t>
            </a:r>
            <a:r>
              <a:rPr lang="en-GB" sz="3000" b="1" dirty="0">
                <a:solidFill>
                  <a:srgbClr val="373A3C"/>
                </a:solidFill>
                <a:latin typeface="-apple-system"/>
              </a:rPr>
              <a:t>factors</a:t>
            </a:r>
            <a:r>
              <a:rPr lang="en-GB" sz="3000" b="1" i="0" dirty="0">
                <a:solidFill>
                  <a:srgbClr val="373A3C"/>
                </a:solidFill>
                <a:effectLst/>
                <a:latin typeface="-apple-system"/>
              </a:rPr>
              <a:t>.</a:t>
            </a:r>
            <a:endParaRPr lang="en-US" sz="3000" dirty="0"/>
          </a:p>
        </p:txBody>
      </p:sp>
      <p:sp>
        <p:nvSpPr>
          <p:cNvPr id="5" name="Title 4">
            <a:extLst>
              <a:ext uri="{FF2B5EF4-FFF2-40B4-BE49-F238E27FC236}">
                <a16:creationId xmlns:a16="http://schemas.microsoft.com/office/drawing/2014/main" id="{5EAA15D0-D90A-453C-9D0D-1D2FD8CEC143}"/>
              </a:ext>
            </a:extLst>
          </p:cNvPr>
          <p:cNvSpPr>
            <a:spLocks noGrp="1"/>
          </p:cNvSpPr>
          <p:nvPr>
            <p:ph type="title"/>
          </p:nvPr>
        </p:nvSpPr>
        <p:spPr>
          <a:xfrm>
            <a:off x="71373" y="837260"/>
            <a:ext cx="7342622" cy="1215566"/>
          </a:xfrm>
        </p:spPr>
        <p:txBody>
          <a:bodyPr anchor="b">
            <a:normAutofit/>
          </a:bodyPr>
          <a:lstStyle/>
          <a:p>
            <a:r>
              <a:rPr lang="en-GB" dirty="0"/>
              <a:t>Session Objectives</a:t>
            </a:r>
          </a:p>
        </p:txBody>
      </p:sp>
      <p:pic>
        <p:nvPicPr>
          <p:cNvPr id="9" name="Picture 8" descr="Camera lens close up">
            <a:extLst>
              <a:ext uri="{FF2B5EF4-FFF2-40B4-BE49-F238E27FC236}">
                <a16:creationId xmlns:a16="http://schemas.microsoft.com/office/drawing/2014/main" id="{B1E76A96-B17A-4CEB-B6A4-CD6392F62698}"/>
              </a:ext>
            </a:extLst>
          </p:cNvPr>
          <p:cNvPicPr>
            <a:picLocks noChangeAspect="1"/>
          </p:cNvPicPr>
          <p:nvPr/>
        </p:nvPicPr>
        <p:blipFill rotWithShape="1">
          <a:blip r:embed="rId2"/>
          <a:srcRect l="15647" r="30078" b="1"/>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4" name="Slide Number Placeholder 3">
            <a:extLst>
              <a:ext uri="{FF2B5EF4-FFF2-40B4-BE49-F238E27FC236}">
                <a16:creationId xmlns:a16="http://schemas.microsoft.com/office/drawing/2014/main" id="{FEA9FAE3-1F04-4C2F-88C4-A000A654ABC8}"/>
              </a:ext>
            </a:extLst>
          </p:cNvPr>
          <p:cNvSpPr>
            <a:spLocks noGrp="1"/>
          </p:cNvSpPr>
          <p:nvPr>
            <p:ph type="sldNum" sz="quarter" idx="15"/>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2</a:t>
            </a:fld>
            <a:endParaRPr lang="en-US" noProof="0"/>
          </a:p>
        </p:txBody>
      </p:sp>
    </p:spTree>
    <p:extLst>
      <p:ext uri="{BB962C8B-B14F-4D97-AF65-F5344CB8AC3E}">
        <p14:creationId xmlns:p14="http://schemas.microsoft.com/office/powerpoint/2010/main" val="19980495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B910B7DC-FBD7-423C-A481-85262FC3CCF5}"/>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3</a:t>
            </a:fld>
            <a:endParaRPr lang="en-US" noProof="0"/>
          </a:p>
        </p:txBody>
      </p:sp>
      <p:sp>
        <p:nvSpPr>
          <p:cNvPr id="4" name="Title 3">
            <a:extLst>
              <a:ext uri="{FF2B5EF4-FFF2-40B4-BE49-F238E27FC236}">
                <a16:creationId xmlns:a16="http://schemas.microsoft.com/office/drawing/2014/main" id="{89166843-8772-4972-B075-961334D74230}"/>
              </a:ext>
            </a:extLst>
          </p:cNvPr>
          <p:cNvSpPr>
            <a:spLocks noGrp="1"/>
          </p:cNvSpPr>
          <p:nvPr>
            <p:ph type="title"/>
          </p:nvPr>
        </p:nvSpPr>
        <p:spPr>
          <a:xfrm>
            <a:off x="518678" y="449658"/>
            <a:ext cx="8333222" cy="1147969"/>
          </a:xfrm>
        </p:spPr>
        <p:txBody>
          <a:bodyPr anchor="b">
            <a:normAutofit/>
          </a:bodyPr>
          <a:lstStyle/>
          <a:p>
            <a:r>
              <a:rPr lang="en-GB" sz="3700" dirty="0"/>
              <a:t>Is It The Responsibility of Management to Manage </a:t>
            </a:r>
          </a:p>
        </p:txBody>
      </p:sp>
      <p:sp>
        <p:nvSpPr>
          <p:cNvPr id="2" name="Content Placeholder 1">
            <a:extLst>
              <a:ext uri="{FF2B5EF4-FFF2-40B4-BE49-F238E27FC236}">
                <a16:creationId xmlns:a16="http://schemas.microsoft.com/office/drawing/2014/main" id="{C6296C0C-A57E-4D6B-BD55-00A560AAE16B}"/>
              </a:ext>
            </a:extLst>
          </p:cNvPr>
          <p:cNvSpPr>
            <a:spLocks noGrp="1"/>
          </p:cNvSpPr>
          <p:nvPr>
            <p:ph sz="half" idx="1"/>
          </p:nvPr>
        </p:nvSpPr>
        <p:spPr>
          <a:xfrm>
            <a:off x="1588466" y="2012993"/>
            <a:ext cx="5181600" cy="4525919"/>
          </a:xfrm>
        </p:spPr>
        <p:txBody>
          <a:bodyPr>
            <a:normAutofit/>
          </a:bodyPr>
          <a:lstStyle/>
          <a:p>
            <a:r>
              <a:rPr lang="en-GB" b="1" dirty="0"/>
              <a:t>Yes</a:t>
            </a:r>
          </a:p>
          <a:p>
            <a:endParaRPr lang="en-GB" b="1" dirty="0"/>
          </a:p>
          <a:p>
            <a:r>
              <a:rPr lang="en-GB" b="1" dirty="0"/>
              <a:t>Organisations need to achieve their aims and objectives but can only do so through the co-ordinated efforts of their members. This involves the effective management of the people resource.</a:t>
            </a:r>
          </a:p>
          <a:p>
            <a:endParaRPr lang="en-GB" dirty="0"/>
          </a:p>
        </p:txBody>
      </p:sp>
      <p:pic>
        <p:nvPicPr>
          <p:cNvPr id="9" name="Picture Placeholder 8">
            <a:extLst>
              <a:ext uri="{FF2B5EF4-FFF2-40B4-BE49-F238E27FC236}">
                <a16:creationId xmlns:a16="http://schemas.microsoft.com/office/drawing/2014/main" id="{3AA89B22-3DBC-4146-82B0-C23E15E01479}"/>
              </a:ext>
            </a:extLst>
          </p:cNvPr>
          <p:cNvPicPr>
            <a:picLocks noGrp="1" noChangeAspect="1"/>
          </p:cNvPicPr>
          <p:nvPr>
            <p:ph sz="half" idx="2"/>
          </p:nvPr>
        </p:nvPicPr>
        <p:blipFill rotWithShape="1">
          <a:blip r:embed="rId2"/>
          <a:srcRect l="15781" r="18688"/>
          <a:stretch/>
        </p:blipFill>
        <p:spPr>
          <a:xfrm>
            <a:off x="6172200" y="1651044"/>
            <a:ext cx="5181600" cy="452591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pic>
        <p:nvPicPr>
          <p:cNvPr id="1026" name="Picture 2" descr="See the source image">
            <a:extLst>
              <a:ext uri="{FF2B5EF4-FFF2-40B4-BE49-F238E27FC236}">
                <a16:creationId xmlns:a16="http://schemas.microsoft.com/office/drawing/2014/main" id="{9528E313-5643-47E9-8F4B-DE2EAAC224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513"/>
          <a:stretch/>
        </p:blipFill>
        <p:spPr bwMode="auto">
          <a:xfrm>
            <a:off x="201093" y="5372314"/>
            <a:ext cx="1919116" cy="1349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3830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95E1F6B-91D6-4A2B-8ECF-FE30AD147F85}"/>
              </a:ext>
            </a:extLst>
          </p:cNvPr>
          <p:cNvSpPr>
            <a:spLocks noGrp="1"/>
          </p:cNvSpPr>
          <p:nvPr>
            <p:ph type="sldNum" sz="quarter" idx="18"/>
          </p:nvPr>
        </p:nvSpPr>
        <p:spPr/>
        <p:txBody>
          <a:bodyPr/>
          <a:lstStyle/>
          <a:p>
            <a:fld id="{8699F50C-BE38-4BD0-BA84-9B090E1F2B9B}" type="slidenum">
              <a:rPr lang="en-US" noProof="0" smtClean="0"/>
              <a:t>4</a:t>
            </a:fld>
            <a:endParaRPr lang="en-US" noProof="0" dirty="0"/>
          </a:p>
        </p:txBody>
      </p:sp>
      <p:sp>
        <p:nvSpPr>
          <p:cNvPr id="4" name="Title 3">
            <a:extLst>
              <a:ext uri="{FF2B5EF4-FFF2-40B4-BE49-F238E27FC236}">
                <a16:creationId xmlns:a16="http://schemas.microsoft.com/office/drawing/2014/main" id="{EECA225E-291B-4A82-B917-91BD80B88F98}"/>
              </a:ext>
            </a:extLst>
          </p:cNvPr>
          <p:cNvSpPr>
            <a:spLocks noGrp="1"/>
          </p:cNvSpPr>
          <p:nvPr>
            <p:ph type="title"/>
          </p:nvPr>
        </p:nvSpPr>
        <p:spPr/>
        <p:txBody>
          <a:bodyPr/>
          <a:lstStyle/>
          <a:p>
            <a:r>
              <a:rPr lang="en-GB" dirty="0"/>
              <a:t>The People Organisation </a:t>
            </a:r>
          </a:p>
        </p:txBody>
      </p:sp>
      <p:sp>
        <p:nvSpPr>
          <p:cNvPr id="5" name="Content Placeholder 4">
            <a:extLst>
              <a:ext uri="{FF2B5EF4-FFF2-40B4-BE49-F238E27FC236}">
                <a16:creationId xmlns:a16="http://schemas.microsoft.com/office/drawing/2014/main" id="{54110CA3-6E25-4173-8FF9-0338DCCD3AAB}"/>
              </a:ext>
            </a:extLst>
          </p:cNvPr>
          <p:cNvSpPr>
            <a:spLocks noGrp="1"/>
          </p:cNvSpPr>
          <p:nvPr>
            <p:ph idx="1"/>
          </p:nvPr>
        </p:nvSpPr>
        <p:spPr/>
        <p:txBody>
          <a:bodyPr/>
          <a:lstStyle/>
          <a:p>
            <a:pPr algn="just"/>
            <a:r>
              <a:rPr lang="en-GB" sz="2400" dirty="0"/>
              <a:t>It could be argued that the majority of people come to work with the attitude of being eager to do a good job and perform well to the best of their abilities.</a:t>
            </a:r>
          </a:p>
          <a:p>
            <a:pPr marL="0" indent="0" algn="just">
              <a:buNone/>
            </a:pPr>
            <a:endParaRPr lang="en-GB" sz="2400" dirty="0"/>
          </a:p>
          <a:p>
            <a:pPr algn="just"/>
            <a:r>
              <a:rPr lang="en-GB" sz="2400" dirty="0"/>
              <a:t>People generally respond in the manner in which they are treated. Where actual performance fails to match the ideal this is largely a result of how staff are treated by management. Many problems in the people–organisation relationship arise not so much from the decisions and actions of management as the manner in which such decisions and actions are carried out.</a:t>
            </a:r>
          </a:p>
          <a:p>
            <a:pPr algn="just"/>
            <a:endParaRPr lang="en-GB" sz="2400" dirty="0"/>
          </a:p>
          <a:p>
            <a:pPr algn="just"/>
            <a:r>
              <a:rPr lang="en-GB" sz="2400" dirty="0"/>
              <a:t>Often, it is </a:t>
            </a:r>
            <a:r>
              <a:rPr lang="en-GB" sz="2400" b="1" dirty="0"/>
              <a:t>not so much the intent but the manner of implementation </a:t>
            </a:r>
            <a:r>
              <a:rPr lang="en-GB" sz="2400" dirty="0"/>
              <a:t>that is the root cause of staff unrest and dissatisfaction.</a:t>
            </a:r>
          </a:p>
          <a:p>
            <a:pPr algn="just"/>
            <a:endParaRPr lang="en-GB" sz="2400" dirty="0"/>
          </a:p>
          <a:p>
            <a:pPr algn="just"/>
            <a:endParaRPr lang="en-GB" sz="2400" dirty="0"/>
          </a:p>
          <a:p>
            <a:pPr algn="just"/>
            <a:endParaRPr lang="en-GB" dirty="0"/>
          </a:p>
        </p:txBody>
      </p:sp>
    </p:spTree>
    <p:extLst>
      <p:ext uri="{BB962C8B-B14F-4D97-AF65-F5344CB8AC3E}">
        <p14:creationId xmlns:p14="http://schemas.microsoft.com/office/powerpoint/2010/main" val="1640261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95E1F6B-91D6-4A2B-8ECF-FE30AD147F85}"/>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5</a:t>
            </a:fld>
            <a:endParaRPr lang="en-US" noProof="0"/>
          </a:p>
        </p:txBody>
      </p:sp>
      <p:sp>
        <p:nvSpPr>
          <p:cNvPr id="4" name="Title 3">
            <a:extLst>
              <a:ext uri="{FF2B5EF4-FFF2-40B4-BE49-F238E27FC236}">
                <a16:creationId xmlns:a16="http://schemas.microsoft.com/office/drawing/2014/main" id="{EECA225E-291B-4A82-B917-91BD80B88F98}"/>
              </a:ext>
            </a:extLst>
          </p:cNvPr>
          <p:cNvSpPr>
            <a:spLocks noGrp="1"/>
          </p:cNvSpPr>
          <p:nvPr>
            <p:ph type="title"/>
          </p:nvPr>
        </p:nvSpPr>
        <p:spPr>
          <a:xfrm>
            <a:off x="518678" y="209028"/>
            <a:ext cx="8333222" cy="1147969"/>
          </a:xfrm>
        </p:spPr>
        <p:txBody>
          <a:bodyPr anchor="b">
            <a:normAutofit/>
          </a:bodyPr>
          <a:lstStyle/>
          <a:p>
            <a:r>
              <a:rPr lang="en-GB" dirty="0"/>
              <a:t>The People Organisation </a:t>
            </a:r>
          </a:p>
        </p:txBody>
      </p:sp>
      <p:graphicFrame>
        <p:nvGraphicFramePr>
          <p:cNvPr id="7" name="Content Placeholder 4">
            <a:extLst>
              <a:ext uri="{FF2B5EF4-FFF2-40B4-BE49-F238E27FC236}">
                <a16:creationId xmlns:a16="http://schemas.microsoft.com/office/drawing/2014/main" id="{86655066-3B0B-4200-BC8D-C74C701CBE00}"/>
              </a:ext>
            </a:extLst>
          </p:cNvPr>
          <p:cNvGraphicFramePr>
            <a:graphicFrameLocks noGrp="1"/>
          </p:cNvGraphicFramePr>
          <p:nvPr>
            <p:ph idx="1"/>
            <p:extLst>
              <p:ext uri="{D42A27DB-BD31-4B8C-83A1-F6EECF244321}">
                <p14:modId xmlns:p14="http://schemas.microsoft.com/office/powerpoint/2010/main" val="408516788"/>
              </p:ext>
            </p:extLst>
          </p:nvPr>
        </p:nvGraphicFramePr>
        <p:xfrm>
          <a:off x="518678" y="1671924"/>
          <a:ext cx="10835122" cy="4505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01947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4110CA3-6E25-4173-8FF9-0338DCCD3AAB}"/>
              </a:ext>
            </a:extLst>
          </p:cNvPr>
          <p:cNvSpPr>
            <a:spLocks noGrp="1"/>
          </p:cNvSpPr>
          <p:nvPr>
            <p:ph idx="1"/>
          </p:nvPr>
        </p:nvSpPr>
        <p:spPr>
          <a:xfrm>
            <a:off x="531378" y="2935705"/>
            <a:ext cx="6636338" cy="3577390"/>
          </a:xfrm>
        </p:spPr>
        <p:txBody>
          <a:bodyPr>
            <a:noAutofit/>
          </a:bodyPr>
          <a:lstStyle/>
          <a:p>
            <a:r>
              <a:rPr lang="en-GB" sz="2200" dirty="0"/>
              <a:t>The style of management adopted can be seen as a function of the manager’s attitudes towards people and assumptions about human nature and behaviour. </a:t>
            </a:r>
          </a:p>
          <a:p>
            <a:r>
              <a:rPr lang="en-GB" sz="2200" dirty="0"/>
              <a:t>It is important to bear in mind that the activity of management takes place within the broader context of the organisational setting and subject to the organisational environment and culture. </a:t>
            </a:r>
          </a:p>
          <a:p>
            <a:r>
              <a:rPr lang="en-GB" sz="2200" dirty="0"/>
              <a:t>There are also variations in systems and styles of management and in the choice of managerial behaviour.</a:t>
            </a:r>
          </a:p>
          <a:p>
            <a:endParaRPr lang="en-GB" sz="2200" dirty="0"/>
          </a:p>
          <a:p>
            <a:endParaRPr lang="en-GB" sz="2200" dirty="0"/>
          </a:p>
          <a:p>
            <a:endParaRPr lang="en-GB" sz="2200" dirty="0"/>
          </a:p>
        </p:txBody>
      </p:sp>
      <p:sp>
        <p:nvSpPr>
          <p:cNvPr id="4" name="Title 3">
            <a:extLst>
              <a:ext uri="{FF2B5EF4-FFF2-40B4-BE49-F238E27FC236}">
                <a16:creationId xmlns:a16="http://schemas.microsoft.com/office/drawing/2014/main" id="{EECA225E-291B-4A82-B917-91BD80B88F98}"/>
              </a:ext>
            </a:extLst>
          </p:cNvPr>
          <p:cNvSpPr>
            <a:spLocks noGrp="1"/>
          </p:cNvSpPr>
          <p:nvPr>
            <p:ph type="title"/>
          </p:nvPr>
        </p:nvSpPr>
        <p:spPr>
          <a:xfrm>
            <a:off x="531378" y="1308484"/>
            <a:ext cx="7342622" cy="1215566"/>
          </a:xfrm>
        </p:spPr>
        <p:txBody>
          <a:bodyPr anchor="b">
            <a:normAutofit/>
          </a:bodyPr>
          <a:lstStyle/>
          <a:p>
            <a:r>
              <a:rPr lang="en-GB" dirty="0"/>
              <a:t>The People Organisation </a:t>
            </a:r>
          </a:p>
        </p:txBody>
      </p:sp>
      <p:pic>
        <p:nvPicPr>
          <p:cNvPr id="7" name="Picture 6">
            <a:extLst>
              <a:ext uri="{FF2B5EF4-FFF2-40B4-BE49-F238E27FC236}">
                <a16:creationId xmlns:a16="http://schemas.microsoft.com/office/drawing/2014/main" id="{037434D0-7634-46F3-948C-69024BD00E78}"/>
              </a:ext>
            </a:extLst>
          </p:cNvPr>
          <p:cNvPicPr>
            <a:picLocks noChangeAspect="1"/>
          </p:cNvPicPr>
          <p:nvPr/>
        </p:nvPicPr>
        <p:blipFill rotWithShape="1">
          <a:blip r:embed="rId2"/>
          <a:srcRect l="14926" r="30798" b="1"/>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3" name="Slide Number Placeholder 2">
            <a:extLst>
              <a:ext uri="{FF2B5EF4-FFF2-40B4-BE49-F238E27FC236}">
                <a16:creationId xmlns:a16="http://schemas.microsoft.com/office/drawing/2014/main" id="{B95E1F6B-91D6-4A2B-8ECF-FE30AD147F85}"/>
              </a:ext>
            </a:extLst>
          </p:cNvPr>
          <p:cNvSpPr>
            <a:spLocks noGrp="1"/>
          </p:cNvSpPr>
          <p:nvPr>
            <p:ph type="sldNum" sz="quarter" idx="15"/>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6</a:t>
            </a:fld>
            <a:endParaRPr lang="en-US" noProof="0"/>
          </a:p>
        </p:txBody>
      </p:sp>
    </p:spTree>
    <p:extLst>
      <p:ext uri="{BB962C8B-B14F-4D97-AF65-F5344CB8AC3E}">
        <p14:creationId xmlns:p14="http://schemas.microsoft.com/office/powerpoint/2010/main" val="38395093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2">
            <a:extLst>
              <a:ext uri="{FF2B5EF4-FFF2-40B4-BE49-F238E27FC236}">
                <a16:creationId xmlns:a16="http://schemas.microsoft.com/office/drawing/2014/main" id="{F0CB0D2C-26EB-4D1B-9453-F8DFC17186A5}"/>
              </a:ext>
            </a:extLst>
          </p:cNvPr>
          <p:cNvSpPr>
            <a:spLocks noGrp="1"/>
          </p:cNvSpPr>
          <p:nvPr>
            <p:ph type="sldNum" sz="quarter" idx="18"/>
          </p:nvPr>
        </p:nvSpPr>
        <p:spPr>
          <a:xfrm>
            <a:off x="11146971" y="6356350"/>
            <a:ext cx="740227" cy="365125"/>
          </a:xfrm>
        </p:spPr>
        <p:txBody>
          <a:bodyPr/>
          <a:lstStyle/>
          <a:p>
            <a:pPr>
              <a:spcAft>
                <a:spcPts val="600"/>
              </a:spcAft>
            </a:pPr>
            <a:fld id="{8699F50C-BE38-4BD0-BA84-9B090E1F2B9B}" type="slidenum">
              <a:rPr lang="en-US" noProof="0" smtClean="0"/>
              <a:pPr>
                <a:spcAft>
                  <a:spcPts val="600"/>
                </a:spcAft>
              </a:pPr>
              <a:t>7</a:t>
            </a:fld>
            <a:endParaRPr lang="en-US" noProof="0"/>
          </a:p>
        </p:txBody>
      </p:sp>
      <p:pic>
        <p:nvPicPr>
          <p:cNvPr id="6" name="Picture 5" descr="C:\Users\se046\AppData\Local\Microsoft\Windows\Temporary Internet Files\Content.Word\New Picture (5).bmp">
            <a:extLst>
              <a:ext uri="{FF2B5EF4-FFF2-40B4-BE49-F238E27FC236}">
                <a16:creationId xmlns:a16="http://schemas.microsoft.com/office/drawing/2014/main" id="{2FF17F5D-206A-41A4-A4B5-DF7168FCF7FA}"/>
              </a:ext>
            </a:extLst>
          </p:cNvPr>
          <p:cNvPicPr/>
          <p:nvPr/>
        </p:nvPicPr>
        <p:blipFill rotWithShape="1">
          <a:blip r:embed="rId2">
            <a:extLst>
              <a:ext uri="{28A0092B-C50C-407E-A947-70E740481C1C}">
                <a14:useLocalDpi xmlns:a14="http://schemas.microsoft.com/office/drawing/2010/main" val="0"/>
              </a:ext>
            </a:extLst>
          </a:blip>
          <a:srcRect t="14476"/>
          <a:stretch/>
        </p:blipFill>
        <p:spPr bwMode="auto">
          <a:xfrm>
            <a:off x="518678" y="2244866"/>
            <a:ext cx="10835122" cy="3359155"/>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hidden="1">
            <a:extLst>
              <a:ext uri="{FF2B5EF4-FFF2-40B4-BE49-F238E27FC236}">
                <a16:creationId xmlns:a16="http://schemas.microsoft.com/office/drawing/2014/main" id="{792E67B5-1813-4627-B1BF-73226455D579}"/>
              </a:ext>
            </a:extLst>
          </p:cNvPr>
          <p:cNvSpPr>
            <a:spLocks noGrp="1"/>
          </p:cNvSpPr>
          <p:nvPr>
            <p:ph type="sldNum" sz="quarter" idx="4294967295"/>
          </p:nvPr>
        </p:nvSpPr>
        <p:spPr>
          <a:xfrm>
            <a:off x="11146971" y="6356350"/>
            <a:ext cx="740227" cy="365125"/>
          </a:xfrm>
        </p:spPr>
        <p:txBody>
          <a:bodyPr/>
          <a:lstStyle/>
          <a:p>
            <a:pPr>
              <a:spcAft>
                <a:spcPts val="600"/>
              </a:spcAft>
            </a:pPr>
            <a:fld id="{8699F50C-BE38-4BD0-BA84-9B090E1F2B9B}" type="slidenum">
              <a:rPr lang="en-US" noProof="0" smtClean="0"/>
              <a:pPr>
                <a:spcAft>
                  <a:spcPts val="600"/>
                </a:spcAft>
              </a:pPr>
              <a:t>7</a:t>
            </a:fld>
            <a:endParaRPr lang="en-US" noProof="0"/>
          </a:p>
        </p:txBody>
      </p:sp>
    </p:spTree>
    <p:extLst>
      <p:ext uri="{BB962C8B-B14F-4D97-AF65-F5344CB8AC3E}">
        <p14:creationId xmlns:p14="http://schemas.microsoft.com/office/powerpoint/2010/main" val="38097425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Yellow paper ship leading among white ships">
            <a:extLst>
              <a:ext uri="{FF2B5EF4-FFF2-40B4-BE49-F238E27FC236}">
                <a16:creationId xmlns:a16="http://schemas.microsoft.com/office/drawing/2014/main" id="{071C330C-34FA-4A53-A845-D12C1F4B087B}"/>
              </a:ext>
            </a:extLst>
          </p:cNvPr>
          <p:cNvPicPr>
            <a:picLocks noChangeAspect="1"/>
          </p:cNvPicPr>
          <p:nvPr/>
        </p:nvPicPr>
        <p:blipFill rotWithShape="1">
          <a:blip r:embed="rId2"/>
          <a:srcRect t="10337" r="-1" b="-1"/>
          <a:stretch/>
        </p:blipFill>
        <p:spPr>
          <a:xfrm>
            <a:off x="531378" y="3196915"/>
            <a:ext cx="4942829" cy="2958275"/>
          </a:xfrm>
          <a:prstGeom prst="rect">
            <a:avLst/>
          </a:prstGeom>
          <a:noFill/>
        </p:spPr>
      </p:pic>
      <p:sp>
        <p:nvSpPr>
          <p:cNvPr id="2" name="Title 1">
            <a:extLst>
              <a:ext uri="{FF2B5EF4-FFF2-40B4-BE49-F238E27FC236}">
                <a16:creationId xmlns:a16="http://schemas.microsoft.com/office/drawing/2014/main" id="{8A88EA82-4014-4A44-BED5-D78FDC782374}"/>
              </a:ext>
            </a:extLst>
          </p:cNvPr>
          <p:cNvSpPr>
            <a:spLocks noGrp="1"/>
          </p:cNvSpPr>
          <p:nvPr>
            <p:ph type="title"/>
          </p:nvPr>
        </p:nvSpPr>
        <p:spPr>
          <a:xfrm>
            <a:off x="531378" y="1308484"/>
            <a:ext cx="7342622" cy="1215566"/>
          </a:xfrm>
        </p:spPr>
        <p:txBody>
          <a:bodyPr anchor="b">
            <a:normAutofit/>
          </a:bodyPr>
          <a:lstStyle/>
          <a:p>
            <a:r>
              <a:rPr lang="en-GB" dirty="0"/>
              <a:t>Management Styles Activity</a:t>
            </a:r>
          </a:p>
        </p:txBody>
      </p:sp>
      <p:pic>
        <p:nvPicPr>
          <p:cNvPr id="5" name="Picture 2" descr="See the source image">
            <a:extLst>
              <a:ext uri="{FF2B5EF4-FFF2-40B4-BE49-F238E27FC236}">
                <a16:creationId xmlns:a16="http://schemas.microsoft.com/office/drawing/2014/main" id="{4D07988A-2689-4199-B0B0-E52F42CD6DA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62" r="8462" b="-1"/>
          <a:stretch/>
        </p:blipFill>
        <p:spPr bwMode="auto">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rgbClr val="FFFFFF"/>
          </a:solidFill>
        </p:spPr>
      </p:pic>
      <p:sp>
        <p:nvSpPr>
          <p:cNvPr id="4" name="Slide Number Placeholder 3">
            <a:extLst>
              <a:ext uri="{FF2B5EF4-FFF2-40B4-BE49-F238E27FC236}">
                <a16:creationId xmlns:a16="http://schemas.microsoft.com/office/drawing/2014/main" id="{C5DADDD7-3A25-41D3-9CA2-9C5714A96859}"/>
              </a:ext>
            </a:extLst>
          </p:cNvPr>
          <p:cNvSpPr>
            <a:spLocks noGrp="1"/>
          </p:cNvSpPr>
          <p:nvPr>
            <p:ph type="sldNum" sz="quarter" idx="15"/>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8</a:t>
            </a:fld>
            <a:endParaRPr lang="en-US" noProof="0"/>
          </a:p>
        </p:txBody>
      </p:sp>
    </p:spTree>
    <p:extLst>
      <p:ext uri="{BB962C8B-B14F-4D97-AF65-F5344CB8AC3E}">
        <p14:creationId xmlns:p14="http://schemas.microsoft.com/office/powerpoint/2010/main" val="2185648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C4C54555-EA48-43C7-87ED-AF7A41E253C0}"/>
              </a:ext>
            </a:extLst>
          </p:cNvPr>
          <p:cNvSpPr>
            <a:spLocks noGrp="1"/>
          </p:cNvSpPr>
          <p:nvPr>
            <p:ph type="body" idx="1"/>
          </p:nvPr>
        </p:nvSpPr>
        <p:spPr>
          <a:xfrm>
            <a:off x="3721098" y="1777597"/>
            <a:ext cx="5475290" cy="781188"/>
          </a:xfrm>
          <a:ln>
            <a:solidFill>
              <a:schemeClr val="accent6"/>
            </a:solidFill>
          </a:ln>
        </p:spPr>
        <p:txBody>
          <a:bodyPr/>
          <a:lstStyle/>
          <a:p>
            <a:pPr algn="ctr"/>
            <a:r>
              <a:rPr lang="en-GB" dirty="0">
                <a:solidFill>
                  <a:schemeClr val="accent6"/>
                </a:solidFill>
              </a:rPr>
              <a:t>Autocratic</a:t>
            </a:r>
          </a:p>
        </p:txBody>
      </p:sp>
      <p:sp>
        <p:nvSpPr>
          <p:cNvPr id="7" name="Content Placeholder 6">
            <a:extLst>
              <a:ext uri="{FF2B5EF4-FFF2-40B4-BE49-F238E27FC236}">
                <a16:creationId xmlns:a16="http://schemas.microsoft.com/office/drawing/2014/main" id="{075398C9-2F6C-4E26-B3F0-24B2AD5EF889}"/>
              </a:ext>
            </a:extLst>
          </p:cNvPr>
          <p:cNvSpPr>
            <a:spLocks noGrp="1"/>
          </p:cNvSpPr>
          <p:nvPr>
            <p:ph sz="half" idx="13"/>
          </p:nvPr>
        </p:nvSpPr>
        <p:spPr>
          <a:ln>
            <a:solidFill>
              <a:schemeClr val="accent6"/>
            </a:solidFill>
          </a:ln>
        </p:spPr>
        <p:txBody>
          <a:bodyPr>
            <a:normAutofit fontScale="92500"/>
          </a:bodyPr>
          <a:lstStyle/>
          <a:p>
            <a:r>
              <a:rPr lang="en-GB" dirty="0">
                <a:solidFill>
                  <a:srgbClr val="373A3C"/>
                </a:solidFill>
              </a:rPr>
              <a:t>“D</a:t>
            </a:r>
            <a:r>
              <a:rPr lang="en-GB" b="0" i="0" dirty="0">
                <a:solidFill>
                  <a:srgbClr val="373A3C"/>
                </a:solidFill>
                <a:effectLst/>
              </a:rPr>
              <a:t>ecisions within an organisation are usually made by one person without seeking input or feedback from other team members”</a:t>
            </a:r>
          </a:p>
          <a:p>
            <a:r>
              <a:rPr lang="en-GB" dirty="0">
                <a:effectLst/>
              </a:rPr>
              <a:t>Micromanagers.</a:t>
            </a:r>
          </a:p>
          <a:p>
            <a:r>
              <a:rPr lang="en-GB" dirty="0"/>
              <a:t>No flexibility </a:t>
            </a:r>
            <a:endParaRPr lang="en-GB" dirty="0">
              <a:effectLst/>
            </a:endParaRPr>
          </a:p>
          <a:p>
            <a:r>
              <a:rPr lang="en-GB" dirty="0"/>
              <a:t>Lack in creative solutions.</a:t>
            </a:r>
          </a:p>
          <a:p>
            <a:r>
              <a:rPr lang="en-GB" dirty="0"/>
              <a:t>Staff Resentment.</a:t>
            </a:r>
          </a:p>
          <a:p>
            <a:r>
              <a:rPr lang="en-GB" dirty="0"/>
              <a:t>Challenge to the manager – Pressure </a:t>
            </a:r>
          </a:p>
          <a:p>
            <a:endParaRPr lang="en-GB" dirty="0"/>
          </a:p>
          <a:p>
            <a:endParaRPr lang="en-GB" dirty="0"/>
          </a:p>
        </p:txBody>
      </p:sp>
      <p:sp>
        <p:nvSpPr>
          <p:cNvPr id="3" name="Slide Number Placeholder 2">
            <a:extLst>
              <a:ext uri="{FF2B5EF4-FFF2-40B4-BE49-F238E27FC236}">
                <a16:creationId xmlns:a16="http://schemas.microsoft.com/office/drawing/2014/main" id="{C6EF209A-328D-48B9-921E-6D4E191826AB}"/>
              </a:ext>
            </a:extLst>
          </p:cNvPr>
          <p:cNvSpPr>
            <a:spLocks noGrp="1"/>
          </p:cNvSpPr>
          <p:nvPr>
            <p:ph type="sldNum" sz="quarter" idx="18"/>
          </p:nvPr>
        </p:nvSpPr>
        <p:spPr/>
        <p:txBody>
          <a:bodyPr/>
          <a:lstStyle/>
          <a:p>
            <a:fld id="{8699F50C-BE38-4BD0-BA84-9B090E1F2B9B}" type="slidenum">
              <a:rPr lang="en-US" noProof="0" smtClean="0"/>
              <a:t>9</a:t>
            </a:fld>
            <a:endParaRPr lang="en-US" noProof="0" dirty="0"/>
          </a:p>
        </p:txBody>
      </p:sp>
      <p:sp>
        <p:nvSpPr>
          <p:cNvPr id="4" name="Title 3">
            <a:extLst>
              <a:ext uri="{FF2B5EF4-FFF2-40B4-BE49-F238E27FC236}">
                <a16:creationId xmlns:a16="http://schemas.microsoft.com/office/drawing/2014/main" id="{02006F9B-0221-4D84-ACDE-263AA3CF95EA}"/>
              </a:ext>
            </a:extLst>
          </p:cNvPr>
          <p:cNvSpPr>
            <a:spLocks noGrp="1"/>
          </p:cNvSpPr>
          <p:nvPr>
            <p:ph type="title"/>
          </p:nvPr>
        </p:nvSpPr>
        <p:spPr/>
        <p:txBody>
          <a:bodyPr/>
          <a:lstStyle/>
          <a:p>
            <a:r>
              <a:rPr lang="en-GB" dirty="0"/>
              <a:t>Challenges to Management Styles</a:t>
            </a:r>
          </a:p>
        </p:txBody>
      </p:sp>
      <p:sp>
        <p:nvSpPr>
          <p:cNvPr id="5" name="TextBox 4">
            <a:extLst>
              <a:ext uri="{FF2B5EF4-FFF2-40B4-BE49-F238E27FC236}">
                <a16:creationId xmlns:a16="http://schemas.microsoft.com/office/drawing/2014/main" id="{77151D0A-8EED-1424-F243-D63060A1B932}"/>
              </a:ext>
            </a:extLst>
          </p:cNvPr>
          <p:cNvSpPr txBox="1"/>
          <p:nvPr/>
        </p:nvSpPr>
        <p:spPr>
          <a:xfrm>
            <a:off x="6528619" y="2886076"/>
            <a:ext cx="5545394" cy="3139321"/>
          </a:xfrm>
          <a:prstGeom prst="rect">
            <a:avLst/>
          </a:prstGeom>
          <a:noFill/>
        </p:spPr>
        <p:txBody>
          <a:bodyPr wrap="square">
            <a:spAutoFit/>
          </a:bodyPr>
          <a:lstStyle/>
          <a:p>
            <a:pPr algn="l"/>
            <a:r>
              <a:rPr lang="en-GB" sz="2200" b="0" i="0" dirty="0">
                <a:solidFill>
                  <a:srgbClr val="374151"/>
                </a:solidFill>
                <a:effectLst/>
                <a:latin typeface="Söhne"/>
              </a:rPr>
              <a:t>Autocratic Leadership:</a:t>
            </a:r>
          </a:p>
          <a:p>
            <a:pPr algn="l">
              <a:buFont typeface="Arial" panose="020B0604020202020204" pitchFamily="34" charset="0"/>
              <a:buChar char="•"/>
            </a:pPr>
            <a:endParaRPr lang="en-GB" sz="2200" b="0" i="0" dirty="0">
              <a:solidFill>
                <a:srgbClr val="374151"/>
              </a:solidFill>
              <a:effectLst/>
              <a:latin typeface="Söhne"/>
            </a:endParaRPr>
          </a:p>
          <a:p>
            <a:pPr algn="l">
              <a:buFont typeface="Arial" panose="020B0604020202020204" pitchFamily="34" charset="0"/>
              <a:buChar char="•"/>
            </a:pPr>
            <a:r>
              <a:rPr lang="en-GB" sz="2200" b="0" i="0" dirty="0">
                <a:solidFill>
                  <a:srgbClr val="374151"/>
                </a:solidFill>
                <a:effectLst/>
                <a:latin typeface="Söhne"/>
              </a:rPr>
              <a:t>  It is effective in situations that require quick decision-making or when the leader possesses specialized knowledge.</a:t>
            </a:r>
          </a:p>
          <a:p>
            <a:pPr algn="l">
              <a:buFont typeface="Arial" panose="020B0604020202020204" pitchFamily="34" charset="0"/>
              <a:buChar char="•"/>
            </a:pPr>
            <a:endParaRPr lang="en-GB" sz="2200" b="0" i="0" dirty="0">
              <a:solidFill>
                <a:srgbClr val="374151"/>
              </a:solidFill>
              <a:effectLst/>
              <a:latin typeface="Söhne"/>
            </a:endParaRPr>
          </a:p>
          <a:p>
            <a:pPr algn="l">
              <a:buFont typeface="Arial" panose="020B0604020202020204" pitchFamily="34" charset="0"/>
              <a:buChar char="•"/>
            </a:pPr>
            <a:r>
              <a:rPr lang="en-GB" sz="2200" b="0" i="0" dirty="0">
                <a:solidFill>
                  <a:srgbClr val="374151"/>
                </a:solidFill>
                <a:effectLst/>
                <a:latin typeface="Söhne"/>
              </a:rPr>
              <a:t>  However, it can stifle creativity and motivation in the long run, as team members may feel disengaged and undervalued.</a:t>
            </a:r>
          </a:p>
        </p:txBody>
      </p:sp>
    </p:spTree>
    <p:extLst>
      <p:ext uri="{BB962C8B-B14F-4D97-AF65-F5344CB8AC3E}">
        <p14:creationId xmlns:p14="http://schemas.microsoft.com/office/powerpoint/2010/main" val="14232771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C4C54555-EA48-43C7-87ED-AF7A41E253C0}"/>
              </a:ext>
            </a:extLst>
          </p:cNvPr>
          <p:cNvSpPr>
            <a:spLocks noGrp="1"/>
          </p:cNvSpPr>
          <p:nvPr>
            <p:ph type="body" idx="1"/>
          </p:nvPr>
        </p:nvSpPr>
        <p:spPr>
          <a:xfrm>
            <a:off x="3721098" y="1777597"/>
            <a:ext cx="5475290" cy="781188"/>
          </a:xfrm>
          <a:ln>
            <a:solidFill>
              <a:schemeClr val="accent6"/>
            </a:solidFill>
          </a:ln>
        </p:spPr>
        <p:txBody>
          <a:bodyPr/>
          <a:lstStyle/>
          <a:p>
            <a:pPr algn="ctr"/>
            <a:r>
              <a:rPr lang="en-GB" dirty="0">
                <a:solidFill>
                  <a:schemeClr val="accent6"/>
                </a:solidFill>
              </a:rPr>
              <a:t>Democratic</a:t>
            </a:r>
          </a:p>
        </p:txBody>
      </p:sp>
      <p:sp>
        <p:nvSpPr>
          <p:cNvPr id="7" name="Content Placeholder 6">
            <a:extLst>
              <a:ext uri="{FF2B5EF4-FFF2-40B4-BE49-F238E27FC236}">
                <a16:creationId xmlns:a16="http://schemas.microsoft.com/office/drawing/2014/main" id="{075398C9-2F6C-4E26-B3F0-24B2AD5EF889}"/>
              </a:ext>
            </a:extLst>
          </p:cNvPr>
          <p:cNvSpPr>
            <a:spLocks noGrp="1"/>
          </p:cNvSpPr>
          <p:nvPr>
            <p:ph sz="half" idx="13"/>
          </p:nvPr>
        </p:nvSpPr>
        <p:spPr>
          <a:ln>
            <a:solidFill>
              <a:schemeClr val="accent6"/>
            </a:solidFill>
          </a:ln>
        </p:spPr>
        <p:txBody>
          <a:bodyPr>
            <a:normAutofit fontScale="92500" lnSpcReduction="20000"/>
          </a:bodyPr>
          <a:lstStyle/>
          <a:p>
            <a:pPr algn="l"/>
            <a:r>
              <a:rPr lang="en-GB" b="0" i="0" dirty="0">
                <a:solidFill>
                  <a:srgbClr val="374151"/>
                </a:solidFill>
                <a:effectLst/>
                <a:latin typeface="Söhne"/>
              </a:rPr>
              <a:t>Democratic Leadership:</a:t>
            </a:r>
          </a:p>
          <a:p>
            <a:pPr algn="l">
              <a:buFont typeface="Arial" panose="020B0604020202020204" pitchFamily="34" charset="0"/>
              <a:buChar char="•"/>
            </a:pPr>
            <a:r>
              <a:rPr lang="en-GB" b="0" i="0" dirty="0">
                <a:solidFill>
                  <a:srgbClr val="374151"/>
                </a:solidFill>
                <a:effectLst/>
                <a:latin typeface="Söhne"/>
              </a:rPr>
              <a:t>In a democratic leadership style, leaders involve their team members in the decision-making process. They seek input, ideas, and feedback before making a final decision.</a:t>
            </a:r>
          </a:p>
          <a:p>
            <a:pPr algn="l">
              <a:buFont typeface="Arial" panose="020B0604020202020204" pitchFamily="34" charset="0"/>
              <a:buChar char="•"/>
            </a:pPr>
            <a:r>
              <a:rPr lang="en-GB" b="0" i="0" dirty="0">
                <a:solidFill>
                  <a:srgbClr val="374151"/>
                </a:solidFill>
                <a:effectLst/>
                <a:latin typeface="Söhne"/>
              </a:rPr>
              <a:t>This style promotes a sense of ownership and empowerment among team members, fostering collaboration and creativity.</a:t>
            </a:r>
          </a:p>
          <a:p>
            <a:pPr algn="l">
              <a:buFont typeface="Arial" panose="020B0604020202020204" pitchFamily="34" charset="0"/>
              <a:buChar char="•"/>
            </a:pPr>
            <a:r>
              <a:rPr lang="en-GB" b="0" i="0" dirty="0">
                <a:solidFill>
                  <a:srgbClr val="374151"/>
                </a:solidFill>
                <a:effectLst/>
                <a:latin typeface="Söhne"/>
              </a:rPr>
              <a:t>It can be time-consuming and may not be suitable for all situations, such as emergencies.</a:t>
            </a:r>
          </a:p>
          <a:p>
            <a:endParaRPr lang="en-GB" dirty="0"/>
          </a:p>
          <a:p>
            <a:endParaRPr lang="en-GB" dirty="0"/>
          </a:p>
        </p:txBody>
      </p:sp>
      <p:sp>
        <p:nvSpPr>
          <p:cNvPr id="3" name="Slide Number Placeholder 2">
            <a:extLst>
              <a:ext uri="{FF2B5EF4-FFF2-40B4-BE49-F238E27FC236}">
                <a16:creationId xmlns:a16="http://schemas.microsoft.com/office/drawing/2014/main" id="{C6EF209A-328D-48B9-921E-6D4E191826AB}"/>
              </a:ext>
            </a:extLst>
          </p:cNvPr>
          <p:cNvSpPr>
            <a:spLocks noGrp="1"/>
          </p:cNvSpPr>
          <p:nvPr>
            <p:ph type="sldNum" sz="quarter" idx="18"/>
          </p:nvPr>
        </p:nvSpPr>
        <p:spPr/>
        <p:txBody>
          <a:bodyPr/>
          <a:lstStyle/>
          <a:p>
            <a:fld id="{8699F50C-BE38-4BD0-BA84-9B090E1F2B9B}" type="slidenum">
              <a:rPr lang="en-US" noProof="0" smtClean="0"/>
              <a:t>10</a:t>
            </a:fld>
            <a:endParaRPr lang="en-US" noProof="0" dirty="0"/>
          </a:p>
        </p:txBody>
      </p:sp>
      <p:sp>
        <p:nvSpPr>
          <p:cNvPr id="4" name="Title 3">
            <a:extLst>
              <a:ext uri="{FF2B5EF4-FFF2-40B4-BE49-F238E27FC236}">
                <a16:creationId xmlns:a16="http://schemas.microsoft.com/office/drawing/2014/main" id="{02006F9B-0221-4D84-ACDE-263AA3CF95EA}"/>
              </a:ext>
            </a:extLst>
          </p:cNvPr>
          <p:cNvSpPr>
            <a:spLocks noGrp="1"/>
          </p:cNvSpPr>
          <p:nvPr>
            <p:ph type="title"/>
          </p:nvPr>
        </p:nvSpPr>
        <p:spPr/>
        <p:txBody>
          <a:bodyPr/>
          <a:lstStyle/>
          <a:p>
            <a:r>
              <a:rPr lang="en-GB" dirty="0"/>
              <a:t>Challenges to Management Styles</a:t>
            </a:r>
          </a:p>
        </p:txBody>
      </p:sp>
      <p:sp>
        <p:nvSpPr>
          <p:cNvPr id="5" name="TextBox 4">
            <a:extLst>
              <a:ext uri="{FF2B5EF4-FFF2-40B4-BE49-F238E27FC236}">
                <a16:creationId xmlns:a16="http://schemas.microsoft.com/office/drawing/2014/main" id="{77151D0A-8EED-1424-F243-D63060A1B932}"/>
              </a:ext>
            </a:extLst>
          </p:cNvPr>
          <p:cNvSpPr txBox="1"/>
          <p:nvPr/>
        </p:nvSpPr>
        <p:spPr>
          <a:xfrm>
            <a:off x="6528619" y="2886076"/>
            <a:ext cx="5545394" cy="2769989"/>
          </a:xfrm>
          <a:prstGeom prst="rect">
            <a:avLst/>
          </a:prstGeom>
          <a:noFill/>
        </p:spPr>
        <p:txBody>
          <a:bodyPr wrap="square">
            <a:spAutoFit/>
          </a:bodyPr>
          <a:lstStyle/>
          <a:p>
            <a:pPr algn="l">
              <a:buFont typeface="Arial" panose="020B0604020202020204" pitchFamily="34" charset="0"/>
              <a:buChar char="•"/>
            </a:pPr>
            <a:r>
              <a:rPr lang="en-GB" sz="2400" b="0" i="0" dirty="0">
                <a:solidFill>
                  <a:srgbClr val="374151"/>
                </a:solidFill>
                <a:effectLst/>
                <a:latin typeface="Söhne"/>
              </a:rPr>
              <a:t>This style promotes a sense of ownership and empowerment among team members, fostering collaboration and creativity.</a:t>
            </a:r>
          </a:p>
          <a:p>
            <a:pPr algn="l">
              <a:buFont typeface="Arial" panose="020B0604020202020204" pitchFamily="34" charset="0"/>
              <a:buChar char="•"/>
            </a:pPr>
            <a:r>
              <a:rPr lang="en-GB" sz="2400" b="0" i="0" dirty="0">
                <a:solidFill>
                  <a:srgbClr val="374151"/>
                </a:solidFill>
                <a:effectLst/>
                <a:latin typeface="Söhne"/>
              </a:rPr>
              <a:t>It can be time-consuming and may not be suitable for all situations, such as emergencies</a:t>
            </a:r>
            <a:r>
              <a:rPr lang="en-GB" sz="3200" b="0" i="0" dirty="0">
                <a:solidFill>
                  <a:srgbClr val="374151"/>
                </a:solidFill>
                <a:effectLst/>
                <a:latin typeface="Söhne"/>
              </a:rPr>
              <a:t>.</a:t>
            </a:r>
          </a:p>
          <a:p>
            <a:pPr algn="l">
              <a:buFont typeface="Arial" panose="020B0604020202020204" pitchFamily="34" charset="0"/>
              <a:buChar char="•"/>
            </a:pPr>
            <a:r>
              <a:rPr lang="en-GB" sz="2200" b="0" i="0" dirty="0">
                <a:solidFill>
                  <a:srgbClr val="374151"/>
                </a:solidFill>
                <a:effectLst/>
                <a:latin typeface="Söhne"/>
              </a:rPr>
              <a:t>.</a:t>
            </a:r>
          </a:p>
        </p:txBody>
      </p:sp>
    </p:spTree>
    <p:extLst>
      <p:ext uri="{BB962C8B-B14F-4D97-AF65-F5344CB8AC3E}">
        <p14:creationId xmlns:p14="http://schemas.microsoft.com/office/powerpoint/2010/main" val="205210938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511FB81-9FD4-4F45-9547-AD1AF49B2DAE}"/>
              </a:ext>
            </a:extLst>
          </p:cNvPr>
          <p:cNvSpPr>
            <a:spLocks noGrp="1"/>
          </p:cNvSpPr>
          <p:nvPr>
            <p:ph type="sldNum" sz="quarter" idx="18"/>
          </p:nvPr>
        </p:nvSpPr>
        <p:spPr/>
        <p:txBody>
          <a:bodyPr/>
          <a:lstStyle/>
          <a:p>
            <a:fld id="{8699F50C-BE38-4BD0-BA84-9B090E1F2B9B}" type="slidenum">
              <a:rPr lang="en-US" noProof="0" smtClean="0"/>
              <a:t>11</a:t>
            </a:fld>
            <a:endParaRPr lang="en-US" noProof="0" dirty="0"/>
          </a:p>
        </p:txBody>
      </p:sp>
      <p:sp>
        <p:nvSpPr>
          <p:cNvPr id="4" name="Title 3">
            <a:extLst>
              <a:ext uri="{FF2B5EF4-FFF2-40B4-BE49-F238E27FC236}">
                <a16:creationId xmlns:a16="http://schemas.microsoft.com/office/drawing/2014/main" id="{000D582D-78A0-4463-9C4F-51A3138C5751}"/>
              </a:ext>
            </a:extLst>
          </p:cNvPr>
          <p:cNvSpPr>
            <a:spLocks noGrp="1"/>
          </p:cNvSpPr>
          <p:nvPr>
            <p:ph type="title"/>
          </p:nvPr>
        </p:nvSpPr>
        <p:spPr/>
        <p:txBody>
          <a:bodyPr>
            <a:normAutofit/>
          </a:bodyPr>
          <a:lstStyle/>
          <a:p>
            <a:r>
              <a:rPr lang="en-GB" sz="3500" dirty="0"/>
              <a:t>Overcome the Challenges (Autocratic)</a:t>
            </a:r>
          </a:p>
        </p:txBody>
      </p:sp>
      <p:sp>
        <p:nvSpPr>
          <p:cNvPr id="5" name="Content Placeholder 4">
            <a:extLst>
              <a:ext uri="{FF2B5EF4-FFF2-40B4-BE49-F238E27FC236}">
                <a16:creationId xmlns:a16="http://schemas.microsoft.com/office/drawing/2014/main" id="{78215C13-12A6-4592-9BF4-76AD1AB56BAB}"/>
              </a:ext>
            </a:extLst>
          </p:cNvPr>
          <p:cNvSpPr>
            <a:spLocks noGrp="1"/>
          </p:cNvSpPr>
          <p:nvPr>
            <p:ph idx="1"/>
          </p:nvPr>
        </p:nvSpPr>
        <p:spPr/>
        <p:txBody>
          <a:bodyPr/>
          <a:lstStyle/>
          <a:p>
            <a:r>
              <a:rPr lang="en-GB" dirty="0"/>
              <a:t>Hull (2015):</a:t>
            </a:r>
          </a:p>
          <a:p>
            <a:pPr lvl="1"/>
            <a:r>
              <a:rPr lang="en-GB" dirty="0"/>
              <a:t>“</a:t>
            </a:r>
            <a:r>
              <a:rPr lang="en-GB" dirty="0">
                <a:solidFill>
                  <a:srgbClr val="282828"/>
                </a:solidFill>
              </a:rPr>
              <a:t>C</a:t>
            </a:r>
            <a:r>
              <a:rPr lang="en-GB" b="0" i="0" dirty="0">
                <a:solidFill>
                  <a:srgbClr val="282828"/>
                </a:solidFill>
                <a:effectLst/>
              </a:rPr>
              <a:t>hange in mindset about what it means to be a good manager”</a:t>
            </a:r>
          </a:p>
          <a:p>
            <a:pPr marL="457200" lvl="1" indent="0">
              <a:buNone/>
            </a:pPr>
            <a:endParaRPr lang="en-GB" b="0" i="0" dirty="0">
              <a:solidFill>
                <a:srgbClr val="282828"/>
              </a:solidFill>
              <a:effectLst/>
            </a:endParaRPr>
          </a:p>
          <a:p>
            <a:pPr lvl="1"/>
            <a:r>
              <a:rPr lang="en-GB" i="0" dirty="0">
                <a:solidFill>
                  <a:srgbClr val="282828"/>
                </a:solidFill>
                <a:effectLst/>
              </a:rPr>
              <a:t>From self-awareness to social awareness</a:t>
            </a:r>
          </a:p>
          <a:p>
            <a:pPr marL="457200" lvl="1" indent="0">
              <a:buNone/>
            </a:pPr>
            <a:endParaRPr lang="en-GB" dirty="0">
              <a:solidFill>
                <a:srgbClr val="282828"/>
              </a:solidFill>
            </a:endParaRPr>
          </a:p>
          <a:p>
            <a:pPr lvl="1"/>
            <a:r>
              <a:rPr lang="en-GB" i="0" dirty="0">
                <a:solidFill>
                  <a:srgbClr val="282828"/>
                </a:solidFill>
                <a:effectLst/>
              </a:rPr>
              <a:t>From directive to inquisitive</a:t>
            </a:r>
          </a:p>
          <a:p>
            <a:pPr marL="457200" lvl="1" indent="0">
              <a:buNone/>
            </a:pPr>
            <a:endParaRPr lang="en-GB" i="0" dirty="0">
              <a:solidFill>
                <a:srgbClr val="282828"/>
              </a:solidFill>
              <a:effectLst/>
            </a:endParaRPr>
          </a:p>
          <a:p>
            <a:pPr lvl="1"/>
            <a:r>
              <a:rPr lang="en-GB" i="0" dirty="0">
                <a:solidFill>
                  <a:srgbClr val="282828"/>
                </a:solidFill>
                <a:effectLst/>
              </a:rPr>
              <a:t>From power over to power with</a:t>
            </a:r>
          </a:p>
          <a:p>
            <a:pPr marL="457200" lvl="1" indent="0">
              <a:buNone/>
            </a:pPr>
            <a:endParaRPr lang="en-GB" dirty="0">
              <a:solidFill>
                <a:srgbClr val="282828"/>
              </a:solidFill>
            </a:endParaRPr>
          </a:p>
          <a:p>
            <a:pPr lvl="1"/>
            <a:r>
              <a:rPr lang="en-GB" i="0" dirty="0">
                <a:solidFill>
                  <a:srgbClr val="282828"/>
                </a:solidFill>
                <a:effectLst/>
              </a:rPr>
              <a:t>From teamwork to teaming</a:t>
            </a:r>
          </a:p>
          <a:p>
            <a:pPr marL="457200" lvl="1" indent="0">
              <a:buNone/>
            </a:pPr>
            <a:endParaRPr lang="en-GB" b="1" i="0" dirty="0">
              <a:solidFill>
                <a:srgbClr val="282828"/>
              </a:solidFill>
              <a:effectLst/>
            </a:endParaRPr>
          </a:p>
          <a:p>
            <a:pPr lvl="1"/>
            <a:r>
              <a:rPr lang="en-GB" b="0" i="0" dirty="0">
                <a:solidFill>
                  <a:srgbClr val="282828"/>
                </a:solidFill>
                <a:effectLst/>
              </a:rPr>
              <a:t>“The challenge is to accelerate the shift to a more adaptive approach.</a:t>
            </a:r>
            <a:endParaRPr lang="en-GB" dirty="0">
              <a:solidFill>
                <a:srgbClr val="282828"/>
              </a:solidFill>
            </a:endParaRPr>
          </a:p>
          <a:p>
            <a:pPr marL="457200" lvl="1" indent="0">
              <a:buNone/>
            </a:pPr>
            <a:endParaRPr lang="en-GB" dirty="0">
              <a:solidFill>
                <a:srgbClr val="282828"/>
              </a:solidFill>
            </a:endParaRPr>
          </a:p>
          <a:p>
            <a:pPr lvl="1"/>
            <a:r>
              <a:rPr lang="en-GB" sz="1000" dirty="0">
                <a:hlinkClick r:id="rId2"/>
              </a:rPr>
              <a:t>https://hbr.org/2015/03/learn-to-become-a-less-autocratic-manager</a:t>
            </a:r>
            <a:endParaRPr lang="en-GB" sz="1000" dirty="0">
              <a:solidFill>
                <a:srgbClr val="282828"/>
              </a:solidFill>
            </a:endParaRPr>
          </a:p>
          <a:p>
            <a:pPr marL="457200" lvl="1" indent="0">
              <a:buNone/>
            </a:pPr>
            <a:endParaRPr lang="en-GB" dirty="0"/>
          </a:p>
        </p:txBody>
      </p:sp>
    </p:spTree>
    <p:extLst>
      <p:ext uri="{BB962C8B-B14F-4D97-AF65-F5344CB8AC3E}">
        <p14:creationId xmlns:p14="http://schemas.microsoft.com/office/powerpoint/2010/main" val="32145712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C4C54555-EA48-43C7-87ED-AF7A41E253C0}"/>
              </a:ext>
            </a:extLst>
          </p:cNvPr>
          <p:cNvSpPr>
            <a:spLocks noGrp="1"/>
          </p:cNvSpPr>
          <p:nvPr>
            <p:ph type="body" idx="1"/>
          </p:nvPr>
        </p:nvSpPr>
        <p:spPr>
          <a:xfrm>
            <a:off x="2764753" y="1661338"/>
            <a:ext cx="5475290" cy="781188"/>
          </a:xfrm>
          <a:ln>
            <a:solidFill>
              <a:schemeClr val="accent6"/>
            </a:solidFill>
          </a:ln>
        </p:spPr>
        <p:txBody>
          <a:bodyPr/>
          <a:lstStyle/>
          <a:p>
            <a:pPr algn="ctr"/>
            <a:r>
              <a:rPr lang="en-GB" dirty="0">
                <a:solidFill>
                  <a:schemeClr val="accent6"/>
                </a:solidFill>
              </a:rPr>
              <a:t>Paternalistic </a:t>
            </a:r>
          </a:p>
        </p:txBody>
      </p:sp>
      <p:sp>
        <p:nvSpPr>
          <p:cNvPr id="7" name="Content Placeholder 6">
            <a:extLst>
              <a:ext uri="{FF2B5EF4-FFF2-40B4-BE49-F238E27FC236}">
                <a16:creationId xmlns:a16="http://schemas.microsoft.com/office/drawing/2014/main" id="{075398C9-2F6C-4E26-B3F0-24B2AD5EF889}"/>
              </a:ext>
            </a:extLst>
          </p:cNvPr>
          <p:cNvSpPr>
            <a:spLocks noGrp="1"/>
          </p:cNvSpPr>
          <p:nvPr>
            <p:ph sz="half" idx="13"/>
          </p:nvPr>
        </p:nvSpPr>
        <p:spPr>
          <a:ln>
            <a:solidFill>
              <a:schemeClr val="accent6"/>
            </a:solidFill>
          </a:ln>
        </p:spPr>
        <p:txBody>
          <a:bodyPr>
            <a:normAutofit lnSpcReduction="10000"/>
          </a:bodyPr>
          <a:lstStyle/>
          <a:p>
            <a:r>
              <a:rPr lang="en-GB" dirty="0"/>
              <a:t>“D</a:t>
            </a:r>
            <a:r>
              <a:rPr lang="en-GB" b="0" i="0" dirty="0">
                <a:effectLst/>
              </a:rPr>
              <a:t>uality between control and care”</a:t>
            </a:r>
          </a:p>
          <a:p>
            <a:r>
              <a:rPr lang="en-GB" dirty="0"/>
              <a:t>McCrimmon (2010) “</a:t>
            </a:r>
            <a:r>
              <a:rPr lang="en-GB" b="0" i="0" dirty="0">
                <a:effectLst/>
              </a:rPr>
              <a:t>Paternalism Destroys Employee Engagement”</a:t>
            </a:r>
          </a:p>
          <a:p>
            <a:r>
              <a:rPr lang="en-GB" b="0" i="0" dirty="0" err="1">
                <a:effectLst/>
              </a:rPr>
              <a:t>Demenchono</a:t>
            </a:r>
            <a:r>
              <a:rPr lang="en-GB" b="0" i="0" dirty="0">
                <a:effectLst/>
              </a:rPr>
              <a:t> (2009) “treating its citizens like immature children and thus infringing upon their freedom”.</a:t>
            </a:r>
          </a:p>
          <a:p>
            <a:r>
              <a:rPr lang="en-GB" b="0" i="0" dirty="0" err="1">
                <a:effectLst/>
              </a:rPr>
              <a:t>Farh</a:t>
            </a:r>
            <a:r>
              <a:rPr lang="en-GB" b="0" i="0" dirty="0">
                <a:effectLst/>
              </a:rPr>
              <a:t> &amp; Cheng, (2000) “a style that combines strong discipline and authority with fatherly benevolence”.</a:t>
            </a:r>
            <a:endParaRPr lang="en-GB" dirty="0"/>
          </a:p>
          <a:p>
            <a:endParaRPr lang="en-GB" dirty="0"/>
          </a:p>
        </p:txBody>
      </p:sp>
      <p:sp>
        <p:nvSpPr>
          <p:cNvPr id="3" name="Slide Number Placeholder 2">
            <a:extLst>
              <a:ext uri="{FF2B5EF4-FFF2-40B4-BE49-F238E27FC236}">
                <a16:creationId xmlns:a16="http://schemas.microsoft.com/office/drawing/2014/main" id="{C6EF209A-328D-48B9-921E-6D4E191826AB}"/>
              </a:ext>
            </a:extLst>
          </p:cNvPr>
          <p:cNvSpPr>
            <a:spLocks noGrp="1"/>
          </p:cNvSpPr>
          <p:nvPr>
            <p:ph type="sldNum" sz="quarter" idx="18"/>
          </p:nvPr>
        </p:nvSpPr>
        <p:spPr/>
        <p:txBody>
          <a:bodyPr/>
          <a:lstStyle/>
          <a:p>
            <a:fld id="{8699F50C-BE38-4BD0-BA84-9B090E1F2B9B}" type="slidenum">
              <a:rPr lang="en-US" noProof="0" smtClean="0"/>
              <a:t>12</a:t>
            </a:fld>
            <a:endParaRPr lang="en-US" noProof="0" dirty="0"/>
          </a:p>
        </p:txBody>
      </p:sp>
      <p:sp>
        <p:nvSpPr>
          <p:cNvPr id="4" name="Title 3">
            <a:extLst>
              <a:ext uri="{FF2B5EF4-FFF2-40B4-BE49-F238E27FC236}">
                <a16:creationId xmlns:a16="http://schemas.microsoft.com/office/drawing/2014/main" id="{02006F9B-0221-4D84-ACDE-263AA3CF95EA}"/>
              </a:ext>
            </a:extLst>
          </p:cNvPr>
          <p:cNvSpPr>
            <a:spLocks noGrp="1"/>
          </p:cNvSpPr>
          <p:nvPr>
            <p:ph type="title"/>
          </p:nvPr>
        </p:nvSpPr>
        <p:spPr/>
        <p:txBody>
          <a:bodyPr/>
          <a:lstStyle/>
          <a:p>
            <a:r>
              <a:rPr lang="en-GB" dirty="0"/>
              <a:t>Challenges to Management Styles</a:t>
            </a:r>
          </a:p>
        </p:txBody>
      </p:sp>
      <p:sp>
        <p:nvSpPr>
          <p:cNvPr id="8" name="Text Placeholder 5">
            <a:extLst>
              <a:ext uri="{FF2B5EF4-FFF2-40B4-BE49-F238E27FC236}">
                <a16:creationId xmlns:a16="http://schemas.microsoft.com/office/drawing/2014/main" id="{FAFDBC87-CDE9-477F-8322-901E22F14522}"/>
              </a:ext>
            </a:extLst>
          </p:cNvPr>
          <p:cNvSpPr txBox="1">
            <a:spLocks/>
          </p:cNvSpPr>
          <p:nvPr/>
        </p:nvSpPr>
        <p:spPr>
          <a:xfrm>
            <a:off x="6319629" y="4309244"/>
            <a:ext cx="5475290" cy="1808981"/>
          </a:xfrm>
          <a:prstGeom prst="rect">
            <a:avLst/>
          </a:prstGeom>
          <a:ln>
            <a:solidFill>
              <a:schemeClr val="accent6"/>
            </a:solidFill>
          </a:ln>
        </p:spPr>
        <p:txBody>
          <a:bodyPr anchor="b">
            <a:normAutofit/>
          </a:bodyPr>
          <a:lstStyle>
            <a:lvl1pPr marL="0" indent="0" algn="l" defTabSz="914400" rtl="0" eaLnBrk="1" latinLnBrk="0" hangingPunct="1">
              <a:lnSpc>
                <a:spcPct val="100000"/>
              </a:lnSpc>
              <a:spcBef>
                <a:spcPts val="0"/>
              </a:spcBef>
              <a:buClr>
                <a:srgbClr val="2E7A40"/>
              </a:buClr>
              <a:buFont typeface="Arial" panose="020B0604020202020204" pitchFamily="34" charset="0"/>
              <a:buNone/>
              <a:defRPr lang="en-US" sz="28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Clr>
                <a:srgbClr val="2E7A40"/>
              </a:buClr>
              <a:buFont typeface="Arial" panose="020B0604020202020204" pitchFamily="34" charset="0"/>
              <a:buNone/>
              <a:defRPr lang="en-US"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Clr>
                <a:srgbClr val="2E7A40"/>
              </a:buClr>
              <a:buFont typeface="Arial" panose="020B0604020202020204" pitchFamily="34" charset="0"/>
              <a:buNone/>
              <a:defRPr lang="en-US"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Clr>
                <a:srgbClr val="2E7A40"/>
              </a:buClr>
              <a:buFont typeface="Arial" panose="020B0604020202020204" pitchFamily="34" charset="0"/>
              <a:buNone/>
              <a:defRPr lang="en-US"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Clr>
                <a:srgbClr val="2E7A40"/>
              </a:buClr>
              <a:buFont typeface="Arial" panose="020B0604020202020204" pitchFamily="34" charset="0"/>
              <a:buNone/>
              <a:defRPr lang="en-IN"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marL="285750" indent="-285750">
              <a:buFont typeface="Arial" panose="020B0604020202020204" pitchFamily="34" charset="0"/>
              <a:buChar char="•"/>
            </a:pPr>
            <a:r>
              <a:rPr lang="en-GB" sz="1300" b="0" i="0" dirty="0" err="1">
                <a:solidFill>
                  <a:srgbClr val="303030"/>
                </a:solidFill>
                <a:effectLst/>
              </a:rPr>
              <a:t>Demenchono</a:t>
            </a:r>
            <a:r>
              <a:rPr lang="en-GB" sz="1300" b="0" i="0" dirty="0">
                <a:solidFill>
                  <a:srgbClr val="303030"/>
                </a:solidFill>
                <a:effectLst/>
              </a:rPr>
              <a:t>, E. (2009) The Universal Concept of Human Rights as a Regulative Principle: Freedom Versus Paternalism, </a:t>
            </a:r>
            <a:r>
              <a:rPr lang="en-GB" sz="1300" b="0" i="1" dirty="0">
                <a:solidFill>
                  <a:srgbClr val="303030"/>
                </a:solidFill>
                <a:effectLst/>
              </a:rPr>
              <a:t>American Journal of Economics and Sociology</a:t>
            </a:r>
            <a:r>
              <a:rPr lang="en-GB" sz="1300" b="0" i="0" dirty="0">
                <a:solidFill>
                  <a:srgbClr val="303030"/>
                </a:solidFill>
                <a:effectLst/>
              </a:rPr>
              <a:t>, 68(1): 273-301</a:t>
            </a:r>
          </a:p>
          <a:p>
            <a:pPr marL="285750" indent="-285750">
              <a:buFont typeface="Arial" panose="020B0604020202020204" pitchFamily="34" charset="0"/>
              <a:buChar char="•"/>
            </a:pPr>
            <a:endParaRPr lang="en-GB" sz="1300" b="0" dirty="0">
              <a:solidFill>
                <a:srgbClr val="303030"/>
              </a:solidFill>
            </a:endParaRPr>
          </a:p>
          <a:p>
            <a:pPr marL="285750" indent="-285750">
              <a:buFont typeface="Arial" panose="020B0604020202020204" pitchFamily="34" charset="0"/>
              <a:buChar char="•"/>
            </a:pPr>
            <a:r>
              <a:rPr lang="en-GB" sz="1300" b="0" i="0" dirty="0" err="1">
                <a:solidFill>
                  <a:srgbClr val="303030"/>
                </a:solidFill>
                <a:effectLst/>
              </a:rPr>
              <a:t>Farh</a:t>
            </a:r>
            <a:r>
              <a:rPr lang="en-GB" sz="1300" b="0" i="0" dirty="0">
                <a:solidFill>
                  <a:srgbClr val="303030"/>
                </a:solidFill>
                <a:effectLst/>
              </a:rPr>
              <a:t>, J. L., &amp; Cheng, B. S. (2000) A cultural analysis of paternalistic leadership in Chinese organizations. In J. T. Li., A. S. </a:t>
            </a:r>
            <a:r>
              <a:rPr lang="en-GB" sz="1300" b="0" i="0" dirty="0" err="1">
                <a:solidFill>
                  <a:srgbClr val="303030"/>
                </a:solidFill>
                <a:effectLst/>
              </a:rPr>
              <a:t>Tsui</a:t>
            </a:r>
            <a:r>
              <a:rPr lang="en-GB" sz="1300" b="0" i="0" dirty="0">
                <a:solidFill>
                  <a:srgbClr val="303030"/>
                </a:solidFill>
                <a:effectLst/>
              </a:rPr>
              <a:t>, &amp; E. Weldon (eds.), </a:t>
            </a:r>
            <a:r>
              <a:rPr lang="en-GB" sz="1300" b="0" i="1" dirty="0">
                <a:solidFill>
                  <a:srgbClr val="303030"/>
                </a:solidFill>
                <a:effectLst/>
              </a:rPr>
              <a:t>Management and organizations in the Chinese context</a:t>
            </a:r>
            <a:r>
              <a:rPr lang="en-GB" sz="1300" b="0" i="0" dirty="0">
                <a:solidFill>
                  <a:srgbClr val="303030"/>
                </a:solidFill>
                <a:effectLst/>
              </a:rPr>
              <a:t>, 2000, pp. 84-127. London: Macmillan.</a:t>
            </a:r>
            <a:endParaRPr lang="en-GB" sz="1300" dirty="0"/>
          </a:p>
        </p:txBody>
      </p:sp>
    </p:spTree>
    <p:extLst>
      <p:ext uri="{BB962C8B-B14F-4D97-AF65-F5344CB8AC3E}">
        <p14:creationId xmlns:p14="http://schemas.microsoft.com/office/powerpoint/2010/main" val="36275764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511FB81-9FD4-4F45-9547-AD1AF49B2DAE}"/>
              </a:ext>
            </a:extLst>
          </p:cNvPr>
          <p:cNvSpPr>
            <a:spLocks noGrp="1"/>
          </p:cNvSpPr>
          <p:nvPr>
            <p:ph type="sldNum" sz="quarter" idx="18"/>
          </p:nvPr>
        </p:nvSpPr>
        <p:spPr/>
        <p:txBody>
          <a:bodyPr/>
          <a:lstStyle/>
          <a:p>
            <a:fld id="{8699F50C-BE38-4BD0-BA84-9B090E1F2B9B}" type="slidenum">
              <a:rPr lang="en-US" noProof="0" smtClean="0"/>
              <a:t>13</a:t>
            </a:fld>
            <a:endParaRPr lang="en-US" noProof="0" dirty="0"/>
          </a:p>
        </p:txBody>
      </p:sp>
      <p:sp>
        <p:nvSpPr>
          <p:cNvPr id="4" name="Title 3">
            <a:extLst>
              <a:ext uri="{FF2B5EF4-FFF2-40B4-BE49-F238E27FC236}">
                <a16:creationId xmlns:a16="http://schemas.microsoft.com/office/drawing/2014/main" id="{000D582D-78A0-4463-9C4F-51A3138C5751}"/>
              </a:ext>
            </a:extLst>
          </p:cNvPr>
          <p:cNvSpPr>
            <a:spLocks noGrp="1"/>
          </p:cNvSpPr>
          <p:nvPr>
            <p:ph type="title"/>
          </p:nvPr>
        </p:nvSpPr>
        <p:spPr/>
        <p:txBody>
          <a:bodyPr>
            <a:normAutofit/>
          </a:bodyPr>
          <a:lstStyle/>
          <a:p>
            <a:r>
              <a:rPr lang="en-GB" sz="3500" dirty="0"/>
              <a:t>Overcome the Challenges (Paternalistic)</a:t>
            </a:r>
          </a:p>
        </p:txBody>
      </p:sp>
      <p:sp>
        <p:nvSpPr>
          <p:cNvPr id="5" name="Content Placeholder 4">
            <a:extLst>
              <a:ext uri="{FF2B5EF4-FFF2-40B4-BE49-F238E27FC236}">
                <a16:creationId xmlns:a16="http://schemas.microsoft.com/office/drawing/2014/main" id="{78215C13-12A6-4592-9BF4-76AD1AB56BAB}"/>
              </a:ext>
            </a:extLst>
          </p:cNvPr>
          <p:cNvSpPr>
            <a:spLocks noGrp="1"/>
          </p:cNvSpPr>
          <p:nvPr>
            <p:ph idx="1"/>
          </p:nvPr>
        </p:nvSpPr>
        <p:spPr/>
        <p:txBody>
          <a:bodyPr/>
          <a:lstStyle/>
          <a:p>
            <a:pPr lvl="1"/>
            <a:r>
              <a:rPr lang="en-GB" sz="2500" dirty="0"/>
              <a:t>McCrimmon (2010):</a:t>
            </a:r>
          </a:p>
          <a:p>
            <a:pPr lvl="2"/>
            <a:r>
              <a:rPr lang="en-GB" sz="2500" b="0" i="0" dirty="0">
                <a:effectLst/>
              </a:rPr>
              <a:t>Employees need to be more proactive</a:t>
            </a:r>
          </a:p>
          <a:p>
            <a:pPr marL="914400" lvl="2" indent="0">
              <a:buNone/>
            </a:pPr>
            <a:endParaRPr lang="en-GB" sz="2500" b="0" i="0" dirty="0">
              <a:effectLst/>
            </a:endParaRPr>
          </a:p>
          <a:p>
            <a:pPr lvl="2"/>
            <a:r>
              <a:rPr lang="en-GB" sz="2500" b="0" i="0" dirty="0">
                <a:effectLst/>
              </a:rPr>
              <a:t>To take on new responsibilities</a:t>
            </a:r>
          </a:p>
          <a:p>
            <a:pPr marL="914400" lvl="2" indent="0">
              <a:buNone/>
            </a:pPr>
            <a:endParaRPr lang="en-GB" sz="2500" b="0" i="0" dirty="0">
              <a:effectLst/>
            </a:endParaRPr>
          </a:p>
          <a:p>
            <a:pPr lvl="2"/>
            <a:r>
              <a:rPr lang="en-GB" sz="2500" b="0" i="0" dirty="0">
                <a:effectLst/>
              </a:rPr>
              <a:t>Managers need to develop a more engaging style of interacting with employees</a:t>
            </a:r>
          </a:p>
          <a:p>
            <a:pPr marL="914400" lvl="2" indent="0">
              <a:buNone/>
            </a:pPr>
            <a:endParaRPr lang="en-GB" sz="2000" dirty="0"/>
          </a:p>
          <a:p>
            <a:pPr marL="914400" lvl="2" indent="0">
              <a:buNone/>
            </a:pPr>
            <a:endParaRPr lang="en-GB" sz="2000" dirty="0"/>
          </a:p>
          <a:p>
            <a:pPr marL="914400" lvl="2" indent="0">
              <a:buNone/>
            </a:pPr>
            <a:endParaRPr lang="en-GB" sz="2000" dirty="0"/>
          </a:p>
          <a:p>
            <a:pPr marL="914400" lvl="2" indent="0">
              <a:buNone/>
            </a:pPr>
            <a:endParaRPr lang="en-GB" sz="2000" dirty="0"/>
          </a:p>
          <a:p>
            <a:pPr lvl="2"/>
            <a:r>
              <a:rPr lang="en-GB" sz="1000" dirty="0">
                <a:hlinkClick r:id="rId2"/>
              </a:rPr>
              <a:t>https://www.hrexchangenetwork.com/hr-talent-management/articles/how-paternalism-destroys-employee-engagement</a:t>
            </a:r>
            <a:endParaRPr lang="en-GB" sz="1000" dirty="0"/>
          </a:p>
          <a:p>
            <a:pPr marL="914400" lvl="2" indent="0">
              <a:buNone/>
            </a:pPr>
            <a:endParaRPr lang="en-GB" sz="1000" dirty="0"/>
          </a:p>
        </p:txBody>
      </p:sp>
    </p:spTree>
    <p:extLst>
      <p:ext uri="{BB962C8B-B14F-4D97-AF65-F5344CB8AC3E}">
        <p14:creationId xmlns:p14="http://schemas.microsoft.com/office/powerpoint/2010/main" val="27970702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3542E1E-313D-445A-813A-2E905485740E}"/>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14</a:t>
            </a:fld>
            <a:endParaRPr lang="en-US" noProof="0"/>
          </a:p>
        </p:txBody>
      </p:sp>
      <p:sp>
        <p:nvSpPr>
          <p:cNvPr id="2" name="Title 1">
            <a:extLst>
              <a:ext uri="{FF2B5EF4-FFF2-40B4-BE49-F238E27FC236}">
                <a16:creationId xmlns:a16="http://schemas.microsoft.com/office/drawing/2014/main" id="{B2E06441-198F-43AB-9A12-778DA4A7BBF8}"/>
              </a:ext>
            </a:extLst>
          </p:cNvPr>
          <p:cNvSpPr>
            <a:spLocks noGrp="1"/>
          </p:cNvSpPr>
          <p:nvPr>
            <p:ph type="title"/>
          </p:nvPr>
        </p:nvSpPr>
        <p:spPr>
          <a:xfrm>
            <a:off x="518678" y="209028"/>
            <a:ext cx="8333222" cy="1147969"/>
          </a:xfrm>
        </p:spPr>
        <p:txBody>
          <a:bodyPr anchor="b">
            <a:normAutofit/>
          </a:bodyPr>
          <a:lstStyle/>
          <a:p>
            <a:r>
              <a:rPr lang="en-GB" dirty="0"/>
              <a:t>Other Challenges…………….</a:t>
            </a:r>
          </a:p>
        </p:txBody>
      </p:sp>
      <p:pic>
        <p:nvPicPr>
          <p:cNvPr id="5" name="Picture 4">
            <a:extLst>
              <a:ext uri="{FF2B5EF4-FFF2-40B4-BE49-F238E27FC236}">
                <a16:creationId xmlns:a16="http://schemas.microsoft.com/office/drawing/2014/main" id="{5253F608-F7E7-4065-949A-6C2A216AAEED}"/>
              </a:ext>
            </a:extLst>
          </p:cNvPr>
          <p:cNvPicPr>
            <a:picLocks noChangeAspect="1"/>
          </p:cNvPicPr>
          <p:nvPr/>
        </p:nvPicPr>
        <p:blipFill>
          <a:blip r:embed="rId2"/>
          <a:stretch>
            <a:fillRect/>
          </a:stretch>
        </p:blipFill>
        <p:spPr>
          <a:xfrm>
            <a:off x="287862" y="1601044"/>
            <a:ext cx="11571354" cy="5178181"/>
          </a:xfrm>
          <a:prstGeom prst="rect">
            <a:avLst/>
          </a:prstGeom>
          <a:ln>
            <a:noFill/>
          </a:ln>
          <a:effectLst>
            <a:outerShdw blurRad="190500" algn="tl" rotWithShape="0">
              <a:srgbClr val="000000">
                <a:alpha val="70000"/>
              </a:srgbClr>
            </a:outerShdw>
          </a:effectLst>
        </p:spPr>
      </p:pic>
      <p:pic>
        <p:nvPicPr>
          <p:cNvPr id="6" name="Picture 2" descr="See the source image">
            <a:extLst>
              <a:ext uri="{FF2B5EF4-FFF2-40B4-BE49-F238E27FC236}">
                <a16:creationId xmlns:a16="http://schemas.microsoft.com/office/drawing/2014/main" id="{2A16AA95-407B-4F99-B66B-74BF80516C4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513"/>
          <a:stretch/>
        </p:blipFill>
        <p:spPr bwMode="auto">
          <a:xfrm>
            <a:off x="352560" y="5372314"/>
            <a:ext cx="1919116" cy="1349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66472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B4D820F-9D37-4FC2-B383-AC93114B44EC}"/>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15</a:t>
            </a:fld>
            <a:endParaRPr lang="en-US" noProof="0"/>
          </a:p>
        </p:txBody>
      </p:sp>
      <p:sp>
        <p:nvSpPr>
          <p:cNvPr id="4" name="Title 3">
            <a:extLst>
              <a:ext uri="{FF2B5EF4-FFF2-40B4-BE49-F238E27FC236}">
                <a16:creationId xmlns:a16="http://schemas.microsoft.com/office/drawing/2014/main" id="{FE00F8A7-8F10-4BFF-9E48-5CDE8B0A7F2E}"/>
              </a:ext>
            </a:extLst>
          </p:cNvPr>
          <p:cNvSpPr>
            <a:spLocks noGrp="1"/>
          </p:cNvSpPr>
          <p:nvPr>
            <p:ph type="title"/>
          </p:nvPr>
        </p:nvSpPr>
        <p:spPr>
          <a:xfrm>
            <a:off x="518678" y="209028"/>
            <a:ext cx="8333222" cy="1147969"/>
          </a:xfrm>
        </p:spPr>
        <p:txBody>
          <a:bodyPr anchor="b">
            <a:normAutofit/>
          </a:bodyPr>
          <a:lstStyle/>
          <a:p>
            <a:r>
              <a:rPr lang="en-GB" dirty="0"/>
              <a:t>Overcoming Challenges</a:t>
            </a:r>
          </a:p>
        </p:txBody>
      </p:sp>
      <p:graphicFrame>
        <p:nvGraphicFramePr>
          <p:cNvPr id="7" name="Content Placeholder 4">
            <a:extLst>
              <a:ext uri="{FF2B5EF4-FFF2-40B4-BE49-F238E27FC236}">
                <a16:creationId xmlns:a16="http://schemas.microsoft.com/office/drawing/2014/main" id="{A61D3C2A-8121-4640-8911-8F6C3B2CF345}"/>
              </a:ext>
            </a:extLst>
          </p:cNvPr>
          <p:cNvGraphicFramePr>
            <a:graphicFrameLocks noGrp="1"/>
          </p:cNvGraphicFramePr>
          <p:nvPr>
            <p:ph idx="1"/>
            <p:extLst>
              <p:ext uri="{D42A27DB-BD31-4B8C-83A1-F6EECF244321}">
                <p14:modId xmlns:p14="http://schemas.microsoft.com/office/powerpoint/2010/main" val="721001541"/>
              </p:ext>
            </p:extLst>
          </p:nvPr>
        </p:nvGraphicFramePr>
        <p:xfrm>
          <a:off x="1918255" y="1671924"/>
          <a:ext cx="10835122" cy="4505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3694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EDB90BAC-CF2A-4F24-B580-CDA9D02B60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283" r="1" b="13699"/>
          <a:stretch/>
        </p:blipFill>
        <p:spPr bwMode="auto">
          <a:xfrm>
            <a:off x="359229" y="326570"/>
            <a:ext cx="11473542" cy="6204859"/>
          </a:xfrm>
          <a:prstGeom prst="rect">
            <a:avLst/>
          </a:prstGeom>
          <a:noFill/>
          <a:extLst>
            <a:ext uri="{909E8E84-426E-40DD-AFC4-6F175D3DCCD1}">
              <a14:hiddenFill xmlns:a14="http://schemas.microsoft.com/office/drawing/2010/main">
                <a:solidFill>
                  <a:srgbClr val="FFFFFF"/>
                </a:solidFill>
              </a14:hiddenFill>
            </a:ext>
          </a:extLst>
        </p:spPr>
      </p:pic>
      <p:sp>
        <p:nvSpPr>
          <p:cNvPr id="2060" name="Title 2">
            <a:extLst>
              <a:ext uri="{FF2B5EF4-FFF2-40B4-BE49-F238E27FC236}">
                <a16:creationId xmlns:a16="http://schemas.microsoft.com/office/drawing/2014/main" id="{764F2603-9BEE-8F4E-8018-AA7D5104656C}"/>
              </a:ext>
            </a:extLst>
          </p:cNvPr>
          <p:cNvSpPr>
            <a:spLocks noGrp="1"/>
          </p:cNvSpPr>
          <p:nvPr>
            <p:ph type="title"/>
          </p:nvPr>
        </p:nvSpPr>
        <p:spPr>
          <a:xfrm>
            <a:off x="359229" y="558802"/>
            <a:ext cx="8333222" cy="939798"/>
          </a:xfrm>
        </p:spPr>
        <p:txBody>
          <a:bodyPr>
            <a:normAutofit/>
          </a:bodyPr>
          <a:lstStyle/>
          <a:p>
            <a:r>
              <a:rPr lang="en-US" sz="3500" dirty="0"/>
              <a:t>Managing Through </a:t>
            </a:r>
            <a:r>
              <a:rPr lang="en-US" sz="3500" dirty="0" err="1"/>
              <a:t>Organisational</a:t>
            </a:r>
            <a:r>
              <a:rPr lang="en-US" sz="3500" dirty="0"/>
              <a:t> Culture</a:t>
            </a:r>
          </a:p>
        </p:txBody>
      </p:sp>
      <p:sp>
        <p:nvSpPr>
          <p:cNvPr id="3" name="Slide Number Placeholder 2" hidden="1">
            <a:extLst>
              <a:ext uri="{FF2B5EF4-FFF2-40B4-BE49-F238E27FC236}">
                <a16:creationId xmlns:a16="http://schemas.microsoft.com/office/drawing/2014/main" id="{A428595D-285E-49BA-8215-C913EF8B8E33}"/>
              </a:ext>
            </a:extLst>
          </p:cNvPr>
          <p:cNvSpPr>
            <a:spLocks noGrp="1"/>
          </p:cNvSpPr>
          <p:nvPr>
            <p:ph type="sldNum" sz="quarter" idx="4294967295"/>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16</a:t>
            </a:fld>
            <a:endParaRPr lang="en-US" noProof="0"/>
          </a:p>
        </p:txBody>
      </p:sp>
      <p:pic>
        <p:nvPicPr>
          <p:cNvPr id="8" name="Picture 2" descr="See the source image">
            <a:extLst>
              <a:ext uri="{FF2B5EF4-FFF2-40B4-BE49-F238E27FC236}">
                <a16:creationId xmlns:a16="http://schemas.microsoft.com/office/drawing/2014/main" id="{E71EADFF-7988-4D62-A5A9-AD4553879A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513"/>
          <a:stretch/>
        </p:blipFill>
        <p:spPr bwMode="auto">
          <a:xfrm>
            <a:off x="423997" y="5182268"/>
            <a:ext cx="1919116" cy="1349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78092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FA632D7-BFB1-45B4-88F0-C72E5B845E3D}"/>
              </a:ext>
            </a:extLst>
          </p:cNvPr>
          <p:cNvSpPr>
            <a:spLocks noGrp="1"/>
          </p:cNvSpPr>
          <p:nvPr>
            <p:ph type="sldNum" sz="quarter" idx="18"/>
          </p:nvPr>
        </p:nvSpPr>
        <p:spPr/>
        <p:txBody>
          <a:bodyPr/>
          <a:lstStyle/>
          <a:p>
            <a:fld id="{8699F50C-BE38-4BD0-BA84-9B090E1F2B9B}" type="slidenum">
              <a:rPr lang="en-US" noProof="0" smtClean="0"/>
              <a:t>17</a:t>
            </a:fld>
            <a:endParaRPr lang="en-US" noProof="0" dirty="0"/>
          </a:p>
        </p:txBody>
      </p:sp>
      <p:sp>
        <p:nvSpPr>
          <p:cNvPr id="4" name="Title 3">
            <a:extLst>
              <a:ext uri="{FF2B5EF4-FFF2-40B4-BE49-F238E27FC236}">
                <a16:creationId xmlns:a16="http://schemas.microsoft.com/office/drawing/2014/main" id="{6B913AC5-6D0A-4DAD-BA2A-999059FD35A7}"/>
              </a:ext>
            </a:extLst>
          </p:cNvPr>
          <p:cNvSpPr>
            <a:spLocks noGrp="1"/>
          </p:cNvSpPr>
          <p:nvPr>
            <p:ph type="title"/>
          </p:nvPr>
        </p:nvSpPr>
        <p:spPr/>
        <p:txBody>
          <a:bodyPr/>
          <a:lstStyle/>
          <a:p>
            <a:r>
              <a:rPr lang="en-GB" dirty="0"/>
              <a:t>Conclusion……..</a:t>
            </a:r>
          </a:p>
        </p:txBody>
      </p:sp>
      <p:sp>
        <p:nvSpPr>
          <p:cNvPr id="5" name="Content Placeholder 4">
            <a:extLst>
              <a:ext uri="{FF2B5EF4-FFF2-40B4-BE49-F238E27FC236}">
                <a16:creationId xmlns:a16="http://schemas.microsoft.com/office/drawing/2014/main" id="{B0DC90CB-3C61-4184-8560-E7A23D2FBAAA}"/>
              </a:ext>
            </a:extLst>
          </p:cNvPr>
          <p:cNvSpPr>
            <a:spLocks noGrp="1"/>
          </p:cNvSpPr>
          <p:nvPr>
            <p:ph idx="1"/>
          </p:nvPr>
        </p:nvSpPr>
        <p:spPr/>
        <p:txBody>
          <a:bodyPr/>
          <a:lstStyle/>
          <a:p>
            <a:r>
              <a:rPr lang="en-GB" dirty="0"/>
              <a:t>It is the Managers role to Manage – overcome dissatisfaction</a:t>
            </a:r>
          </a:p>
          <a:p>
            <a:pPr marL="0" indent="0">
              <a:buNone/>
            </a:pPr>
            <a:endParaRPr lang="en-GB" dirty="0"/>
          </a:p>
          <a:p>
            <a:r>
              <a:rPr lang="en-GB" dirty="0"/>
              <a:t> Managers style can be seen as their attitude towards their employees</a:t>
            </a:r>
          </a:p>
          <a:p>
            <a:pPr marL="0" indent="0">
              <a:buNone/>
            </a:pPr>
            <a:endParaRPr lang="en-GB" dirty="0"/>
          </a:p>
          <a:p>
            <a:r>
              <a:rPr lang="en-GB" dirty="0"/>
              <a:t>The ‘Multiple Boss’ effect</a:t>
            </a:r>
          </a:p>
          <a:p>
            <a:pPr marL="0" indent="0">
              <a:buNone/>
            </a:pPr>
            <a:endParaRPr lang="en-GB" dirty="0"/>
          </a:p>
          <a:p>
            <a:r>
              <a:rPr lang="en-GB" dirty="0"/>
              <a:t>Other Challenges – Internal / External</a:t>
            </a:r>
          </a:p>
          <a:p>
            <a:pPr marL="0" indent="0">
              <a:buNone/>
            </a:pPr>
            <a:endParaRPr lang="en-GB" dirty="0"/>
          </a:p>
          <a:p>
            <a:r>
              <a:rPr lang="en-GB" dirty="0"/>
              <a:t>Strategy to Overcome</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7077014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BEEB965-67C1-2969-BAEF-168661CC885B}"/>
              </a:ext>
            </a:extLst>
          </p:cNvPr>
          <p:cNvSpPr>
            <a:spLocks noGrp="1"/>
          </p:cNvSpPr>
          <p:nvPr>
            <p:ph type="title"/>
          </p:nvPr>
        </p:nvSpPr>
        <p:spPr>
          <a:xfrm>
            <a:off x="6283842" y="1987420"/>
            <a:ext cx="4911633" cy="1789855"/>
          </a:xfrm>
        </p:spPr>
        <p:txBody>
          <a:bodyPr anchor="ctr"/>
          <a:lstStyle/>
          <a:p>
            <a:pPr algn="ctr"/>
            <a:r>
              <a:rPr lang="en-US" dirty="0"/>
              <a:t>Any Questions?</a:t>
            </a:r>
          </a:p>
        </p:txBody>
      </p:sp>
      <p:pic>
        <p:nvPicPr>
          <p:cNvPr id="5" name="Picture 4" descr="Close-up of hands raised in classroom">
            <a:extLst>
              <a:ext uri="{FF2B5EF4-FFF2-40B4-BE49-F238E27FC236}">
                <a16:creationId xmlns:a16="http://schemas.microsoft.com/office/drawing/2014/main" id="{9FADE958-330F-413D-80D3-A0F649015068}"/>
              </a:ext>
            </a:extLst>
          </p:cNvPr>
          <p:cNvPicPr>
            <a:picLocks noChangeAspect="1"/>
          </p:cNvPicPr>
          <p:nvPr/>
        </p:nvPicPr>
        <p:blipFill rotWithShape="1">
          <a:blip r:embed="rId2"/>
          <a:srcRect l="9522" r="32935"/>
          <a:stretch/>
        </p:blipFill>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a:noFill/>
        </p:spPr>
      </p:pic>
      <p:sp>
        <p:nvSpPr>
          <p:cNvPr id="3" name="Slide Number Placeholder 2" hidden="1">
            <a:extLst>
              <a:ext uri="{FF2B5EF4-FFF2-40B4-BE49-F238E27FC236}">
                <a16:creationId xmlns:a16="http://schemas.microsoft.com/office/drawing/2014/main" id="{A2DED533-F96E-49BA-BCF5-7CA4C54B4394}"/>
              </a:ext>
            </a:extLst>
          </p:cNvPr>
          <p:cNvSpPr>
            <a:spLocks noGrp="1"/>
          </p:cNvSpPr>
          <p:nvPr>
            <p:ph type="sldNum" sz="quarter" idx="4294967295"/>
          </p:nvPr>
        </p:nvSpPr>
        <p:spPr>
          <a:xfrm>
            <a:off x="11146971" y="6356350"/>
            <a:ext cx="740227" cy="365125"/>
          </a:xfrm>
        </p:spPr>
        <p:txBody>
          <a:bodyPr/>
          <a:lstStyle/>
          <a:p>
            <a:pPr>
              <a:spcAft>
                <a:spcPts val="600"/>
              </a:spcAft>
            </a:pPr>
            <a:fld id="{8699F50C-BE38-4BD0-BA84-9B090E1F2B9B}" type="slidenum">
              <a:rPr lang="en-US" noProof="0" smtClean="0"/>
              <a:pPr>
                <a:spcAft>
                  <a:spcPts val="600"/>
                </a:spcAft>
              </a:pPr>
              <a:t>18</a:t>
            </a:fld>
            <a:endParaRPr lang="en-US" noProof="0"/>
          </a:p>
        </p:txBody>
      </p:sp>
    </p:spTree>
    <p:extLst>
      <p:ext uri="{BB962C8B-B14F-4D97-AF65-F5344CB8AC3E}">
        <p14:creationId xmlns:p14="http://schemas.microsoft.com/office/powerpoint/2010/main" val="18399709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4">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951641_Hexagon presentation light_AAS_v4" id="{358289A0-A26B-433F-AD2B-1F8832C96153}" vid="{92CDC91D-95BF-4897-87D6-494563DF7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8919DE-9BD9-47A9-9F5D-16EBB96879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87F4215-C6BB-44A3-9A5E-9446E6835900}">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80A5AF1-8C57-4290-936E-5FD27C95725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929</Words>
  <Application>Microsoft Office PowerPoint</Application>
  <PresentationFormat>Widescreen</PresentationFormat>
  <Paragraphs>127</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-apple-system</vt:lpstr>
      <vt:lpstr>Gill Sans SemiBold</vt:lpstr>
      <vt:lpstr>Söhne</vt:lpstr>
      <vt:lpstr>Arial</vt:lpstr>
      <vt:lpstr>Arial Black</vt:lpstr>
      <vt:lpstr>Calibri</vt:lpstr>
      <vt:lpstr>Times New Roman</vt:lpstr>
      <vt:lpstr>Office Theme</vt:lpstr>
      <vt:lpstr>Contemporary Issues in Management </vt:lpstr>
      <vt:lpstr>Session Objectives</vt:lpstr>
      <vt:lpstr>Is It The Responsibility of Management to Manage </vt:lpstr>
      <vt:lpstr>The People Organisation </vt:lpstr>
      <vt:lpstr>The People Organisation </vt:lpstr>
      <vt:lpstr>The People Organisation </vt:lpstr>
      <vt:lpstr>PowerPoint Presentation</vt:lpstr>
      <vt:lpstr>Management Styles Activity</vt:lpstr>
      <vt:lpstr>Challenges to Management Styles</vt:lpstr>
      <vt:lpstr>Challenges to Management Styles</vt:lpstr>
      <vt:lpstr>Overcome the Challenges (Autocratic)</vt:lpstr>
      <vt:lpstr>Challenges to Management Styles</vt:lpstr>
      <vt:lpstr>Overcome the Challenges (Paternalistic)</vt:lpstr>
      <vt:lpstr>Other Challenges…………….</vt:lpstr>
      <vt:lpstr>Overcoming Challenges</vt:lpstr>
      <vt:lpstr>Managing Through Organisational Culture</vt:lpstr>
      <vt:lpstr>Conclusion……..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 Management</dc:title>
  <dc:creator>Davina Wyn Evans</dc:creator>
  <cp:lastModifiedBy>Gwyneth Jones</cp:lastModifiedBy>
  <cp:revision>4</cp:revision>
  <dcterms:created xsi:type="dcterms:W3CDTF">2022-10-11T12:31:51Z</dcterms:created>
  <dcterms:modified xsi:type="dcterms:W3CDTF">2023-10-12T11:25:38Z</dcterms:modified>
</cp:coreProperties>
</file>