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8" r:id="rId2"/>
    <p:sldId id="264" r:id="rId3"/>
    <p:sldId id="267" r:id="rId4"/>
    <p:sldId id="266" r:id="rId5"/>
    <p:sldId id="265" r:id="rId6"/>
    <p:sldId id="259" r:id="rId7"/>
    <p:sldId id="263" r:id="rId8"/>
    <p:sldId id="269" r:id="rId9"/>
    <p:sldId id="260" r:id="rId10"/>
    <p:sldId id="268" r:id="rId11"/>
    <p:sldId id="262" r:id="rId12"/>
    <p:sldId id="270" r:id="rId13"/>
    <p:sldId id="271" r:id="rId14"/>
    <p:sldId id="272" r:id="rId15"/>
    <p:sldId id="273"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01D70-C68C-01FE-2A6C-C56FD652220F}" v="640" dt="2023-02-17T13:12:51.242"/>
    <p1510:client id="{B837B87A-3CF1-D63A-5257-2F1B9B88D8C3}" v="190" dt="2023-02-20T01:43:22.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38CFE4-1402-4104-8BBD-68F267CB5FA8}"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27D4C032-9AFE-4ACD-98BC-414273C3BEA0}">
      <dgm:prSet/>
      <dgm:spPr/>
      <dgm:t>
        <a:bodyPr/>
        <a:lstStyle/>
        <a:p>
          <a:r>
            <a:rPr lang="en-GB"/>
            <a:t>Chaudhry, A.Q. and Javed, H., 2012. Impact of transactional and laissez faire leadership style on motivation. </a:t>
          </a:r>
          <a:r>
            <a:rPr lang="en-GB" i="1"/>
            <a:t>International Journal of Business and social science</a:t>
          </a:r>
          <a:r>
            <a:rPr lang="en-GB"/>
            <a:t>, </a:t>
          </a:r>
          <a:r>
            <a:rPr lang="en-GB" i="1"/>
            <a:t>3</a:t>
          </a:r>
          <a:r>
            <a:rPr lang="en-GB"/>
            <a:t>(7).</a:t>
          </a:r>
          <a:endParaRPr lang="en-US"/>
        </a:p>
      </dgm:t>
    </dgm:pt>
    <dgm:pt modelId="{CF61005D-A5AA-41E7-80AD-22F52F6FA4C3}" type="parTrans" cxnId="{C718FA2E-85E5-49AF-A626-C4E58FFC437C}">
      <dgm:prSet/>
      <dgm:spPr/>
      <dgm:t>
        <a:bodyPr/>
        <a:lstStyle/>
        <a:p>
          <a:endParaRPr lang="en-US"/>
        </a:p>
      </dgm:t>
    </dgm:pt>
    <dgm:pt modelId="{68DE6509-FEFD-4243-9F65-03598CAB523B}" type="sibTrans" cxnId="{C718FA2E-85E5-49AF-A626-C4E58FFC437C}">
      <dgm:prSet/>
      <dgm:spPr/>
      <dgm:t>
        <a:bodyPr/>
        <a:lstStyle/>
        <a:p>
          <a:endParaRPr lang="en-US"/>
        </a:p>
      </dgm:t>
    </dgm:pt>
    <dgm:pt modelId="{A9D6E7CD-F9AF-4403-A00D-DE7C300C37C9}">
      <dgm:prSet/>
      <dgm:spPr/>
      <dgm:t>
        <a:bodyPr/>
        <a:lstStyle/>
        <a:p>
          <a:r>
            <a:rPr lang="en-GB"/>
            <a:t>Davis, J. (2003). Learning to lead. Westport, CT: American Council on Education/Praeger.</a:t>
          </a:r>
          <a:endParaRPr lang="en-US"/>
        </a:p>
      </dgm:t>
    </dgm:pt>
    <dgm:pt modelId="{B40930BF-0F42-4B01-880F-C524732C97AC}" type="parTrans" cxnId="{5ECBBCF1-D20C-4A41-A1B3-D6E55D02AD96}">
      <dgm:prSet/>
      <dgm:spPr/>
      <dgm:t>
        <a:bodyPr/>
        <a:lstStyle/>
        <a:p>
          <a:endParaRPr lang="en-US"/>
        </a:p>
      </dgm:t>
    </dgm:pt>
    <dgm:pt modelId="{579ADD2E-78BA-4FE7-A3FA-07D1C1323AAA}" type="sibTrans" cxnId="{5ECBBCF1-D20C-4A41-A1B3-D6E55D02AD96}">
      <dgm:prSet/>
      <dgm:spPr/>
      <dgm:t>
        <a:bodyPr/>
        <a:lstStyle/>
        <a:p>
          <a:endParaRPr lang="en-US"/>
        </a:p>
      </dgm:t>
    </dgm:pt>
    <dgm:pt modelId="{011D1776-EF3D-4E9F-B228-9383685FFB5A}">
      <dgm:prSet/>
      <dgm:spPr/>
      <dgm:t>
        <a:bodyPr/>
        <a:lstStyle/>
        <a:p>
          <a:r>
            <a:rPr lang="en-GB"/>
            <a:t>Luthar, H. K. (1996, September). Gender differences in evaluation of performance and leadership ability: Autocratic vs. democratic managers. Sex Roles, 35, 337-360. </a:t>
          </a:r>
          <a:endParaRPr lang="en-US"/>
        </a:p>
      </dgm:t>
    </dgm:pt>
    <dgm:pt modelId="{7F31B67E-5A2C-4712-A994-0F3615FF111D}" type="parTrans" cxnId="{8C65BC8F-50C0-4644-ADCA-5EE721FDA855}">
      <dgm:prSet/>
      <dgm:spPr/>
      <dgm:t>
        <a:bodyPr/>
        <a:lstStyle/>
        <a:p>
          <a:endParaRPr lang="en-US"/>
        </a:p>
      </dgm:t>
    </dgm:pt>
    <dgm:pt modelId="{5B3E2552-F538-48D9-AFAD-ABACDA05F44B}" type="sibTrans" cxnId="{8C65BC8F-50C0-4644-ADCA-5EE721FDA855}">
      <dgm:prSet/>
      <dgm:spPr/>
      <dgm:t>
        <a:bodyPr/>
        <a:lstStyle/>
        <a:p>
          <a:endParaRPr lang="en-US"/>
        </a:p>
      </dgm:t>
    </dgm:pt>
    <dgm:pt modelId="{730187BC-BB34-4FF8-9352-6859BC659B5C}">
      <dgm:prSet/>
      <dgm:spPr/>
      <dgm:t>
        <a:bodyPr/>
        <a:lstStyle/>
        <a:p>
          <a:r>
            <a:rPr lang="en-GB"/>
            <a:t>White, R. K., &amp; Lippitt, R. O. (1960). Autocracy and democracy: An experimental inquiry. New York: Harper &amp; Brothers. </a:t>
          </a:r>
          <a:endParaRPr lang="en-US"/>
        </a:p>
      </dgm:t>
    </dgm:pt>
    <dgm:pt modelId="{2FC1D881-129D-4C1E-B7EF-293F00C0AE3D}" type="parTrans" cxnId="{6191C071-182D-4FEF-BF90-89114E4546FC}">
      <dgm:prSet/>
      <dgm:spPr/>
      <dgm:t>
        <a:bodyPr/>
        <a:lstStyle/>
        <a:p>
          <a:endParaRPr lang="en-US"/>
        </a:p>
      </dgm:t>
    </dgm:pt>
    <dgm:pt modelId="{C0898D73-8500-469C-BBB6-B3C384B8C936}" type="sibTrans" cxnId="{6191C071-182D-4FEF-BF90-89114E4546FC}">
      <dgm:prSet/>
      <dgm:spPr/>
      <dgm:t>
        <a:bodyPr/>
        <a:lstStyle/>
        <a:p>
          <a:endParaRPr lang="en-US"/>
        </a:p>
      </dgm:t>
    </dgm:pt>
    <dgm:pt modelId="{32961EF1-19F7-4E36-9D08-E4EB40C0C0ED}" type="pres">
      <dgm:prSet presAssocID="{E338CFE4-1402-4104-8BBD-68F267CB5FA8}" presName="Name0" presStyleCnt="0">
        <dgm:presLayoutVars>
          <dgm:dir/>
          <dgm:animLvl val="lvl"/>
          <dgm:resizeHandles val="exact"/>
        </dgm:presLayoutVars>
      </dgm:prSet>
      <dgm:spPr/>
    </dgm:pt>
    <dgm:pt modelId="{138F2B0B-0805-4484-968A-81C73409171B}" type="pres">
      <dgm:prSet presAssocID="{730187BC-BB34-4FF8-9352-6859BC659B5C}" presName="boxAndChildren" presStyleCnt="0"/>
      <dgm:spPr/>
    </dgm:pt>
    <dgm:pt modelId="{67D22801-09FC-48F3-AF68-C6E39BEB9E10}" type="pres">
      <dgm:prSet presAssocID="{730187BC-BB34-4FF8-9352-6859BC659B5C}" presName="parentTextBox" presStyleLbl="node1" presStyleIdx="0" presStyleCnt="4"/>
      <dgm:spPr/>
    </dgm:pt>
    <dgm:pt modelId="{305F9944-1C82-486D-B76D-FF6E8913DAB0}" type="pres">
      <dgm:prSet presAssocID="{5B3E2552-F538-48D9-AFAD-ABACDA05F44B}" presName="sp" presStyleCnt="0"/>
      <dgm:spPr/>
    </dgm:pt>
    <dgm:pt modelId="{D823EF3F-FBA7-48CC-9BD7-0C10AA12C336}" type="pres">
      <dgm:prSet presAssocID="{011D1776-EF3D-4E9F-B228-9383685FFB5A}" presName="arrowAndChildren" presStyleCnt="0"/>
      <dgm:spPr/>
    </dgm:pt>
    <dgm:pt modelId="{707C0CBB-56FB-4C6C-8A27-F7B98556A70B}" type="pres">
      <dgm:prSet presAssocID="{011D1776-EF3D-4E9F-B228-9383685FFB5A}" presName="parentTextArrow" presStyleLbl="node1" presStyleIdx="1" presStyleCnt="4"/>
      <dgm:spPr/>
    </dgm:pt>
    <dgm:pt modelId="{4ACE8BA8-1839-49CA-B7A6-0900DD62FD81}" type="pres">
      <dgm:prSet presAssocID="{579ADD2E-78BA-4FE7-A3FA-07D1C1323AAA}" presName="sp" presStyleCnt="0"/>
      <dgm:spPr/>
    </dgm:pt>
    <dgm:pt modelId="{C6EF75A6-74E9-41A6-8422-C3C0C6F07DDB}" type="pres">
      <dgm:prSet presAssocID="{A9D6E7CD-F9AF-4403-A00D-DE7C300C37C9}" presName="arrowAndChildren" presStyleCnt="0"/>
      <dgm:spPr/>
    </dgm:pt>
    <dgm:pt modelId="{6F9647EB-8B92-42EF-96AA-03F823665EAB}" type="pres">
      <dgm:prSet presAssocID="{A9D6E7CD-F9AF-4403-A00D-DE7C300C37C9}" presName="parentTextArrow" presStyleLbl="node1" presStyleIdx="2" presStyleCnt="4"/>
      <dgm:spPr/>
    </dgm:pt>
    <dgm:pt modelId="{34D59AEF-0E19-4446-96AF-93891C528827}" type="pres">
      <dgm:prSet presAssocID="{68DE6509-FEFD-4243-9F65-03598CAB523B}" presName="sp" presStyleCnt="0"/>
      <dgm:spPr/>
    </dgm:pt>
    <dgm:pt modelId="{1E2CA4F0-A9E8-467A-AC9C-EB7F4EC82546}" type="pres">
      <dgm:prSet presAssocID="{27D4C032-9AFE-4ACD-98BC-414273C3BEA0}" presName="arrowAndChildren" presStyleCnt="0"/>
      <dgm:spPr/>
    </dgm:pt>
    <dgm:pt modelId="{22D23D85-EDD8-4443-9890-4BD6FD107592}" type="pres">
      <dgm:prSet presAssocID="{27D4C032-9AFE-4ACD-98BC-414273C3BEA0}" presName="parentTextArrow" presStyleLbl="node1" presStyleIdx="3" presStyleCnt="4"/>
      <dgm:spPr/>
    </dgm:pt>
  </dgm:ptLst>
  <dgm:cxnLst>
    <dgm:cxn modelId="{98CD6500-F1DE-4C2D-BB3B-9F5B9BDD3916}" type="presOf" srcId="{27D4C032-9AFE-4ACD-98BC-414273C3BEA0}" destId="{22D23D85-EDD8-4443-9890-4BD6FD107592}" srcOrd="0" destOrd="0" presId="urn:microsoft.com/office/officeart/2005/8/layout/process4"/>
    <dgm:cxn modelId="{5B218019-395A-4F83-A077-5F7812B723DB}" type="presOf" srcId="{730187BC-BB34-4FF8-9352-6859BC659B5C}" destId="{67D22801-09FC-48F3-AF68-C6E39BEB9E10}" srcOrd="0" destOrd="0" presId="urn:microsoft.com/office/officeart/2005/8/layout/process4"/>
    <dgm:cxn modelId="{C718FA2E-85E5-49AF-A626-C4E58FFC437C}" srcId="{E338CFE4-1402-4104-8BBD-68F267CB5FA8}" destId="{27D4C032-9AFE-4ACD-98BC-414273C3BEA0}" srcOrd="0" destOrd="0" parTransId="{CF61005D-A5AA-41E7-80AD-22F52F6FA4C3}" sibTransId="{68DE6509-FEFD-4243-9F65-03598CAB523B}"/>
    <dgm:cxn modelId="{6191C071-182D-4FEF-BF90-89114E4546FC}" srcId="{E338CFE4-1402-4104-8BBD-68F267CB5FA8}" destId="{730187BC-BB34-4FF8-9352-6859BC659B5C}" srcOrd="3" destOrd="0" parTransId="{2FC1D881-129D-4C1E-B7EF-293F00C0AE3D}" sibTransId="{C0898D73-8500-469C-BBB6-B3C384B8C936}"/>
    <dgm:cxn modelId="{8C65BC8F-50C0-4644-ADCA-5EE721FDA855}" srcId="{E338CFE4-1402-4104-8BBD-68F267CB5FA8}" destId="{011D1776-EF3D-4E9F-B228-9383685FFB5A}" srcOrd="2" destOrd="0" parTransId="{7F31B67E-5A2C-4712-A994-0F3615FF111D}" sibTransId="{5B3E2552-F538-48D9-AFAD-ABACDA05F44B}"/>
    <dgm:cxn modelId="{91B2E6E4-2CE3-4A00-9637-780D24E9FEAB}" type="presOf" srcId="{011D1776-EF3D-4E9F-B228-9383685FFB5A}" destId="{707C0CBB-56FB-4C6C-8A27-F7B98556A70B}" srcOrd="0" destOrd="0" presId="urn:microsoft.com/office/officeart/2005/8/layout/process4"/>
    <dgm:cxn modelId="{F9B5BEF0-9D20-43EE-9543-4E4F0AE0D6F7}" type="presOf" srcId="{E338CFE4-1402-4104-8BBD-68F267CB5FA8}" destId="{32961EF1-19F7-4E36-9D08-E4EB40C0C0ED}" srcOrd="0" destOrd="0" presId="urn:microsoft.com/office/officeart/2005/8/layout/process4"/>
    <dgm:cxn modelId="{5ECBBCF1-D20C-4A41-A1B3-D6E55D02AD96}" srcId="{E338CFE4-1402-4104-8BBD-68F267CB5FA8}" destId="{A9D6E7CD-F9AF-4403-A00D-DE7C300C37C9}" srcOrd="1" destOrd="0" parTransId="{B40930BF-0F42-4B01-880F-C524732C97AC}" sibTransId="{579ADD2E-78BA-4FE7-A3FA-07D1C1323AAA}"/>
    <dgm:cxn modelId="{91E652F5-E634-440E-BDD3-50FAA2BB9968}" type="presOf" srcId="{A9D6E7CD-F9AF-4403-A00D-DE7C300C37C9}" destId="{6F9647EB-8B92-42EF-96AA-03F823665EAB}" srcOrd="0" destOrd="0" presId="urn:microsoft.com/office/officeart/2005/8/layout/process4"/>
    <dgm:cxn modelId="{B411F0AF-A6FB-4096-B03D-0583A7361751}" type="presParOf" srcId="{32961EF1-19F7-4E36-9D08-E4EB40C0C0ED}" destId="{138F2B0B-0805-4484-968A-81C73409171B}" srcOrd="0" destOrd="0" presId="urn:microsoft.com/office/officeart/2005/8/layout/process4"/>
    <dgm:cxn modelId="{D7310C01-7048-4808-9567-6DFA47E5EF75}" type="presParOf" srcId="{138F2B0B-0805-4484-968A-81C73409171B}" destId="{67D22801-09FC-48F3-AF68-C6E39BEB9E10}" srcOrd="0" destOrd="0" presId="urn:microsoft.com/office/officeart/2005/8/layout/process4"/>
    <dgm:cxn modelId="{006B02F8-90E9-4BC0-B8BD-DC996FB6D884}" type="presParOf" srcId="{32961EF1-19F7-4E36-9D08-E4EB40C0C0ED}" destId="{305F9944-1C82-486D-B76D-FF6E8913DAB0}" srcOrd="1" destOrd="0" presId="urn:microsoft.com/office/officeart/2005/8/layout/process4"/>
    <dgm:cxn modelId="{A35C3530-AD65-43B8-9D8F-90E7B4476022}" type="presParOf" srcId="{32961EF1-19F7-4E36-9D08-E4EB40C0C0ED}" destId="{D823EF3F-FBA7-48CC-9BD7-0C10AA12C336}" srcOrd="2" destOrd="0" presId="urn:microsoft.com/office/officeart/2005/8/layout/process4"/>
    <dgm:cxn modelId="{E0173E9B-DC9D-4CE3-8830-DA873C18E063}" type="presParOf" srcId="{D823EF3F-FBA7-48CC-9BD7-0C10AA12C336}" destId="{707C0CBB-56FB-4C6C-8A27-F7B98556A70B}" srcOrd="0" destOrd="0" presId="urn:microsoft.com/office/officeart/2005/8/layout/process4"/>
    <dgm:cxn modelId="{F2EF5414-ECF0-4D26-AECC-1B8233CFB3CF}" type="presParOf" srcId="{32961EF1-19F7-4E36-9D08-E4EB40C0C0ED}" destId="{4ACE8BA8-1839-49CA-B7A6-0900DD62FD81}" srcOrd="3" destOrd="0" presId="urn:microsoft.com/office/officeart/2005/8/layout/process4"/>
    <dgm:cxn modelId="{42541892-472B-4FDF-A90D-824F5050A1B7}" type="presParOf" srcId="{32961EF1-19F7-4E36-9D08-E4EB40C0C0ED}" destId="{C6EF75A6-74E9-41A6-8422-C3C0C6F07DDB}" srcOrd="4" destOrd="0" presId="urn:microsoft.com/office/officeart/2005/8/layout/process4"/>
    <dgm:cxn modelId="{5670CA64-E925-46F5-B41F-D22B5535C91B}" type="presParOf" srcId="{C6EF75A6-74E9-41A6-8422-C3C0C6F07DDB}" destId="{6F9647EB-8B92-42EF-96AA-03F823665EAB}" srcOrd="0" destOrd="0" presId="urn:microsoft.com/office/officeart/2005/8/layout/process4"/>
    <dgm:cxn modelId="{2610263B-08FA-4D9D-8747-EBA2232EDF1B}" type="presParOf" srcId="{32961EF1-19F7-4E36-9D08-E4EB40C0C0ED}" destId="{34D59AEF-0E19-4446-96AF-93891C528827}" srcOrd="5" destOrd="0" presId="urn:microsoft.com/office/officeart/2005/8/layout/process4"/>
    <dgm:cxn modelId="{6A3E08C2-2949-4C33-A1E9-B8937AD4FD49}" type="presParOf" srcId="{32961EF1-19F7-4E36-9D08-E4EB40C0C0ED}" destId="{1E2CA4F0-A9E8-467A-AC9C-EB7F4EC82546}" srcOrd="6" destOrd="0" presId="urn:microsoft.com/office/officeart/2005/8/layout/process4"/>
    <dgm:cxn modelId="{7A805E59-FBBE-403D-9228-5ED80557D620}" type="presParOf" srcId="{1E2CA4F0-A9E8-467A-AC9C-EB7F4EC82546}" destId="{22D23D85-EDD8-4443-9890-4BD6FD10759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22801-09FC-48F3-AF68-C6E39BEB9E10}">
      <dsp:nvSpPr>
        <dsp:cNvPr id="0" name=""/>
        <dsp:cNvSpPr/>
      </dsp:nvSpPr>
      <dsp:spPr>
        <a:xfrm>
          <a:off x="0" y="4143263"/>
          <a:ext cx="6910387" cy="90644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White, R. K., &amp; Lippitt, R. O. (1960). Autocracy and democracy: An experimental inquiry. New York: Harper &amp; Brothers. </a:t>
          </a:r>
          <a:endParaRPr lang="en-US" sz="1700" kern="1200"/>
        </a:p>
      </dsp:txBody>
      <dsp:txXfrm>
        <a:off x="0" y="4143263"/>
        <a:ext cx="6910387" cy="906444"/>
      </dsp:txXfrm>
    </dsp:sp>
    <dsp:sp modelId="{707C0CBB-56FB-4C6C-8A27-F7B98556A70B}">
      <dsp:nvSpPr>
        <dsp:cNvPr id="0" name=""/>
        <dsp:cNvSpPr/>
      </dsp:nvSpPr>
      <dsp:spPr>
        <a:xfrm rot="10800000">
          <a:off x="0" y="2762747"/>
          <a:ext cx="6910387" cy="1394111"/>
        </a:xfrm>
        <a:prstGeom prst="upArrowCallout">
          <a:avLst/>
        </a:prstGeom>
        <a:solidFill>
          <a:schemeClr val="accent2">
            <a:hueOff val="6714356"/>
            <a:satOff val="-84"/>
            <a:lumOff val="20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Luthar, H. K. (1996, September). Gender differences in evaluation of performance and leadership ability: Autocratic vs. democratic managers. Sex Roles, 35, 337-360. </a:t>
          </a:r>
          <a:endParaRPr lang="en-US" sz="1700" kern="1200"/>
        </a:p>
      </dsp:txBody>
      <dsp:txXfrm rot="10800000">
        <a:off x="0" y="2762747"/>
        <a:ext cx="6910387" cy="905852"/>
      </dsp:txXfrm>
    </dsp:sp>
    <dsp:sp modelId="{6F9647EB-8B92-42EF-96AA-03F823665EAB}">
      <dsp:nvSpPr>
        <dsp:cNvPr id="0" name=""/>
        <dsp:cNvSpPr/>
      </dsp:nvSpPr>
      <dsp:spPr>
        <a:xfrm rot="10800000">
          <a:off x="0" y="1382232"/>
          <a:ext cx="6910387" cy="1394111"/>
        </a:xfrm>
        <a:prstGeom prst="upArrowCallout">
          <a:avLst/>
        </a:prstGeom>
        <a:solidFill>
          <a:schemeClr val="accent2">
            <a:hueOff val="13428712"/>
            <a:satOff val="-168"/>
            <a:lumOff val="41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Davis, J. (2003). Learning to lead. Westport, CT: American Council on Education/Praeger.</a:t>
          </a:r>
          <a:endParaRPr lang="en-US" sz="1700" kern="1200"/>
        </a:p>
      </dsp:txBody>
      <dsp:txXfrm rot="10800000">
        <a:off x="0" y="1382232"/>
        <a:ext cx="6910387" cy="905852"/>
      </dsp:txXfrm>
    </dsp:sp>
    <dsp:sp modelId="{22D23D85-EDD8-4443-9890-4BD6FD107592}">
      <dsp:nvSpPr>
        <dsp:cNvPr id="0" name=""/>
        <dsp:cNvSpPr/>
      </dsp:nvSpPr>
      <dsp:spPr>
        <a:xfrm rot="10800000">
          <a:off x="0" y="1717"/>
          <a:ext cx="6910387" cy="1394111"/>
        </a:xfrm>
        <a:prstGeom prst="upArrowCallout">
          <a:avLst/>
        </a:prstGeom>
        <a:solidFill>
          <a:schemeClr val="accent2">
            <a:hueOff val="20143068"/>
            <a:satOff val="-252"/>
            <a:lumOff val="6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Chaudhry, A.Q. and Javed, H., 2012. Impact of transactional and laissez faire leadership style on motivation. </a:t>
          </a:r>
          <a:r>
            <a:rPr lang="en-GB" sz="1700" i="1" kern="1200"/>
            <a:t>International Journal of Business and social science</a:t>
          </a:r>
          <a:r>
            <a:rPr lang="en-GB" sz="1700" kern="1200"/>
            <a:t>, </a:t>
          </a:r>
          <a:r>
            <a:rPr lang="en-GB" sz="1700" i="1" kern="1200"/>
            <a:t>3</a:t>
          </a:r>
          <a:r>
            <a:rPr lang="en-GB" sz="1700" kern="1200"/>
            <a:t>(7).</a:t>
          </a:r>
          <a:endParaRPr lang="en-US" sz="1700" kern="1200"/>
        </a:p>
      </dsp:txBody>
      <dsp:txXfrm rot="10800000">
        <a:off x="0" y="1717"/>
        <a:ext cx="6910387" cy="9058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2/19/2023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4729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5680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2/19/2023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6057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5715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0842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4075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2/19/2023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400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2/19/2023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0817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2/19/2023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475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2/19/2023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0036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2/19/2023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6661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2/19/2023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0206037"/>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4C579F27-B3AD-CEDB-CB6F-698F7AC46760}"/>
              </a:ext>
            </a:extLst>
          </p:cNvPr>
          <p:cNvSpPr txBox="1"/>
          <p:nvPr/>
        </p:nvSpPr>
        <p:spPr>
          <a:xfrm>
            <a:off x="643467" y="516835"/>
            <a:ext cx="3448259" cy="16665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700" b="1" spc="-50">
                <a:solidFill>
                  <a:srgbClr val="FFFFFF"/>
                </a:solidFill>
                <a:latin typeface="+mj-lt"/>
                <a:ea typeface="+mj-ea"/>
                <a:cs typeface="+mj-cs"/>
              </a:rPr>
              <a:t>What does it need to be an Effective Leader</a:t>
            </a:r>
          </a:p>
        </p:txBody>
      </p:sp>
      <p:cxnSp>
        <p:nvCxnSpPr>
          <p:cNvPr id="36" name="Straight Connector 3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0E577E1-960F-9EBF-4F47-0ACA9950C835}"/>
              </a:ext>
            </a:extLst>
          </p:cNvPr>
          <p:cNvSpPr txBox="1"/>
          <p:nvPr/>
        </p:nvSpPr>
        <p:spPr>
          <a:xfrm>
            <a:off x="643467" y="2546224"/>
            <a:ext cx="3448259" cy="3342747"/>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Autofit/>
          </a:bodyPr>
          <a:lstStyle/>
          <a:p>
            <a:pPr>
              <a:spcAft>
                <a:spcPts val="600"/>
              </a:spcAft>
              <a:buFont typeface="Calibri" panose="020F0502020204030204" pitchFamily="34" charset="0"/>
            </a:pPr>
            <a:r>
              <a:rPr lang="en-US" sz="2400" dirty="0">
                <a:solidFill>
                  <a:srgbClr val="FFFFFF"/>
                </a:solidFill>
              </a:rPr>
              <a:t>Name: Georgi </a:t>
            </a:r>
            <a:r>
              <a:rPr lang="en-US" sz="2400" dirty="0" err="1">
                <a:solidFill>
                  <a:srgbClr val="FFFFFF"/>
                </a:solidFill>
              </a:rPr>
              <a:t>Ivaylov</a:t>
            </a:r>
            <a:r>
              <a:rPr lang="en-US" sz="2400" dirty="0">
                <a:solidFill>
                  <a:srgbClr val="FFFFFF"/>
                </a:solidFill>
              </a:rPr>
              <a:t> Yordanov</a:t>
            </a:r>
          </a:p>
          <a:p>
            <a:pPr>
              <a:spcAft>
                <a:spcPts val="600"/>
              </a:spcAft>
              <a:buFont typeface="Calibri" panose="020F0502020204030204" pitchFamily="34" charset="0"/>
            </a:pPr>
            <a:r>
              <a:rPr lang="en-US" sz="2400" dirty="0">
                <a:solidFill>
                  <a:srgbClr val="FFFFFF"/>
                </a:solidFill>
              </a:rPr>
              <a:t>Student Number: 2019300</a:t>
            </a:r>
          </a:p>
          <a:p>
            <a:pPr>
              <a:spcAft>
                <a:spcPts val="600"/>
              </a:spcAft>
              <a:buFont typeface="Calibri" panose="020F0502020204030204" pitchFamily="34" charset="0"/>
            </a:pPr>
            <a:r>
              <a:rPr lang="en-US" sz="2400" dirty="0">
                <a:solidFill>
                  <a:srgbClr val="FFFFFF"/>
                </a:solidFill>
              </a:rPr>
              <a:t>Module Name: Emergent Leadership Skills in the workplace</a:t>
            </a:r>
          </a:p>
          <a:p>
            <a:pPr>
              <a:spcAft>
                <a:spcPts val="600"/>
              </a:spcAft>
              <a:buFont typeface="Calibri" panose="020F0502020204030204" pitchFamily="34" charset="0"/>
            </a:pPr>
            <a:r>
              <a:rPr lang="en-US" sz="2400" dirty="0">
                <a:solidFill>
                  <a:srgbClr val="FFFFFF"/>
                </a:solidFill>
              </a:rPr>
              <a:t>Module Code: BMSW6101</a:t>
            </a:r>
          </a:p>
          <a:p>
            <a:pPr>
              <a:spcAft>
                <a:spcPts val="600"/>
              </a:spcAft>
              <a:buFont typeface="Calibri" panose="020F0502020204030204" pitchFamily="34" charset="0"/>
            </a:pPr>
            <a:r>
              <a:rPr lang="en-US" sz="2400" dirty="0">
                <a:solidFill>
                  <a:srgbClr val="FFFFFF"/>
                </a:solidFill>
              </a:rPr>
              <a:t>Lecturer Name: Rebecca Steward</a:t>
            </a:r>
          </a:p>
        </p:txBody>
      </p:sp>
      <p:pic>
        <p:nvPicPr>
          <p:cNvPr id="4" name="Picture 3" descr="Computer script on a screen">
            <a:extLst>
              <a:ext uri="{FF2B5EF4-FFF2-40B4-BE49-F238E27FC236}">
                <a16:creationId xmlns:a16="http://schemas.microsoft.com/office/drawing/2014/main" id="{24EBE0C5-49B5-333B-0B22-E9ECE7BA587F}"/>
              </a:ext>
            </a:extLst>
          </p:cNvPr>
          <p:cNvPicPr>
            <a:picLocks noChangeAspect="1"/>
          </p:cNvPicPr>
          <p:nvPr/>
        </p:nvPicPr>
        <p:blipFill rotWithShape="1">
          <a:blip r:embed="rId2"/>
          <a:srcRect r="26633" b="-1"/>
          <a:stretch/>
        </p:blipFill>
        <p:spPr>
          <a:xfrm>
            <a:off x="4654296" y="10"/>
            <a:ext cx="7537703" cy="6857990"/>
          </a:xfrm>
          <a:prstGeom prst="rect">
            <a:avLst/>
          </a:prstGeom>
        </p:spPr>
      </p:pic>
    </p:spTree>
    <p:extLst>
      <p:ext uri="{BB962C8B-B14F-4D97-AF65-F5344CB8AC3E}">
        <p14:creationId xmlns:p14="http://schemas.microsoft.com/office/powerpoint/2010/main" val="26212501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One in a crowd">
            <a:extLst>
              <a:ext uri="{FF2B5EF4-FFF2-40B4-BE49-F238E27FC236}">
                <a16:creationId xmlns:a16="http://schemas.microsoft.com/office/drawing/2014/main" id="{FB9316F5-AB2D-EC0E-EBFE-F6F626ED065D}"/>
              </a:ext>
            </a:extLst>
          </p:cNvPr>
          <p:cNvPicPr>
            <a:picLocks noChangeAspect="1"/>
          </p:cNvPicPr>
          <p:nvPr/>
        </p:nvPicPr>
        <p:blipFill rotWithShape="1">
          <a:blip r:embed="rId2"/>
          <a:srcRect t="8131" r="-2" b="16868"/>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855CF6-7C37-9F33-B031-8F1603AE2492}"/>
              </a:ext>
            </a:extLst>
          </p:cNvPr>
          <p:cNvSpPr txBox="1"/>
          <p:nvPr/>
        </p:nvSpPr>
        <p:spPr>
          <a:xfrm>
            <a:off x="315639" y="324805"/>
            <a:ext cx="11553273" cy="42262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11500" spc="-50">
                <a:solidFill>
                  <a:schemeClr val="bg1"/>
                </a:solidFill>
                <a:latin typeface="+mj-lt"/>
                <a:ea typeface="+mj-ea"/>
                <a:cs typeface="+mj-cs"/>
              </a:rPr>
              <a:t>Leadership </a:t>
            </a:r>
          </a:p>
          <a:p>
            <a:pPr>
              <a:lnSpc>
                <a:spcPct val="90000"/>
              </a:lnSpc>
              <a:spcBef>
                <a:spcPct val="0"/>
              </a:spcBef>
              <a:spcAft>
                <a:spcPts val="600"/>
              </a:spcAft>
            </a:pPr>
            <a:endParaRPr lang="en-US" sz="11500" spc="-50">
              <a:solidFill>
                <a:schemeClr val="bg1"/>
              </a:solidFill>
              <a:latin typeface="+mj-lt"/>
              <a:ea typeface="+mj-ea"/>
              <a:cs typeface="+mj-cs"/>
            </a:endParaRPr>
          </a:p>
        </p:txBody>
      </p:sp>
      <p:sp>
        <p:nvSpPr>
          <p:cNvPr id="14" name="Rectangle 13">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681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C7365B76-C38E-97E9-C151-0B731B0C4D46}"/>
              </a:ext>
            </a:extLst>
          </p:cNvPr>
          <p:cNvSpPr txBox="1"/>
          <p:nvPr/>
        </p:nvSpPr>
        <p:spPr>
          <a:xfrm>
            <a:off x="643467" y="516835"/>
            <a:ext cx="3448259" cy="16665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spc="-50" dirty="0">
                <a:solidFill>
                  <a:srgbClr val="FFFFFF"/>
                </a:solidFill>
                <a:latin typeface="+mj-lt"/>
                <a:ea typeface="+mj-ea"/>
                <a:cs typeface="+mj-cs"/>
              </a:rPr>
              <a:t> </a:t>
            </a:r>
            <a:r>
              <a:rPr lang="en-US" sz="5400" spc="-50" dirty="0">
                <a:solidFill>
                  <a:srgbClr val="FFFFFF"/>
                </a:solidFill>
                <a:latin typeface="+mj-lt"/>
                <a:ea typeface="+mj-ea"/>
                <a:cs typeface="+mj-cs"/>
              </a:rPr>
              <a:t>Overview</a:t>
            </a:r>
          </a:p>
          <a:p>
            <a:pPr>
              <a:lnSpc>
                <a:spcPct val="90000"/>
              </a:lnSpc>
              <a:spcBef>
                <a:spcPct val="0"/>
              </a:spcBef>
              <a:spcAft>
                <a:spcPts val="600"/>
              </a:spcAft>
            </a:pPr>
            <a:endParaRPr lang="en-US" sz="4000" spc="-50">
              <a:solidFill>
                <a:srgbClr val="FFFFFF"/>
              </a:solidFill>
              <a:latin typeface="+mj-lt"/>
              <a:ea typeface="+mj-ea"/>
              <a:cs typeface="+mj-cs"/>
            </a:endParaRPr>
          </a:p>
        </p:txBody>
      </p:sp>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64BD144-F9CC-0DA2-BA9D-66F2F59D13E4}"/>
              </a:ext>
            </a:extLst>
          </p:cNvPr>
          <p:cNvSpPr txBox="1"/>
          <p:nvPr/>
        </p:nvSpPr>
        <p:spPr>
          <a:xfrm>
            <a:off x="643467" y="2546224"/>
            <a:ext cx="3448259" cy="3342747"/>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spcAft>
                <a:spcPts val="600"/>
              </a:spcAft>
              <a:buFont typeface="Calibri" panose="020F0502020204030204" pitchFamily="34" charset="0"/>
            </a:pPr>
            <a:endParaRPr lang="en-US">
              <a:solidFill>
                <a:srgbClr val="FFFFFF"/>
              </a:solidFill>
            </a:endParaRPr>
          </a:p>
          <a:p>
            <a:pPr>
              <a:spcAft>
                <a:spcPts val="600"/>
              </a:spcAft>
              <a:buFont typeface="Calibri" panose="020F0502020204030204" pitchFamily="34" charset="0"/>
            </a:pPr>
            <a:r>
              <a:rPr lang="en-US" sz="2800" dirty="0">
                <a:solidFill>
                  <a:srgbClr val="FFFFFF"/>
                </a:solidFill>
              </a:rPr>
              <a:t>Briefly overview, the leadership can be explained as actions needed for leading a group of people or</a:t>
            </a:r>
            <a:r>
              <a:rPr lang="en-US" dirty="0">
                <a:solidFill>
                  <a:srgbClr val="FFFFFF"/>
                </a:solidFill>
              </a:rPr>
              <a:t> </a:t>
            </a:r>
            <a:r>
              <a:rPr lang="en-US" sz="2800" dirty="0">
                <a:solidFill>
                  <a:srgbClr val="FFFFFF"/>
                </a:solidFill>
              </a:rPr>
              <a:t>organizations. </a:t>
            </a:r>
          </a:p>
        </p:txBody>
      </p:sp>
      <p:pic>
        <p:nvPicPr>
          <p:cNvPr id="5" name="Picture 4" descr="One in a crowd">
            <a:extLst>
              <a:ext uri="{FF2B5EF4-FFF2-40B4-BE49-F238E27FC236}">
                <a16:creationId xmlns:a16="http://schemas.microsoft.com/office/drawing/2014/main" id="{42451FB3-D92D-201B-BD3B-4BF81EB23FFF}"/>
              </a:ext>
            </a:extLst>
          </p:cNvPr>
          <p:cNvPicPr>
            <a:picLocks noChangeAspect="1"/>
          </p:cNvPicPr>
          <p:nvPr/>
        </p:nvPicPr>
        <p:blipFill rotWithShape="1">
          <a:blip r:embed="rId2"/>
          <a:srcRect l="12422" r="5148" b="4"/>
          <a:stretch/>
        </p:blipFill>
        <p:spPr>
          <a:xfrm>
            <a:off x="4654296" y="10"/>
            <a:ext cx="7537703" cy="6857990"/>
          </a:xfrm>
          <a:prstGeom prst="rect">
            <a:avLst/>
          </a:prstGeom>
        </p:spPr>
      </p:pic>
    </p:spTree>
    <p:extLst>
      <p:ext uri="{BB962C8B-B14F-4D97-AF65-F5344CB8AC3E}">
        <p14:creationId xmlns:p14="http://schemas.microsoft.com/office/powerpoint/2010/main" val="19917535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in a crowd">
            <a:extLst>
              <a:ext uri="{FF2B5EF4-FFF2-40B4-BE49-F238E27FC236}">
                <a16:creationId xmlns:a16="http://schemas.microsoft.com/office/drawing/2014/main" id="{9B317823-7648-55B2-962A-DA2E1AA6C1D5}"/>
              </a:ext>
            </a:extLst>
          </p:cNvPr>
          <p:cNvPicPr>
            <a:picLocks noChangeAspect="1"/>
          </p:cNvPicPr>
          <p:nvPr/>
        </p:nvPicPr>
        <p:blipFill rotWithShape="1">
          <a:blip r:embed="rId2"/>
          <a:srcRect t="8131" r="-2" b="16868"/>
          <a:stretch/>
        </p:blipFill>
        <p:spPr>
          <a:xfrm>
            <a:off x="20" y="975"/>
            <a:ext cx="12191980" cy="6858000"/>
          </a:xfrm>
          <a:prstGeom prst="rect">
            <a:avLst/>
          </a:prstGeom>
        </p:spPr>
      </p:pic>
      <p:sp>
        <p:nvSpPr>
          <p:cNvPr id="14" name="Rectangle 13">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8FAE984-D04B-906C-2295-7F2D56837973}"/>
              </a:ext>
            </a:extLst>
          </p:cNvPr>
          <p:cNvSpPr txBox="1"/>
          <p:nvPr/>
        </p:nvSpPr>
        <p:spPr>
          <a:xfrm>
            <a:off x="8123416" y="1475234"/>
            <a:ext cx="3214307" cy="290169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spc="-50">
                <a:latin typeface="+mj-lt"/>
                <a:ea typeface="+mj-ea"/>
                <a:cs typeface="+mj-cs"/>
              </a:rPr>
              <a:t>Definition of leadership </a:t>
            </a:r>
          </a:p>
          <a:p>
            <a:pPr>
              <a:lnSpc>
                <a:spcPct val="90000"/>
              </a:lnSpc>
              <a:spcBef>
                <a:spcPct val="0"/>
              </a:spcBef>
              <a:spcAft>
                <a:spcPts val="600"/>
              </a:spcAft>
            </a:pPr>
            <a:endParaRPr lang="en-US" sz="4400" spc="-50">
              <a:latin typeface="+mj-lt"/>
              <a:ea typeface="+mj-ea"/>
              <a:cs typeface="+mj-cs"/>
            </a:endParaRPr>
          </a:p>
        </p:txBody>
      </p:sp>
      <p:cxnSp>
        <p:nvCxnSpPr>
          <p:cNvPr id="16" name="Straight Connector 15">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footer rectangle">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058551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BB9B8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B29700F-A775-71A0-39EE-C988E20CD393}"/>
              </a:ext>
            </a:extLst>
          </p:cNvPr>
          <p:cNvSpPr txBox="1"/>
          <p:nvPr/>
        </p:nvSpPr>
        <p:spPr>
          <a:xfrm>
            <a:off x="712580" y="1306584"/>
            <a:ext cx="5977938" cy="3383902"/>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Autofit/>
          </a:bodyPr>
          <a:lstStyle/>
          <a:p>
            <a:pPr>
              <a:spcAft>
                <a:spcPts val="600"/>
              </a:spcAft>
              <a:buFont typeface="Calibri" panose="020F0502020204030204" pitchFamily="34" charset="0"/>
            </a:pPr>
            <a:r>
              <a:rPr lang="en-US" sz="3200" dirty="0">
                <a:solidFill>
                  <a:srgbClr val="FFFFFF"/>
                </a:solidFill>
              </a:rPr>
              <a:t>The term </a:t>
            </a:r>
            <a:r>
              <a:rPr lang="en-US" sz="3200" b="1" dirty="0">
                <a:solidFill>
                  <a:srgbClr val="FFFFFF"/>
                </a:solidFill>
              </a:rPr>
              <a:t>leadership</a:t>
            </a:r>
            <a:r>
              <a:rPr lang="en-US" sz="3200" dirty="0">
                <a:solidFill>
                  <a:srgbClr val="FFFFFF"/>
                </a:solidFill>
              </a:rPr>
              <a:t>, according to Davis (2003), promotes movement, a vision of the direction in an organization, solving all kinds of problems, diverse creativity, new development programs, building structures, improving the quality of work.</a:t>
            </a:r>
          </a:p>
        </p:txBody>
      </p:sp>
      <p:pic>
        <p:nvPicPr>
          <p:cNvPr id="6" name="Graphic 5" descr="Business Growth">
            <a:extLst>
              <a:ext uri="{FF2B5EF4-FFF2-40B4-BE49-F238E27FC236}">
                <a16:creationId xmlns:a16="http://schemas.microsoft.com/office/drawing/2014/main" id="{6A0F0E8B-DEA4-19B2-814D-F4BC8254CF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1982" y="1770977"/>
            <a:ext cx="3294253" cy="3294253"/>
          </a:xfrm>
          <a:prstGeom prst="rect">
            <a:avLst/>
          </a:prstGeom>
        </p:spPr>
      </p:pic>
    </p:spTree>
    <p:extLst>
      <p:ext uri="{BB962C8B-B14F-4D97-AF65-F5344CB8AC3E}">
        <p14:creationId xmlns:p14="http://schemas.microsoft.com/office/powerpoint/2010/main" val="3129397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C880ECE-2656-167D-C8F8-584403EA9011}"/>
              </a:ext>
            </a:extLst>
          </p:cNvPr>
          <p:cNvSpPr txBox="1"/>
          <p:nvPr/>
        </p:nvSpPr>
        <p:spPr>
          <a:xfrm>
            <a:off x="6730000" y="639097"/>
            <a:ext cx="4813072" cy="349479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8000" spc="-50">
                <a:solidFill>
                  <a:schemeClr val="tx1">
                    <a:lumMod val="85000"/>
                    <a:lumOff val="15000"/>
                  </a:schemeClr>
                </a:solidFill>
                <a:latin typeface="+mj-lt"/>
                <a:ea typeface="+mj-ea"/>
                <a:cs typeface="+mj-cs"/>
              </a:rPr>
              <a:t>Leadership  Styles</a:t>
            </a:r>
          </a:p>
        </p:txBody>
      </p:sp>
      <p:pic>
        <p:nvPicPr>
          <p:cNvPr id="4" name="Picture 3" descr="One in a crowd">
            <a:extLst>
              <a:ext uri="{FF2B5EF4-FFF2-40B4-BE49-F238E27FC236}">
                <a16:creationId xmlns:a16="http://schemas.microsoft.com/office/drawing/2014/main" id="{9196CB2D-DFA7-FDF2-400D-303C4574955B}"/>
              </a:ext>
            </a:extLst>
          </p:cNvPr>
          <p:cNvPicPr>
            <a:picLocks noChangeAspect="1"/>
          </p:cNvPicPr>
          <p:nvPr/>
        </p:nvPicPr>
        <p:blipFill rotWithShape="1">
          <a:blip r:embed="rId2"/>
          <a:srcRect l="20305" r="13031" b="4"/>
          <a:stretch/>
        </p:blipFill>
        <p:spPr>
          <a:xfrm>
            <a:off x="1" y="10"/>
            <a:ext cx="6096000" cy="6857990"/>
          </a:xfrm>
          <a:prstGeom prst="rect">
            <a:avLst/>
          </a:prstGeom>
        </p:spPr>
      </p:pic>
      <p:cxnSp>
        <p:nvCxnSpPr>
          <p:cNvPr id="14" name="Straight Connector 13">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2367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78874A-D9F0-1527-5137-0853FF3B9A19}"/>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4200">
                <a:solidFill>
                  <a:srgbClr val="FFFFFF"/>
                </a:solidFill>
              </a:rPr>
              <a:t>DEMOCRATIC STYLE</a:t>
            </a:r>
            <a:br>
              <a:rPr lang="en-US" sz="4200">
                <a:solidFill>
                  <a:srgbClr val="FFFFFF"/>
                </a:solidFill>
              </a:rPr>
            </a:br>
            <a:endParaRPr lang="en-US" sz="4200">
              <a:solidFill>
                <a:srgbClr val="FFFFFF"/>
              </a:solidFill>
            </a:endParaRPr>
          </a:p>
        </p:txBody>
      </p:sp>
      <p:cxnSp>
        <p:nvCxnSpPr>
          <p:cNvPr id="25" name="Straight Connector 2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3">
            <a:extLst>
              <a:ext uri="{FF2B5EF4-FFF2-40B4-BE49-F238E27FC236}">
                <a16:creationId xmlns:a16="http://schemas.microsoft.com/office/drawing/2014/main" id="{3FCC442A-7867-7C3B-6D76-84C0725A6DA0}"/>
              </a:ext>
            </a:extLst>
          </p:cNvPr>
          <p:cNvPicPr>
            <a:picLocks noChangeAspect="1"/>
          </p:cNvPicPr>
          <p:nvPr/>
        </p:nvPicPr>
        <p:blipFill rotWithShape="1">
          <a:blip r:embed="rId2"/>
          <a:srcRect l="2514" r="34403" b="1"/>
          <a:stretch/>
        </p:blipFill>
        <p:spPr>
          <a:xfrm>
            <a:off x="4635095" y="10"/>
            <a:ext cx="7556889" cy="6857990"/>
          </a:xfrm>
          <a:prstGeom prst="rect">
            <a:avLst/>
          </a:prstGeom>
        </p:spPr>
      </p:pic>
    </p:spTree>
    <p:extLst>
      <p:ext uri="{BB962C8B-B14F-4D97-AF65-F5344CB8AC3E}">
        <p14:creationId xmlns:p14="http://schemas.microsoft.com/office/powerpoint/2010/main" val="13085111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5E56F3F-B389-5E38-8D47-288ED6BFDE12}"/>
              </a:ext>
            </a:extLst>
          </p:cNvPr>
          <p:cNvSpPr txBox="1"/>
          <p:nvPr/>
        </p:nvSpPr>
        <p:spPr>
          <a:xfrm>
            <a:off x="643467" y="2546224"/>
            <a:ext cx="3448259" cy="3342747"/>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Autofit/>
          </a:bodyPr>
          <a:lstStyle/>
          <a:p>
            <a:pPr>
              <a:spcAft>
                <a:spcPts val="600"/>
              </a:spcAft>
              <a:buFont typeface="Calibri" panose="020F0502020204030204" pitchFamily="34" charset="0"/>
            </a:pPr>
            <a:r>
              <a:rPr lang="en-US" sz="2400" dirty="0">
                <a:solidFill>
                  <a:srgbClr val="FFFFFF"/>
                </a:solidFill>
              </a:rPr>
              <a:t>The concept of democratic style of White and Lippitt (1960) is defined on the basis of participation in a group, discussions and exchange of information, common decisions in the organization, which are agreed upon and encouraged by the leader himself.</a:t>
            </a:r>
          </a:p>
        </p:txBody>
      </p:sp>
      <p:pic>
        <p:nvPicPr>
          <p:cNvPr id="3" name="Picture 3">
            <a:extLst>
              <a:ext uri="{FF2B5EF4-FFF2-40B4-BE49-F238E27FC236}">
                <a16:creationId xmlns:a16="http://schemas.microsoft.com/office/drawing/2014/main" id="{A248A9D5-335B-6275-3AFE-CFD365073003}"/>
              </a:ext>
            </a:extLst>
          </p:cNvPr>
          <p:cNvPicPr>
            <a:picLocks noChangeAspect="1"/>
          </p:cNvPicPr>
          <p:nvPr/>
        </p:nvPicPr>
        <p:blipFill rotWithShape="1">
          <a:blip r:embed="rId2"/>
          <a:srcRect l="2594" r="34482" b="1"/>
          <a:stretch/>
        </p:blipFill>
        <p:spPr>
          <a:xfrm>
            <a:off x="4654296" y="10"/>
            <a:ext cx="7537703" cy="6857990"/>
          </a:xfrm>
          <a:prstGeom prst="rect">
            <a:avLst/>
          </a:prstGeom>
        </p:spPr>
      </p:pic>
    </p:spTree>
    <p:extLst>
      <p:ext uri="{BB962C8B-B14F-4D97-AF65-F5344CB8AC3E}">
        <p14:creationId xmlns:p14="http://schemas.microsoft.com/office/powerpoint/2010/main" val="160104524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BDCCFED1-5F52-17F1-8A38-352A1EC35A1E}"/>
              </a:ext>
            </a:extLst>
          </p:cNvPr>
          <p:cNvSpPr txBox="1"/>
          <p:nvPr/>
        </p:nvSpPr>
        <p:spPr>
          <a:xfrm>
            <a:off x="484814" y="640080"/>
            <a:ext cx="3659246" cy="285031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600" spc="-50">
                <a:solidFill>
                  <a:srgbClr val="FFFFFF"/>
                </a:solidFill>
                <a:latin typeface="+mj-lt"/>
                <a:ea typeface="+mj-ea"/>
                <a:cs typeface="+mj-cs"/>
              </a:rPr>
              <a:t>AUTORITARIAN (AUTOCRATIC) STYLE:</a:t>
            </a:r>
          </a:p>
          <a:p>
            <a:pPr>
              <a:lnSpc>
                <a:spcPct val="90000"/>
              </a:lnSpc>
              <a:spcBef>
                <a:spcPct val="0"/>
              </a:spcBef>
              <a:spcAft>
                <a:spcPts val="600"/>
              </a:spcAft>
            </a:pPr>
            <a:endParaRPr lang="en-US" sz="4600" spc="-50">
              <a:solidFill>
                <a:srgbClr val="FFFFFF"/>
              </a:solidFill>
              <a:latin typeface="+mj-lt"/>
              <a:ea typeface="+mj-ea"/>
              <a:cs typeface="+mj-cs"/>
            </a:endParaRPr>
          </a:p>
        </p:txBody>
      </p:sp>
      <p:cxnSp>
        <p:nvCxnSpPr>
          <p:cNvPr id="14" name="Straight Connector 13">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3" descr="A picture containing person, indoor, using, hand&#10;&#10;Description automatically generated">
            <a:extLst>
              <a:ext uri="{FF2B5EF4-FFF2-40B4-BE49-F238E27FC236}">
                <a16:creationId xmlns:a16="http://schemas.microsoft.com/office/drawing/2014/main" id="{F74C73D3-879C-1C88-78CC-6DCA47E19986}"/>
              </a:ext>
            </a:extLst>
          </p:cNvPr>
          <p:cNvPicPr>
            <a:picLocks noChangeAspect="1"/>
          </p:cNvPicPr>
          <p:nvPr/>
        </p:nvPicPr>
        <p:blipFill rotWithShape="1">
          <a:blip r:embed="rId2"/>
          <a:srcRect l="19980" r="18037"/>
          <a:stretch/>
        </p:blipFill>
        <p:spPr>
          <a:xfrm>
            <a:off x="4635095" y="10"/>
            <a:ext cx="7556889" cy="6857990"/>
          </a:xfrm>
          <a:prstGeom prst="rect">
            <a:avLst/>
          </a:prstGeom>
        </p:spPr>
      </p:pic>
    </p:spTree>
    <p:extLst>
      <p:ext uri="{BB962C8B-B14F-4D97-AF65-F5344CB8AC3E}">
        <p14:creationId xmlns:p14="http://schemas.microsoft.com/office/powerpoint/2010/main" val="47813745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30BE2F8-4CB1-E1EB-6C3A-94E69E66C823}"/>
              </a:ext>
            </a:extLst>
          </p:cNvPr>
          <p:cNvSpPr txBox="1"/>
          <p:nvPr/>
        </p:nvSpPr>
        <p:spPr>
          <a:xfrm>
            <a:off x="643467" y="2546224"/>
            <a:ext cx="3448259" cy="3342747"/>
          </a:xfrm>
          <a:prstGeom prst="rect">
            <a:avLst/>
          </a:prstGeom>
        </p:spPr>
        <p:txBody>
          <a:bodyPr rot="0" spcFirstLastPara="0" vertOverflow="overflow" horzOverflow="overflow" vert="horz" wrap="square" lIns="0" tIns="45720" rIns="0" bIns="45720" numCol="1" spcCol="0" rtlCol="0" fromWordArt="0" anchor="t" anchorCtr="0" forceAA="0" compatLnSpc="1">
            <a:prstTxWarp prst="textNoShape">
              <a:avLst/>
            </a:prstTxWarp>
            <a:noAutofit/>
          </a:bodyPr>
          <a:lstStyle/>
          <a:p>
            <a:pPr>
              <a:spcAft>
                <a:spcPts val="600"/>
              </a:spcAft>
              <a:buFont typeface="Calibri" panose="020F0502020204030204" pitchFamily="34" charset="0"/>
            </a:pPr>
            <a:r>
              <a:rPr lang="en-US" sz="2400" dirty="0">
                <a:solidFill>
                  <a:srgbClr val="FFFFFF"/>
                </a:solidFill>
              </a:rPr>
              <a:t>For decades, order, control and participation have been the main pillars of the autocratic style. Participation is also included in the democratic style (Luthar, 1996), but direct control, emphasis on control and commands are among the main characteristics of this type of leadership. </a:t>
            </a:r>
          </a:p>
          <a:p>
            <a:pPr>
              <a:spcAft>
                <a:spcPts val="600"/>
              </a:spcAft>
              <a:buFont typeface="Calibri" panose="020F0502020204030204" pitchFamily="34" charset="0"/>
            </a:pPr>
            <a:endParaRPr lang="en-US">
              <a:solidFill>
                <a:srgbClr val="FFFFFF"/>
              </a:solidFill>
            </a:endParaRPr>
          </a:p>
        </p:txBody>
      </p:sp>
      <p:pic>
        <p:nvPicPr>
          <p:cNvPr id="3" name="Picture 3" descr="A picture containing person, indoor, using, hand&#10;&#10;Description automatically generated">
            <a:extLst>
              <a:ext uri="{FF2B5EF4-FFF2-40B4-BE49-F238E27FC236}">
                <a16:creationId xmlns:a16="http://schemas.microsoft.com/office/drawing/2014/main" id="{C34A154B-7856-2A8E-B204-1C4FD7C63A00}"/>
              </a:ext>
            </a:extLst>
          </p:cNvPr>
          <p:cNvPicPr>
            <a:picLocks noChangeAspect="1"/>
          </p:cNvPicPr>
          <p:nvPr/>
        </p:nvPicPr>
        <p:blipFill rotWithShape="1">
          <a:blip r:embed="rId2"/>
          <a:srcRect l="19110" r="19065"/>
          <a:stretch/>
        </p:blipFill>
        <p:spPr>
          <a:xfrm>
            <a:off x="4654296" y="10"/>
            <a:ext cx="7537703" cy="6857990"/>
          </a:xfrm>
          <a:prstGeom prst="rect">
            <a:avLst/>
          </a:prstGeom>
        </p:spPr>
      </p:pic>
    </p:spTree>
    <p:extLst>
      <p:ext uri="{BB962C8B-B14F-4D97-AF65-F5344CB8AC3E}">
        <p14:creationId xmlns:p14="http://schemas.microsoft.com/office/powerpoint/2010/main" val="296279345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06FAA06-F5F4-F15E-7A6A-EDEE4641F882}"/>
              </a:ext>
            </a:extLst>
          </p:cNvPr>
          <p:cNvSpPr txBox="1"/>
          <p:nvPr/>
        </p:nvSpPr>
        <p:spPr>
          <a:xfrm>
            <a:off x="484814" y="640080"/>
            <a:ext cx="3659246" cy="285031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600" spc="-50">
                <a:solidFill>
                  <a:srgbClr val="FFFFFF"/>
                </a:solidFill>
                <a:latin typeface="+mj-lt"/>
                <a:ea typeface="+mj-ea"/>
                <a:cs typeface="+mj-cs"/>
              </a:rPr>
              <a:t>LAISSEZ-FAIRE (GENUINE) STYLE </a:t>
            </a:r>
          </a:p>
          <a:p>
            <a:pPr>
              <a:lnSpc>
                <a:spcPct val="90000"/>
              </a:lnSpc>
              <a:spcBef>
                <a:spcPct val="0"/>
              </a:spcBef>
              <a:spcAft>
                <a:spcPts val="600"/>
              </a:spcAft>
            </a:pPr>
            <a:endParaRPr lang="en-US" sz="4600" spc="-50">
              <a:solidFill>
                <a:srgbClr val="FFFFFF"/>
              </a:solidFill>
              <a:latin typeface="+mj-lt"/>
              <a:ea typeface="+mj-ea"/>
              <a:cs typeface="+mj-cs"/>
            </a:endParaRPr>
          </a:p>
        </p:txBody>
      </p:sp>
      <p:cxnSp>
        <p:nvCxnSpPr>
          <p:cNvPr id="25" name="Straight Connector 2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Picture 4">
            <a:extLst>
              <a:ext uri="{FF2B5EF4-FFF2-40B4-BE49-F238E27FC236}">
                <a16:creationId xmlns:a16="http://schemas.microsoft.com/office/drawing/2014/main" id="{512D68E5-617A-4228-731F-56BF5CC22CF4}"/>
              </a:ext>
            </a:extLst>
          </p:cNvPr>
          <p:cNvPicPr>
            <a:picLocks noChangeAspect="1"/>
          </p:cNvPicPr>
          <p:nvPr/>
        </p:nvPicPr>
        <p:blipFill rotWithShape="1">
          <a:blip r:embed="rId2"/>
          <a:srcRect l="13648" r="17483"/>
          <a:stretch/>
        </p:blipFill>
        <p:spPr>
          <a:xfrm>
            <a:off x="4635095" y="10"/>
            <a:ext cx="7556889" cy="6857990"/>
          </a:xfrm>
          <a:prstGeom prst="rect">
            <a:avLst/>
          </a:prstGeom>
        </p:spPr>
      </p:pic>
    </p:spTree>
    <p:extLst>
      <p:ext uri="{BB962C8B-B14F-4D97-AF65-F5344CB8AC3E}">
        <p14:creationId xmlns:p14="http://schemas.microsoft.com/office/powerpoint/2010/main" val="350034288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5A347DA-3866-CAFA-0DF1-1D53EA06EC90}"/>
              </a:ext>
            </a:extLst>
          </p:cNvPr>
          <p:cNvSpPr txBox="1"/>
          <p:nvPr/>
        </p:nvSpPr>
        <p:spPr>
          <a:xfrm>
            <a:off x="724846" y="2457447"/>
            <a:ext cx="3448259" cy="3342747"/>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Autofit/>
          </a:bodyPr>
          <a:lstStyle/>
          <a:p>
            <a:pPr>
              <a:spcAft>
                <a:spcPts val="600"/>
              </a:spcAft>
              <a:buFont typeface="Calibri" panose="020F0502020204030204" pitchFamily="34" charset="0"/>
            </a:pPr>
            <a:r>
              <a:rPr lang="en-US" sz="2000" dirty="0">
                <a:solidFill>
                  <a:srgbClr val="FFFFFF"/>
                </a:solidFill>
              </a:rPr>
              <a:t> According to </a:t>
            </a:r>
            <a:r>
              <a:rPr lang="en-US" sz="2000" dirty="0">
                <a:ea typeface="+mn-lt"/>
                <a:cs typeface="+mn-lt"/>
              </a:rPr>
              <a:t>Chaudhry and Javed (</a:t>
            </a:r>
            <a:r>
              <a:rPr lang="en-US" sz="2000" dirty="0">
                <a:solidFill>
                  <a:srgbClr val="FFFFFF"/>
                </a:solidFill>
              </a:rPr>
              <a:t>2012) in this style, leaders place complete trust in their subordinates regarding the work process and do not directly participate in decision-making or other work processes. The workers have all the freedom to manage the projects among themselves and the responsibility falls on them. In this style, leaders rarely take a stand, mainly only if subordinates need them on a given case.</a:t>
            </a:r>
          </a:p>
        </p:txBody>
      </p:sp>
      <p:pic>
        <p:nvPicPr>
          <p:cNvPr id="3" name="Picture 3">
            <a:extLst>
              <a:ext uri="{FF2B5EF4-FFF2-40B4-BE49-F238E27FC236}">
                <a16:creationId xmlns:a16="http://schemas.microsoft.com/office/drawing/2014/main" id="{C652F640-1029-69B2-0C35-7BEC5C5F1F8F}"/>
              </a:ext>
            </a:extLst>
          </p:cNvPr>
          <p:cNvPicPr>
            <a:picLocks noChangeAspect="1"/>
          </p:cNvPicPr>
          <p:nvPr/>
        </p:nvPicPr>
        <p:blipFill rotWithShape="1">
          <a:blip r:embed="rId2"/>
          <a:srcRect l="13735" r="17571"/>
          <a:stretch/>
        </p:blipFill>
        <p:spPr>
          <a:xfrm>
            <a:off x="4654296" y="10"/>
            <a:ext cx="7537703" cy="6857990"/>
          </a:xfrm>
          <a:prstGeom prst="rect">
            <a:avLst/>
          </a:prstGeom>
        </p:spPr>
      </p:pic>
    </p:spTree>
    <p:extLst>
      <p:ext uri="{BB962C8B-B14F-4D97-AF65-F5344CB8AC3E}">
        <p14:creationId xmlns:p14="http://schemas.microsoft.com/office/powerpoint/2010/main" val="378954527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6" name="Rectangle 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0">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C57BD-DBFD-D147-59D2-1E501C4E09B6}"/>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dirty="0">
                <a:solidFill>
                  <a:schemeClr val="tx1">
                    <a:lumMod val="85000"/>
                    <a:lumOff val="15000"/>
                  </a:schemeClr>
                </a:solidFill>
              </a:rPr>
              <a:t> Personal Leadership Style </a:t>
            </a:r>
          </a:p>
        </p:txBody>
      </p:sp>
      <p:cxnSp>
        <p:nvCxnSpPr>
          <p:cNvPr id="19" name="Straight Connector 12">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929174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620CF62-E6F8-E86B-0233-FD457436A6A6}"/>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Conclusion </a:t>
            </a:r>
          </a:p>
        </p:txBody>
      </p:sp>
      <p:cxnSp>
        <p:nvCxnSpPr>
          <p:cNvPr id="27" name="Straight Connector 26">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descr="Pen placed on top of a signature line">
            <a:extLst>
              <a:ext uri="{FF2B5EF4-FFF2-40B4-BE49-F238E27FC236}">
                <a16:creationId xmlns:a16="http://schemas.microsoft.com/office/drawing/2014/main" id="{35DCB2EB-5015-467B-80EE-2CA9D8A82ACD}"/>
              </a:ext>
            </a:extLst>
          </p:cNvPr>
          <p:cNvPicPr>
            <a:picLocks noChangeAspect="1"/>
          </p:cNvPicPr>
          <p:nvPr/>
        </p:nvPicPr>
        <p:blipFill rotWithShape="1">
          <a:blip r:embed="rId2"/>
          <a:srcRect l="13224" r="13223" b="-1"/>
          <a:stretch/>
        </p:blipFill>
        <p:spPr>
          <a:xfrm>
            <a:off x="4635095" y="10"/>
            <a:ext cx="7556889" cy="6857990"/>
          </a:xfrm>
          <a:prstGeom prst="rect">
            <a:avLst/>
          </a:prstGeom>
        </p:spPr>
      </p:pic>
    </p:spTree>
    <p:extLst>
      <p:ext uri="{BB962C8B-B14F-4D97-AF65-F5344CB8AC3E}">
        <p14:creationId xmlns:p14="http://schemas.microsoft.com/office/powerpoint/2010/main" val="41282533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8F2FBF-3F2D-7817-8A72-1055A7791EDB}"/>
              </a:ext>
            </a:extLst>
          </p:cNvPr>
          <p:cNvSpPr>
            <a:spLocks noGrp="1"/>
          </p:cNvSpPr>
          <p:nvPr>
            <p:ph type="title"/>
          </p:nvPr>
        </p:nvSpPr>
        <p:spPr>
          <a:xfrm>
            <a:off x="642259" y="634946"/>
            <a:ext cx="3372529" cy="5055904"/>
          </a:xfrm>
        </p:spPr>
        <p:txBody>
          <a:bodyPr vert="horz" lIns="91440" tIns="45720" rIns="91440" bIns="45720" rtlCol="0" anchor="ctr">
            <a:normAutofit/>
          </a:bodyPr>
          <a:lstStyle/>
          <a:p>
            <a:r>
              <a:rPr lang="en-US" sz="4800"/>
              <a:t>Reference List</a:t>
            </a:r>
          </a:p>
        </p:txBody>
      </p:sp>
      <p:cxnSp>
        <p:nvCxnSpPr>
          <p:cNvPr id="27" name="Straight Connector 26">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7" name="TextBox 2">
            <a:extLst>
              <a:ext uri="{FF2B5EF4-FFF2-40B4-BE49-F238E27FC236}">
                <a16:creationId xmlns:a16="http://schemas.microsoft.com/office/drawing/2014/main" id="{64F958A0-D049-97B6-E6A1-B7DEB2F8D161}"/>
              </a:ext>
            </a:extLst>
          </p:cNvPr>
          <p:cNvGraphicFramePr/>
          <p:nvPr>
            <p:extLst>
              <p:ext uri="{D42A27DB-BD31-4B8C-83A1-F6EECF244321}">
                <p14:modId xmlns:p14="http://schemas.microsoft.com/office/powerpoint/2010/main" val="59335116"/>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756906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243241"/>
      </a:dk2>
      <a:lt2>
        <a:srgbClr val="E2E5E8"/>
      </a:lt2>
      <a:accent1>
        <a:srgbClr val="BB9B82"/>
      </a:accent1>
      <a:accent2>
        <a:srgbClr val="BA807F"/>
      </a:accent2>
      <a:accent3>
        <a:srgbClr val="C594A7"/>
      </a:accent3>
      <a:accent4>
        <a:srgbClr val="BA7FAE"/>
      </a:accent4>
      <a:accent5>
        <a:srgbClr val="BB95C5"/>
      </a:accent5>
      <a:accent6>
        <a:srgbClr val="947FBA"/>
      </a:accent6>
      <a:hlink>
        <a:srgbClr val="5C85A7"/>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RetrospectVTI</vt:lpstr>
      <vt:lpstr>PowerPoint Presentation</vt:lpstr>
      <vt:lpstr>PowerPoint Presentation</vt:lpstr>
      <vt:lpstr>PowerPoint Presentation</vt:lpstr>
      <vt:lpstr>PowerPoint Presentation</vt:lpstr>
      <vt:lpstr>PowerPoint Presentation</vt:lpstr>
      <vt:lpstr>PowerPoint Presentation</vt:lpstr>
      <vt:lpstr>DEMOCRATIC STYLE </vt:lpstr>
      <vt:lpstr>PowerPoint Presentation</vt:lpstr>
      <vt:lpstr>PowerPoint Presentation</vt:lpstr>
      <vt:lpstr>PowerPoint Presentation</vt:lpstr>
      <vt:lpstr>PowerPoint Presentation</vt:lpstr>
      <vt:lpstr>PowerPoint Presentation</vt:lpstr>
      <vt:lpstr> Personal Leadership Style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231</cp:revision>
  <dcterms:created xsi:type="dcterms:W3CDTF">2023-01-27T12:11:54Z</dcterms:created>
  <dcterms:modified xsi:type="dcterms:W3CDTF">2023-02-20T01:46:29Z</dcterms:modified>
</cp:coreProperties>
</file>