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6"/>
  </p:notesMasterIdLst>
  <p:sldIdLst>
    <p:sldId id="256" r:id="rId2"/>
    <p:sldId id="257" r:id="rId3"/>
    <p:sldId id="258" r:id="rId4"/>
    <p:sldId id="259" r:id="rId5"/>
    <p:sldId id="285" r:id="rId6"/>
    <p:sldId id="306" r:id="rId7"/>
    <p:sldId id="260" r:id="rId8"/>
    <p:sldId id="287" r:id="rId9"/>
    <p:sldId id="288" r:id="rId10"/>
    <p:sldId id="289" r:id="rId11"/>
    <p:sldId id="290" r:id="rId12"/>
    <p:sldId id="291" r:id="rId13"/>
    <p:sldId id="294" r:id="rId14"/>
    <p:sldId id="295" r:id="rId15"/>
    <p:sldId id="296" r:id="rId16"/>
    <p:sldId id="297" r:id="rId17"/>
    <p:sldId id="298" r:id="rId18"/>
    <p:sldId id="292" r:id="rId19"/>
    <p:sldId id="304" r:id="rId20"/>
    <p:sldId id="300" r:id="rId21"/>
    <p:sldId id="293" r:id="rId22"/>
    <p:sldId id="301" r:id="rId23"/>
    <p:sldId id="305" r:id="rId24"/>
    <p:sldId id="302"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A3FA0-5CD7-47D9-B5D7-F6AEC955DD13}" v="30" dt="2022-01-26T09:09:03.9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585"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4EAA3FA0-5CD7-47D9-B5D7-F6AEC955DD13}"/>
    <pc:docChg chg="custSel addSld delSld modSld">
      <pc:chgData name="Marie Pitson" userId="db8d2b3e-593d-47e6-a0b5-dc90f7ab49ec" providerId="ADAL" clId="{4EAA3FA0-5CD7-47D9-B5D7-F6AEC955DD13}" dt="2022-01-26T09:09:03.996" v="247" actId="20577"/>
      <pc:docMkLst>
        <pc:docMk/>
      </pc:docMkLst>
      <pc:sldChg chg="setBg">
        <pc:chgData name="Marie Pitson" userId="db8d2b3e-593d-47e6-a0b5-dc90f7ab49ec" providerId="ADAL" clId="{4EAA3FA0-5CD7-47D9-B5D7-F6AEC955DD13}" dt="2022-01-26T09:07:48.054" v="223"/>
        <pc:sldMkLst>
          <pc:docMk/>
          <pc:sldMk cId="1437291389" sldId="256"/>
        </pc:sldMkLst>
      </pc:sldChg>
      <pc:sldChg chg="setBg">
        <pc:chgData name="Marie Pitson" userId="db8d2b3e-593d-47e6-a0b5-dc90f7ab49ec" providerId="ADAL" clId="{4EAA3FA0-5CD7-47D9-B5D7-F6AEC955DD13}" dt="2022-01-26T09:07:28.196" v="219"/>
        <pc:sldMkLst>
          <pc:docMk/>
          <pc:sldMk cId="216086356" sldId="257"/>
        </pc:sldMkLst>
      </pc:sldChg>
      <pc:sldChg chg="delSp modSp mod setBg modAnim">
        <pc:chgData name="Marie Pitson" userId="db8d2b3e-593d-47e6-a0b5-dc90f7ab49ec" providerId="ADAL" clId="{4EAA3FA0-5CD7-47D9-B5D7-F6AEC955DD13}" dt="2022-01-26T09:08:27.222" v="227" actId="14100"/>
        <pc:sldMkLst>
          <pc:docMk/>
          <pc:sldMk cId="2800244214" sldId="258"/>
        </pc:sldMkLst>
        <pc:spChg chg="del">
          <ac:chgData name="Marie Pitson" userId="db8d2b3e-593d-47e6-a0b5-dc90f7ab49ec" providerId="ADAL" clId="{4EAA3FA0-5CD7-47D9-B5D7-F6AEC955DD13}" dt="2022-01-26T09:08:04.602" v="224" actId="478"/>
          <ac:spMkLst>
            <pc:docMk/>
            <pc:sldMk cId="2800244214" sldId="258"/>
            <ac:spMk id="3" creationId="{00000000-0000-0000-0000-000000000000}"/>
          </ac:spMkLst>
        </pc:spChg>
        <pc:spChg chg="del">
          <ac:chgData name="Marie Pitson" userId="db8d2b3e-593d-47e6-a0b5-dc90f7ab49ec" providerId="ADAL" clId="{4EAA3FA0-5CD7-47D9-B5D7-F6AEC955DD13}" dt="2022-01-26T09:08:09.033" v="225" actId="478"/>
          <ac:spMkLst>
            <pc:docMk/>
            <pc:sldMk cId="2800244214" sldId="258"/>
            <ac:spMk id="5" creationId="{00000000-0000-0000-0000-000000000000}"/>
          </ac:spMkLst>
        </pc:spChg>
        <pc:spChg chg="mod">
          <ac:chgData name="Marie Pitson" userId="db8d2b3e-593d-47e6-a0b5-dc90f7ab49ec" providerId="ADAL" clId="{4EAA3FA0-5CD7-47D9-B5D7-F6AEC955DD13}" dt="2022-01-26T09:08:27.222" v="227" actId="14100"/>
          <ac:spMkLst>
            <pc:docMk/>
            <pc:sldMk cId="2800244214" sldId="258"/>
            <ac:spMk id="6" creationId="{00000000-0000-0000-0000-000000000000}"/>
          </ac:spMkLst>
        </pc:spChg>
      </pc:sldChg>
      <pc:sldChg chg="modSp setBg modAnim">
        <pc:chgData name="Marie Pitson" userId="db8d2b3e-593d-47e6-a0b5-dc90f7ab49ec" providerId="ADAL" clId="{4EAA3FA0-5CD7-47D9-B5D7-F6AEC955DD13}" dt="2022-01-26T09:09:03.996" v="247" actId="20577"/>
        <pc:sldMkLst>
          <pc:docMk/>
          <pc:sldMk cId="1949656820" sldId="259"/>
        </pc:sldMkLst>
        <pc:spChg chg="mod">
          <ac:chgData name="Marie Pitson" userId="db8d2b3e-593d-47e6-a0b5-dc90f7ab49ec" providerId="ADAL" clId="{4EAA3FA0-5CD7-47D9-B5D7-F6AEC955DD13}" dt="2022-01-26T09:08:53.017" v="233" actId="20577"/>
          <ac:spMkLst>
            <pc:docMk/>
            <pc:sldMk cId="1949656820" sldId="259"/>
            <ac:spMk id="3" creationId="{00000000-0000-0000-0000-000000000000}"/>
          </ac:spMkLst>
        </pc:spChg>
        <pc:spChg chg="mod">
          <ac:chgData name="Marie Pitson" userId="db8d2b3e-593d-47e6-a0b5-dc90f7ab49ec" providerId="ADAL" clId="{4EAA3FA0-5CD7-47D9-B5D7-F6AEC955DD13}" dt="2022-01-26T09:09:03.996" v="247" actId="20577"/>
          <ac:spMkLst>
            <pc:docMk/>
            <pc:sldMk cId="1949656820" sldId="259"/>
            <ac:spMk id="4" creationId="{00000000-0000-0000-0000-000000000000}"/>
          </ac:spMkLst>
        </pc:spChg>
      </pc:sldChg>
      <pc:sldChg chg="setBg">
        <pc:chgData name="Marie Pitson" userId="db8d2b3e-593d-47e6-a0b5-dc90f7ab49ec" providerId="ADAL" clId="{4EAA3FA0-5CD7-47D9-B5D7-F6AEC955DD13}" dt="2022-01-26T09:07:01.014" v="216"/>
        <pc:sldMkLst>
          <pc:docMk/>
          <pc:sldMk cId="3305196606" sldId="285"/>
        </pc:sldMkLst>
      </pc:sldChg>
      <pc:sldChg chg="del">
        <pc:chgData name="Marie Pitson" userId="db8d2b3e-593d-47e6-a0b5-dc90f7ab49ec" providerId="ADAL" clId="{4EAA3FA0-5CD7-47D9-B5D7-F6AEC955DD13}" dt="2022-01-26T09:04:53.442" v="1" actId="47"/>
        <pc:sldMkLst>
          <pc:docMk/>
          <pc:sldMk cId="2107919062" sldId="299"/>
        </pc:sldMkLst>
      </pc:sldChg>
      <pc:sldChg chg="modNotesTx">
        <pc:chgData name="Marie Pitson" userId="db8d2b3e-593d-47e6-a0b5-dc90f7ab49ec" providerId="ADAL" clId="{4EAA3FA0-5CD7-47D9-B5D7-F6AEC955DD13}" dt="2022-01-26T09:04:37.745" v="0"/>
        <pc:sldMkLst>
          <pc:docMk/>
          <pc:sldMk cId="1314240439" sldId="304"/>
        </pc:sldMkLst>
      </pc:sldChg>
      <pc:sldChg chg="addSp modSp new mod setBg">
        <pc:chgData name="Marie Pitson" userId="db8d2b3e-593d-47e6-a0b5-dc90f7ab49ec" providerId="ADAL" clId="{4EAA3FA0-5CD7-47D9-B5D7-F6AEC955DD13}" dt="2022-01-26T09:06:40.187" v="215" actId="26606"/>
        <pc:sldMkLst>
          <pc:docMk/>
          <pc:sldMk cId="1989636613" sldId="305"/>
        </pc:sldMkLst>
        <pc:spChg chg="mod">
          <ac:chgData name="Marie Pitson" userId="db8d2b3e-593d-47e6-a0b5-dc90f7ab49ec" providerId="ADAL" clId="{4EAA3FA0-5CD7-47D9-B5D7-F6AEC955DD13}" dt="2022-01-26T09:06:40.187" v="215" actId="26606"/>
          <ac:spMkLst>
            <pc:docMk/>
            <pc:sldMk cId="1989636613" sldId="305"/>
            <ac:spMk id="2" creationId="{F5AD1689-71A7-4216-AAD0-7C0AF46CECBC}"/>
          </ac:spMkLst>
        </pc:spChg>
        <pc:spChg chg="mod">
          <ac:chgData name="Marie Pitson" userId="db8d2b3e-593d-47e6-a0b5-dc90f7ab49ec" providerId="ADAL" clId="{4EAA3FA0-5CD7-47D9-B5D7-F6AEC955DD13}" dt="2022-01-26T09:06:40.187" v="215" actId="26606"/>
          <ac:spMkLst>
            <pc:docMk/>
            <pc:sldMk cId="1989636613" sldId="305"/>
            <ac:spMk id="3" creationId="{4B8FF437-83B6-43F9-8577-554E3955050A}"/>
          </ac:spMkLst>
        </pc:spChg>
        <pc:picChg chg="add">
          <ac:chgData name="Marie Pitson" userId="db8d2b3e-593d-47e6-a0b5-dc90f7ab49ec" providerId="ADAL" clId="{4EAA3FA0-5CD7-47D9-B5D7-F6AEC955DD13}" dt="2022-01-26T09:06:40.187" v="215" actId="26606"/>
          <ac:picMkLst>
            <pc:docMk/>
            <pc:sldMk cId="1989636613" sldId="305"/>
            <ac:picMk id="5" creationId="{028C446D-F50A-494A-A295-1DF954B0142F}"/>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7F55A0-6BC7-42DD-BECC-69E0C755A41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65F4FA-234F-481A-9ED1-CC5387EE00CF}">
      <dgm:prSet/>
      <dgm:spPr/>
      <dgm:t>
        <a:bodyPr/>
        <a:lstStyle/>
        <a:p>
          <a:r>
            <a:rPr lang="en-GB" b="1"/>
            <a:t>Students will be able to:</a:t>
          </a:r>
          <a:endParaRPr lang="en-US"/>
        </a:p>
      </dgm:t>
    </dgm:pt>
    <dgm:pt modelId="{B504ED1E-4296-4EE6-AA30-0067A38A5CD0}" type="parTrans" cxnId="{EDB765D1-DD3E-4691-A05A-5CE4A3C75DD2}">
      <dgm:prSet/>
      <dgm:spPr/>
      <dgm:t>
        <a:bodyPr/>
        <a:lstStyle/>
        <a:p>
          <a:endParaRPr lang="en-US"/>
        </a:p>
      </dgm:t>
    </dgm:pt>
    <dgm:pt modelId="{19FAE608-D022-449D-8A1F-01C2B8F5E133}" type="sibTrans" cxnId="{EDB765D1-DD3E-4691-A05A-5CE4A3C75DD2}">
      <dgm:prSet/>
      <dgm:spPr/>
      <dgm:t>
        <a:bodyPr/>
        <a:lstStyle/>
        <a:p>
          <a:endParaRPr lang="en-US"/>
        </a:p>
      </dgm:t>
    </dgm:pt>
    <dgm:pt modelId="{8C97E191-0BF7-43B9-9C82-9EAF10387AA2}">
      <dgm:prSet/>
      <dgm:spPr/>
      <dgm:t>
        <a:bodyPr/>
        <a:lstStyle/>
        <a:p>
          <a:r>
            <a:rPr lang="en-GB" b="1"/>
            <a:t>Show detailed knowledge and understanding of the relationship between an engineering organisation and the industrial, socio-economic and environmental context in which it is found</a:t>
          </a:r>
          <a:br>
            <a:rPr lang="en-GB" b="1"/>
          </a:br>
          <a:endParaRPr lang="en-US"/>
        </a:p>
      </dgm:t>
    </dgm:pt>
    <dgm:pt modelId="{AFA57711-5A18-4140-9155-63DE7D134384}" type="parTrans" cxnId="{686E5990-454D-48E3-B420-B64B2E0700F0}">
      <dgm:prSet/>
      <dgm:spPr/>
      <dgm:t>
        <a:bodyPr/>
        <a:lstStyle/>
        <a:p>
          <a:endParaRPr lang="en-US"/>
        </a:p>
      </dgm:t>
    </dgm:pt>
    <dgm:pt modelId="{0366661C-8C55-43D7-8A54-1717E31639C2}" type="sibTrans" cxnId="{686E5990-454D-48E3-B420-B64B2E0700F0}">
      <dgm:prSet/>
      <dgm:spPr/>
      <dgm:t>
        <a:bodyPr/>
        <a:lstStyle/>
        <a:p>
          <a:endParaRPr lang="en-US"/>
        </a:p>
      </dgm:t>
    </dgm:pt>
    <dgm:pt modelId="{3B8CA944-6CF6-4C0A-B5C2-9ACDF3AAB8B1}">
      <dgm:prSet/>
      <dgm:spPr/>
      <dgm:t>
        <a:bodyPr/>
        <a:lstStyle/>
        <a:p>
          <a:r>
            <a:rPr lang="en-GB" b="1"/>
            <a:t>Demonstrate subject specific skills and cognitive skills in recognising and evaluating accounting methods, planning, costing and monitoring projects, workforce motivation and team dynamics</a:t>
          </a:r>
          <a:endParaRPr lang="en-US"/>
        </a:p>
      </dgm:t>
    </dgm:pt>
    <dgm:pt modelId="{1E74DA03-5EAA-4759-864E-E4732D435BFA}" type="parTrans" cxnId="{721E4BA1-3D92-4A20-B505-713627E3D261}">
      <dgm:prSet/>
      <dgm:spPr/>
      <dgm:t>
        <a:bodyPr/>
        <a:lstStyle/>
        <a:p>
          <a:endParaRPr lang="en-US"/>
        </a:p>
      </dgm:t>
    </dgm:pt>
    <dgm:pt modelId="{10A93FAA-81E1-468F-AE66-C90E0F107361}" type="sibTrans" cxnId="{721E4BA1-3D92-4A20-B505-713627E3D261}">
      <dgm:prSet/>
      <dgm:spPr/>
      <dgm:t>
        <a:bodyPr/>
        <a:lstStyle/>
        <a:p>
          <a:endParaRPr lang="en-US"/>
        </a:p>
      </dgm:t>
    </dgm:pt>
    <dgm:pt modelId="{36D9FD6B-EE4F-41F7-AC4B-D922D359EB04}">
      <dgm:prSet/>
      <dgm:spPr/>
      <dgm:t>
        <a:bodyPr/>
        <a:lstStyle/>
        <a:p>
          <a:r>
            <a:rPr lang="en-GB" b="1"/>
            <a:t>Demonstrate key transferable skills in management, leadership and decision making.</a:t>
          </a:r>
          <a:endParaRPr lang="en-US"/>
        </a:p>
      </dgm:t>
    </dgm:pt>
    <dgm:pt modelId="{899F148E-4DF0-4B94-9430-632B2AD661AC}" type="parTrans" cxnId="{5AC5747C-45E3-40A2-B7B9-18627E31687C}">
      <dgm:prSet/>
      <dgm:spPr/>
      <dgm:t>
        <a:bodyPr/>
        <a:lstStyle/>
        <a:p>
          <a:endParaRPr lang="en-US"/>
        </a:p>
      </dgm:t>
    </dgm:pt>
    <dgm:pt modelId="{50DBC5A4-F9AF-4934-9DC3-3A48142587A1}" type="sibTrans" cxnId="{5AC5747C-45E3-40A2-B7B9-18627E31687C}">
      <dgm:prSet/>
      <dgm:spPr/>
      <dgm:t>
        <a:bodyPr/>
        <a:lstStyle/>
        <a:p>
          <a:endParaRPr lang="en-US"/>
        </a:p>
      </dgm:t>
    </dgm:pt>
    <dgm:pt modelId="{DB918D2F-4B03-4F6F-9548-2749BEAB5055}" type="pres">
      <dgm:prSet presAssocID="{F07F55A0-6BC7-42DD-BECC-69E0C755A418}" presName="root" presStyleCnt="0">
        <dgm:presLayoutVars>
          <dgm:dir/>
          <dgm:resizeHandles val="exact"/>
        </dgm:presLayoutVars>
      </dgm:prSet>
      <dgm:spPr/>
    </dgm:pt>
    <dgm:pt modelId="{C2D891B9-D71C-467F-9260-9EB704A94A2D}" type="pres">
      <dgm:prSet presAssocID="{1965F4FA-234F-481A-9ED1-CC5387EE00CF}" presName="compNode" presStyleCnt="0"/>
      <dgm:spPr/>
    </dgm:pt>
    <dgm:pt modelId="{81EDA912-92AE-4BE9-9DBF-6E5144D067AF}" type="pres">
      <dgm:prSet presAssocID="{1965F4FA-234F-481A-9ED1-CC5387EE00CF}" presName="bgRect" presStyleLbl="bgShp" presStyleIdx="0" presStyleCnt="4"/>
      <dgm:spPr/>
    </dgm:pt>
    <dgm:pt modelId="{EE32BA1F-B3D6-4184-84D1-E273646CFDDD}" type="pres">
      <dgm:prSet presAssocID="{1965F4FA-234F-481A-9ED1-CC5387EE00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56B5ED5-2434-4C46-A0AC-B10CB7E04E40}" type="pres">
      <dgm:prSet presAssocID="{1965F4FA-234F-481A-9ED1-CC5387EE00CF}" presName="spaceRect" presStyleCnt="0"/>
      <dgm:spPr/>
    </dgm:pt>
    <dgm:pt modelId="{56738A97-B7A0-472F-B1F3-7A5D13367F63}" type="pres">
      <dgm:prSet presAssocID="{1965F4FA-234F-481A-9ED1-CC5387EE00CF}" presName="parTx" presStyleLbl="revTx" presStyleIdx="0" presStyleCnt="4">
        <dgm:presLayoutVars>
          <dgm:chMax val="0"/>
          <dgm:chPref val="0"/>
        </dgm:presLayoutVars>
      </dgm:prSet>
      <dgm:spPr/>
    </dgm:pt>
    <dgm:pt modelId="{CF8FA3A2-20FF-4209-8B1C-33CA95E413FE}" type="pres">
      <dgm:prSet presAssocID="{19FAE608-D022-449D-8A1F-01C2B8F5E133}" presName="sibTrans" presStyleCnt="0"/>
      <dgm:spPr/>
    </dgm:pt>
    <dgm:pt modelId="{11E0A559-AEA3-483E-A7B2-C015C0B1160A}" type="pres">
      <dgm:prSet presAssocID="{8C97E191-0BF7-43B9-9C82-9EAF10387AA2}" presName="compNode" presStyleCnt="0"/>
      <dgm:spPr/>
    </dgm:pt>
    <dgm:pt modelId="{6176E32D-FEB1-4E0E-9471-06A46A88E0B5}" type="pres">
      <dgm:prSet presAssocID="{8C97E191-0BF7-43B9-9C82-9EAF10387AA2}" presName="bgRect" presStyleLbl="bgShp" presStyleIdx="1" presStyleCnt="4"/>
      <dgm:spPr/>
    </dgm:pt>
    <dgm:pt modelId="{A9F6C8B6-35D1-4B84-90D5-79EB65E53C91}" type="pres">
      <dgm:prSet presAssocID="{8C97E191-0BF7-43B9-9C82-9EAF10387A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E565E56-C7D6-4ADC-88ED-43B522960947}" type="pres">
      <dgm:prSet presAssocID="{8C97E191-0BF7-43B9-9C82-9EAF10387AA2}" presName="spaceRect" presStyleCnt="0"/>
      <dgm:spPr/>
    </dgm:pt>
    <dgm:pt modelId="{F5FDF918-2310-48EA-8CBB-E18126EA6B25}" type="pres">
      <dgm:prSet presAssocID="{8C97E191-0BF7-43B9-9C82-9EAF10387AA2}" presName="parTx" presStyleLbl="revTx" presStyleIdx="1" presStyleCnt="4">
        <dgm:presLayoutVars>
          <dgm:chMax val="0"/>
          <dgm:chPref val="0"/>
        </dgm:presLayoutVars>
      </dgm:prSet>
      <dgm:spPr/>
    </dgm:pt>
    <dgm:pt modelId="{4E416CAB-FABE-4F1C-BB1D-FD81DA380CC8}" type="pres">
      <dgm:prSet presAssocID="{0366661C-8C55-43D7-8A54-1717E31639C2}" presName="sibTrans" presStyleCnt="0"/>
      <dgm:spPr/>
    </dgm:pt>
    <dgm:pt modelId="{7428CD65-61D4-450B-B22A-0A08C4CAEF4A}" type="pres">
      <dgm:prSet presAssocID="{3B8CA944-6CF6-4C0A-B5C2-9ACDF3AAB8B1}" presName="compNode" presStyleCnt="0"/>
      <dgm:spPr/>
    </dgm:pt>
    <dgm:pt modelId="{8F97788F-BE34-49A2-A68A-5286BBDDECC2}" type="pres">
      <dgm:prSet presAssocID="{3B8CA944-6CF6-4C0A-B5C2-9ACDF3AAB8B1}" presName="bgRect" presStyleLbl="bgShp" presStyleIdx="2" presStyleCnt="4"/>
      <dgm:spPr/>
    </dgm:pt>
    <dgm:pt modelId="{84B9A772-3EC0-4A17-980A-089D484B57A0}" type="pres">
      <dgm:prSet presAssocID="{3B8CA944-6CF6-4C0A-B5C2-9ACDF3AAB8B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88A3828-16AA-4754-B97E-2FD6727B0647}" type="pres">
      <dgm:prSet presAssocID="{3B8CA944-6CF6-4C0A-B5C2-9ACDF3AAB8B1}" presName="spaceRect" presStyleCnt="0"/>
      <dgm:spPr/>
    </dgm:pt>
    <dgm:pt modelId="{E8C3BB7A-C638-400D-9BC6-36509C4D35B5}" type="pres">
      <dgm:prSet presAssocID="{3B8CA944-6CF6-4C0A-B5C2-9ACDF3AAB8B1}" presName="parTx" presStyleLbl="revTx" presStyleIdx="2" presStyleCnt="4">
        <dgm:presLayoutVars>
          <dgm:chMax val="0"/>
          <dgm:chPref val="0"/>
        </dgm:presLayoutVars>
      </dgm:prSet>
      <dgm:spPr/>
    </dgm:pt>
    <dgm:pt modelId="{E72712D1-65F9-4254-8BD1-CA023C565F54}" type="pres">
      <dgm:prSet presAssocID="{10A93FAA-81E1-468F-AE66-C90E0F107361}" presName="sibTrans" presStyleCnt="0"/>
      <dgm:spPr/>
    </dgm:pt>
    <dgm:pt modelId="{4511CBA6-E7D3-443B-A613-71E38426A9C8}" type="pres">
      <dgm:prSet presAssocID="{36D9FD6B-EE4F-41F7-AC4B-D922D359EB04}" presName="compNode" presStyleCnt="0"/>
      <dgm:spPr/>
    </dgm:pt>
    <dgm:pt modelId="{ED997D87-85DD-4211-952C-562906D9FFFB}" type="pres">
      <dgm:prSet presAssocID="{36D9FD6B-EE4F-41F7-AC4B-D922D359EB04}" presName="bgRect" presStyleLbl="bgShp" presStyleIdx="3" presStyleCnt="4"/>
      <dgm:spPr/>
    </dgm:pt>
    <dgm:pt modelId="{241358B1-5861-4962-BFEA-7FC4D9E468A6}" type="pres">
      <dgm:prSet presAssocID="{36D9FD6B-EE4F-41F7-AC4B-D922D359EB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D267CE3B-8A96-4D52-A856-7E73E0C2F046}" type="pres">
      <dgm:prSet presAssocID="{36D9FD6B-EE4F-41F7-AC4B-D922D359EB04}" presName="spaceRect" presStyleCnt="0"/>
      <dgm:spPr/>
    </dgm:pt>
    <dgm:pt modelId="{CD4E1CDD-FE9D-455A-9CBF-847DA5DB70C6}" type="pres">
      <dgm:prSet presAssocID="{36D9FD6B-EE4F-41F7-AC4B-D922D359EB04}" presName="parTx" presStyleLbl="revTx" presStyleIdx="3" presStyleCnt="4">
        <dgm:presLayoutVars>
          <dgm:chMax val="0"/>
          <dgm:chPref val="0"/>
        </dgm:presLayoutVars>
      </dgm:prSet>
      <dgm:spPr/>
    </dgm:pt>
  </dgm:ptLst>
  <dgm:cxnLst>
    <dgm:cxn modelId="{ABFBF238-9309-4A33-894D-B7C5561049A5}" type="presOf" srcId="{3B8CA944-6CF6-4C0A-B5C2-9ACDF3AAB8B1}" destId="{E8C3BB7A-C638-400D-9BC6-36509C4D35B5}" srcOrd="0" destOrd="0" presId="urn:microsoft.com/office/officeart/2018/2/layout/IconVerticalSolidList"/>
    <dgm:cxn modelId="{A7224A6C-B957-4954-8F2C-B4C3180CB936}" type="presOf" srcId="{36D9FD6B-EE4F-41F7-AC4B-D922D359EB04}" destId="{CD4E1CDD-FE9D-455A-9CBF-847DA5DB70C6}" srcOrd="0" destOrd="0" presId="urn:microsoft.com/office/officeart/2018/2/layout/IconVerticalSolidList"/>
    <dgm:cxn modelId="{1C4A6357-6880-483E-BD8E-EB671D5884D2}" type="presOf" srcId="{1965F4FA-234F-481A-9ED1-CC5387EE00CF}" destId="{56738A97-B7A0-472F-B1F3-7A5D13367F63}" srcOrd="0" destOrd="0" presId="urn:microsoft.com/office/officeart/2018/2/layout/IconVerticalSolidList"/>
    <dgm:cxn modelId="{5AC5747C-45E3-40A2-B7B9-18627E31687C}" srcId="{F07F55A0-6BC7-42DD-BECC-69E0C755A418}" destId="{36D9FD6B-EE4F-41F7-AC4B-D922D359EB04}" srcOrd="3" destOrd="0" parTransId="{899F148E-4DF0-4B94-9430-632B2AD661AC}" sibTransId="{50DBC5A4-F9AF-4934-9DC3-3A48142587A1}"/>
    <dgm:cxn modelId="{B79EB48B-934D-4641-9E0C-D8E84CD30077}" type="presOf" srcId="{F07F55A0-6BC7-42DD-BECC-69E0C755A418}" destId="{DB918D2F-4B03-4F6F-9548-2749BEAB5055}" srcOrd="0" destOrd="0" presId="urn:microsoft.com/office/officeart/2018/2/layout/IconVerticalSolidList"/>
    <dgm:cxn modelId="{686E5990-454D-48E3-B420-B64B2E0700F0}" srcId="{F07F55A0-6BC7-42DD-BECC-69E0C755A418}" destId="{8C97E191-0BF7-43B9-9C82-9EAF10387AA2}" srcOrd="1" destOrd="0" parTransId="{AFA57711-5A18-4140-9155-63DE7D134384}" sibTransId="{0366661C-8C55-43D7-8A54-1717E31639C2}"/>
    <dgm:cxn modelId="{721E4BA1-3D92-4A20-B505-713627E3D261}" srcId="{F07F55A0-6BC7-42DD-BECC-69E0C755A418}" destId="{3B8CA944-6CF6-4C0A-B5C2-9ACDF3AAB8B1}" srcOrd="2" destOrd="0" parTransId="{1E74DA03-5EAA-4759-864E-E4732D435BFA}" sibTransId="{10A93FAA-81E1-468F-AE66-C90E0F107361}"/>
    <dgm:cxn modelId="{EDB765D1-DD3E-4691-A05A-5CE4A3C75DD2}" srcId="{F07F55A0-6BC7-42DD-BECC-69E0C755A418}" destId="{1965F4FA-234F-481A-9ED1-CC5387EE00CF}" srcOrd="0" destOrd="0" parTransId="{B504ED1E-4296-4EE6-AA30-0067A38A5CD0}" sibTransId="{19FAE608-D022-449D-8A1F-01C2B8F5E133}"/>
    <dgm:cxn modelId="{E457B8F9-8107-451D-B16A-29785AE21CE0}" type="presOf" srcId="{8C97E191-0BF7-43B9-9C82-9EAF10387AA2}" destId="{F5FDF918-2310-48EA-8CBB-E18126EA6B25}" srcOrd="0" destOrd="0" presId="urn:microsoft.com/office/officeart/2018/2/layout/IconVerticalSolidList"/>
    <dgm:cxn modelId="{21721089-1F83-4317-A9E1-9748FA47309C}" type="presParOf" srcId="{DB918D2F-4B03-4F6F-9548-2749BEAB5055}" destId="{C2D891B9-D71C-467F-9260-9EB704A94A2D}" srcOrd="0" destOrd="0" presId="urn:microsoft.com/office/officeart/2018/2/layout/IconVerticalSolidList"/>
    <dgm:cxn modelId="{8558362C-0CD9-43CA-A02A-82E88ECB8031}" type="presParOf" srcId="{C2D891B9-D71C-467F-9260-9EB704A94A2D}" destId="{81EDA912-92AE-4BE9-9DBF-6E5144D067AF}" srcOrd="0" destOrd="0" presId="urn:microsoft.com/office/officeart/2018/2/layout/IconVerticalSolidList"/>
    <dgm:cxn modelId="{85F1D0C7-3D7D-41E9-A5EB-14006F658C3E}" type="presParOf" srcId="{C2D891B9-D71C-467F-9260-9EB704A94A2D}" destId="{EE32BA1F-B3D6-4184-84D1-E273646CFDDD}" srcOrd="1" destOrd="0" presId="urn:microsoft.com/office/officeart/2018/2/layout/IconVerticalSolidList"/>
    <dgm:cxn modelId="{EA78C758-D2E1-4B69-8BE7-A90507CBEA12}" type="presParOf" srcId="{C2D891B9-D71C-467F-9260-9EB704A94A2D}" destId="{156B5ED5-2434-4C46-A0AC-B10CB7E04E40}" srcOrd="2" destOrd="0" presId="urn:microsoft.com/office/officeart/2018/2/layout/IconVerticalSolidList"/>
    <dgm:cxn modelId="{95C91F57-C78B-4DF8-86F8-93C6CF203537}" type="presParOf" srcId="{C2D891B9-D71C-467F-9260-9EB704A94A2D}" destId="{56738A97-B7A0-472F-B1F3-7A5D13367F63}" srcOrd="3" destOrd="0" presId="urn:microsoft.com/office/officeart/2018/2/layout/IconVerticalSolidList"/>
    <dgm:cxn modelId="{3B8F70FA-9248-44C2-8E88-B22C9BF5473D}" type="presParOf" srcId="{DB918D2F-4B03-4F6F-9548-2749BEAB5055}" destId="{CF8FA3A2-20FF-4209-8B1C-33CA95E413FE}" srcOrd="1" destOrd="0" presId="urn:microsoft.com/office/officeart/2018/2/layout/IconVerticalSolidList"/>
    <dgm:cxn modelId="{34675ABD-70FF-4DED-8332-6D1354F2097F}" type="presParOf" srcId="{DB918D2F-4B03-4F6F-9548-2749BEAB5055}" destId="{11E0A559-AEA3-483E-A7B2-C015C0B1160A}" srcOrd="2" destOrd="0" presId="urn:microsoft.com/office/officeart/2018/2/layout/IconVerticalSolidList"/>
    <dgm:cxn modelId="{4E84590B-0DF9-4B7D-9DF5-773085C3F21C}" type="presParOf" srcId="{11E0A559-AEA3-483E-A7B2-C015C0B1160A}" destId="{6176E32D-FEB1-4E0E-9471-06A46A88E0B5}" srcOrd="0" destOrd="0" presId="urn:microsoft.com/office/officeart/2018/2/layout/IconVerticalSolidList"/>
    <dgm:cxn modelId="{E8CF0D82-A3BE-4D5F-A54A-51FBF654D9B4}" type="presParOf" srcId="{11E0A559-AEA3-483E-A7B2-C015C0B1160A}" destId="{A9F6C8B6-35D1-4B84-90D5-79EB65E53C91}" srcOrd="1" destOrd="0" presId="urn:microsoft.com/office/officeart/2018/2/layout/IconVerticalSolidList"/>
    <dgm:cxn modelId="{DC9AFA18-6022-4D32-8713-BB85E0277366}" type="presParOf" srcId="{11E0A559-AEA3-483E-A7B2-C015C0B1160A}" destId="{9E565E56-C7D6-4ADC-88ED-43B522960947}" srcOrd="2" destOrd="0" presId="urn:microsoft.com/office/officeart/2018/2/layout/IconVerticalSolidList"/>
    <dgm:cxn modelId="{0CD71693-921A-479E-B5A1-EA3AF3570ABD}" type="presParOf" srcId="{11E0A559-AEA3-483E-A7B2-C015C0B1160A}" destId="{F5FDF918-2310-48EA-8CBB-E18126EA6B25}" srcOrd="3" destOrd="0" presId="urn:microsoft.com/office/officeart/2018/2/layout/IconVerticalSolidList"/>
    <dgm:cxn modelId="{BC7F0561-68B8-42B5-8837-ADC751109C4C}" type="presParOf" srcId="{DB918D2F-4B03-4F6F-9548-2749BEAB5055}" destId="{4E416CAB-FABE-4F1C-BB1D-FD81DA380CC8}" srcOrd="3" destOrd="0" presId="urn:microsoft.com/office/officeart/2018/2/layout/IconVerticalSolidList"/>
    <dgm:cxn modelId="{4C0E838E-9DFB-411E-984B-AC51B1A0E460}" type="presParOf" srcId="{DB918D2F-4B03-4F6F-9548-2749BEAB5055}" destId="{7428CD65-61D4-450B-B22A-0A08C4CAEF4A}" srcOrd="4" destOrd="0" presId="urn:microsoft.com/office/officeart/2018/2/layout/IconVerticalSolidList"/>
    <dgm:cxn modelId="{609E490B-D0C0-4429-BEB9-7084C35C767A}" type="presParOf" srcId="{7428CD65-61D4-450B-B22A-0A08C4CAEF4A}" destId="{8F97788F-BE34-49A2-A68A-5286BBDDECC2}" srcOrd="0" destOrd="0" presId="urn:microsoft.com/office/officeart/2018/2/layout/IconVerticalSolidList"/>
    <dgm:cxn modelId="{944E0975-20EA-4483-A744-AD704B7EDCDB}" type="presParOf" srcId="{7428CD65-61D4-450B-B22A-0A08C4CAEF4A}" destId="{84B9A772-3EC0-4A17-980A-089D484B57A0}" srcOrd="1" destOrd="0" presId="urn:microsoft.com/office/officeart/2018/2/layout/IconVerticalSolidList"/>
    <dgm:cxn modelId="{E7FF73D6-1309-49AF-8230-7CB8B776073E}" type="presParOf" srcId="{7428CD65-61D4-450B-B22A-0A08C4CAEF4A}" destId="{A88A3828-16AA-4754-B97E-2FD6727B0647}" srcOrd="2" destOrd="0" presId="urn:microsoft.com/office/officeart/2018/2/layout/IconVerticalSolidList"/>
    <dgm:cxn modelId="{5BDFEF7D-A7D4-4EC3-9FBC-3FFDD4C48AF1}" type="presParOf" srcId="{7428CD65-61D4-450B-B22A-0A08C4CAEF4A}" destId="{E8C3BB7A-C638-400D-9BC6-36509C4D35B5}" srcOrd="3" destOrd="0" presId="urn:microsoft.com/office/officeart/2018/2/layout/IconVerticalSolidList"/>
    <dgm:cxn modelId="{65FC1024-4292-456C-8ACF-F05E55E65223}" type="presParOf" srcId="{DB918D2F-4B03-4F6F-9548-2749BEAB5055}" destId="{E72712D1-65F9-4254-8BD1-CA023C565F54}" srcOrd="5" destOrd="0" presId="urn:microsoft.com/office/officeart/2018/2/layout/IconVerticalSolidList"/>
    <dgm:cxn modelId="{14B0FDAA-2321-47AF-82AA-1BD8261C9B2C}" type="presParOf" srcId="{DB918D2F-4B03-4F6F-9548-2749BEAB5055}" destId="{4511CBA6-E7D3-443B-A613-71E38426A9C8}" srcOrd="6" destOrd="0" presId="urn:microsoft.com/office/officeart/2018/2/layout/IconVerticalSolidList"/>
    <dgm:cxn modelId="{166CF118-E347-4FF0-B766-0CC83FA64966}" type="presParOf" srcId="{4511CBA6-E7D3-443B-A613-71E38426A9C8}" destId="{ED997D87-85DD-4211-952C-562906D9FFFB}" srcOrd="0" destOrd="0" presId="urn:microsoft.com/office/officeart/2018/2/layout/IconVerticalSolidList"/>
    <dgm:cxn modelId="{EBE341F4-86A7-4B81-AED2-AA5C08F990DE}" type="presParOf" srcId="{4511CBA6-E7D3-443B-A613-71E38426A9C8}" destId="{241358B1-5861-4962-BFEA-7FC4D9E468A6}" srcOrd="1" destOrd="0" presId="urn:microsoft.com/office/officeart/2018/2/layout/IconVerticalSolidList"/>
    <dgm:cxn modelId="{E4DFD653-0EE6-4B57-A677-1D864BB44D61}" type="presParOf" srcId="{4511CBA6-E7D3-443B-A613-71E38426A9C8}" destId="{D267CE3B-8A96-4D52-A856-7E73E0C2F046}" srcOrd="2" destOrd="0" presId="urn:microsoft.com/office/officeart/2018/2/layout/IconVerticalSolidList"/>
    <dgm:cxn modelId="{4BA01A6F-0221-49F5-9547-D99B82FD61FB}" type="presParOf" srcId="{4511CBA6-E7D3-443B-A613-71E38426A9C8}" destId="{CD4E1CDD-FE9D-455A-9CBF-847DA5DB70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DA912-92AE-4BE9-9DBF-6E5144D067AF}">
      <dsp:nvSpPr>
        <dsp:cNvPr id="0" name=""/>
        <dsp:cNvSpPr/>
      </dsp:nvSpPr>
      <dsp:spPr>
        <a:xfrm>
          <a:off x="0" y="4823"/>
          <a:ext cx="4947047" cy="1047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2BA1F-B3D6-4184-84D1-E273646CFDDD}">
      <dsp:nvSpPr>
        <dsp:cNvPr id="0" name=""/>
        <dsp:cNvSpPr/>
      </dsp:nvSpPr>
      <dsp:spPr>
        <a:xfrm>
          <a:off x="316740" y="240416"/>
          <a:ext cx="576455" cy="5758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738A97-B7A0-472F-B1F3-7A5D13367F63}">
      <dsp:nvSpPr>
        <dsp:cNvPr id="0" name=""/>
        <dsp:cNvSpPr/>
      </dsp:nvSpPr>
      <dsp:spPr>
        <a:xfrm>
          <a:off x="1209937" y="4823"/>
          <a:ext cx="3445951" cy="1048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4" tIns="110924" rIns="110924" bIns="110924" numCol="1" spcCol="1270" anchor="ctr" anchorCtr="0">
          <a:noAutofit/>
        </a:bodyPr>
        <a:lstStyle/>
        <a:p>
          <a:pPr marL="0" lvl="0" indent="0" algn="l" defTabSz="622300">
            <a:lnSpc>
              <a:spcPct val="90000"/>
            </a:lnSpc>
            <a:spcBef>
              <a:spcPct val="0"/>
            </a:spcBef>
            <a:spcAft>
              <a:spcPct val="35000"/>
            </a:spcAft>
            <a:buNone/>
          </a:pPr>
          <a:r>
            <a:rPr lang="en-GB" sz="1400" b="1" kern="1200"/>
            <a:t>Students will be able to:</a:t>
          </a:r>
          <a:endParaRPr lang="en-US" sz="1400" kern="1200"/>
        </a:p>
      </dsp:txBody>
      <dsp:txXfrm>
        <a:off x="1209937" y="4823"/>
        <a:ext cx="3445951" cy="1048101"/>
      </dsp:txXfrm>
    </dsp:sp>
    <dsp:sp modelId="{6176E32D-FEB1-4E0E-9471-06A46A88E0B5}">
      <dsp:nvSpPr>
        <dsp:cNvPr id="0" name=""/>
        <dsp:cNvSpPr/>
      </dsp:nvSpPr>
      <dsp:spPr>
        <a:xfrm>
          <a:off x="0" y="1299536"/>
          <a:ext cx="4947047" cy="1047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6C8B6-35D1-4B84-90D5-79EB65E53C91}">
      <dsp:nvSpPr>
        <dsp:cNvPr id="0" name=""/>
        <dsp:cNvSpPr/>
      </dsp:nvSpPr>
      <dsp:spPr>
        <a:xfrm>
          <a:off x="316740" y="1535129"/>
          <a:ext cx="576455" cy="5758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FDF918-2310-48EA-8CBB-E18126EA6B25}">
      <dsp:nvSpPr>
        <dsp:cNvPr id="0" name=""/>
        <dsp:cNvSpPr/>
      </dsp:nvSpPr>
      <dsp:spPr>
        <a:xfrm>
          <a:off x="1209937" y="1299536"/>
          <a:ext cx="3445951" cy="1048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4" tIns="110924" rIns="110924" bIns="110924" numCol="1" spcCol="1270" anchor="ctr" anchorCtr="0">
          <a:noAutofit/>
        </a:bodyPr>
        <a:lstStyle/>
        <a:p>
          <a:pPr marL="0" lvl="0" indent="0" algn="l" defTabSz="622300">
            <a:lnSpc>
              <a:spcPct val="90000"/>
            </a:lnSpc>
            <a:spcBef>
              <a:spcPct val="0"/>
            </a:spcBef>
            <a:spcAft>
              <a:spcPct val="35000"/>
            </a:spcAft>
            <a:buNone/>
          </a:pPr>
          <a:r>
            <a:rPr lang="en-GB" sz="1400" b="1" kern="1200"/>
            <a:t>Show detailed knowledge and understanding of the relationship between an engineering organisation and the industrial, socio-economic and environmental context in which it is found</a:t>
          </a:r>
          <a:br>
            <a:rPr lang="en-GB" sz="1400" b="1" kern="1200"/>
          </a:br>
          <a:endParaRPr lang="en-US" sz="1400" kern="1200"/>
        </a:p>
      </dsp:txBody>
      <dsp:txXfrm>
        <a:off x="1209937" y="1299536"/>
        <a:ext cx="3445951" cy="1048101"/>
      </dsp:txXfrm>
    </dsp:sp>
    <dsp:sp modelId="{8F97788F-BE34-49A2-A68A-5286BBDDECC2}">
      <dsp:nvSpPr>
        <dsp:cNvPr id="0" name=""/>
        <dsp:cNvSpPr/>
      </dsp:nvSpPr>
      <dsp:spPr>
        <a:xfrm>
          <a:off x="0" y="2594250"/>
          <a:ext cx="4947047" cy="1047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9A772-3EC0-4A17-980A-089D484B57A0}">
      <dsp:nvSpPr>
        <dsp:cNvPr id="0" name=""/>
        <dsp:cNvSpPr/>
      </dsp:nvSpPr>
      <dsp:spPr>
        <a:xfrm>
          <a:off x="316740" y="2829842"/>
          <a:ext cx="576455" cy="5758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3BB7A-C638-400D-9BC6-36509C4D35B5}">
      <dsp:nvSpPr>
        <dsp:cNvPr id="0" name=""/>
        <dsp:cNvSpPr/>
      </dsp:nvSpPr>
      <dsp:spPr>
        <a:xfrm>
          <a:off x="1209937" y="2594250"/>
          <a:ext cx="3445951" cy="1048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4" tIns="110924" rIns="110924" bIns="110924" numCol="1" spcCol="1270" anchor="ctr" anchorCtr="0">
          <a:noAutofit/>
        </a:bodyPr>
        <a:lstStyle/>
        <a:p>
          <a:pPr marL="0" lvl="0" indent="0" algn="l" defTabSz="622300">
            <a:lnSpc>
              <a:spcPct val="90000"/>
            </a:lnSpc>
            <a:spcBef>
              <a:spcPct val="0"/>
            </a:spcBef>
            <a:spcAft>
              <a:spcPct val="35000"/>
            </a:spcAft>
            <a:buNone/>
          </a:pPr>
          <a:r>
            <a:rPr lang="en-GB" sz="1400" b="1" kern="1200"/>
            <a:t>Demonstrate subject specific skills and cognitive skills in recognising and evaluating accounting methods, planning, costing and monitoring projects, workforce motivation and team dynamics</a:t>
          </a:r>
          <a:endParaRPr lang="en-US" sz="1400" kern="1200"/>
        </a:p>
      </dsp:txBody>
      <dsp:txXfrm>
        <a:off x="1209937" y="2594250"/>
        <a:ext cx="3445951" cy="1048101"/>
      </dsp:txXfrm>
    </dsp:sp>
    <dsp:sp modelId="{ED997D87-85DD-4211-952C-562906D9FFFB}">
      <dsp:nvSpPr>
        <dsp:cNvPr id="0" name=""/>
        <dsp:cNvSpPr/>
      </dsp:nvSpPr>
      <dsp:spPr>
        <a:xfrm>
          <a:off x="0" y="3888963"/>
          <a:ext cx="4947047" cy="1047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358B1-5861-4962-BFEA-7FC4D9E468A6}">
      <dsp:nvSpPr>
        <dsp:cNvPr id="0" name=""/>
        <dsp:cNvSpPr/>
      </dsp:nvSpPr>
      <dsp:spPr>
        <a:xfrm>
          <a:off x="316740" y="4124555"/>
          <a:ext cx="576455" cy="5758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4E1CDD-FE9D-455A-9CBF-847DA5DB70C6}">
      <dsp:nvSpPr>
        <dsp:cNvPr id="0" name=""/>
        <dsp:cNvSpPr/>
      </dsp:nvSpPr>
      <dsp:spPr>
        <a:xfrm>
          <a:off x="1209937" y="3888963"/>
          <a:ext cx="3445951" cy="1048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924" tIns="110924" rIns="110924" bIns="110924" numCol="1" spcCol="1270" anchor="ctr" anchorCtr="0">
          <a:noAutofit/>
        </a:bodyPr>
        <a:lstStyle/>
        <a:p>
          <a:pPr marL="0" lvl="0" indent="0" algn="l" defTabSz="622300">
            <a:lnSpc>
              <a:spcPct val="90000"/>
            </a:lnSpc>
            <a:spcBef>
              <a:spcPct val="0"/>
            </a:spcBef>
            <a:spcAft>
              <a:spcPct val="35000"/>
            </a:spcAft>
            <a:buNone/>
          </a:pPr>
          <a:r>
            <a:rPr lang="en-GB" sz="1400" b="1" kern="1200"/>
            <a:t>Demonstrate key transferable skills in management, leadership and decision making.</a:t>
          </a:r>
          <a:endParaRPr lang="en-US" sz="1400" kern="1200"/>
        </a:p>
      </dsp:txBody>
      <dsp:txXfrm>
        <a:off x="1209937" y="3888963"/>
        <a:ext cx="3445951" cy="10481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673760-6AAE-40C8-8739-E3E3E1B9B376}" type="datetimeFigureOut">
              <a:rPr lang="en-GB" smtClean="0"/>
              <a:t>29/01/2025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12612F-3BC2-443E-B460-F00ED20934DE}" type="slidenum">
              <a:rPr lang="en-GB" smtClean="0"/>
              <a:t>‹#›</a:t>
            </a:fld>
            <a:endParaRPr lang="en-GB"/>
          </a:p>
        </p:txBody>
      </p:sp>
    </p:spTree>
    <p:extLst>
      <p:ext uri="{BB962C8B-B14F-4D97-AF65-F5344CB8AC3E}">
        <p14:creationId xmlns:p14="http://schemas.microsoft.com/office/powerpoint/2010/main" val="835008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1B985CEE-BA41-485D-BCC8-DB1798FFD0D1}" type="slidenum">
              <a:rPr lang="en-US" smtClean="0"/>
              <a:pPr/>
              <a:t>13</a:t>
            </a:fld>
            <a:endParaRPr 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GB" dirty="0"/>
          </a:p>
          <a:p>
            <a:pPr eaLnBrk="1" hangingPunct="1"/>
            <a:r>
              <a:rPr lang="en-GB" dirty="0"/>
              <a:t>Context or operating sector can affect the</a:t>
            </a:r>
            <a:r>
              <a:rPr lang="en-GB" baseline="0" dirty="0"/>
              <a:t> structure chosen for an organisation. </a:t>
            </a:r>
          </a:p>
          <a:p>
            <a:pPr eaLnBrk="1" hangingPunct="1"/>
            <a:endParaRPr lang="en-GB" baseline="0" dirty="0"/>
          </a:p>
          <a:p>
            <a:pPr eaLnBrk="1" hangingPunct="1"/>
            <a:r>
              <a:rPr lang="en-GB" baseline="0" dirty="0"/>
              <a:t>People are linked in a network of relationships allowing authority, responsibility and communications to be controlled </a:t>
            </a:r>
          </a:p>
          <a:p>
            <a:pPr eaLnBrk="1" hangingPunct="1"/>
            <a:endParaRPr lang="en-GB" baseline="0" dirty="0"/>
          </a:p>
          <a:p>
            <a:pPr eaLnBrk="1" hangingPunct="1"/>
            <a:r>
              <a:rPr lang="en-GB" baseline="0" dirty="0"/>
              <a:t>Tasks are grouped  - perhaps by function – sales, personnel, production or by geographical area – Wales, UK, Europe or by product type – whatever works best for them. </a:t>
            </a:r>
          </a:p>
          <a:p>
            <a:pPr eaLnBrk="1" hangingPunct="1"/>
            <a:endParaRPr lang="en-GB" baseline="0" dirty="0"/>
          </a:p>
          <a:p>
            <a:pPr eaLnBrk="1" hangingPunct="1"/>
            <a:r>
              <a:rPr lang="en-GB" baseline="0" dirty="0"/>
              <a:t>People then get authority to do things, control resources for the organisation </a:t>
            </a:r>
          </a:p>
          <a:p>
            <a:pPr eaLnBrk="1" hangingPunct="1"/>
            <a:endParaRPr lang="en-GB" baseline="0" dirty="0"/>
          </a:p>
          <a:p>
            <a:pPr eaLnBrk="1" hangingPunct="1"/>
            <a:r>
              <a:rPr lang="en-GB" baseline="0" dirty="0"/>
              <a:t>Activities of the various separate parts are co-ordinated allowing overall objectives to be achieved  with nothing being left out </a:t>
            </a:r>
          </a:p>
          <a:p>
            <a:pPr eaLnBrk="1" hangingPunct="1"/>
            <a:endParaRPr lang="en-GB" baseline="0" dirty="0"/>
          </a:p>
          <a:p>
            <a:pPr eaLnBrk="1" hangingPunct="1"/>
            <a:r>
              <a:rPr lang="en-GB" baseline="0" dirty="0"/>
              <a:t>People have to facilitate and organise the flow of work, information and other resources through the organisation – managers typically do this.  </a:t>
            </a:r>
          </a:p>
          <a:p>
            <a:pPr eaLnBrk="1" hangingPunct="1"/>
            <a:endParaRPr lang="en-GB" baseline="0" dirty="0"/>
          </a:p>
          <a:p>
            <a:pPr eaLnBrk="1" hangingPunct="1"/>
            <a:r>
              <a:rPr lang="en-GB" baseline="0" dirty="0"/>
              <a:t>To do all this requires a structure </a:t>
            </a:r>
          </a:p>
          <a:p>
            <a:pPr eaLnBrk="1" hangingPunct="1"/>
            <a:r>
              <a:rPr lang="en-GB" baseline="0" dirty="0"/>
              <a:t> </a:t>
            </a:r>
          </a:p>
          <a:p>
            <a:pPr marL="0" marR="0" indent="0" algn="l" defTabSz="914400" rtl="0" eaLnBrk="1" fontAlgn="base" latinLnBrk="0" hangingPunct="1">
              <a:lnSpc>
                <a:spcPct val="100000"/>
              </a:lnSpc>
              <a:spcBef>
                <a:spcPct val="30000"/>
              </a:spcBef>
              <a:spcAft>
                <a:spcPct val="0"/>
              </a:spcAft>
              <a:buClrTx/>
              <a:buSzTx/>
              <a:buFontTx/>
              <a:buNone/>
              <a:tabLst/>
              <a:defRPr/>
            </a:pPr>
            <a:r>
              <a:rPr lang="en-GB" dirty="0"/>
              <a:t>Why does Top Shop exist?  Oxfam?</a:t>
            </a:r>
          </a:p>
          <a:p>
            <a:pPr eaLnBrk="1" hangingPunct="1"/>
            <a:endParaRPr lang="en-GB" baseline="0" dirty="0"/>
          </a:p>
          <a:p>
            <a:pPr eaLnBrk="1" hangingPunct="1"/>
            <a:endParaRPr lang="en-US" dirty="0"/>
          </a:p>
        </p:txBody>
      </p:sp>
    </p:spTree>
    <p:extLst>
      <p:ext uri="{BB962C8B-B14F-4D97-AF65-F5344CB8AC3E}">
        <p14:creationId xmlns:p14="http://schemas.microsoft.com/office/powerpoint/2010/main" val="237079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14</a:t>
            </a:fld>
            <a:endParaRPr lang="en-GB"/>
          </a:p>
        </p:txBody>
      </p:sp>
    </p:spTree>
    <p:extLst>
      <p:ext uri="{BB962C8B-B14F-4D97-AF65-F5344CB8AC3E}">
        <p14:creationId xmlns:p14="http://schemas.microsoft.com/office/powerpoint/2010/main" val="1570078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15</a:t>
            </a:fld>
            <a:endParaRPr lang="en-GB"/>
          </a:p>
        </p:txBody>
      </p:sp>
    </p:spTree>
    <p:extLst>
      <p:ext uri="{BB962C8B-B14F-4D97-AF65-F5344CB8AC3E}">
        <p14:creationId xmlns:p14="http://schemas.microsoft.com/office/powerpoint/2010/main" val="1967146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16</a:t>
            </a:fld>
            <a:endParaRPr lang="en-GB"/>
          </a:p>
        </p:txBody>
      </p:sp>
    </p:spTree>
    <p:extLst>
      <p:ext uri="{BB962C8B-B14F-4D97-AF65-F5344CB8AC3E}">
        <p14:creationId xmlns:p14="http://schemas.microsoft.com/office/powerpoint/2010/main" val="1082859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17</a:t>
            </a:fld>
            <a:endParaRPr lang="en-GB"/>
          </a:p>
        </p:txBody>
      </p:sp>
    </p:spTree>
    <p:extLst>
      <p:ext uri="{BB962C8B-B14F-4D97-AF65-F5344CB8AC3E}">
        <p14:creationId xmlns:p14="http://schemas.microsoft.com/office/powerpoint/2010/main" val="3157421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you heard the expression ‘treat others as you would wish to be treated yourself?’    </a:t>
            </a:r>
          </a:p>
          <a:p>
            <a:r>
              <a:rPr lang="en-GB" dirty="0"/>
              <a:t>It’s often not WHAT’s done, but HOW it’s done that’s the problem</a:t>
            </a:r>
            <a:r>
              <a:rPr lang="en-GB" baseline="0" dirty="0"/>
              <a:t>  as far as people management is concerned.  </a:t>
            </a:r>
            <a:endParaRPr lang="en-GB" dirty="0"/>
          </a:p>
          <a:p>
            <a:endParaRPr lang="en-GB" dirty="0"/>
          </a:p>
        </p:txBody>
      </p:sp>
      <p:sp>
        <p:nvSpPr>
          <p:cNvPr id="4" name="Slide Number Placeholder 3"/>
          <p:cNvSpPr>
            <a:spLocks noGrp="1"/>
          </p:cNvSpPr>
          <p:nvPr>
            <p:ph type="sldNum" sz="quarter" idx="5"/>
          </p:nvPr>
        </p:nvSpPr>
        <p:spPr/>
        <p:txBody>
          <a:bodyPr/>
          <a:lstStyle/>
          <a:p>
            <a:fld id="{1612612F-3BC2-443E-B460-F00ED20934DE}" type="slidenum">
              <a:rPr lang="en-GB" smtClean="0"/>
              <a:t>19</a:t>
            </a:fld>
            <a:endParaRPr lang="en-GB"/>
          </a:p>
        </p:txBody>
      </p:sp>
    </p:spTree>
    <p:extLst>
      <p:ext uri="{BB962C8B-B14F-4D97-AF65-F5344CB8AC3E}">
        <p14:creationId xmlns:p14="http://schemas.microsoft.com/office/powerpoint/2010/main" val="4075304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20</a:t>
            </a:fld>
            <a:endParaRPr lang="en-GB"/>
          </a:p>
        </p:txBody>
      </p:sp>
    </p:spTree>
    <p:extLst>
      <p:ext uri="{BB962C8B-B14F-4D97-AF65-F5344CB8AC3E}">
        <p14:creationId xmlns:p14="http://schemas.microsoft.com/office/powerpoint/2010/main" val="726846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One way of examining this is to look at the formal v the informal shown here as an iceberg</a:t>
            </a:r>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22</a:t>
            </a:fld>
            <a:endParaRPr lang="en-GB"/>
          </a:p>
        </p:txBody>
      </p:sp>
    </p:spTree>
    <p:extLst>
      <p:ext uri="{BB962C8B-B14F-4D97-AF65-F5344CB8AC3E}">
        <p14:creationId xmlns:p14="http://schemas.microsoft.com/office/powerpoint/2010/main" val="4285628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24</a:t>
            </a:fld>
            <a:endParaRPr lang="en-GB"/>
          </a:p>
        </p:txBody>
      </p:sp>
    </p:spTree>
    <p:extLst>
      <p:ext uri="{BB962C8B-B14F-4D97-AF65-F5344CB8AC3E}">
        <p14:creationId xmlns:p14="http://schemas.microsoft.com/office/powerpoint/2010/main" val="265335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16D0093-D738-4BA0-A439-52EA35B137A4}"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5121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955961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D0093-D738-4BA0-A439-52EA35B137A4}"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039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D0093-D738-4BA0-A439-52EA35B137A4}"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42246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D0093-D738-4BA0-A439-52EA35B137A4}" type="datetimeFigureOut">
              <a:rPr lang="en-GB" smtClean="0"/>
              <a:t>29/01/2025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21719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D0093-D738-4BA0-A439-52EA35B137A4}" type="datetimeFigureOut">
              <a:rPr lang="en-GB" smtClean="0"/>
              <a:t>29/01/2025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607968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D0093-D738-4BA0-A439-52EA35B137A4}" type="datetimeFigureOut">
              <a:rPr lang="en-GB" smtClean="0"/>
              <a:t>29/01/2025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178272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377339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29/01/2025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658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532132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29/01/2025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736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16D0093-D738-4BA0-A439-52EA35B137A4}" type="datetimeFigureOut">
              <a:rPr lang="en-GB" smtClean="0"/>
              <a:t>29/01/2025</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73FF21-642F-4CEC-A9E7-6AC08F3B25AE}"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97322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3D45596-EA0E-4DD4-956D-80389BE0D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2900" y="4960137"/>
            <a:ext cx="5829300" cy="1463040"/>
          </a:xfrm>
        </p:spPr>
        <p:txBody>
          <a:bodyPr>
            <a:normAutofit/>
          </a:bodyPr>
          <a:lstStyle/>
          <a:p>
            <a:r>
              <a:rPr lang="en-GB" sz="3800"/>
              <a:t>Management, Innovation and Sustainability</a:t>
            </a:r>
          </a:p>
        </p:txBody>
      </p:sp>
      <p:sp>
        <p:nvSpPr>
          <p:cNvPr id="3" name="Subtitle 2"/>
          <p:cNvSpPr>
            <a:spLocks noGrp="1"/>
          </p:cNvSpPr>
          <p:nvPr>
            <p:ph type="subTitle" idx="1"/>
          </p:nvPr>
        </p:nvSpPr>
        <p:spPr>
          <a:xfrm>
            <a:off x="6457950" y="4960137"/>
            <a:ext cx="2400300" cy="1463040"/>
          </a:xfrm>
        </p:spPr>
        <p:txBody>
          <a:bodyPr>
            <a:normAutofit/>
          </a:bodyPr>
          <a:lstStyle/>
          <a:p>
            <a:r>
              <a:rPr lang="en-GB"/>
              <a:t>Marie Pitson</a:t>
            </a:r>
          </a:p>
          <a:p>
            <a:r>
              <a:rPr lang="en-GB"/>
              <a:t>Session 1</a:t>
            </a:r>
            <a:endParaRPr lang="en-GB" dirty="0"/>
          </a:p>
        </p:txBody>
      </p:sp>
      <p:pic>
        <p:nvPicPr>
          <p:cNvPr id="5" name="Picture 4">
            <a:extLst>
              <a:ext uri="{FF2B5EF4-FFF2-40B4-BE49-F238E27FC236}">
                <a16:creationId xmlns:a16="http://schemas.microsoft.com/office/drawing/2014/main" id="{39DD936D-95DC-47E0-81AC-EE7999065B0F}"/>
              </a:ext>
            </a:extLst>
          </p:cNvPr>
          <p:cNvPicPr>
            <a:picLocks noChangeAspect="1"/>
          </p:cNvPicPr>
          <p:nvPr/>
        </p:nvPicPr>
        <p:blipFill rotWithShape="1">
          <a:blip r:embed="rId2"/>
          <a:srcRect t="7316" r="2" b="7318"/>
          <a:stretch/>
        </p:blipFill>
        <p:spPr>
          <a:xfrm>
            <a:off x="475707" y="640080"/>
            <a:ext cx="8188233" cy="3931920"/>
          </a:xfrm>
          <a:prstGeom prst="rect">
            <a:avLst/>
          </a:prstGeom>
        </p:spPr>
      </p:pic>
      <p:cxnSp>
        <p:nvCxnSpPr>
          <p:cNvPr id="12" name="Straight Connector 11">
            <a:extLst>
              <a:ext uri="{FF2B5EF4-FFF2-40B4-BE49-F238E27FC236}">
                <a16:creationId xmlns:a16="http://schemas.microsoft.com/office/drawing/2014/main" id="{8E6A78A1-C775-42C8-9A7B-6998977BC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rgbClr val="F6E86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729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7404" y="643467"/>
            <a:ext cx="2604756" cy="5571066"/>
          </a:xfrm>
        </p:spPr>
        <p:txBody>
          <a:bodyPr>
            <a:normAutofit/>
          </a:bodyPr>
          <a:lstStyle/>
          <a:p>
            <a:r>
              <a:rPr lang="en-GB"/>
              <a:t>Course Objectives</a:t>
            </a:r>
          </a:p>
        </p:txBody>
      </p:sp>
      <p:cxnSp>
        <p:nvCxnSpPr>
          <p:cNvPr id="11" name="Straight Connector 10">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9806F5-A1BF-483B-97DE-BEBA05F71EEB}"/>
              </a:ext>
            </a:extLst>
          </p:cNvPr>
          <p:cNvGraphicFramePr>
            <a:graphicFrameLocks noGrp="1"/>
          </p:cNvGraphicFramePr>
          <p:nvPr>
            <p:ph idx="1"/>
            <p:extLst>
              <p:ext uri="{D42A27DB-BD31-4B8C-83A1-F6EECF244321}">
                <p14:modId xmlns:p14="http://schemas.microsoft.com/office/powerpoint/2010/main" val="4244544651"/>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08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Scheduled TOPICS</a:t>
            </a:r>
          </a:p>
        </p:txBody>
      </p:sp>
      <p:sp>
        <p:nvSpPr>
          <p:cNvPr id="4" name="Content Placeholder 3"/>
          <p:cNvSpPr>
            <a:spLocks noGrp="1"/>
          </p:cNvSpPr>
          <p:nvPr>
            <p:ph sz="half" idx="2"/>
          </p:nvPr>
        </p:nvSpPr>
        <p:spPr/>
        <p:txBody>
          <a:bodyPr>
            <a:normAutofit/>
          </a:bodyPr>
          <a:lstStyle/>
          <a:p>
            <a:r>
              <a:rPr lang="en-GB" sz="2000" dirty="0"/>
              <a:t>Introduction to the topic</a:t>
            </a:r>
          </a:p>
          <a:p>
            <a:r>
              <a:rPr lang="en-GB" sz="2000" dirty="0"/>
              <a:t>Leadership and Management</a:t>
            </a:r>
          </a:p>
          <a:p>
            <a:r>
              <a:rPr lang="en-GB" sz="2000" dirty="0"/>
              <a:t>Change Management</a:t>
            </a:r>
          </a:p>
          <a:p>
            <a:r>
              <a:rPr lang="en-GB" sz="2000" b="1" dirty="0"/>
              <a:t>Business Ethics: </a:t>
            </a:r>
            <a:r>
              <a:rPr lang="en-GB" sz="2000" dirty="0"/>
              <a:t>Corporate Social Responsibility</a:t>
            </a:r>
          </a:p>
          <a:p>
            <a:r>
              <a:rPr lang="en-GB" sz="2000" dirty="0"/>
              <a:t>Groups and Teams</a:t>
            </a:r>
          </a:p>
        </p:txBody>
      </p:sp>
      <p:sp>
        <p:nvSpPr>
          <p:cNvPr id="6" name="Content Placeholder 5"/>
          <p:cNvSpPr>
            <a:spLocks noGrp="1"/>
          </p:cNvSpPr>
          <p:nvPr>
            <p:ph sz="quarter" idx="4"/>
          </p:nvPr>
        </p:nvSpPr>
        <p:spPr>
          <a:xfrm>
            <a:off x="4491990" y="2967788"/>
            <a:ext cx="4328482" cy="3341572"/>
          </a:xfrm>
        </p:spPr>
        <p:txBody>
          <a:bodyPr/>
          <a:lstStyle/>
          <a:p>
            <a:r>
              <a:rPr lang="en-GB" sz="2000" b="1" dirty="0"/>
              <a:t>Accounting Fundamentals: </a:t>
            </a:r>
          </a:p>
          <a:p>
            <a:r>
              <a:rPr lang="en-GB" sz="2000" dirty="0"/>
              <a:t>Financial and Management Accounting</a:t>
            </a:r>
          </a:p>
          <a:p>
            <a:r>
              <a:rPr lang="en-GB" sz="2000" dirty="0"/>
              <a:t>Marketing</a:t>
            </a:r>
          </a:p>
          <a:p>
            <a:r>
              <a:rPr lang="en-GB" sz="2000" dirty="0"/>
              <a:t>Regulation and legislation</a:t>
            </a:r>
          </a:p>
          <a:p>
            <a:r>
              <a:rPr lang="en-GB" sz="2000" dirty="0"/>
              <a:t>Project management</a:t>
            </a:r>
            <a:endParaRPr lang="en-GB" dirty="0"/>
          </a:p>
          <a:p>
            <a:pPr marL="114300" indent="0">
              <a:buNone/>
            </a:pPr>
            <a:endParaRPr lang="en-GB" dirty="0"/>
          </a:p>
        </p:txBody>
      </p:sp>
    </p:spTree>
    <p:extLst>
      <p:ext uri="{BB962C8B-B14F-4D97-AF65-F5344CB8AC3E}">
        <p14:creationId xmlns:p14="http://schemas.microsoft.com/office/powerpoint/2010/main" val="280024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 calcmode="lin" valueType="num">
                                      <p:cBhvr additive="base">
                                        <p:cTn id="3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 calcmode="lin" valueType="num">
                                      <p:cBhvr additive="base">
                                        <p:cTn id="3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6">
                                            <p:txEl>
                                              <p:pRg st="2" end="2"/>
                                            </p:txEl>
                                          </p:spTgt>
                                        </p:tgtEl>
                                        <p:attrNameLst>
                                          <p:attrName>style.visibility</p:attrName>
                                        </p:attrNameLst>
                                      </p:cBhvr>
                                      <p:to>
                                        <p:strVal val="visible"/>
                                      </p:to>
                                    </p:set>
                                    <p:anim calcmode="lin" valueType="num">
                                      <p:cBhvr additive="base">
                                        <p:cTn id="44"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 calcmode="lin" valueType="num">
                                      <p:cBhvr additive="base">
                                        <p:cTn id="50"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6">
                                            <p:txEl>
                                              <p:pRg st="4" end="4"/>
                                            </p:txEl>
                                          </p:spTgt>
                                        </p:tgtEl>
                                        <p:attrNameLst>
                                          <p:attrName>style.visibility</p:attrName>
                                        </p:attrNameLst>
                                      </p:cBhvr>
                                      <p:to>
                                        <p:strVal val="visible"/>
                                      </p:to>
                                    </p:set>
                                    <p:anim calcmode="lin" valueType="num">
                                      <p:cBhvr additive="base">
                                        <p:cTn id="5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Teaching Strategy</a:t>
            </a:r>
          </a:p>
        </p:txBody>
      </p:sp>
      <p:sp>
        <p:nvSpPr>
          <p:cNvPr id="3" name="Content Placeholder 2"/>
          <p:cNvSpPr>
            <a:spLocks noGrp="1"/>
          </p:cNvSpPr>
          <p:nvPr>
            <p:ph sz="half" idx="1"/>
          </p:nvPr>
        </p:nvSpPr>
        <p:spPr/>
        <p:txBody>
          <a:bodyPr>
            <a:normAutofit/>
          </a:bodyPr>
          <a:lstStyle/>
          <a:p>
            <a:r>
              <a:rPr lang="en-GB" dirty="0"/>
              <a:t>Participative</a:t>
            </a:r>
          </a:p>
          <a:p>
            <a:r>
              <a:rPr lang="en-GB" dirty="0"/>
              <a:t>Debates</a:t>
            </a:r>
          </a:p>
          <a:p>
            <a:r>
              <a:rPr lang="en-GB" dirty="0"/>
              <a:t>Case Studies</a:t>
            </a:r>
          </a:p>
          <a:p>
            <a:r>
              <a:rPr lang="en-GB" dirty="0"/>
              <a:t>Presentations</a:t>
            </a:r>
          </a:p>
          <a:p>
            <a:pPr marL="114300" indent="0">
              <a:buNone/>
            </a:pPr>
            <a:r>
              <a:rPr lang="en-GB" dirty="0"/>
              <a:t>Wikis</a:t>
            </a:r>
          </a:p>
        </p:txBody>
      </p:sp>
      <p:sp>
        <p:nvSpPr>
          <p:cNvPr id="4" name="Content Placeholder 3"/>
          <p:cNvSpPr>
            <a:spLocks noGrp="1"/>
          </p:cNvSpPr>
          <p:nvPr>
            <p:ph sz="half" idx="2"/>
          </p:nvPr>
        </p:nvSpPr>
        <p:spPr/>
        <p:txBody>
          <a:bodyPr>
            <a:normAutofit/>
          </a:bodyPr>
          <a:lstStyle/>
          <a:p>
            <a:r>
              <a:rPr lang="en-GB" dirty="0"/>
              <a:t>Group work</a:t>
            </a:r>
          </a:p>
          <a:p>
            <a:r>
              <a:rPr lang="en-GB" dirty="0"/>
              <a:t>Films/Documentaries</a:t>
            </a:r>
          </a:p>
          <a:p>
            <a:r>
              <a:rPr lang="en-GB" dirty="0"/>
              <a:t>Games</a:t>
            </a:r>
          </a:p>
          <a:p>
            <a:r>
              <a:rPr lang="en-GB" dirty="0"/>
              <a:t>Quizzes</a:t>
            </a:r>
          </a:p>
          <a:p>
            <a:r>
              <a:rPr lang="en-GB" dirty="0"/>
              <a:t>Review of articles</a:t>
            </a:r>
          </a:p>
          <a:p>
            <a:endParaRPr lang="en-GB" dirty="0"/>
          </a:p>
        </p:txBody>
      </p:sp>
    </p:spTree>
    <p:extLst>
      <p:ext uri="{BB962C8B-B14F-4D97-AF65-F5344CB8AC3E}">
        <p14:creationId xmlns:p14="http://schemas.microsoft.com/office/powerpoint/2010/main" val="194965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 calcmode="lin" valueType="num">
                                      <p:cBhvr additive="base">
                                        <p:cTn id="4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4">
                                            <p:txEl>
                                              <p:pRg st="1" end="1"/>
                                            </p:txEl>
                                          </p:spTgt>
                                        </p:tgtEl>
                                        <p:attrNameLst>
                                          <p:attrName>style.visibility</p:attrName>
                                        </p:attrNameLst>
                                      </p:cBhvr>
                                      <p:to>
                                        <p:strVal val="visible"/>
                                      </p:to>
                                    </p:set>
                                    <p:anim calcmode="lin" valueType="num">
                                      <p:cBhvr additive="base">
                                        <p:cTn id="4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 calcmode="lin" valueType="num">
                                      <p:cBhvr additive="base">
                                        <p:cTn id="5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4">
                                            <p:txEl>
                                              <p:pRg st="3" end="3"/>
                                            </p:txEl>
                                          </p:spTgt>
                                        </p:tgtEl>
                                        <p:attrNameLst>
                                          <p:attrName>style.visibility</p:attrName>
                                        </p:attrNameLst>
                                      </p:cBhvr>
                                      <p:to>
                                        <p:strVal val="visible"/>
                                      </p:to>
                                    </p:set>
                                    <p:anim calcmode="lin" valueType="num">
                                      <p:cBhvr additive="base">
                                        <p:cTn id="6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 calcmode="lin" valueType="num">
                                      <p:cBhvr additive="base">
                                        <p:cTn id="6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Text Placeholder 2"/>
          <p:cNvSpPr>
            <a:spLocks noGrp="1"/>
          </p:cNvSpPr>
          <p:nvPr>
            <p:ph type="body" idx="1"/>
          </p:nvPr>
        </p:nvSpPr>
        <p:spPr/>
        <p:txBody>
          <a:bodyPr/>
          <a:lstStyle/>
          <a:p>
            <a:r>
              <a:rPr lang="en-GB" sz="2000" dirty="0"/>
              <a:t>Assessment Component B  50%</a:t>
            </a:r>
          </a:p>
        </p:txBody>
      </p:sp>
      <p:sp>
        <p:nvSpPr>
          <p:cNvPr id="4" name="Content Placeholder 3"/>
          <p:cNvSpPr>
            <a:spLocks noGrp="1"/>
          </p:cNvSpPr>
          <p:nvPr>
            <p:ph sz="half" idx="2"/>
          </p:nvPr>
        </p:nvSpPr>
        <p:spPr/>
        <p:txBody>
          <a:bodyPr>
            <a:normAutofit fontScale="92500" lnSpcReduction="20000"/>
          </a:bodyPr>
          <a:lstStyle/>
          <a:p>
            <a:endParaRPr lang="en-GB" dirty="0"/>
          </a:p>
          <a:p>
            <a:r>
              <a:rPr lang="en-GB" dirty="0"/>
              <a:t>The student will be required to produce an individual 2,500 word report that:</a:t>
            </a:r>
          </a:p>
          <a:p>
            <a:endParaRPr lang="en-GB" dirty="0"/>
          </a:p>
          <a:p>
            <a:r>
              <a:rPr lang="en-GB" dirty="0"/>
              <a:t>Delivers upon the assessment criteria and effectively responds to the questions posed in relation to a case study/ scenario</a:t>
            </a:r>
          </a:p>
          <a:p>
            <a:r>
              <a:rPr lang="en-GB" dirty="0"/>
              <a:t>Submission Deadline Monday May 12th</a:t>
            </a:r>
          </a:p>
          <a:p>
            <a:endParaRPr lang="en-GB" dirty="0"/>
          </a:p>
          <a:p>
            <a:endParaRPr lang="en-GB" dirty="0"/>
          </a:p>
        </p:txBody>
      </p:sp>
      <p:sp>
        <p:nvSpPr>
          <p:cNvPr id="5" name="Text Placeholder 4"/>
          <p:cNvSpPr>
            <a:spLocks noGrp="1"/>
          </p:cNvSpPr>
          <p:nvPr>
            <p:ph type="body" sz="quarter" idx="3"/>
          </p:nvPr>
        </p:nvSpPr>
        <p:spPr/>
        <p:txBody>
          <a:bodyPr/>
          <a:lstStyle/>
          <a:p>
            <a:r>
              <a:rPr lang="en-GB" sz="2000" dirty="0"/>
              <a:t>Assessment Component </a:t>
            </a:r>
            <a:r>
              <a:rPr lang="en-GB" sz="1800" dirty="0"/>
              <a:t>B</a:t>
            </a:r>
            <a:r>
              <a:rPr lang="en-GB" sz="2000" dirty="0"/>
              <a:t>  50%</a:t>
            </a:r>
          </a:p>
        </p:txBody>
      </p:sp>
      <p:sp>
        <p:nvSpPr>
          <p:cNvPr id="6" name="Content Placeholder 5"/>
          <p:cNvSpPr>
            <a:spLocks noGrp="1"/>
          </p:cNvSpPr>
          <p:nvPr>
            <p:ph sz="quarter" idx="4"/>
          </p:nvPr>
        </p:nvSpPr>
        <p:spPr>
          <a:xfrm>
            <a:off x="4491990" y="3002596"/>
            <a:ext cx="3566160" cy="3341572"/>
          </a:xfrm>
        </p:spPr>
        <p:txBody>
          <a:bodyPr>
            <a:normAutofit fontScale="92500" lnSpcReduction="20000"/>
          </a:bodyPr>
          <a:lstStyle/>
          <a:p>
            <a:pPr marL="114300" indent="0">
              <a:buNone/>
            </a:pPr>
            <a:endParaRPr lang="en-GB" dirty="0"/>
          </a:p>
          <a:p>
            <a:r>
              <a:rPr lang="en-GB" dirty="0"/>
              <a:t>A two hour exam to assess the students understanding of concepts and techniques covered in the module.</a:t>
            </a:r>
          </a:p>
          <a:p>
            <a:r>
              <a:rPr lang="en-GB" dirty="0"/>
              <a:t>3 questions – each question will focus on a different topic covered in the module</a:t>
            </a:r>
          </a:p>
          <a:p>
            <a:endParaRPr lang="en-GB" dirty="0"/>
          </a:p>
          <a:p>
            <a:r>
              <a:rPr lang="en-GB" dirty="0"/>
              <a:t>Exam sitting is Friday June 6th</a:t>
            </a:r>
          </a:p>
          <a:p>
            <a:endParaRPr lang="en-GB" dirty="0"/>
          </a:p>
          <a:p>
            <a:endParaRPr lang="en-GB" dirty="0"/>
          </a:p>
          <a:p>
            <a:endParaRPr lang="en-GB" dirty="0"/>
          </a:p>
        </p:txBody>
      </p:sp>
    </p:spTree>
    <p:extLst>
      <p:ext uri="{BB962C8B-B14F-4D97-AF65-F5344CB8AC3E}">
        <p14:creationId xmlns:p14="http://schemas.microsoft.com/office/powerpoint/2010/main" val="330519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fade">
                                      <p:cBhvr>
                                        <p:cTn id="14" dur="1000"/>
                                        <p:tgtEl>
                                          <p:spTgt spid="4">
                                            <p:txEl>
                                              <p:pRg st="3" end="3"/>
                                            </p:txEl>
                                          </p:spTgt>
                                        </p:tgtEl>
                                      </p:cBhvr>
                                    </p:animEffect>
                                    <p:anim calcmode="lin" valueType="num">
                                      <p:cBhvr>
                                        <p:cTn id="1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 calcmode="lin" valueType="num">
                                      <p:cBhvr additive="base">
                                        <p:cTn id="2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 calcmode="lin" valueType="num">
                                      <p:cBhvr additive="base">
                                        <p:cTn id="34"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6">
                                            <p:txEl>
                                              <p:pRg st="4" end="4"/>
                                            </p:txEl>
                                          </p:spTgt>
                                        </p:tgtEl>
                                        <p:attrNameLst>
                                          <p:attrName>style.visibility</p:attrName>
                                        </p:attrNameLst>
                                      </p:cBhvr>
                                      <p:to>
                                        <p:strVal val="visible"/>
                                      </p:to>
                                    </p:set>
                                    <p:anim calcmode="lin" valueType="num">
                                      <p:cBhvr additive="base">
                                        <p:cTn id="40"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A7DFD-60D5-EC70-BAE5-ADDD7852789D}"/>
              </a:ext>
            </a:extLst>
          </p:cNvPr>
          <p:cNvSpPr>
            <a:spLocks noGrp="1"/>
          </p:cNvSpPr>
          <p:nvPr>
            <p:ph type="title"/>
          </p:nvPr>
        </p:nvSpPr>
        <p:spPr/>
        <p:txBody>
          <a:bodyPr>
            <a:normAutofit/>
          </a:bodyPr>
          <a:lstStyle/>
          <a:p>
            <a:r>
              <a:rPr lang="en-GB" dirty="0"/>
              <a:t>At the end of today’s lecture students will have knowledge of</a:t>
            </a:r>
          </a:p>
        </p:txBody>
      </p:sp>
      <p:sp>
        <p:nvSpPr>
          <p:cNvPr id="3" name="Content Placeholder 2">
            <a:extLst>
              <a:ext uri="{FF2B5EF4-FFF2-40B4-BE49-F238E27FC236}">
                <a16:creationId xmlns:a16="http://schemas.microsoft.com/office/drawing/2014/main" id="{F31B88B5-B89B-42BA-335D-5196E07AFF4B}"/>
              </a:ext>
            </a:extLst>
          </p:cNvPr>
          <p:cNvSpPr>
            <a:spLocks noGrp="1"/>
          </p:cNvSpPr>
          <p:nvPr>
            <p:ph idx="1"/>
          </p:nvPr>
        </p:nvSpPr>
        <p:spPr/>
        <p:txBody>
          <a:bodyPr/>
          <a:lstStyle/>
          <a:p>
            <a:r>
              <a:rPr lang="en-GB" dirty="0"/>
              <a:t>An introduction to the study of Management</a:t>
            </a:r>
          </a:p>
          <a:p>
            <a:r>
              <a:rPr lang="en-GB" dirty="0"/>
              <a:t>What constitutes an organisation</a:t>
            </a:r>
          </a:p>
          <a:p>
            <a:r>
              <a:rPr lang="en-GB" dirty="0"/>
              <a:t>Why organisations exist</a:t>
            </a:r>
          </a:p>
          <a:p>
            <a:r>
              <a:rPr lang="en-GB" dirty="0"/>
              <a:t>The people-organisation relationship</a:t>
            </a:r>
          </a:p>
          <a:p>
            <a:r>
              <a:rPr lang="en-GB" dirty="0"/>
              <a:t>Some key issues </a:t>
            </a:r>
            <a:r>
              <a:rPr lang="en-GB"/>
              <a:t>affecting organisations</a:t>
            </a:r>
            <a:endParaRPr lang="en-GB" dirty="0"/>
          </a:p>
          <a:p>
            <a:endParaRPr lang="en-GB" dirty="0"/>
          </a:p>
        </p:txBody>
      </p:sp>
    </p:spTree>
    <p:extLst>
      <p:ext uri="{BB962C8B-B14F-4D97-AF65-F5344CB8AC3E}">
        <p14:creationId xmlns:p14="http://schemas.microsoft.com/office/powerpoint/2010/main" val="1182993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65B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GB">
                <a:solidFill>
                  <a:srgbClr val="FFFFFF"/>
                </a:solidFill>
              </a:rPr>
              <a:t>Learning Objectives</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r>
              <a:rPr lang="en-GB">
                <a:solidFill>
                  <a:srgbClr val="FFFFFF"/>
                </a:solidFill>
              </a:rPr>
              <a:t>Activity</a:t>
            </a:r>
          </a:p>
          <a:p>
            <a:endParaRPr lang="en-GB">
              <a:solidFill>
                <a:srgbClr val="FFFFFF"/>
              </a:solidFill>
            </a:endParaRPr>
          </a:p>
          <a:p>
            <a:r>
              <a:rPr lang="en-GB">
                <a:solidFill>
                  <a:srgbClr val="FFFFFF"/>
                </a:solidFill>
              </a:rPr>
              <a:t>What are </a:t>
            </a:r>
            <a:r>
              <a:rPr lang="en-GB" b="1" u="sng">
                <a:solidFill>
                  <a:srgbClr val="FFFFFF"/>
                </a:solidFill>
              </a:rPr>
              <a:t>your</a:t>
            </a:r>
            <a:r>
              <a:rPr lang="en-GB">
                <a:solidFill>
                  <a:srgbClr val="FFFFFF"/>
                </a:solidFill>
              </a:rPr>
              <a:t> top three objectives in relation to this module?  </a:t>
            </a:r>
          </a:p>
          <a:p>
            <a:pPr marL="114300" indent="0">
              <a:buNone/>
            </a:pPr>
            <a:endParaRPr lang="en-GB">
              <a:solidFill>
                <a:srgbClr val="FFFFFF"/>
              </a:solidFill>
            </a:endParaRPr>
          </a:p>
          <a:p>
            <a:r>
              <a:rPr lang="en-GB">
                <a:solidFill>
                  <a:srgbClr val="FFFFFF"/>
                </a:solidFill>
              </a:rPr>
              <a:t>In answering the above question, think about what you want to achieve as a result of studying this module.</a:t>
            </a:r>
          </a:p>
          <a:p>
            <a:endParaRPr lang="en-GB">
              <a:solidFill>
                <a:srgbClr val="FFFFFF"/>
              </a:solidFill>
            </a:endParaRPr>
          </a:p>
        </p:txBody>
      </p:sp>
      <p:pic>
        <p:nvPicPr>
          <p:cNvPr id="5" name="Picture 4" descr="Person with idea concept">
            <a:extLst>
              <a:ext uri="{FF2B5EF4-FFF2-40B4-BE49-F238E27FC236}">
                <a16:creationId xmlns:a16="http://schemas.microsoft.com/office/drawing/2014/main" id="{1BDA4873-65E7-4D90-AFCC-86BDB5AFADC9}"/>
              </a:ext>
            </a:extLst>
          </p:cNvPr>
          <p:cNvPicPr>
            <a:picLocks noChangeAspect="1"/>
          </p:cNvPicPr>
          <p:nvPr/>
        </p:nvPicPr>
        <p:blipFill rotWithShape="1">
          <a:blip r:embed="rId2"/>
          <a:srcRect l="37296" r="28834" b="-1"/>
          <a:stretch/>
        </p:blipFill>
        <p:spPr>
          <a:xfrm>
            <a:off x="5664199" y="10"/>
            <a:ext cx="3479801" cy="6857990"/>
          </a:xfrm>
          <a:prstGeom prst="rect">
            <a:avLst/>
          </a:prstGeom>
        </p:spPr>
      </p:pic>
    </p:spTree>
    <p:extLst>
      <p:ext uri="{BB962C8B-B14F-4D97-AF65-F5344CB8AC3E}">
        <p14:creationId xmlns:p14="http://schemas.microsoft.com/office/powerpoint/2010/main" val="3707758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58B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GB">
                <a:solidFill>
                  <a:srgbClr val="FFFFFF"/>
                </a:solidFill>
              </a:rPr>
              <a:t>The study of Management?</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pPr marL="36900" indent="0">
              <a:buNone/>
            </a:pPr>
            <a:r>
              <a:rPr lang="en-GB">
                <a:solidFill>
                  <a:srgbClr val="FFFFFF"/>
                </a:solidFill>
              </a:rPr>
              <a:t>Activity:</a:t>
            </a:r>
          </a:p>
          <a:p>
            <a:pPr marL="36900" indent="0">
              <a:buNone/>
            </a:pPr>
            <a:r>
              <a:rPr lang="en-GB">
                <a:solidFill>
                  <a:srgbClr val="FFFFFF"/>
                </a:solidFill>
              </a:rPr>
              <a:t>Consider the reasons/benefits of engineers studying management related topics</a:t>
            </a:r>
          </a:p>
          <a:p>
            <a:endParaRPr lang="en-GB">
              <a:solidFill>
                <a:srgbClr val="FFFFFF"/>
              </a:solidFill>
            </a:endParaRPr>
          </a:p>
          <a:p>
            <a:r>
              <a:rPr lang="en-GB">
                <a:solidFill>
                  <a:srgbClr val="FFFFFF"/>
                </a:solidFill>
              </a:rPr>
              <a:t>You want to be paid</a:t>
            </a:r>
          </a:p>
          <a:p>
            <a:r>
              <a:rPr lang="en-GB">
                <a:solidFill>
                  <a:srgbClr val="FFFFFF"/>
                </a:solidFill>
              </a:rPr>
              <a:t>You want to work for an organisation that is successful/stable</a:t>
            </a:r>
          </a:p>
          <a:p>
            <a:r>
              <a:rPr lang="en-GB">
                <a:solidFill>
                  <a:srgbClr val="FFFFFF"/>
                </a:solidFill>
              </a:rPr>
              <a:t>You need appropriate equipment to aid your work</a:t>
            </a:r>
          </a:p>
          <a:p>
            <a:r>
              <a:rPr lang="en-GB">
                <a:solidFill>
                  <a:srgbClr val="FFFFFF"/>
                </a:solidFill>
              </a:rPr>
              <a:t>You need relevant training</a:t>
            </a:r>
          </a:p>
          <a:p>
            <a:pPr marL="114300" indent="0">
              <a:buNone/>
            </a:pPr>
            <a:endParaRPr lang="en-GB">
              <a:solidFill>
                <a:srgbClr val="FFFFFF"/>
              </a:solidFill>
            </a:endParaRPr>
          </a:p>
          <a:p>
            <a:endParaRPr lang="en-GB">
              <a:solidFill>
                <a:srgbClr val="FFFFFF"/>
              </a:solidFill>
            </a:endParaRPr>
          </a:p>
        </p:txBody>
      </p:sp>
      <p:pic>
        <p:nvPicPr>
          <p:cNvPr id="4" name="Picture 3">
            <a:extLst>
              <a:ext uri="{FF2B5EF4-FFF2-40B4-BE49-F238E27FC236}">
                <a16:creationId xmlns:a16="http://schemas.microsoft.com/office/drawing/2014/main" id="{1163B5B9-D6E3-4394-83FA-3BE53E86ACF2}"/>
              </a:ext>
            </a:extLst>
          </p:cNvPr>
          <p:cNvPicPr>
            <a:picLocks noChangeAspect="1"/>
          </p:cNvPicPr>
          <p:nvPr/>
        </p:nvPicPr>
        <p:blipFill rotWithShape="1">
          <a:blip r:embed="rId2"/>
          <a:srcRect l="16852" r="15039"/>
          <a:stretch/>
        </p:blipFill>
        <p:spPr>
          <a:xfrm>
            <a:off x="5664199" y="10"/>
            <a:ext cx="3479801" cy="6857990"/>
          </a:xfrm>
          <a:prstGeom prst="rect">
            <a:avLst/>
          </a:prstGeom>
        </p:spPr>
      </p:pic>
    </p:spTree>
    <p:extLst>
      <p:ext uri="{BB962C8B-B14F-4D97-AF65-F5344CB8AC3E}">
        <p14:creationId xmlns:p14="http://schemas.microsoft.com/office/powerpoint/2010/main" val="107846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36DDE5-4BF8-4809-ADD4-9986728DB11F}"/>
              </a:ext>
            </a:extLst>
          </p:cNvPr>
          <p:cNvPicPr>
            <a:picLocks noChangeAspect="1"/>
          </p:cNvPicPr>
          <p:nvPr/>
        </p:nvPicPr>
        <p:blipFill rotWithShape="1">
          <a:blip r:embed="rId3">
            <a:alphaModFix amt="25000"/>
          </a:blip>
          <a:srcRect t="22129" r="-2" b="21995"/>
          <a:stretch/>
        </p:blipFill>
        <p:spPr>
          <a:xfrm>
            <a:off x="20" y="10"/>
            <a:ext cx="9143980" cy="6857990"/>
          </a:xfrm>
          <a:prstGeom prst="rect">
            <a:avLst/>
          </a:prstGeom>
        </p:spPr>
      </p:pic>
      <p:sp>
        <p:nvSpPr>
          <p:cNvPr id="2" name="Title 1"/>
          <p:cNvSpPr>
            <a:spLocks noGrp="1"/>
          </p:cNvSpPr>
          <p:nvPr>
            <p:ph type="title"/>
          </p:nvPr>
        </p:nvSpPr>
        <p:spPr/>
        <p:txBody>
          <a:bodyPr>
            <a:normAutofit/>
          </a:bodyPr>
          <a:lstStyle/>
          <a:p>
            <a:r>
              <a:rPr lang="en-GB"/>
              <a:t>Further considerations</a:t>
            </a:r>
          </a:p>
        </p:txBody>
      </p:sp>
      <p:sp>
        <p:nvSpPr>
          <p:cNvPr id="3" name="Content Placeholder 2"/>
          <p:cNvSpPr>
            <a:spLocks noGrp="1"/>
          </p:cNvSpPr>
          <p:nvPr>
            <p:ph idx="1"/>
          </p:nvPr>
        </p:nvSpPr>
        <p:spPr/>
        <p:txBody>
          <a:bodyPr anchor="ctr">
            <a:normAutofit fontScale="92500" lnSpcReduction="20000"/>
          </a:bodyPr>
          <a:lstStyle/>
          <a:p>
            <a:r>
              <a:rPr lang="en-GB" sz="2800" dirty="0">
                <a:solidFill>
                  <a:schemeClr val="tx1"/>
                </a:solidFill>
              </a:rPr>
              <a:t>How to get the best out of team work.</a:t>
            </a:r>
          </a:p>
          <a:p>
            <a:endParaRPr lang="en-GB" sz="2800" dirty="0">
              <a:solidFill>
                <a:schemeClr val="tx1"/>
              </a:solidFill>
            </a:endParaRPr>
          </a:p>
          <a:p>
            <a:r>
              <a:rPr lang="en-GB" sz="2800" dirty="0">
                <a:solidFill>
                  <a:schemeClr val="tx1"/>
                </a:solidFill>
              </a:rPr>
              <a:t>Understanding your role within a team or group.</a:t>
            </a:r>
          </a:p>
          <a:p>
            <a:endParaRPr lang="en-GB" sz="2800" dirty="0">
              <a:solidFill>
                <a:schemeClr val="tx1"/>
              </a:solidFill>
            </a:endParaRPr>
          </a:p>
          <a:p>
            <a:r>
              <a:rPr lang="en-GB" sz="2800" dirty="0">
                <a:solidFill>
                  <a:schemeClr val="tx1"/>
                </a:solidFill>
              </a:rPr>
              <a:t>What motivates you and those around you.</a:t>
            </a:r>
          </a:p>
          <a:p>
            <a:endParaRPr lang="en-GB" sz="2800" dirty="0">
              <a:solidFill>
                <a:schemeClr val="tx1"/>
              </a:solidFill>
            </a:endParaRPr>
          </a:p>
          <a:p>
            <a:r>
              <a:rPr lang="en-GB" sz="2800" dirty="0">
                <a:solidFill>
                  <a:schemeClr val="tx1"/>
                </a:solidFill>
              </a:rPr>
              <a:t>How effective are you at communicating?  Are you effective in meetings?  Are you able to delegate tasks?</a:t>
            </a:r>
          </a:p>
          <a:p>
            <a:endParaRPr lang="en-GB" dirty="0"/>
          </a:p>
        </p:txBody>
      </p:sp>
    </p:spTree>
    <p:extLst>
      <p:ext uri="{BB962C8B-B14F-4D97-AF65-F5344CB8AC3E}">
        <p14:creationId xmlns:p14="http://schemas.microsoft.com/office/powerpoint/2010/main" val="15424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38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7767" y="234293"/>
            <a:ext cx="4505270" cy="1499616"/>
          </a:xfrm>
        </p:spPr>
        <p:txBody>
          <a:bodyPr>
            <a:normAutofit/>
          </a:bodyPr>
          <a:lstStyle/>
          <a:p>
            <a:r>
              <a:rPr lang="en-GB" dirty="0">
                <a:solidFill>
                  <a:srgbClr val="FFFFFF"/>
                </a:solidFill>
              </a:rPr>
              <a:t>Further considerations</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61993" y="1733909"/>
            <a:ext cx="4505270" cy="4023360"/>
          </a:xfrm>
        </p:spPr>
        <p:txBody>
          <a:bodyPr>
            <a:noAutofit/>
          </a:bodyPr>
          <a:lstStyle/>
          <a:p>
            <a:r>
              <a:rPr lang="en-GB" dirty="0">
                <a:solidFill>
                  <a:srgbClr val="FFFFFF"/>
                </a:solidFill>
                <a:latin typeface="Arial" panose="020B0604020202020204" pitchFamily="34" charset="0"/>
                <a:cs typeface="Arial" panose="020B0604020202020204" pitchFamily="34" charset="0"/>
              </a:rPr>
              <a:t>Planning:  financial planning, resource planning</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Time management</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Legal entities, legislation</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Organisational structures</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Change management and the effects of change</a:t>
            </a:r>
          </a:p>
          <a:p>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panose="020B0604020202020204" pitchFamily="34" charset="0"/>
                <a:cs typeface="Arial" panose="020B0604020202020204" pitchFamily="34" charset="0"/>
              </a:rPr>
              <a:t>External influences upon organisations</a:t>
            </a:r>
          </a:p>
        </p:txBody>
      </p:sp>
      <p:pic>
        <p:nvPicPr>
          <p:cNvPr id="4" name="Picture 3">
            <a:extLst>
              <a:ext uri="{FF2B5EF4-FFF2-40B4-BE49-F238E27FC236}">
                <a16:creationId xmlns:a16="http://schemas.microsoft.com/office/drawing/2014/main" id="{192F05F4-F882-4E6B-968C-399E231C646D}"/>
              </a:ext>
            </a:extLst>
          </p:cNvPr>
          <p:cNvPicPr>
            <a:picLocks noChangeAspect="1"/>
          </p:cNvPicPr>
          <p:nvPr/>
        </p:nvPicPr>
        <p:blipFill rotWithShape="1">
          <a:blip r:embed="rId2"/>
          <a:srcRect l="9482" r="39393"/>
          <a:stretch/>
        </p:blipFill>
        <p:spPr>
          <a:xfrm>
            <a:off x="5664199" y="10"/>
            <a:ext cx="3479801" cy="6857990"/>
          </a:xfrm>
          <a:prstGeom prst="rect">
            <a:avLst/>
          </a:prstGeom>
        </p:spPr>
      </p:pic>
    </p:spTree>
    <p:extLst>
      <p:ext uri="{BB962C8B-B14F-4D97-AF65-F5344CB8AC3E}">
        <p14:creationId xmlns:p14="http://schemas.microsoft.com/office/powerpoint/2010/main" val="12075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4550113" cy="1499616"/>
          </a:xfrm>
        </p:spPr>
        <p:txBody>
          <a:bodyPr>
            <a:normAutofit/>
          </a:bodyPr>
          <a:lstStyle/>
          <a:p>
            <a:r>
              <a:rPr lang="en-GB" dirty="0"/>
              <a:t>What is an organisation?</a:t>
            </a:r>
          </a:p>
        </p:txBody>
      </p:sp>
      <p:sp>
        <p:nvSpPr>
          <p:cNvPr id="3" name="Content Placeholder 2"/>
          <p:cNvSpPr>
            <a:spLocks noGrp="1"/>
          </p:cNvSpPr>
          <p:nvPr>
            <p:ph idx="1"/>
          </p:nvPr>
        </p:nvSpPr>
        <p:spPr>
          <a:xfrm>
            <a:off x="768096" y="2286000"/>
            <a:ext cx="4550113" cy="4023360"/>
          </a:xfrm>
        </p:spPr>
        <p:txBody>
          <a:bodyPr>
            <a:normAutofit/>
          </a:bodyPr>
          <a:lstStyle/>
          <a:p>
            <a:r>
              <a:rPr lang="en-GB" sz="1900"/>
              <a:t>an organisation is a clearly bounded group (or groups) </a:t>
            </a:r>
            <a:r>
              <a:rPr lang="en-GB" sz="1900" b="1"/>
              <a:t>People</a:t>
            </a:r>
            <a:r>
              <a:rPr lang="en-GB" sz="1900"/>
              <a:t> interacting together to achieve a particular </a:t>
            </a:r>
            <a:r>
              <a:rPr lang="en-GB" sz="1900" b="1"/>
              <a:t>goal</a:t>
            </a:r>
            <a:r>
              <a:rPr lang="en-GB" sz="1900"/>
              <a:t> (or goals) in a formally </a:t>
            </a:r>
            <a:r>
              <a:rPr lang="en-GB" sz="1900" b="1"/>
              <a:t>structured</a:t>
            </a:r>
            <a:r>
              <a:rPr lang="en-GB" sz="1900"/>
              <a:t> and </a:t>
            </a:r>
            <a:r>
              <a:rPr lang="en-GB" sz="1900" b="1"/>
              <a:t>Co-ordinated </a:t>
            </a:r>
            <a:r>
              <a:rPr lang="en-GB" sz="1900"/>
              <a:t>way. (Mullins, 2010)</a:t>
            </a:r>
          </a:p>
          <a:p>
            <a:endParaRPr lang="en-GB" sz="1900"/>
          </a:p>
          <a:p>
            <a:r>
              <a:rPr lang="en-GB" sz="1900"/>
              <a:t>a system of co-operative human activities(Barnard, 1938)</a:t>
            </a:r>
          </a:p>
          <a:p>
            <a:endParaRPr lang="en-GB" sz="1900"/>
          </a:p>
          <a:p>
            <a:r>
              <a:rPr lang="en-GB" sz="1900"/>
              <a:t>Social arrangements for the controlled performance of collective goals (Buchanan &amp; </a:t>
            </a:r>
            <a:r>
              <a:rPr lang="en-GB" sz="1900" err="1"/>
              <a:t>Huczynski</a:t>
            </a:r>
            <a:r>
              <a:rPr lang="en-GB" sz="1900"/>
              <a:t>, 1991)</a:t>
            </a:r>
          </a:p>
        </p:txBody>
      </p:sp>
      <p:pic>
        <p:nvPicPr>
          <p:cNvPr id="5" name="Picture 4" descr="Red toy person in front of two lines of white figures">
            <a:extLst>
              <a:ext uri="{FF2B5EF4-FFF2-40B4-BE49-F238E27FC236}">
                <a16:creationId xmlns:a16="http://schemas.microsoft.com/office/drawing/2014/main" id="{1342DD29-5400-458C-9486-B5C69AD0B209}"/>
              </a:ext>
            </a:extLst>
          </p:cNvPr>
          <p:cNvPicPr>
            <a:picLocks noChangeAspect="1"/>
          </p:cNvPicPr>
          <p:nvPr/>
        </p:nvPicPr>
        <p:blipFill rotWithShape="1">
          <a:blip r:embed="rId2"/>
          <a:srcRect l="35247" r="31391"/>
          <a:stretch/>
        </p:blipFill>
        <p:spPr>
          <a:xfrm>
            <a:off x="5664199" y="10"/>
            <a:ext cx="3479800" cy="6857990"/>
          </a:xfrm>
          <a:prstGeom prst="rect">
            <a:avLst/>
          </a:prstGeom>
        </p:spPr>
      </p:pic>
    </p:spTree>
    <p:extLst>
      <p:ext uri="{BB962C8B-B14F-4D97-AF65-F5344CB8AC3E}">
        <p14:creationId xmlns:p14="http://schemas.microsoft.com/office/powerpoint/2010/main" val="103112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32F698-812A-4E60-B749-3E646FE8F4F1}"/>
              </a:ext>
            </a:extLst>
          </p:cNvPr>
          <p:cNvPicPr>
            <a:picLocks noChangeAspect="1"/>
          </p:cNvPicPr>
          <p:nvPr/>
        </p:nvPicPr>
        <p:blipFill rotWithShape="1">
          <a:blip r:embed="rId2"/>
          <a:srcRect t="29253" r="9091" b="275"/>
          <a:stretch/>
        </p:blipFill>
        <p:spPr>
          <a:xfrm>
            <a:off x="20" y="10"/>
            <a:ext cx="9143980" cy="6857990"/>
          </a:xfrm>
          <a:prstGeom prst="rect">
            <a:avLst/>
          </a:prstGeom>
        </p:spPr>
      </p:pic>
      <p:sp>
        <p:nvSpPr>
          <p:cNvPr id="13" name="Rectangle 8">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title"/>
          </p:nvPr>
        </p:nvSpPr>
        <p:spPr>
          <a:xfrm>
            <a:off x="768096" y="585216"/>
            <a:ext cx="4550112" cy="1499616"/>
          </a:xfrm>
        </p:spPr>
        <p:txBody>
          <a:bodyPr>
            <a:normAutofit/>
          </a:bodyPr>
          <a:lstStyle/>
          <a:p>
            <a:r>
              <a:rPr lang="en-GB">
                <a:solidFill>
                  <a:srgbClr val="000000"/>
                </a:solidFill>
              </a:rPr>
              <a:t>Operating sectors</a:t>
            </a:r>
          </a:p>
        </p:txBody>
      </p:sp>
      <p:cxnSp>
        <p:nvCxnSpPr>
          <p:cNvPr id="14" name="Straight Connector 10">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50112" cy="4023360"/>
          </a:xfrm>
        </p:spPr>
        <p:txBody>
          <a:bodyPr>
            <a:normAutofit/>
          </a:bodyPr>
          <a:lstStyle/>
          <a:p>
            <a:r>
              <a:rPr lang="en-GB">
                <a:solidFill>
                  <a:srgbClr val="000000"/>
                </a:solidFill>
              </a:rPr>
              <a:t>Organisations operate in the:</a:t>
            </a:r>
          </a:p>
          <a:p>
            <a:pPr marL="114300" indent="0">
              <a:buNone/>
            </a:pPr>
            <a:endParaRPr lang="en-GB">
              <a:solidFill>
                <a:srgbClr val="000000"/>
              </a:solidFill>
            </a:endParaRPr>
          </a:p>
          <a:p>
            <a:pPr marL="571500" indent="-457200">
              <a:buAutoNum type="arabicPeriod"/>
            </a:pPr>
            <a:r>
              <a:rPr lang="en-GB" b="1">
                <a:solidFill>
                  <a:srgbClr val="000000"/>
                </a:solidFill>
              </a:rPr>
              <a:t>Private</a:t>
            </a:r>
            <a:r>
              <a:rPr lang="en-GB">
                <a:solidFill>
                  <a:srgbClr val="000000"/>
                </a:solidFill>
              </a:rPr>
              <a:t> Sector where profit is normally the main goal  e.g.  Ford, Vauxhall</a:t>
            </a:r>
          </a:p>
          <a:p>
            <a:pPr marL="571500" indent="-457200">
              <a:buAutoNum type="arabicPeriod"/>
            </a:pPr>
            <a:r>
              <a:rPr lang="en-GB" b="1">
                <a:solidFill>
                  <a:srgbClr val="000000"/>
                </a:solidFill>
              </a:rPr>
              <a:t>Public</a:t>
            </a:r>
            <a:r>
              <a:rPr lang="en-GB">
                <a:solidFill>
                  <a:srgbClr val="000000"/>
                </a:solidFill>
              </a:rPr>
              <a:t> Sector which is government owned e.g. Police, Civil service, hospitals, parts of the rail service</a:t>
            </a:r>
          </a:p>
          <a:p>
            <a:pPr marL="571500" indent="-457200">
              <a:buAutoNum type="arabicPeriod"/>
            </a:pPr>
            <a:r>
              <a:rPr lang="en-GB" b="1">
                <a:solidFill>
                  <a:srgbClr val="000000"/>
                </a:solidFill>
              </a:rPr>
              <a:t>Not-for-profit</a:t>
            </a:r>
            <a:r>
              <a:rPr lang="en-GB">
                <a:solidFill>
                  <a:srgbClr val="000000"/>
                </a:solidFill>
              </a:rPr>
              <a:t> basis e.g. a charity, local groups</a:t>
            </a:r>
          </a:p>
          <a:p>
            <a:pPr marL="571500" indent="-457200">
              <a:buAutoNum type="arabicPeriod"/>
            </a:pPr>
            <a:endParaRPr lang="en-GB">
              <a:solidFill>
                <a:srgbClr val="000000"/>
              </a:solidFill>
            </a:endParaRPr>
          </a:p>
        </p:txBody>
      </p:sp>
    </p:spTree>
    <p:extLst>
      <p:ext uri="{BB962C8B-B14F-4D97-AF65-F5344CB8AC3E}">
        <p14:creationId xmlns:p14="http://schemas.microsoft.com/office/powerpoint/2010/main" val="113862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68095" y="585216"/>
            <a:ext cx="5329309" cy="1499616"/>
          </a:xfrm>
        </p:spPr>
        <p:txBody>
          <a:bodyPr>
            <a:normAutofit/>
          </a:bodyPr>
          <a:lstStyle/>
          <a:p>
            <a:pPr eaLnBrk="1" hangingPunct="1"/>
            <a:r>
              <a:rPr lang="en-GB" sz="3700" b="1"/>
              <a:t>Why do organisations exist?</a:t>
            </a:r>
            <a:br>
              <a:rPr lang="en-GB" sz="3700" b="1"/>
            </a:br>
            <a:endParaRPr lang="en-US" sz="3700" b="1"/>
          </a:p>
        </p:txBody>
      </p:sp>
      <p:sp>
        <p:nvSpPr>
          <p:cNvPr id="4099" name="Rectangle 3"/>
          <p:cNvSpPr>
            <a:spLocks noGrp="1" noChangeArrowheads="1"/>
          </p:cNvSpPr>
          <p:nvPr>
            <p:ph idx="1"/>
          </p:nvPr>
        </p:nvSpPr>
        <p:spPr>
          <a:xfrm>
            <a:off x="768096" y="2286000"/>
            <a:ext cx="5329308" cy="4023360"/>
          </a:xfrm>
        </p:spPr>
        <p:txBody>
          <a:bodyPr>
            <a:normAutofit/>
          </a:bodyPr>
          <a:lstStyle/>
          <a:p>
            <a:pPr marL="0" indent="0" eaLnBrk="1" hangingPunct="1"/>
            <a:endParaRPr lang="en-GB" dirty="0"/>
          </a:p>
          <a:p>
            <a:pPr marL="0" indent="0" eaLnBrk="1" hangingPunct="1">
              <a:buNone/>
            </a:pPr>
            <a:r>
              <a:rPr lang="en-GB" b="1" dirty="0"/>
              <a:t>To achieve a purpose, goal or objective</a:t>
            </a:r>
          </a:p>
          <a:p>
            <a:pPr marL="0" indent="0" eaLnBrk="1" hangingPunct="1">
              <a:buNone/>
            </a:pPr>
            <a:r>
              <a:rPr lang="en-GB" dirty="0"/>
              <a:t>e.g. to make a profit or perhaps to benefit people. </a:t>
            </a:r>
          </a:p>
          <a:p>
            <a:pPr marL="0" indent="0" eaLnBrk="1" hangingPunct="1">
              <a:buNone/>
            </a:pPr>
            <a:endParaRPr lang="en-GB" dirty="0"/>
          </a:p>
          <a:p>
            <a:pPr marL="0" indent="0" eaLnBrk="1" hangingPunct="1">
              <a:buNone/>
            </a:pPr>
            <a:r>
              <a:rPr lang="en-GB" dirty="0"/>
              <a:t>To do this they need a </a:t>
            </a:r>
            <a:r>
              <a:rPr lang="en-GB" b="1" dirty="0"/>
              <a:t>structure </a:t>
            </a:r>
            <a:r>
              <a:rPr lang="en-GB" dirty="0"/>
              <a:t>to bring individuals together to help achieve the objective. </a:t>
            </a:r>
          </a:p>
          <a:p>
            <a:pPr marL="0" indent="0" eaLnBrk="1" hangingPunct="1">
              <a:buNone/>
            </a:pPr>
            <a:endParaRPr lang="en-GB" b="1" dirty="0"/>
          </a:p>
          <a:p>
            <a:pPr marL="0" indent="0" eaLnBrk="1" hangingPunct="1">
              <a:buNone/>
            </a:pPr>
            <a:endParaRPr lang="en-GB" b="1" dirty="0"/>
          </a:p>
          <a:p>
            <a:pPr marL="0" indent="0" eaLnBrk="1" hangingPunct="1">
              <a:buNone/>
            </a:pPr>
            <a:endParaRPr lang="en-GB" dirty="0"/>
          </a:p>
        </p:txBody>
      </p:sp>
      <p:pic>
        <p:nvPicPr>
          <p:cNvPr id="15362" name="Picture 2" descr="C:\Users\bus-ad1\AppData\Local\Microsoft\Windows\Temporary Internet Files\Content.IE5\XTVVG3RM\1280px-Ford_Motor_Company_Logo.svg[1].pn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603822" y="1131622"/>
            <a:ext cx="1920240" cy="768096"/>
          </a:xfrm>
          <a:prstGeom prst="rect">
            <a:avLst/>
          </a:prstGeom>
          <a:noFill/>
          <a:extLst>
            <a:ext uri="{909E8E84-426E-40dd-AFC4-6F175D3DCCD1}">
              <a14:hiddenFill xmlns:a14="http://schemas.microsoft.com/office/drawing/2010/main" xmlns="">
                <a:solidFill>
                  <a:srgbClr val="FFFFFF"/>
                </a:solidFill>
              </a14:hiddenFill>
            </a:ext>
          </a:extLst>
        </p:spPr>
      </p:pic>
      <p:pic>
        <p:nvPicPr>
          <p:cNvPr id="15363" name="Picture 3" descr="C:\Users\bus-ad1\AppData\Local\Microsoft\Windows\Temporary Internet Files\Content.IE5\HT2WP4JJ\800px-Sign_hospital.svg[1].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679036" y="2552128"/>
            <a:ext cx="1769813" cy="1752115"/>
          </a:xfrm>
          <a:prstGeom prst="rect">
            <a:avLst/>
          </a:prstGeom>
          <a:noFill/>
          <a:extLst>
            <a:ext uri="{909E8E84-426E-40dd-AFC4-6F175D3DCCD1}">
              <a14:hiddenFill xmlns:a14="http://schemas.microsoft.com/office/drawing/2010/main" xmlns="">
                <a:solidFill>
                  <a:srgbClr val="FFFFFF"/>
                </a:solidFill>
              </a14:hiddenFill>
            </a:ext>
          </a:extLst>
        </p:spPr>
      </p:pic>
      <p:pic>
        <p:nvPicPr>
          <p:cNvPr id="15364" name="Picture 4" descr="C:\Users\bus-ad1\AppData\Local\Microsoft\Windows\Temporary Internet Files\Content.IE5\GGEUIMCR\donate-654328_640[1].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6699028" y="4465806"/>
            <a:ext cx="1729829" cy="175211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155895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0" name="Rectangle 75">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3A8B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511" name="Straight Connector 76">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1507" name="Rectangle 3"/>
          <p:cNvSpPr>
            <a:spLocks noGrp="1" noChangeArrowheads="1"/>
          </p:cNvSpPr>
          <p:nvPr>
            <p:ph idx="1"/>
          </p:nvPr>
        </p:nvSpPr>
        <p:spPr>
          <a:xfrm>
            <a:off x="768096" y="2286000"/>
            <a:ext cx="2843784" cy="3931920"/>
          </a:xfrm>
        </p:spPr>
        <p:txBody>
          <a:bodyPr>
            <a:normAutofit/>
          </a:bodyPr>
          <a:lstStyle/>
          <a:p>
            <a:pPr eaLnBrk="1" hangingPunct="1">
              <a:buFontTx/>
              <a:buNone/>
            </a:pPr>
            <a:r>
              <a:rPr lang="en-AU" sz="1100" b="1">
                <a:solidFill>
                  <a:srgbClr val="FFFFFF"/>
                </a:solidFill>
                <a:latin typeface="Arial" panose="020B0604020202020204" pitchFamily="34" charset="0"/>
                <a:cs typeface="Arial" panose="020B0604020202020204" pitchFamily="34" charset="0"/>
              </a:rPr>
              <a:t>Key issues affecting organisations:</a:t>
            </a:r>
          </a:p>
          <a:p>
            <a:pPr eaLnBrk="1" hangingPunct="1">
              <a:buFontTx/>
              <a:buNone/>
            </a:pPr>
            <a:endParaRPr lang="en-AU" sz="1100">
              <a:solidFill>
                <a:srgbClr val="FFFFFF"/>
              </a:solidFill>
              <a:latin typeface="Arial" panose="020B0604020202020204" pitchFamily="34" charset="0"/>
              <a:cs typeface="Arial" panose="020B0604020202020204" pitchFamily="34" charset="0"/>
            </a:endParaRPr>
          </a:p>
          <a:p>
            <a:pPr eaLnBrk="1" hangingPunct="1"/>
            <a:r>
              <a:rPr lang="en-AU" sz="1100">
                <a:solidFill>
                  <a:srgbClr val="FFFFFF"/>
                </a:solidFill>
                <a:latin typeface="Arial" panose="020B0604020202020204" pitchFamily="34" charset="0"/>
                <a:cs typeface="Arial" panose="020B0604020202020204" pitchFamily="34" charset="0"/>
              </a:rPr>
              <a:t>Globalisation</a:t>
            </a:r>
          </a:p>
          <a:p>
            <a:pPr eaLnBrk="1" hangingPunct="1"/>
            <a:endParaRPr lang="en-AU" sz="1100">
              <a:solidFill>
                <a:srgbClr val="FFFFFF"/>
              </a:solidFill>
              <a:latin typeface="Arial" panose="020B0604020202020204" pitchFamily="34" charset="0"/>
              <a:cs typeface="Arial" panose="020B0604020202020204" pitchFamily="34" charset="0"/>
            </a:endParaRPr>
          </a:p>
          <a:p>
            <a:pPr eaLnBrk="1" hangingPunct="1"/>
            <a:r>
              <a:rPr lang="en-AU" sz="1100">
                <a:solidFill>
                  <a:srgbClr val="FFFFFF"/>
                </a:solidFill>
                <a:latin typeface="Arial" panose="020B0604020202020204" pitchFamily="34" charset="0"/>
                <a:cs typeface="Arial" panose="020B0604020202020204" pitchFamily="34" charset="0"/>
              </a:rPr>
              <a:t>Changing nature of work and the workforce</a:t>
            </a:r>
          </a:p>
          <a:p>
            <a:pPr eaLnBrk="1" hangingPunct="1"/>
            <a:endParaRPr lang="en-AU" sz="1100">
              <a:solidFill>
                <a:srgbClr val="FFFFFF"/>
              </a:solidFill>
              <a:latin typeface="Arial" panose="020B0604020202020204" pitchFamily="34" charset="0"/>
              <a:cs typeface="Arial" panose="020B0604020202020204" pitchFamily="34" charset="0"/>
            </a:endParaRPr>
          </a:p>
          <a:p>
            <a:pPr eaLnBrk="1" hangingPunct="1"/>
            <a:r>
              <a:rPr lang="en-AU" sz="1100">
                <a:solidFill>
                  <a:srgbClr val="FFFFFF"/>
                </a:solidFill>
                <a:latin typeface="Arial" panose="020B0604020202020204" pitchFamily="34" charset="0"/>
                <a:cs typeface="Arial" panose="020B0604020202020204" pitchFamily="34" charset="0"/>
              </a:rPr>
              <a:t>Changing nature of relationships between employers and employees</a:t>
            </a:r>
          </a:p>
          <a:p>
            <a:pPr eaLnBrk="1" hangingPunct="1"/>
            <a:endParaRPr lang="en-AU" sz="1100">
              <a:solidFill>
                <a:srgbClr val="FFFFFF"/>
              </a:solidFill>
              <a:latin typeface="Arial" panose="020B0604020202020204" pitchFamily="34" charset="0"/>
              <a:cs typeface="Arial" panose="020B0604020202020204" pitchFamily="34" charset="0"/>
            </a:endParaRPr>
          </a:p>
          <a:p>
            <a:pPr eaLnBrk="1" hangingPunct="1"/>
            <a:r>
              <a:rPr lang="en-AU" sz="1100">
                <a:solidFill>
                  <a:srgbClr val="FFFFFF"/>
                </a:solidFill>
                <a:latin typeface="Arial" panose="020B0604020202020204" pitchFamily="34" charset="0"/>
                <a:cs typeface="Arial" panose="020B0604020202020204" pitchFamily="34" charset="0"/>
              </a:rPr>
              <a:t>Managing change </a:t>
            </a:r>
          </a:p>
          <a:p>
            <a:pPr eaLnBrk="1" hangingPunct="1"/>
            <a:endParaRPr lang="en-AU" sz="1100">
              <a:solidFill>
                <a:srgbClr val="FFFFFF"/>
              </a:solidFill>
              <a:latin typeface="Arial" panose="020B0604020202020204" pitchFamily="34" charset="0"/>
              <a:cs typeface="Arial" panose="020B0604020202020204" pitchFamily="34" charset="0"/>
            </a:endParaRPr>
          </a:p>
          <a:p>
            <a:pPr eaLnBrk="1" hangingPunct="1"/>
            <a:r>
              <a:rPr lang="en-AU" sz="1100">
                <a:solidFill>
                  <a:srgbClr val="FFFFFF"/>
                </a:solidFill>
                <a:latin typeface="Arial" panose="020B0604020202020204" pitchFamily="34" charset="0"/>
                <a:cs typeface="Arial" panose="020B0604020202020204" pitchFamily="34" charset="0"/>
              </a:rPr>
              <a:t>The impact of world events</a:t>
            </a:r>
          </a:p>
          <a:p>
            <a:pPr eaLnBrk="1" hangingPunct="1"/>
            <a:endParaRPr lang="en-AU" sz="1100" dirty="0">
              <a:solidFill>
                <a:srgbClr val="FFFFFF"/>
              </a:solidFill>
            </a:endParaRPr>
          </a:p>
        </p:txBody>
      </p:sp>
      <p:pic>
        <p:nvPicPr>
          <p:cNvPr id="3" name="Picture 2">
            <a:extLst>
              <a:ext uri="{FF2B5EF4-FFF2-40B4-BE49-F238E27FC236}">
                <a16:creationId xmlns:a16="http://schemas.microsoft.com/office/drawing/2014/main" id="{F4F629A2-0FBA-4F3F-8AA7-62A2883121FD}"/>
              </a:ext>
            </a:extLst>
          </p:cNvPr>
          <p:cNvPicPr>
            <a:picLocks noChangeAspect="1"/>
          </p:cNvPicPr>
          <p:nvPr/>
        </p:nvPicPr>
        <p:blipFill rotWithShape="1">
          <a:blip r:embed="rId3"/>
          <a:srcRect l="1529" r="3" b="3"/>
          <a:stretch/>
        </p:blipFill>
        <p:spPr>
          <a:xfrm>
            <a:off x="4572000" y="640080"/>
            <a:ext cx="4091940" cy="5577840"/>
          </a:xfrm>
          <a:prstGeom prst="rect">
            <a:avLst/>
          </a:prstGeom>
        </p:spPr>
      </p:pic>
      <p:sp>
        <p:nvSpPr>
          <p:cNvPr id="21508" name="Footer Placeholder 3"/>
          <p:cNvSpPr>
            <a:spLocks noGrp="1"/>
          </p:cNvSpPr>
          <p:nvPr>
            <p:ph type="ftr" sz="quarter" idx="11"/>
          </p:nvPr>
        </p:nvSpPr>
        <p:spPr>
          <a:xfrm>
            <a:off x="3632199" y="6470704"/>
            <a:ext cx="4426094" cy="274320"/>
          </a:xfrm>
          <a:prstGeom prst="rect">
            <a:avLst/>
          </a:prstGeom>
        </p:spPr>
        <p:txBody>
          <a:bodyPr>
            <a:normAutofit fontScale="47500" lnSpcReduction="20000"/>
          </a:bodyPr>
          <a:lstStyle/>
          <a:p>
            <a:pPr>
              <a:lnSpc>
                <a:spcPct val="90000"/>
              </a:lnSpc>
              <a:spcAft>
                <a:spcPts val="600"/>
              </a:spcAft>
            </a:pPr>
            <a:r>
              <a:rPr lang="en-GB" sz="300" dirty="0"/>
              <a:t>© 2011 John Wiley &amp; Sons Ltd.</a:t>
            </a:r>
          </a:p>
          <a:p>
            <a:pPr>
              <a:lnSpc>
                <a:spcPct val="90000"/>
              </a:lnSpc>
              <a:spcAft>
                <a:spcPts val="600"/>
              </a:spcAft>
            </a:pPr>
            <a:r>
              <a:rPr lang="en-GB" sz="300" dirty="0"/>
              <a:t>www.wileyeurope.com/college/french</a:t>
            </a:r>
          </a:p>
          <a:p>
            <a:pPr>
              <a:lnSpc>
                <a:spcPct val="90000"/>
              </a:lnSpc>
              <a:spcAft>
                <a:spcPts val="600"/>
              </a:spcAft>
            </a:pPr>
            <a:endParaRPr lang="en-GB" sz="300" dirty="0"/>
          </a:p>
          <a:p>
            <a:pPr>
              <a:lnSpc>
                <a:spcPct val="90000"/>
              </a:lnSpc>
              <a:spcAft>
                <a:spcPts val="600"/>
              </a:spcAft>
            </a:pPr>
            <a:endParaRPr lang="en-US" sz="300" dirty="0"/>
          </a:p>
          <a:p>
            <a:pPr>
              <a:lnSpc>
                <a:spcPct val="90000"/>
              </a:lnSpc>
              <a:spcAft>
                <a:spcPts val="600"/>
              </a:spcAft>
            </a:pPr>
            <a:endParaRPr lang="en-US" sz="300" dirty="0"/>
          </a:p>
        </p:txBody>
      </p:sp>
      <p:sp>
        <p:nvSpPr>
          <p:cNvPr id="21506" name="Slide Number Placeholder 4"/>
          <p:cNvSpPr>
            <a:spLocks noGrp="1"/>
          </p:cNvSpPr>
          <p:nvPr>
            <p:ph type="sldNum" sz="quarter" idx="12"/>
          </p:nvPr>
        </p:nvSpPr>
        <p:spPr>
          <a:xfrm>
            <a:off x="8127999" y="6470704"/>
            <a:ext cx="730251" cy="274320"/>
          </a:xfrm>
          <a:prstGeom prst="rect">
            <a:avLst/>
          </a:prstGeom>
        </p:spPr>
        <p:txBody>
          <a:bodyPr>
            <a:normAutofit/>
          </a:bodyPr>
          <a:lstStyle/>
          <a:p>
            <a:pPr>
              <a:spcAft>
                <a:spcPts val="600"/>
              </a:spcAft>
            </a:pPr>
            <a:fld id="{A9FD68BD-0537-48C4-B77A-D82FDBBEDBE9}" type="slidenum">
              <a:rPr lang="en-US"/>
              <a:pPr>
                <a:spcAft>
                  <a:spcPts val="600"/>
                </a:spcAft>
              </a:pPr>
              <a:t>14</a:t>
            </a:fld>
            <a:endParaRPr lang="en-US"/>
          </a:p>
        </p:txBody>
      </p:sp>
    </p:spTree>
    <p:extLst>
      <p:ext uri="{BB962C8B-B14F-4D97-AF65-F5344CB8AC3E}">
        <p14:creationId xmlns:p14="http://schemas.microsoft.com/office/powerpoint/2010/main" val="3339358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anim calcmode="lin" valueType="num">
                                      <p:cBhvr additive="base">
                                        <p:cTn id="19"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07">
                                            <p:txEl>
                                              <p:pRg st="6" end="6"/>
                                            </p:txEl>
                                          </p:spTgt>
                                        </p:tgtEl>
                                        <p:attrNameLst>
                                          <p:attrName>style.visibility</p:attrName>
                                        </p:attrNameLst>
                                      </p:cBhvr>
                                      <p:to>
                                        <p:strVal val="visible"/>
                                      </p:to>
                                    </p:set>
                                    <p:anim calcmode="lin" valueType="num">
                                      <p:cBhvr additive="base">
                                        <p:cTn id="25" dur="5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07">
                                            <p:txEl>
                                              <p:pRg st="8" end="8"/>
                                            </p:txEl>
                                          </p:spTgt>
                                        </p:tgtEl>
                                        <p:attrNameLst>
                                          <p:attrName>style.visibility</p:attrName>
                                        </p:attrNameLst>
                                      </p:cBhvr>
                                      <p:to>
                                        <p:strVal val="visible"/>
                                      </p:to>
                                    </p:set>
                                    <p:anim calcmode="lin" valueType="num">
                                      <p:cBhvr additive="base">
                                        <p:cTn id="31" dur="500" fill="hold"/>
                                        <p:tgtEl>
                                          <p:spTgt spid="2150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07">
                                            <p:txEl>
                                              <p:pRg st="10" end="10"/>
                                            </p:txEl>
                                          </p:spTgt>
                                        </p:tgtEl>
                                        <p:attrNameLst>
                                          <p:attrName>style.visibility</p:attrName>
                                        </p:attrNameLst>
                                      </p:cBhvr>
                                      <p:to>
                                        <p:strVal val="visible"/>
                                      </p:to>
                                    </p:set>
                                    <p:anim calcmode="lin" valueType="num">
                                      <p:cBhvr additive="base">
                                        <p:cTn id="37" dur="500" fill="hold"/>
                                        <p:tgtEl>
                                          <p:spTgt spid="21507">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5C5B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Rectangle 4"/>
          <p:cNvSpPr>
            <a:spLocks noGrp="1" noChangeArrowheads="1"/>
          </p:cNvSpPr>
          <p:nvPr>
            <p:ph type="title"/>
          </p:nvPr>
        </p:nvSpPr>
        <p:spPr>
          <a:xfrm>
            <a:off x="768096" y="585216"/>
            <a:ext cx="2834314" cy="1499616"/>
          </a:xfrm>
        </p:spPr>
        <p:txBody>
          <a:bodyPr>
            <a:normAutofit/>
          </a:bodyPr>
          <a:lstStyle/>
          <a:p>
            <a:pPr eaLnBrk="1" hangingPunct="1"/>
            <a:r>
              <a:rPr lang="en-AU" sz="2800" b="1">
                <a:solidFill>
                  <a:srgbClr val="FFFFFF"/>
                </a:solidFill>
              </a:rPr>
              <a:t>Moving from traditional </a:t>
            </a:r>
            <a:br>
              <a:rPr lang="en-AU" sz="2800" b="1">
                <a:solidFill>
                  <a:srgbClr val="FFFFFF"/>
                </a:solidFill>
              </a:rPr>
            </a:br>
            <a:r>
              <a:rPr lang="en-AU" sz="2800" b="1">
                <a:solidFill>
                  <a:srgbClr val="FFFFFF"/>
                </a:solidFill>
              </a:rPr>
              <a:t>to re-engineered values (i)</a:t>
            </a:r>
          </a:p>
        </p:txBody>
      </p:sp>
      <p:cxnSp>
        <p:nvCxnSpPr>
          <p:cNvPr id="77" name="Straight Connector 76">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8" name="Rectangle 3"/>
          <p:cNvSpPr>
            <a:spLocks noGrp="1" noChangeArrowheads="1"/>
          </p:cNvSpPr>
          <p:nvPr>
            <p:ph idx="1"/>
          </p:nvPr>
        </p:nvSpPr>
        <p:spPr>
          <a:xfrm>
            <a:off x="768096" y="2286000"/>
            <a:ext cx="2843784" cy="3931920"/>
          </a:xfrm>
        </p:spPr>
        <p:txBody>
          <a:bodyPr>
            <a:normAutofit/>
          </a:bodyPr>
          <a:lstStyle/>
          <a:p>
            <a:pPr eaLnBrk="1" hangingPunct="1">
              <a:buFontTx/>
              <a:buNone/>
              <a:defRPr/>
            </a:pPr>
            <a:r>
              <a:rPr lang="en-AU" b="1">
                <a:solidFill>
                  <a:srgbClr val="FFFFFF"/>
                </a:solidFill>
                <a:latin typeface="+mj-lt"/>
              </a:rPr>
              <a:t>Traditional work values</a:t>
            </a:r>
          </a:p>
          <a:p>
            <a:pPr eaLnBrk="1" hangingPunct="1">
              <a:defRPr/>
            </a:pPr>
            <a:r>
              <a:rPr lang="en-AU">
                <a:solidFill>
                  <a:srgbClr val="FFFFFF"/>
                </a:solidFill>
                <a:latin typeface="+mj-lt"/>
              </a:rPr>
              <a:t>The boss pays our salary; keep the boss happy</a:t>
            </a:r>
          </a:p>
          <a:p>
            <a:pPr eaLnBrk="1" hangingPunct="1">
              <a:defRPr/>
            </a:pPr>
            <a:r>
              <a:rPr lang="en-AU">
                <a:solidFill>
                  <a:srgbClr val="FFFFFF"/>
                </a:solidFill>
                <a:latin typeface="+mj-lt"/>
              </a:rPr>
              <a:t>To keep your job, stay quiet, don’t make waves</a:t>
            </a:r>
          </a:p>
          <a:p>
            <a:pPr eaLnBrk="1" hangingPunct="1">
              <a:defRPr/>
            </a:pPr>
            <a:r>
              <a:rPr lang="en-AU">
                <a:solidFill>
                  <a:srgbClr val="FFFFFF"/>
                </a:solidFill>
                <a:latin typeface="+mj-lt"/>
              </a:rPr>
              <a:t>When things go wrong, pass problems to others</a:t>
            </a:r>
          </a:p>
          <a:p>
            <a:pPr eaLnBrk="1" hangingPunct="1">
              <a:defRPr/>
            </a:pPr>
            <a:r>
              <a:rPr lang="en-AU">
                <a:solidFill>
                  <a:srgbClr val="FFFFFF"/>
                </a:solidFill>
                <a:latin typeface="+mj-lt"/>
              </a:rPr>
              <a:t>A good manager builds an empire</a:t>
            </a:r>
          </a:p>
          <a:p>
            <a:pPr eaLnBrk="1" hangingPunct="1">
              <a:defRPr/>
            </a:pPr>
            <a:r>
              <a:rPr lang="en-AU">
                <a:solidFill>
                  <a:srgbClr val="FFFFFF"/>
                </a:solidFill>
                <a:latin typeface="+mj-lt"/>
              </a:rPr>
              <a:t>The future is predictable; past success means future success</a:t>
            </a:r>
          </a:p>
        </p:txBody>
      </p:sp>
      <p:pic>
        <p:nvPicPr>
          <p:cNvPr id="17410" name="Picture 2" descr="C:\Users\bus-ad1\AppData\Local\Microsoft\Windows\Temporary Internet Files\Content.IE5\HT2WP4JJ\439705-royalty-free-rf-clip-art-illustration-of-a-cartoon-old-man-holding-a-trumpet-up-to-his-ear[1].jpg"/>
          <p:cNvPicPr>
            <a:picLocks noChangeAspect="1" noChangeArrowheads="1"/>
          </p:cNvPicPr>
          <p:nvPr/>
        </p:nvPicPr>
        <p:blipFill rotWithShape="1">
          <a:blip r:embed="rId3">
            <a:extLst>
              <a:ext uri="{28A0092B-C50C-407E-A947-70E740481C1C}">
                <a14:useLocalDpi xmlns:a14="http://schemas.microsoft.com/office/drawing/2010/main" val="0"/>
              </a:ext>
            </a:extLst>
          </a:blip>
          <a:srcRect l="13766" r="11947" b="3"/>
          <a:stretch/>
        </p:blipFill>
        <p:spPr bwMode="auto">
          <a:xfrm>
            <a:off x="4572000" y="640080"/>
            <a:ext cx="4091940" cy="5577840"/>
          </a:xfrm>
          <a:prstGeom prst="rect">
            <a:avLst/>
          </a:prstGeom>
          <a:noFill/>
          <a:extLst>
            <a:ext uri="{909E8E84-426E-40dd-AFC4-6F175D3DCCD1}">
              <a14:hiddenFill xmlns:a14="http://schemas.microsoft.com/office/drawing/2010/main" xmlns="">
                <a:solidFill>
                  <a:srgbClr val="FFFFFF"/>
                </a:solidFill>
              </a14:hiddenFill>
            </a:ext>
          </a:extLst>
        </p:spPr>
      </p:pic>
      <p:sp>
        <p:nvSpPr>
          <p:cNvPr id="22533" name="Footer Placeholder 3"/>
          <p:cNvSpPr>
            <a:spLocks noGrp="1"/>
          </p:cNvSpPr>
          <p:nvPr>
            <p:ph type="ftr" sz="quarter" idx="11"/>
          </p:nvPr>
        </p:nvSpPr>
        <p:spPr>
          <a:xfrm>
            <a:off x="3632199" y="6470704"/>
            <a:ext cx="4426094" cy="274320"/>
          </a:xfrm>
          <a:prstGeom prst="rect">
            <a:avLst/>
          </a:prstGeom>
        </p:spPr>
        <p:txBody>
          <a:bodyPr>
            <a:normAutofit fontScale="47500" lnSpcReduction="20000"/>
          </a:bodyPr>
          <a:lstStyle/>
          <a:p>
            <a:pPr>
              <a:lnSpc>
                <a:spcPct val="90000"/>
              </a:lnSpc>
              <a:spcAft>
                <a:spcPts val="600"/>
              </a:spcAft>
            </a:pPr>
            <a:r>
              <a:rPr lang="en-GB" sz="300"/>
              <a:t>© 2011 John Wiley &amp; Sons Ltd.</a:t>
            </a:r>
          </a:p>
          <a:p>
            <a:pPr>
              <a:lnSpc>
                <a:spcPct val="90000"/>
              </a:lnSpc>
              <a:spcAft>
                <a:spcPts val="600"/>
              </a:spcAft>
            </a:pPr>
            <a:r>
              <a:rPr lang="en-GB" sz="300"/>
              <a:t>www.wileyeurope.com/college/french</a:t>
            </a:r>
          </a:p>
          <a:p>
            <a:pPr>
              <a:lnSpc>
                <a:spcPct val="90000"/>
              </a:lnSpc>
              <a:spcAft>
                <a:spcPts val="600"/>
              </a:spcAft>
            </a:pPr>
            <a:endParaRPr lang="en-GB" sz="300"/>
          </a:p>
          <a:p>
            <a:pPr>
              <a:lnSpc>
                <a:spcPct val="90000"/>
              </a:lnSpc>
              <a:spcAft>
                <a:spcPts val="600"/>
              </a:spcAft>
            </a:pPr>
            <a:endParaRPr lang="en-US" sz="300"/>
          </a:p>
          <a:p>
            <a:pPr>
              <a:lnSpc>
                <a:spcPct val="90000"/>
              </a:lnSpc>
              <a:spcAft>
                <a:spcPts val="600"/>
              </a:spcAft>
            </a:pPr>
            <a:endParaRPr lang="en-US" sz="300"/>
          </a:p>
        </p:txBody>
      </p:sp>
      <p:sp>
        <p:nvSpPr>
          <p:cNvPr id="22530" name="Slide Number Placeholder 4"/>
          <p:cNvSpPr>
            <a:spLocks noGrp="1"/>
          </p:cNvSpPr>
          <p:nvPr>
            <p:ph type="sldNum" sz="quarter" idx="12"/>
          </p:nvPr>
        </p:nvSpPr>
        <p:spPr>
          <a:xfrm>
            <a:off x="8127999" y="6470704"/>
            <a:ext cx="730251" cy="274320"/>
          </a:xfrm>
          <a:prstGeom prst="rect">
            <a:avLst/>
          </a:prstGeom>
        </p:spPr>
        <p:txBody>
          <a:bodyPr>
            <a:normAutofit/>
          </a:bodyPr>
          <a:lstStyle/>
          <a:p>
            <a:endParaRPr lang="en-US" dirty="0"/>
          </a:p>
        </p:txBody>
      </p:sp>
    </p:spTree>
    <p:extLst>
      <p:ext uri="{BB962C8B-B14F-4D97-AF65-F5344CB8AC3E}">
        <p14:creationId xmlns:p14="http://schemas.microsoft.com/office/powerpoint/2010/main" val="13143943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3C54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4"/>
          <p:cNvSpPr>
            <a:spLocks noGrp="1" noChangeArrowheads="1"/>
          </p:cNvSpPr>
          <p:nvPr>
            <p:ph type="title"/>
          </p:nvPr>
        </p:nvSpPr>
        <p:spPr>
          <a:xfrm>
            <a:off x="768096" y="585216"/>
            <a:ext cx="2834314" cy="1499616"/>
          </a:xfrm>
        </p:spPr>
        <p:txBody>
          <a:bodyPr>
            <a:normAutofit/>
          </a:bodyPr>
          <a:lstStyle/>
          <a:p>
            <a:pPr eaLnBrk="1" hangingPunct="1"/>
            <a:r>
              <a:rPr lang="en-AU" sz="2800" b="1">
                <a:solidFill>
                  <a:srgbClr val="FFFFFF"/>
                </a:solidFill>
              </a:rPr>
              <a:t>Moving from traditional to </a:t>
            </a:r>
            <a:br>
              <a:rPr lang="en-AU" sz="2800" b="1">
                <a:solidFill>
                  <a:srgbClr val="FFFFFF"/>
                </a:solidFill>
              </a:rPr>
            </a:br>
            <a:r>
              <a:rPr lang="en-AU" sz="2800" b="1">
                <a:solidFill>
                  <a:srgbClr val="FFFFFF"/>
                </a:solidFill>
              </a:rPr>
              <a:t>re-engineered values (ii)</a:t>
            </a:r>
          </a:p>
        </p:txBody>
      </p:sp>
      <p:cxnSp>
        <p:nvCxnSpPr>
          <p:cNvPr id="140" name="Straight Connector 13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3"/>
          <p:cNvSpPr>
            <a:spLocks noGrp="1" noChangeArrowheads="1"/>
          </p:cNvSpPr>
          <p:nvPr>
            <p:ph idx="1"/>
          </p:nvPr>
        </p:nvSpPr>
        <p:spPr>
          <a:xfrm>
            <a:off x="768096" y="2286000"/>
            <a:ext cx="2843784" cy="3931920"/>
          </a:xfrm>
        </p:spPr>
        <p:txBody>
          <a:bodyPr>
            <a:normAutofit/>
          </a:bodyPr>
          <a:lstStyle/>
          <a:p>
            <a:pPr eaLnBrk="1" hangingPunct="1">
              <a:buFontTx/>
              <a:buNone/>
              <a:defRPr/>
            </a:pPr>
            <a:r>
              <a:rPr lang="en-AU" sz="1900" b="1" dirty="0">
                <a:solidFill>
                  <a:srgbClr val="FFFFFF"/>
                </a:solidFill>
                <a:latin typeface="+mj-lt"/>
              </a:rPr>
              <a:t>Re-engineered work values</a:t>
            </a:r>
          </a:p>
          <a:p>
            <a:pPr eaLnBrk="1" hangingPunct="1">
              <a:defRPr/>
            </a:pPr>
            <a:r>
              <a:rPr lang="en-AU" sz="1900" dirty="0">
                <a:solidFill>
                  <a:srgbClr val="FFFFFF"/>
                </a:solidFill>
                <a:latin typeface="+mj-lt"/>
              </a:rPr>
              <a:t>Customers pay our salary; keep them happy</a:t>
            </a:r>
          </a:p>
          <a:p>
            <a:pPr eaLnBrk="1" hangingPunct="1">
              <a:defRPr/>
            </a:pPr>
            <a:r>
              <a:rPr lang="en-AU" sz="1900" dirty="0">
                <a:solidFill>
                  <a:srgbClr val="FFFFFF"/>
                </a:solidFill>
                <a:latin typeface="+mj-lt"/>
              </a:rPr>
              <a:t>All of our jobs depend on the value we create</a:t>
            </a:r>
          </a:p>
          <a:p>
            <a:pPr eaLnBrk="1" hangingPunct="1">
              <a:defRPr/>
            </a:pPr>
            <a:r>
              <a:rPr lang="en-AU" sz="1900" dirty="0">
                <a:solidFill>
                  <a:srgbClr val="FFFFFF"/>
                </a:solidFill>
                <a:latin typeface="+mj-lt"/>
              </a:rPr>
              <a:t>Accept ownership of problems; help solve them</a:t>
            </a:r>
          </a:p>
          <a:p>
            <a:pPr eaLnBrk="1" hangingPunct="1">
              <a:defRPr/>
            </a:pPr>
            <a:r>
              <a:rPr lang="en-AU" sz="1900" dirty="0">
                <a:solidFill>
                  <a:srgbClr val="FFFFFF"/>
                </a:solidFill>
                <a:latin typeface="+mj-lt"/>
              </a:rPr>
              <a:t>A good manager helps build teams</a:t>
            </a:r>
          </a:p>
          <a:p>
            <a:pPr eaLnBrk="1" hangingPunct="1">
              <a:defRPr/>
            </a:pPr>
            <a:r>
              <a:rPr lang="en-AU" sz="1900" dirty="0">
                <a:solidFill>
                  <a:srgbClr val="FFFFFF"/>
                </a:solidFill>
                <a:latin typeface="+mj-lt"/>
              </a:rPr>
              <a:t>The future is uncertain; constant learning is </a:t>
            </a:r>
            <a:br>
              <a:rPr lang="en-AU" sz="1900" dirty="0">
                <a:solidFill>
                  <a:srgbClr val="FFFFFF"/>
                </a:solidFill>
                <a:latin typeface="+mj-lt"/>
              </a:rPr>
            </a:br>
            <a:r>
              <a:rPr lang="en-AU" sz="1900" dirty="0">
                <a:solidFill>
                  <a:srgbClr val="FFFFFF"/>
                </a:solidFill>
                <a:latin typeface="+mj-lt"/>
              </a:rPr>
              <a:t>the key to future success</a:t>
            </a:r>
          </a:p>
        </p:txBody>
      </p:sp>
      <p:pic>
        <p:nvPicPr>
          <p:cNvPr id="18434" name="Picture 2" descr="C:\Users\bus-ad1\AppData\Local\Microsoft\Windows\Temporary Internet Files\Content.IE5\XTVVG3RM\8273664657_a7c00f5821_z[1].jpg"/>
          <p:cNvPicPr>
            <a:picLocks noChangeAspect="1" noChangeArrowheads="1"/>
          </p:cNvPicPr>
          <p:nvPr/>
        </p:nvPicPr>
        <p:blipFill rotWithShape="1">
          <a:blip r:embed="rId3">
            <a:extLst>
              <a:ext uri="{28A0092B-C50C-407E-A947-70E740481C1C}">
                <a14:useLocalDpi xmlns:a14="http://schemas.microsoft.com/office/drawing/2010/main" val="0"/>
              </a:ext>
            </a:extLst>
          </a:blip>
          <a:srcRect l="12753" r="13889" b="3"/>
          <a:stretch/>
        </p:blipFill>
        <p:spPr bwMode="auto">
          <a:xfrm>
            <a:off x="4572000" y="640080"/>
            <a:ext cx="4091940" cy="5717648"/>
          </a:xfrm>
          <a:prstGeom prst="rect">
            <a:avLst/>
          </a:prstGeom>
          <a:noFill/>
          <a:extLst>
            <a:ext uri="{909E8E84-426E-40dd-AFC4-6F175D3DCCD1}">
              <a14:hiddenFill xmlns:a14="http://schemas.microsoft.com/office/drawing/2010/main" xmlns="">
                <a:solidFill>
                  <a:srgbClr val="FFFFFF"/>
                </a:solidFill>
              </a14:hiddenFill>
            </a:ext>
          </a:extLst>
        </p:spPr>
      </p:pic>
      <p:sp>
        <p:nvSpPr>
          <p:cNvPr id="23557" name="Footer Placeholder 3"/>
          <p:cNvSpPr>
            <a:spLocks noGrp="1"/>
          </p:cNvSpPr>
          <p:nvPr>
            <p:ph type="ftr" sz="quarter" idx="11"/>
          </p:nvPr>
        </p:nvSpPr>
        <p:spPr>
          <a:xfrm>
            <a:off x="3632199" y="6470704"/>
            <a:ext cx="4426094" cy="274320"/>
          </a:xfrm>
          <a:prstGeom prst="rect">
            <a:avLst/>
          </a:prstGeom>
        </p:spPr>
        <p:txBody>
          <a:bodyPr>
            <a:normAutofit fontScale="47500" lnSpcReduction="20000"/>
          </a:bodyPr>
          <a:lstStyle/>
          <a:p>
            <a:pPr>
              <a:lnSpc>
                <a:spcPct val="90000"/>
              </a:lnSpc>
              <a:spcAft>
                <a:spcPts val="600"/>
              </a:spcAft>
            </a:pPr>
            <a:r>
              <a:rPr lang="en-GB" sz="300"/>
              <a:t>© 2011 John Wiley &amp; Sons Ltd.</a:t>
            </a:r>
          </a:p>
          <a:p>
            <a:pPr>
              <a:lnSpc>
                <a:spcPct val="90000"/>
              </a:lnSpc>
              <a:spcAft>
                <a:spcPts val="600"/>
              </a:spcAft>
            </a:pPr>
            <a:r>
              <a:rPr lang="en-GB" sz="300"/>
              <a:t>www.wileyeurope.com/college/french</a:t>
            </a:r>
          </a:p>
          <a:p>
            <a:pPr>
              <a:lnSpc>
                <a:spcPct val="90000"/>
              </a:lnSpc>
              <a:spcAft>
                <a:spcPts val="600"/>
              </a:spcAft>
            </a:pPr>
            <a:endParaRPr lang="en-GB" sz="300"/>
          </a:p>
          <a:p>
            <a:pPr>
              <a:lnSpc>
                <a:spcPct val="90000"/>
              </a:lnSpc>
              <a:spcAft>
                <a:spcPts val="600"/>
              </a:spcAft>
            </a:pPr>
            <a:endParaRPr lang="en-US" sz="300"/>
          </a:p>
          <a:p>
            <a:pPr>
              <a:lnSpc>
                <a:spcPct val="90000"/>
              </a:lnSpc>
              <a:spcAft>
                <a:spcPts val="600"/>
              </a:spcAft>
            </a:pPr>
            <a:endParaRPr lang="en-US" sz="300"/>
          </a:p>
        </p:txBody>
      </p:sp>
      <p:sp>
        <p:nvSpPr>
          <p:cNvPr id="23554" name="Slide Number Placeholder 4"/>
          <p:cNvSpPr>
            <a:spLocks noGrp="1"/>
          </p:cNvSpPr>
          <p:nvPr>
            <p:ph type="sldNum" sz="quarter" idx="12"/>
          </p:nvPr>
        </p:nvSpPr>
        <p:spPr>
          <a:xfrm>
            <a:off x="8127999" y="6470704"/>
            <a:ext cx="730251" cy="274320"/>
          </a:xfrm>
          <a:prstGeom prst="rect">
            <a:avLst/>
          </a:prstGeom>
        </p:spPr>
        <p:txBody>
          <a:bodyPr>
            <a:normAutofit/>
          </a:bodyPr>
          <a:lstStyle/>
          <a:p>
            <a:endParaRPr lang="en-US" dirty="0"/>
          </a:p>
        </p:txBody>
      </p:sp>
    </p:spTree>
    <p:extLst>
      <p:ext uri="{BB962C8B-B14F-4D97-AF65-F5344CB8AC3E}">
        <p14:creationId xmlns:p14="http://schemas.microsoft.com/office/powerpoint/2010/main" val="33083189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1" name="Rectangle 6"/>
          <p:cNvSpPr>
            <a:spLocks noGrp="1" noChangeArrowheads="1"/>
          </p:cNvSpPr>
          <p:nvPr>
            <p:ph type="title"/>
          </p:nvPr>
        </p:nvSpPr>
        <p:spPr>
          <a:xfrm>
            <a:off x="429768" y="4608575"/>
            <a:ext cx="3931920" cy="1765715"/>
          </a:xfrm>
        </p:spPr>
        <p:txBody>
          <a:bodyPr lIns="91418" tIns="45710" rIns="91418" bIns="45710">
            <a:normAutofit/>
          </a:bodyPr>
          <a:lstStyle/>
          <a:p>
            <a:pPr algn="r" eaLnBrk="1" hangingPunct="1"/>
            <a:r>
              <a:rPr lang="en-AU" sz="3200" b="1">
                <a:solidFill>
                  <a:srgbClr val="FFFFFF"/>
                </a:solidFill>
              </a:rPr>
              <a:t>The changing nature of </a:t>
            </a:r>
            <a:br>
              <a:rPr lang="en-AU" sz="3200" b="1">
                <a:solidFill>
                  <a:srgbClr val="FFFFFF"/>
                </a:solidFill>
              </a:rPr>
            </a:br>
            <a:r>
              <a:rPr lang="en-AU" sz="3200" b="1">
                <a:solidFill>
                  <a:srgbClr val="FFFFFF"/>
                </a:solidFill>
              </a:rPr>
              <a:t>employer-employee relations</a:t>
            </a:r>
          </a:p>
        </p:txBody>
      </p:sp>
      <p:pic>
        <p:nvPicPr>
          <p:cNvPr id="2" name="Picture 1">
            <a:extLst>
              <a:ext uri="{FF2B5EF4-FFF2-40B4-BE49-F238E27FC236}">
                <a16:creationId xmlns:a16="http://schemas.microsoft.com/office/drawing/2014/main" id="{B3EE2D6A-5258-4789-AEEF-397523B1EC86}"/>
              </a:ext>
            </a:extLst>
          </p:cNvPr>
          <p:cNvPicPr>
            <a:picLocks noChangeAspect="1"/>
          </p:cNvPicPr>
          <p:nvPr/>
        </p:nvPicPr>
        <p:blipFill rotWithShape="1">
          <a:blip r:embed="rId3"/>
          <a:srcRect t="5548" r="3" b="3727"/>
          <a:stretch/>
        </p:blipFill>
        <p:spPr>
          <a:xfrm>
            <a:off x="245660" y="321733"/>
            <a:ext cx="4266015" cy="3899748"/>
          </a:xfrm>
          <a:prstGeom prst="rect">
            <a:avLst/>
          </a:prstGeom>
        </p:spPr>
      </p:pic>
      <p:sp>
        <p:nvSpPr>
          <p:cNvPr id="77" name="Rectangle 76">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6E6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2" name="Rectangle 3"/>
          <p:cNvSpPr>
            <a:spLocks noGrp="1" noChangeArrowheads="1"/>
          </p:cNvSpPr>
          <p:nvPr>
            <p:ph idx="1"/>
          </p:nvPr>
        </p:nvSpPr>
        <p:spPr>
          <a:xfrm>
            <a:off x="4995798" y="974875"/>
            <a:ext cx="3543430" cy="4852362"/>
          </a:xfrm>
        </p:spPr>
        <p:txBody>
          <a:bodyPr anchor="ctr">
            <a:normAutofit/>
          </a:bodyPr>
          <a:lstStyle/>
          <a:p>
            <a:pPr eaLnBrk="1" hangingPunct="1">
              <a:buFontTx/>
              <a:buNone/>
            </a:pPr>
            <a:endParaRPr lang="en-AU" b="1" dirty="0">
              <a:solidFill>
                <a:srgbClr val="FFFFFF"/>
              </a:solidFill>
              <a:latin typeface="Helvetica" pitchFamily="34" charset="0"/>
            </a:endParaRPr>
          </a:p>
          <a:p>
            <a:pPr eaLnBrk="1" hangingPunct="1">
              <a:buFontTx/>
              <a:buNone/>
            </a:pPr>
            <a:endParaRPr lang="en-AU" b="1" dirty="0">
              <a:solidFill>
                <a:srgbClr val="FFFFFF"/>
              </a:solidFill>
              <a:latin typeface="Helvetica" pitchFamily="34" charset="0"/>
            </a:endParaRPr>
          </a:p>
          <a:p>
            <a:pPr eaLnBrk="1" hangingPunct="1">
              <a:buFontTx/>
              <a:buNone/>
            </a:pPr>
            <a:endParaRPr lang="en-AU" b="1" dirty="0">
              <a:solidFill>
                <a:srgbClr val="FFFFFF"/>
              </a:solidFill>
              <a:latin typeface="Helvetica" pitchFamily="34" charset="0"/>
            </a:endParaRPr>
          </a:p>
          <a:p>
            <a:pPr eaLnBrk="1" hangingPunct="1">
              <a:buFontTx/>
              <a:buNone/>
            </a:pPr>
            <a:r>
              <a:rPr lang="en-AU" dirty="0">
                <a:solidFill>
                  <a:srgbClr val="FFFFFF"/>
                </a:solidFill>
              </a:rPr>
              <a:t> Work-life balance</a:t>
            </a:r>
          </a:p>
          <a:p>
            <a:pPr eaLnBrk="1" hangingPunct="1"/>
            <a:r>
              <a:rPr lang="en-AU" dirty="0">
                <a:solidFill>
                  <a:srgbClr val="FFFFFF"/>
                </a:solidFill>
              </a:rPr>
              <a:t>Outsourcing</a:t>
            </a:r>
          </a:p>
          <a:p>
            <a:pPr eaLnBrk="1" hangingPunct="1"/>
            <a:r>
              <a:rPr lang="en-AU" dirty="0">
                <a:solidFill>
                  <a:srgbClr val="FFFFFF"/>
                </a:solidFill>
              </a:rPr>
              <a:t>‘Casualisation’ of the workforce</a:t>
            </a:r>
          </a:p>
          <a:p>
            <a:pPr eaLnBrk="1" hangingPunct="1"/>
            <a:r>
              <a:rPr lang="en-AU" dirty="0">
                <a:solidFill>
                  <a:srgbClr val="FFFFFF"/>
                </a:solidFill>
              </a:rPr>
              <a:t>Teleworking</a:t>
            </a:r>
          </a:p>
        </p:txBody>
      </p:sp>
      <p:sp>
        <p:nvSpPr>
          <p:cNvPr id="27654" name="Footer Placeholder 3"/>
          <p:cNvSpPr>
            <a:spLocks noGrp="1"/>
          </p:cNvSpPr>
          <p:nvPr>
            <p:ph type="ftr" sz="quarter" idx="11"/>
          </p:nvPr>
        </p:nvSpPr>
        <p:spPr>
          <a:xfrm>
            <a:off x="4220118" y="6535157"/>
            <a:ext cx="3838175" cy="274320"/>
          </a:xfrm>
          <a:prstGeom prst="rect">
            <a:avLst/>
          </a:prstGeom>
        </p:spPr>
        <p:txBody>
          <a:bodyPr>
            <a:normAutofit fontScale="47500" lnSpcReduction="20000"/>
          </a:bodyPr>
          <a:lstStyle/>
          <a:p>
            <a:pPr>
              <a:lnSpc>
                <a:spcPct val="90000"/>
              </a:lnSpc>
              <a:spcAft>
                <a:spcPts val="600"/>
              </a:spcAft>
            </a:pPr>
            <a:r>
              <a:rPr lang="en-GB" sz="300"/>
              <a:t>© 2011 John Wiley &amp; Sons Ltd.</a:t>
            </a:r>
          </a:p>
          <a:p>
            <a:pPr>
              <a:lnSpc>
                <a:spcPct val="90000"/>
              </a:lnSpc>
              <a:spcAft>
                <a:spcPts val="600"/>
              </a:spcAft>
            </a:pPr>
            <a:r>
              <a:rPr lang="en-GB" sz="300"/>
              <a:t>www.wileyeurope.com/college/french</a:t>
            </a:r>
          </a:p>
          <a:p>
            <a:pPr>
              <a:lnSpc>
                <a:spcPct val="90000"/>
              </a:lnSpc>
              <a:spcAft>
                <a:spcPts val="600"/>
              </a:spcAft>
            </a:pPr>
            <a:endParaRPr lang="en-GB" sz="300"/>
          </a:p>
          <a:p>
            <a:pPr>
              <a:lnSpc>
                <a:spcPct val="90000"/>
              </a:lnSpc>
              <a:spcAft>
                <a:spcPts val="600"/>
              </a:spcAft>
            </a:pPr>
            <a:endParaRPr lang="en-US" sz="300"/>
          </a:p>
          <a:p>
            <a:pPr>
              <a:lnSpc>
                <a:spcPct val="90000"/>
              </a:lnSpc>
              <a:spcAft>
                <a:spcPts val="600"/>
              </a:spcAft>
            </a:pPr>
            <a:endParaRPr lang="en-US" sz="300"/>
          </a:p>
        </p:txBody>
      </p:sp>
      <p:sp>
        <p:nvSpPr>
          <p:cNvPr id="27650" name="Slide Number Placeholder 4"/>
          <p:cNvSpPr>
            <a:spLocks noGrp="1"/>
          </p:cNvSpPr>
          <p:nvPr>
            <p:ph type="sldNum" sz="quarter" idx="12"/>
          </p:nvPr>
        </p:nvSpPr>
        <p:spPr>
          <a:xfrm>
            <a:off x="8127999" y="6535157"/>
            <a:ext cx="730251" cy="274320"/>
          </a:xfrm>
          <a:prstGeom prst="rect">
            <a:avLst/>
          </a:prstGeom>
        </p:spPr>
        <p:txBody>
          <a:bodyPr>
            <a:normAutofit/>
          </a:bodyPr>
          <a:lstStyle/>
          <a:p>
            <a:endParaRPr lang="en-US" dirty="0"/>
          </a:p>
        </p:txBody>
      </p:sp>
    </p:spTree>
    <p:extLst>
      <p:ext uri="{BB962C8B-B14F-4D97-AF65-F5344CB8AC3E}">
        <p14:creationId xmlns:p14="http://schemas.microsoft.com/office/powerpoint/2010/main" val="3057633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2">
                                            <p:txEl>
                                              <p:pRg st="3" end="3"/>
                                            </p:txEl>
                                          </p:spTgt>
                                        </p:tgtEl>
                                        <p:attrNameLst>
                                          <p:attrName>style.visibility</p:attrName>
                                        </p:attrNameLst>
                                      </p:cBhvr>
                                      <p:to>
                                        <p:strVal val="visible"/>
                                      </p:to>
                                    </p:set>
                                    <p:anim calcmode="lin" valueType="num">
                                      <p:cBhvr additive="base">
                                        <p:cTn id="7" dur="500" fill="hold"/>
                                        <p:tgtEl>
                                          <p:spTgt spid="2765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652">
                                            <p:txEl>
                                              <p:pRg st="4" end="4"/>
                                            </p:txEl>
                                          </p:spTgt>
                                        </p:tgtEl>
                                        <p:attrNameLst>
                                          <p:attrName>style.visibility</p:attrName>
                                        </p:attrNameLst>
                                      </p:cBhvr>
                                      <p:to>
                                        <p:strVal val="visible"/>
                                      </p:to>
                                    </p:set>
                                    <p:anim calcmode="lin" valueType="num">
                                      <p:cBhvr additive="base">
                                        <p:cTn id="13" dur="500" fill="hold"/>
                                        <p:tgtEl>
                                          <p:spTgt spid="2765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7652">
                                            <p:txEl>
                                              <p:pRg st="5" end="5"/>
                                            </p:txEl>
                                          </p:spTgt>
                                        </p:tgtEl>
                                        <p:attrNameLst>
                                          <p:attrName>style.visibility</p:attrName>
                                        </p:attrNameLst>
                                      </p:cBhvr>
                                      <p:to>
                                        <p:strVal val="visible"/>
                                      </p:to>
                                    </p:set>
                                    <p:anim calcmode="lin" valueType="num">
                                      <p:cBhvr additive="base">
                                        <p:cTn id="19" dur="500" fill="hold"/>
                                        <p:tgtEl>
                                          <p:spTgt spid="2765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7652">
                                            <p:txEl>
                                              <p:pRg st="6" end="6"/>
                                            </p:txEl>
                                          </p:spTgt>
                                        </p:tgtEl>
                                        <p:attrNameLst>
                                          <p:attrName>style.visibility</p:attrName>
                                        </p:attrNameLst>
                                      </p:cBhvr>
                                      <p:to>
                                        <p:strVal val="visible"/>
                                      </p:to>
                                    </p:set>
                                    <p:anim calcmode="lin" valueType="num">
                                      <p:cBhvr additive="base">
                                        <p:cTn id="25" dur="500" fill="hold"/>
                                        <p:tgtEl>
                                          <p:spTgt spid="2765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765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E26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4505270" cy="1499616"/>
          </a:xfrm>
        </p:spPr>
        <p:txBody>
          <a:bodyPr>
            <a:normAutofit/>
          </a:bodyPr>
          <a:lstStyle/>
          <a:p>
            <a:r>
              <a:rPr lang="en-GB" sz="3700">
                <a:solidFill>
                  <a:srgbClr val="FFFFFF"/>
                </a:solidFill>
              </a:rPr>
              <a:t>The people-organisation relationship</a:t>
            </a: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4505270" cy="4023360"/>
          </a:xfrm>
        </p:spPr>
        <p:txBody>
          <a:bodyPr>
            <a:normAutofit/>
          </a:bodyPr>
          <a:lstStyle/>
          <a:p>
            <a:r>
              <a:rPr lang="en-GB" dirty="0">
                <a:solidFill>
                  <a:srgbClr val="FFFFFF"/>
                </a:solidFill>
              </a:rPr>
              <a:t>People generally respond in the manner in which they are treated</a:t>
            </a:r>
          </a:p>
          <a:p>
            <a:endParaRPr lang="en-GB" dirty="0">
              <a:solidFill>
                <a:srgbClr val="FFFFFF"/>
              </a:solidFill>
            </a:endParaRPr>
          </a:p>
          <a:p>
            <a:pPr marL="114300" indent="0">
              <a:buNone/>
            </a:pPr>
            <a:r>
              <a:rPr lang="en-GB" dirty="0">
                <a:solidFill>
                  <a:srgbClr val="FFFFFF"/>
                </a:solidFill>
              </a:rPr>
              <a:t>Many problems in the people-organisation relationship arise not so much from what management does, but from the manner in which it is done</a:t>
            </a:r>
          </a:p>
          <a:p>
            <a:pPr marL="114300" indent="0">
              <a:buNone/>
            </a:pPr>
            <a:endParaRPr lang="en-GB" dirty="0">
              <a:solidFill>
                <a:srgbClr val="FFFFFF"/>
              </a:solidFill>
            </a:endParaRPr>
          </a:p>
        </p:txBody>
      </p:sp>
      <p:pic>
        <p:nvPicPr>
          <p:cNvPr id="5" name="Picture 4" descr="Red toy person in front of two lines of white figures">
            <a:extLst>
              <a:ext uri="{FF2B5EF4-FFF2-40B4-BE49-F238E27FC236}">
                <a16:creationId xmlns:a16="http://schemas.microsoft.com/office/drawing/2014/main" id="{8E1A557F-10EC-44E3-A083-122170DBBA24}"/>
              </a:ext>
            </a:extLst>
          </p:cNvPr>
          <p:cNvPicPr>
            <a:picLocks noChangeAspect="1"/>
          </p:cNvPicPr>
          <p:nvPr/>
        </p:nvPicPr>
        <p:blipFill rotWithShape="1">
          <a:blip r:embed="rId2"/>
          <a:srcRect l="35247" r="31391"/>
          <a:stretch/>
        </p:blipFill>
        <p:spPr>
          <a:xfrm>
            <a:off x="5664199" y="10"/>
            <a:ext cx="3479801" cy="6857990"/>
          </a:xfrm>
          <a:prstGeom prst="rect">
            <a:avLst/>
          </a:prstGeom>
        </p:spPr>
      </p:pic>
    </p:spTree>
    <p:extLst>
      <p:ext uri="{BB962C8B-B14F-4D97-AF65-F5344CB8AC3E}">
        <p14:creationId xmlns:p14="http://schemas.microsoft.com/office/powerpoint/2010/main" val="198359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C7437-7BA6-4315-9E87-EB73C93875B3}"/>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1500" b="1">
                <a:solidFill>
                  <a:srgbClr val="FFFFFF"/>
                </a:solidFill>
              </a:rPr>
              <a:t>The people–organisation relationship  </a:t>
            </a:r>
            <a:br>
              <a:rPr lang="en-US" sz="1500" b="1">
                <a:solidFill>
                  <a:srgbClr val="FFFFFF"/>
                </a:solidFill>
              </a:rPr>
            </a:br>
            <a:br>
              <a:rPr lang="en-US" sz="1500">
                <a:solidFill>
                  <a:srgbClr val="FFFFFF"/>
                </a:solidFill>
              </a:rPr>
            </a:br>
            <a:br>
              <a:rPr lang="en-US" sz="1500">
                <a:solidFill>
                  <a:srgbClr val="FFFFFF"/>
                </a:solidFill>
              </a:rPr>
            </a:br>
            <a:r>
              <a:rPr lang="en-US" sz="1500">
                <a:solidFill>
                  <a:srgbClr val="FFFFFF"/>
                </a:solidFill>
              </a:rPr>
              <a:t>The psychological contract: possible examples of individual and organisational expectations</a:t>
            </a:r>
            <a:br>
              <a:rPr lang="en-US" sz="1500">
                <a:solidFill>
                  <a:srgbClr val="FFFFFF"/>
                </a:solidFill>
              </a:rPr>
            </a:br>
            <a:br>
              <a:rPr lang="en-US" sz="1500">
                <a:solidFill>
                  <a:srgbClr val="FFFFFF"/>
                </a:solidFill>
              </a:rPr>
            </a:br>
            <a:r>
              <a:rPr lang="en-US" sz="1500">
                <a:solidFill>
                  <a:srgbClr val="FFFFFF"/>
                </a:solidFill>
              </a:rPr>
              <a:t>Think of 3  </a:t>
            </a:r>
            <a:br>
              <a:rPr lang="en-US" sz="1500">
                <a:solidFill>
                  <a:srgbClr val="FFFFFF"/>
                </a:solidFill>
              </a:rPr>
            </a:br>
            <a:br>
              <a:rPr lang="en-US" sz="1500">
                <a:solidFill>
                  <a:srgbClr val="FFFFFF"/>
                </a:solidFill>
              </a:rPr>
            </a:br>
            <a:endParaRPr lang="en-US" sz="1500">
              <a:solidFill>
                <a:srgbClr val="FFFFFF"/>
              </a:solidFill>
            </a:endParaRPr>
          </a:p>
        </p:txBody>
      </p:sp>
      <p:pic>
        <p:nvPicPr>
          <p:cNvPr id="4" name="Picture 3" descr="Diagram&#10;&#10;Description automatically generated">
            <a:extLst>
              <a:ext uri="{FF2B5EF4-FFF2-40B4-BE49-F238E27FC236}">
                <a16:creationId xmlns:a16="http://schemas.microsoft.com/office/drawing/2014/main" id="{6299337A-DFF6-4F2D-881A-BB5002F884F2}"/>
              </a:ext>
            </a:extLst>
          </p:cNvPr>
          <p:cNvPicPr>
            <a:picLocks noChangeAspect="1"/>
          </p:cNvPicPr>
          <p:nvPr/>
        </p:nvPicPr>
        <p:blipFill rotWithShape="1">
          <a:blip r:embed="rId3"/>
          <a:srcRect t="20736" r="-3" b="11158"/>
          <a:stretch/>
        </p:blipFill>
        <p:spPr>
          <a:xfrm>
            <a:off x="245660" y="321733"/>
            <a:ext cx="4266015" cy="3899748"/>
          </a:xfrm>
          <a:prstGeom prst="rect">
            <a:avLst/>
          </a:prstGeom>
        </p:spPr>
      </p:pic>
      <p:sp>
        <p:nvSpPr>
          <p:cNvPr id="33" name="Rectangle 3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9878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AFD0DAF1-D6DB-4527-A512-F79ED0012C87}"/>
              </a:ext>
            </a:extLst>
          </p:cNvPr>
          <p:cNvSpPr txBox="1"/>
          <p:nvPr/>
        </p:nvSpPr>
        <p:spPr>
          <a:xfrm>
            <a:off x="4995798" y="974875"/>
            <a:ext cx="3543430"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cap="all" spc="200" baseline="0">
                <a:solidFill>
                  <a:srgbClr val="FFFFFF"/>
                </a:solidFill>
              </a:rPr>
              <a:t>Have you heard the expression ‘treat others as you would wish to be treated yourself?’ </a:t>
            </a:r>
            <a:br>
              <a:rPr lang="en-US" cap="all" spc="200" baseline="0">
                <a:solidFill>
                  <a:srgbClr val="FFFFFF"/>
                </a:solidFill>
              </a:rPr>
            </a:br>
            <a:br>
              <a:rPr lang="en-US" cap="all" spc="200" baseline="0">
                <a:solidFill>
                  <a:srgbClr val="FFFFFF"/>
                </a:solidFill>
              </a:rPr>
            </a:br>
            <a:endParaRPr lang="en-US">
              <a:solidFill>
                <a:srgbClr val="FFFFFF"/>
              </a:solidFill>
            </a:endParaRPr>
          </a:p>
        </p:txBody>
      </p:sp>
    </p:spTree>
    <p:extLst>
      <p:ext uri="{BB962C8B-B14F-4D97-AF65-F5344CB8AC3E}">
        <p14:creationId xmlns:p14="http://schemas.microsoft.com/office/powerpoint/2010/main" val="1314240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80988" y="5859463"/>
            <a:ext cx="8785225" cy="641350"/>
          </a:xfrm>
          <a:prstGeom prst="rect">
            <a:avLst/>
          </a:prstGeom>
          <a:noFill/>
          <a:ln w="9525">
            <a:noFill/>
            <a:miter lim="800000"/>
            <a:headEnd/>
            <a:tailEnd/>
          </a:ln>
          <a:effectLst/>
        </p:spPr>
        <p:txBody>
          <a:bodyPr>
            <a:spAutoFit/>
          </a:bodyPr>
          <a:lstStyle/>
          <a:p>
            <a:pPr eaLnBrk="0" hangingPunct="0">
              <a:spcBef>
                <a:spcPct val="50000"/>
              </a:spcBef>
            </a:pPr>
            <a:r>
              <a:rPr lang="en-GB" sz="1200" dirty="0"/>
              <a:t>Figure 1.6 </a:t>
            </a:r>
            <a:r>
              <a:rPr lang="en-GB" dirty="0"/>
              <a:t> The psychological contract: possible examples of individual and organisational expectations</a:t>
            </a:r>
          </a:p>
        </p:txBody>
      </p:sp>
      <p:pic>
        <p:nvPicPr>
          <p:cNvPr id="11268" name="Picture 4" descr="O:\Graphics\Powerpoint\PE_UK\PE254-Mullins\Final files\GIF\ch01\M01NF006.gif"/>
          <p:cNvPicPr>
            <a:picLocks noChangeAspect="1" noChangeArrowheads="1"/>
          </p:cNvPicPr>
          <p:nvPr/>
        </p:nvPicPr>
        <p:blipFill>
          <a:blip r:embed="rId3" cstate="print"/>
          <a:srcRect/>
          <a:stretch>
            <a:fillRect/>
          </a:stretch>
        </p:blipFill>
        <p:spPr bwMode="auto">
          <a:xfrm>
            <a:off x="0" y="0"/>
            <a:ext cx="9144000" cy="5867400"/>
          </a:xfrm>
          <a:prstGeom prst="rect">
            <a:avLst/>
          </a:prstGeom>
          <a:noFill/>
        </p:spPr>
      </p:pic>
    </p:spTree>
    <p:extLst>
      <p:ext uri="{BB962C8B-B14F-4D97-AF65-F5344CB8AC3E}">
        <p14:creationId xmlns:p14="http://schemas.microsoft.com/office/powerpoint/2010/main" val="2753937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2960D9-F79D-40BD-B41B-2BF78AC60E5A}"/>
              </a:ext>
            </a:extLst>
          </p:cNvPr>
          <p:cNvPicPr>
            <a:picLocks noChangeAspect="1"/>
          </p:cNvPicPr>
          <p:nvPr/>
        </p:nvPicPr>
        <p:blipFill rotWithShape="1">
          <a:blip r:embed="rId2">
            <a:duotone>
              <a:prstClr val="black"/>
              <a:schemeClr val="tx2">
                <a:tint val="45000"/>
                <a:satMod val="400000"/>
              </a:schemeClr>
            </a:duotone>
            <a:alphaModFix amt="25000"/>
          </a:blip>
          <a:srcRect l="11834" r="13166"/>
          <a:stretch/>
        </p:blipFill>
        <p:spPr>
          <a:xfrm>
            <a:off x="20" y="10"/>
            <a:ext cx="9143980" cy="6857990"/>
          </a:xfrm>
          <a:prstGeom prst="rect">
            <a:avLst/>
          </a:prstGeom>
        </p:spPr>
      </p:pic>
      <p:sp>
        <p:nvSpPr>
          <p:cNvPr id="2" name="Title 1"/>
          <p:cNvSpPr>
            <a:spLocks noGrp="1"/>
          </p:cNvSpPr>
          <p:nvPr>
            <p:ph type="title"/>
          </p:nvPr>
        </p:nvSpPr>
        <p:spPr>
          <a:xfrm>
            <a:off x="768096" y="585216"/>
            <a:ext cx="7290054" cy="1499616"/>
          </a:xfrm>
        </p:spPr>
        <p:txBody>
          <a:bodyPr>
            <a:normAutofit/>
          </a:bodyPr>
          <a:lstStyle/>
          <a:p>
            <a:r>
              <a:rPr lang="en-GB">
                <a:solidFill>
                  <a:schemeClr val="tx1"/>
                </a:solidFill>
              </a:rPr>
              <a:t>Importance of people and organisational behaviour</a:t>
            </a:r>
          </a:p>
        </p:txBody>
      </p:sp>
      <p:cxnSp>
        <p:nvCxnSpPr>
          <p:cNvPr id="9" name="Straight Connector 8">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7290054" cy="4023360"/>
          </a:xfrm>
        </p:spPr>
        <p:txBody>
          <a:bodyPr>
            <a:normAutofit/>
          </a:bodyPr>
          <a:lstStyle/>
          <a:p>
            <a:r>
              <a:rPr lang="en-GB" dirty="0"/>
              <a:t>One way to recognise why people behave as they do at work is to view an organisation as an iceberg.  What sinks ships isn’t always what sailors can see, but what they can’t see.</a:t>
            </a:r>
          </a:p>
          <a:p>
            <a:r>
              <a:rPr lang="en-GB" dirty="0"/>
              <a:t>(</a:t>
            </a:r>
            <a:r>
              <a:rPr lang="en-GB" dirty="0" err="1"/>
              <a:t>Hellrigel</a:t>
            </a:r>
            <a:r>
              <a:rPr lang="en-GB" dirty="0"/>
              <a:t>, Slocum and Woodman)</a:t>
            </a:r>
          </a:p>
        </p:txBody>
      </p:sp>
    </p:spTree>
    <p:extLst>
      <p:ext uri="{BB962C8B-B14F-4D97-AF65-F5344CB8AC3E}">
        <p14:creationId xmlns:p14="http://schemas.microsoft.com/office/powerpoint/2010/main" val="11356720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288925"/>
            <a:ext cx="8229600" cy="701675"/>
          </a:xfrm>
        </p:spPr>
        <p:txBody>
          <a:bodyPr>
            <a:normAutofit/>
          </a:bodyPr>
          <a:lstStyle/>
          <a:p>
            <a:r>
              <a:rPr lang="en-GB" b="1">
                <a:solidFill>
                  <a:srgbClr val="3333CC"/>
                </a:solidFill>
              </a:rPr>
              <a:t>The organisational iceberg</a:t>
            </a:r>
            <a:endParaRPr lang="en-GB" b="1" dirty="0">
              <a:solidFill>
                <a:srgbClr val="3333CC"/>
              </a:solidFill>
            </a:endParaRPr>
          </a:p>
        </p:txBody>
      </p:sp>
      <p:sp>
        <p:nvSpPr>
          <p:cNvPr id="102403" name="Text Box 3"/>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a:t>Figure 1.8</a:t>
            </a:r>
            <a:r>
              <a:rPr lang="en-GB"/>
              <a:t>  The organisational iceberg</a:t>
            </a:r>
          </a:p>
          <a:p>
            <a:pPr eaLnBrk="0" hangingPunct="0">
              <a:spcBef>
                <a:spcPct val="50000"/>
              </a:spcBef>
            </a:pPr>
            <a:r>
              <a:rPr lang="en-GB" sz="800" i="1"/>
              <a:t>Source</a:t>
            </a:r>
            <a:r>
              <a:rPr lang="en-GB" sz="800"/>
              <a:t>: Hellriegel, D., Jackson, S.E. and Slocum, J. W., Jr., </a:t>
            </a:r>
            <a:r>
              <a:rPr lang="en-GB" sz="800" i="1"/>
              <a:t>Management</a:t>
            </a:r>
            <a:r>
              <a:rPr lang="en-GB" sz="800"/>
              <a:t>, Eighth Edition, South-Western Publishing (1998), p. 6. Reprinted with the permission of South-Western,</a:t>
            </a:r>
            <a:br>
              <a:rPr lang="en-GB" sz="800"/>
            </a:br>
            <a:r>
              <a:rPr lang="en-GB" sz="800"/>
              <a:t>a division of Thomson Learning (www.thomsonrights.com / Fax: 800-730-2215)</a:t>
            </a:r>
          </a:p>
        </p:txBody>
      </p:sp>
      <p:pic>
        <p:nvPicPr>
          <p:cNvPr id="102404" name="Picture 4" descr="F:\Powerpoint\pe_uk\PE105-Mullins\Final_Files\GIF\ch01\C01NF008.gif"/>
          <p:cNvPicPr>
            <a:picLocks noChangeAspect="1" noChangeArrowheads="1"/>
          </p:cNvPicPr>
          <p:nvPr/>
        </p:nvPicPr>
        <p:blipFill>
          <a:blip r:embed="rId3" cstate="print"/>
          <a:srcRect/>
          <a:stretch>
            <a:fillRect/>
          </a:stretch>
        </p:blipFill>
        <p:spPr bwMode="auto">
          <a:xfrm>
            <a:off x="1614488" y="1084263"/>
            <a:ext cx="5915025" cy="4689475"/>
          </a:xfrm>
          <a:prstGeom prst="rect">
            <a:avLst/>
          </a:prstGeom>
          <a:noFill/>
        </p:spPr>
      </p:pic>
    </p:spTree>
    <p:extLst>
      <p:ext uri="{BB962C8B-B14F-4D97-AF65-F5344CB8AC3E}">
        <p14:creationId xmlns:p14="http://schemas.microsoft.com/office/powerpoint/2010/main" val="397539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689-71A7-4216-AAD0-7C0AF46CECBC}"/>
              </a:ext>
            </a:extLst>
          </p:cNvPr>
          <p:cNvSpPr>
            <a:spLocks noGrp="1"/>
          </p:cNvSpPr>
          <p:nvPr>
            <p:ph type="title"/>
          </p:nvPr>
        </p:nvSpPr>
        <p:spPr>
          <a:xfrm>
            <a:off x="768096" y="585216"/>
            <a:ext cx="4550113" cy="1499616"/>
          </a:xfrm>
        </p:spPr>
        <p:txBody>
          <a:bodyPr>
            <a:normAutofit/>
          </a:bodyPr>
          <a:lstStyle/>
          <a:p>
            <a:r>
              <a:rPr lang="en-GB" sz="4100"/>
              <a:t>Apply the iceberg to your own organisation</a:t>
            </a:r>
          </a:p>
        </p:txBody>
      </p:sp>
      <p:sp>
        <p:nvSpPr>
          <p:cNvPr id="3" name="Content Placeholder 2">
            <a:extLst>
              <a:ext uri="{FF2B5EF4-FFF2-40B4-BE49-F238E27FC236}">
                <a16:creationId xmlns:a16="http://schemas.microsoft.com/office/drawing/2014/main" id="{4B8FF437-83B6-43F9-8577-554E3955050A}"/>
              </a:ext>
            </a:extLst>
          </p:cNvPr>
          <p:cNvSpPr>
            <a:spLocks noGrp="1"/>
          </p:cNvSpPr>
          <p:nvPr>
            <p:ph idx="1"/>
          </p:nvPr>
        </p:nvSpPr>
        <p:spPr>
          <a:xfrm>
            <a:off x="768096" y="2286000"/>
            <a:ext cx="4550113" cy="4023360"/>
          </a:xfrm>
        </p:spPr>
        <p:txBody>
          <a:bodyPr>
            <a:normAutofit/>
          </a:bodyPr>
          <a:lstStyle/>
          <a:p>
            <a:r>
              <a:rPr lang="en-GB" dirty="0"/>
              <a:t>Consider what elements are evident to people inside and outside of the organisation, and those aspects that only individuals in the organisation may be privy to. </a:t>
            </a:r>
          </a:p>
        </p:txBody>
      </p:sp>
      <p:pic>
        <p:nvPicPr>
          <p:cNvPr id="5" name="Picture 4" descr="Glacier at night">
            <a:extLst>
              <a:ext uri="{FF2B5EF4-FFF2-40B4-BE49-F238E27FC236}">
                <a16:creationId xmlns:a16="http://schemas.microsoft.com/office/drawing/2014/main" id="{028C446D-F50A-494A-A295-1DF954B0142F}"/>
              </a:ext>
            </a:extLst>
          </p:cNvPr>
          <p:cNvPicPr>
            <a:picLocks noChangeAspect="1"/>
          </p:cNvPicPr>
          <p:nvPr/>
        </p:nvPicPr>
        <p:blipFill rotWithShape="1">
          <a:blip r:embed="rId2"/>
          <a:srcRect l="34657" r="31473" b="-1"/>
          <a:stretch/>
        </p:blipFill>
        <p:spPr>
          <a:xfrm>
            <a:off x="5664199" y="10"/>
            <a:ext cx="3479800" cy="6857990"/>
          </a:xfrm>
          <a:prstGeom prst="rect">
            <a:avLst/>
          </a:prstGeom>
        </p:spPr>
      </p:pic>
    </p:spTree>
    <p:extLst>
      <p:ext uri="{BB962C8B-B14F-4D97-AF65-F5344CB8AC3E}">
        <p14:creationId xmlns:p14="http://schemas.microsoft.com/office/powerpoint/2010/main" val="1989636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9" name="Picture 4"/>
          <p:cNvPicPr>
            <a:picLocks noChangeAspect="1" noChangeArrowheads="1"/>
          </p:cNvPicPr>
          <p:nvPr/>
        </p:nvPicPr>
        <p:blipFill>
          <a:blip r:embed="rId3" cstate="print"/>
          <a:stretch>
            <a:fillRect/>
          </a:stretch>
        </p:blipFill>
        <p:spPr bwMode="auto">
          <a:xfrm>
            <a:off x="1246095" y="643467"/>
            <a:ext cx="6651809" cy="5571066"/>
          </a:xfrm>
          <a:prstGeom prst="rect">
            <a:avLst/>
          </a:prstGeom>
          <a:noFill/>
        </p:spPr>
      </p:pic>
    </p:spTree>
    <p:extLst>
      <p:ext uri="{BB962C8B-B14F-4D97-AF65-F5344CB8AC3E}">
        <p14:creationId xmlns:p14="http://schemas.microsoft.com/office/powerpoint/2010/main" val="20665040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0</TotalTime>
  <Words>1266</Words>
  <Application>Microsoft Office PowerPoint</Application>
  <PresentationFormat>On-screen Show (4:3)</PresentationFormat>
  <Paragraphs>192</Paragraphs>
  <Slides>24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Helvetica</vt:lpstr>
      <vt:lpstr>Tw Cen MT</vt:lpstr>
      <vt:lpstr>Tw Cen MT Condensed</vt:lpstr>
      <vt:lpstr>Wingdings 3</vt:lpstr>
      <vt:lpstr>Integral</vt:lpstr>
      <vt:lpstr>Management, Innovation and Sustainability</vt:lpstr>
      <vt:lpstr>Course Objectives</vt:lpstr>
      <vt:lpstr>Scheduled TOPICS</vt:lpstr>
      <vt:lpstr>Teaching Strategy</vt:lpstr>
      <vt:lpstr>Assessment</vt:lpstr>
      <vt:lpstr>At the end of today’s lecture students will have knowledge of</vt:lpstr>
      <vt:lpstr>Learning Objectives</vt:lpstr>
      <vt:lpstr>The study of Management?</vt:lpstr>
      <vt:lpstr>Further considerations</vt:lpstr>
      <vt:lpstr>Further considerations</vt:lpstr>
      <vt:lpstr>What is an organisation?</vt:lpstr>
      <vt:lpstr>Operating sectors</vt:lpstr>
      <vt:lpstr>Why do organisations exist? </vt:lpstr>
      <vt:lpstr>PowerPoint Presentation</vt:lpstr>
      <vt:lpstr>Moving from traditional  to re-engineered values (i)</vt:lpstr>
      <vt:lpstr>Moving from traditional to  re-engineered values (ii)</vt:lpstr>
      <vt:lpstr>The changing nature of  employer-employee relations</vt:lpstr>
      <vt:lpstr>The people-organisation relationship</vt:lpstr>
      <vt:lpstr>The people–organisation relationship     The psychological contract: possible examples of individual and organisational expectations  Think of 3    </vt:lpstr>
      <vt:lpstr>PowerPoint Presentation</vt:lpstr>
      <vt:lpstr>Importance of people and organisational behaviour</vt:lpstr>
      <vt:lpstr>The organisational iceberg</vt:lpstr>
      <vt:lpstr>Apply the iceberg to your own organisation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Pitson, Marie</dc:creator>
  <cp:lastModifiedBy>Marie Pitson</cp:lastModifiedBy>
  <cp:revision>24</cp:revision>
  <dcterms:created xsi:type="dcterms:W3CDTF">2014-10-01T09:54:21Z</dcterms:created>
  <dcterms:modified xsi:type="dcterms:W3CDTF">2025-01-29T11:08:37Z</dcterms:modified>
</cp:coreProperties>
</file>