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62" r:id="rId5"/>
    <p:sldId id="263" r:id="rId6"/>
    <p:sldId id="273" r:id="rId7"/>
    <p:sldId id="275" r:id="rId8"/>
    <p:sldId id="264" r:id="rId9"/>
    <p:sldId id="265" r:id="rId10"/>
    <p:sldId id="266" r:id="rId11"/>
    <p:sldId id="267" r:id="rId12"/>
    <p:sldId id="271" r:id="rId13"/>
    <p:sldId id="272" r:id="rId14"/>
    <p:sldId id="276" r:id="rId15"/>
    <p:sldId id="269" r:id="rId16"/>
    <p:sldId id="27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0A04CAC-8413-AEC6-992B-BFFCB3F5BF5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endParaRPr lang="pt-BR"/>
          </a:p>
        </p:txBody>
      </p:sp>
      <p:sp>
        <p:nvSpPr>
          <p:cNvPr id="3" name="Date Placeholder 2">
            <a:extLst>
              <a:ext uri="{FF2B5EF4-FFF2-40B4-BE49-F238E27FC236}">
                <a16:creationId xmlns:a16="http://schemas.microsoft.com/office/drawing/2014/main" id="{C450D355-440B-984E-9628-D2EBCECDAFC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fld id="{5CFEE75D-93F0-4D1E-BAC3-16859299DEDE}" type="datetime1">
              <a:rPr lang="pt-BR"/>
              <a:pPr lvl="0"/>
              <a:t>03/11/2025</a:t>
            </a:fld>
            <a:endParaRPr lang="pt-BR"/>
          </a:p>
        </p:txBody>
      </p:sp>
      <p:sp>
        <p:nvSpPr>
          <p:cNvPr id="4" name="Slide Image Placeholder 3">
            <a:extLst>
              <a:ext uri="{FF2B5EF4-FFF2-40B4-BE49-F238E27FC236}">
                <a16:creationId xmlns:a16="http://schemas.microsoft.com/office/drawing/2014/main" id="{556197A9-1554-0B39-927C-AF8A77853052}"/>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C611B7B-7A22-6820-F8DD-399D9CAD404D}"/>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6" name="Footer Placeholder 5">
            <a:extLst>
              <a:ext uri="{FF2B5EF4-FFF2-40B4-BE49-F238E27FC236}">
                <a16:creationId xmlns:a16="http://schemas.microsoft.com/office/drawing/2014/main" id="{2A86138B-5570-3C44-3A86-983C92C67A7D}"/>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endParaRPr lang="pt-BR"/>
          </a:p>
        </p:txBody>
      </p:sp>
      <p:sp>
        <p:nvSpPr>
          <p:cNvPr id="7" name="Slide Number Placeholder 6">
            <a:extLst>
              <a:ext uri="{FF2B5EF4-FFF2-40B4-BE49-F238E27FC236}">
                <a16:creationId xmlns:a16="http://schemas.microsoft.com/office/drawing/2014/main" id="{FDC62FC2-47E8-E588-2712-DF4BE5DE01A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fld id="{2CD51428-8D71-4799-ACE3-641EEAF4A7A0}" type="slidenum">
              <a:t>‹#›</a:t>
            </a:fld>
            <a:endParaRPr lang="pt-BR"/>
          </a:p>
        </p:txBody>
      </p:sp>
    </p:spTree>
    <p:extLst>
      <p:ext uri="{BB962C8B-B14F-4D97-AF65-F5344CB8AC3E}">
        <p14:creationId xmlns:p14="http://schemas.microsoft.com/office/powerpoint/2010/main" val="202778731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D7DD9F-1C04-F23E-E6BC-1C0BB3BB8B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6F5572-4D01-7962-EE60-63244969FA6B}"/>
              </a:ext>
            </a:extLst>
          </p:cNvPr>
          <p:cNvSpPr txBox="1">
            <a:spLocks noGrp="1"/>
          </p:cNvSpPr>
          <p:nvPr>
            <p:ph type="body" sz="quarter" idx="1"/>
          </p:nvPr>
        </p:nvSpPr>
        <p:spPr/>
        <p:txBody>
          <a:bodyPr/>
          <a:lstStyle/>
          <a:p>
            <a:endParaRPr lang="pt-BR"/>
          </a:p>
        </p:txBody>
      </p:sp>
      <p:sp>
        <p:nvSpPr>
          <p:cNvPr id="4" name="Slide Number Placeholder 3">
            <a:extLst>
              <a:ext uri="{FF2B5EF4-FFF2-40B4-BE49-F238E27FC236}">
                <a16:creationId xmlns:a16="http://schemas.microsoft.com/office/drawing/2014/main" id="{D00908E5-B7FD-04B4-7A6C-FFB9EB1CC8F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9AAD85-F102-42E9-AD09-789756446BD2}" type="slidenum">
              <a:t>13</a:t>
            </a:fld>
            <a:endParaRPr lang="pt-BR"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97E6E-853B-338D-E47D-EC70D25196C8}"/>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pt-BR"/>
          </a:p>
        </p:txBody>
      </p:sp>
      <p:sp>
        <p:nvSpPr>
          <p:cNvPr id="3" name="Subtitle 2">
            <a:extLst>
              <a:ext uri="{FF2B5EF4-FFF2-40B4-BE49-F238E27FC236}">
                <a16:creationId xmlns:a16="http://schemas.microsoft.com/office/drawing/2014/main" id="{6AF5EA9D-2973-A9BF-8F3F-B98FB25D12D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pt-BR"/>
          </a:p>
        </p:txBody>
      </p:sp>
      <p:sp>
        <p:nvSpPr>
          <p:cNvPr id="4" name="Date Placeholder 3">
            <a:extLst>
              <a:ext uri="{FF2B5EF4-FFF2-40B4-BE49-F238E27FC236}">
                <a16:creationId xmlns:a16="http://schemas.microsoft.com/office/drawing/2014/main" id="{C7FCBD5E-DE2A-8B73-3192-94B3113824D2}"/>
              </a:ext>
            </a:extLst>
          </p:cNvPr>
          <p:cNvSpPr txBox="1">
            <a:spLocks noGrp="1"/>
          </p:cNvSpPr>
          <p:nvPr>
            <p:ph type="dt" sz="half" idx="7"/>
          </p:nvPr>
        </p:nvSpPr>
        <p:spPr/>
        <p:txBody>
          <a:bodyPr/>
          <a:lstStyle>
            <a:lvl1pPr>
              <a:defRPr/>
            </a:lvl1pPr>
          </a:lstStyle>
          <a:p>
            <a:pPr lvl="0"/>
            <a:fld id="{8265F4D7-48F1-4127-B9A0-A6C57FFF1E52}" type="datetime1">
              <a:rPr lang="pt-BR"/>
              <a:pPr lvl="0"/>
              <a:t>03/11/2025</a:t>
            </a:fld>
            <a:endParaRPr lang="pt-BR"/>
          </a:p>
        </p:txBody>
      </p:sp>
      <p:sp>
        <p:nvSpPr>
          <p:cNvPr id="5" name="Footer Placeholder 4">
            <a:extLst>
              <a:ext uri="{FF2B5EF4-FFF2-40B4-BE49-F238E27FC236}">
                <a16:creationId xmlns:a16="http://schemas.microsoft.com/office/drawing/2014/main" id="{5B69C678-01BD-B29F-2E9D-6278E505D058}"/>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9205C7DE-DB83-4570-AB05-D2430BA6BCDF}"/>
              </a:ext>
            </a:extLst>
          </p:cNvPr>
          <p:cNvSpPr txBox="1">
            <a:spLocks noGrp="1"/>
          </p:cNvSpPr>
          <p:nvPr>
            <p:ph type="sldNum" sz="quarter" idx="8"/>
          </p:nvPr>
        </p:nvSpPr>
        <p:spPr/>
        <p:txBody>
          <a:bodyPr/>
          <a:lstStyle>
            <a:lvl1pPr>
              <a:defRPr/>
            </a:lvl1pPr>
          </a:lstStyle>
          <a:p>
            <a:pPr lvl="0"/>
            <a:fld id="{726E999C-A904-409E-B9AB-41D9BE6CEB2E}" type="slidenum">
              <a:t>‹#›</a:t>
            </a:fld>
            <a:endParaRPr lang="pt-BR"/>
          </a:p>
        </p:txBody>
      </p:sp>
    </p:spTree>
    <p:extLst>
      <p:ext uri="{BB962C8B-B14F-4D97-AF65-F5344CB8AC3E}">
        <p14:creationId xmlns:p14="http://schemas.microsoft.com/office/powerpoint/2010/main" val="363395598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33055-5370-E3FA-7C0B-95FF3089E747}"/>
              </a:ext>
            </a:extLst>
          </p:cNvPr>
          <p:cNvSpPr txBox="1">
            <a:spLocks noGrp="1"/>
          </p:cNvSpPr>
          <p:nvPr>
            <p:ph type="title"/>
          </p:nvPr>
        </p:nvSpPr>
        <p:spPr/>
        <p:txBody>
          <a:bodyPr/>
          <a:lstStyle>
            <a:lvl1pPr>
              <a:defRPr/>
            </a:lvl1pPr>
          </a:lstStyle>
          <a:p>
            <a:pPr lvl="0"/>
            <a:r>
              <a:rPr lang="en-US"/>
              <a:t>Click to edit Master title style</a:t>
            </a:r>
            <a:endParaRPr lang="pt-BR"/>
          </a:p>
        </p:txBody>
      </p:sp>
      <p:sp>
        <p:nvSpPr>
          <p:cNvPr id="3" name="Content Placeholder 2">
            <a:extLst>
              <a:ext uri="{FF2B5EF4-FFF2-40B4-BE49-F238E27FC236}">
                <a16:creationId xmlns:a16="http://schemas.microsoft.com/office/drawing/2014/main" id="{FC87F68F-EE5F-31F7-8E4B-963057BA6F6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Date Placeholder 3">
            <a:extLst>
              <a:ext uri="{FF2B5EF4-FFF2-40B4-BE49-F238E27FC236}">
                <a16:creationId xmlns:a16="http://schemas.microsoft.com/office/drawing/2014/main" id="{BA112DFA-3510-F05E-4ADC-6C84334B9343}"/>
              </a:ext>
            </a:extLst>
          </p:cNvPr>
          <p:cNvSpPr txBox="1">
            <a:spLocks noGrp="1"/>
          </p:cNvSpPr>
          <p:nvPr>
            <p:ph type="dt" sz="half" idx="7"/>
          </p:nvPr>
        </p:nvSpPr>
        <p:spPr/>
        <p:txBody>
          <a:bodyPr/>
          <a:lstStyle>
            <a:lvl1pPr>
              <a:defRPr/>
            </a:lvl1pPr>
          </a:lstStyle>
          <a:p>
            <a:pPr lvl="0"/>
            <a:fld id="{9DB6E269-3687-440B-A396-E5247791A357}" type="datetime1">
              <a:rPr lang="pt-BR"/>
              <a:pPr lvl="0"/>
              <a:t>03/11/2025</a:t>
            </a:fld>
            <a:endParaRPr lang="pt-BR"/>
          </a:p>
        </p:txBody>
      </p:sp>
      <p:sp>
        <p:nvSpPr>
          <p:cNvPr id="5" name="Footer Placeholder 4">
            <a:extLst>
              <a:ext uri="{FF2B5EF4-FFF2-40B4-BE49-F238E27FC236}">
                <a16:creationId xmlns:a16="http://schemas.microsoft.com/office/drawing/2014/main" id="{D745F718-3562-D6E3-DA0F-AF0C4BF5FD02}"/>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16FBF0AF-5CF7-BCF2-1C24-EB765A51C7CF}"/>
              </a:ext>
            </a:extLst>
          </p:cNvPr>
          <p:cNvSpPr txBox="1">
            <a:spLocks noGrp="1"/>
          </p:cNvSpPr>
          <p:nvPr>
            <p:ph type="sldNum" sz="quarter" idx="8"/>
          </p:nvPr>
        </p:nvSpPr>
        <p:spPr/>
        <p:txBody>
          <a:bodyPr/>
          <a:lstStyle>
            <a:lvl1pPr>
              <a:defRPr/>
            </a:lvl1pPr>
          </a:lstStyle>
          <a:p>
            <a:pPr lvl="0"/>
            <a:fld id="{4AB32938-1354-4CA3-A4ED-1A4426097FB9}" type="slidenum">
              <a:t>‹#›</a:t>
            </a:fld>
            <a:endParaRPr lang="pt-BR"/>
          </a:p>
        </p:txBody>
      </p:sp>
    </p:spTree>
    <p:extLst>
      <p:ext uri="{BB962C8B-B14F-4D97-AF65-F5344CB8AC3E}">
        <p14:creationId xmlns:p14="http://schemas.microsoft.com/office/powerpoint/2010/main" val="289524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F4011-A479-999B-7484-B2A16E3DEA21}"/>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pt-BR"/>
          </a:p>
        </p:txBody>
      </p:sp>
      <p:sp>
        <p:nvSpPr>
          <p:cNvPr id="3" name="Text Placeholder 2">
            <a:extLst>
              <a:ext uri="{FF2B5EF4-FFF2-40B4-BE49-F238E27FC236}">
                <a16:creationId xmlns:a16="http://schemas.microsoft.com/office/drawing/2014/main" id="{756EE68D-4C89-848A-9A8D-D47542F5BC5C}"/>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A504F7F4-A0AA-0419-F02A-219A4134D21E}"/>
              </a:ext>
            </a:extLst>
          </p:cNvPr>
          <p:cNvSpPr txBox="1">
            <a:spLocks noGrp="1"/>
          </p:cNvSpPr>
          <p:nvPr>
            <p:ph type="dt" sz="half" idx="7"/>
          </p:nvPr>
        </p:nvSpPr>
        <p:spPr/>
        <p:txBody>
          <a:bodyPr/>
          <a:lstStyle>
            <a:lvl1pPr>
              <a:defRPr/>
            </a:lvl1pPr>
          </a:lstStyle>
          <a:p>
            <a:pPr lvl="0"/>
            <a:fld id="{2BD5FFEA-C5E1-44B7-AA95-2E29C33B00AE}" type="datetime1">
              <a:rPr lang="pt-BR"/>
              <a:pPr lvl="0"/>
              <a:t>03/11/2025</a:t>
            </a:fld>
            <a:endParaRPr lang="pt-BR"/>
          </a:p>
        </p:txBody>
      </p:sp>
      <p:sp>
        <p:nvSpPr>
          <p:cNvPr id="5" name="Footer Placeholder 4">
            <a:extLst>
              <a:ext uri="{FF2B5EF4-FFF2-40B4-BE49-F238E27FC236}">
                <a16:creationId xmlns:a16="http://schemas.microsoft.com/office/drawing/2014/main" id="{895F2DD9-1E57-1D3C-1DF0-4E1DBBB8B64C}"/>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86C46B7E-5EC8-339D-557C-C0CB29A9C06F}"/>
              </a:ext>
            </a:extLst>
          </p:cNvPr>
          <p:cNvSpPr txBox="1">
            <a:spLocks noGrp="1"/>
          </p:cNvSpPr>
          <p:nvPr>
            <p:ph type="sldNum" sz="quarter" idx="8"/>
          </p:nvPr>
        </p:nvSpPr>
        <p:spPr/>
        <p:txBody>
          <a:bodyPr/>
          <a:lstStyle>
            <a:lvl1pPr>
              <a:defRPr/>
            </a:lvl1pPr>
          </a:lstStyle>
          <a:p>
            <a:pPr lvl="0"/>
            <a:fld id="{A974BB1E-D011-434E-B22E-84DAF3EC6EF4}" type="slidenum">
              <a:t>‹#›</a:t>
            </a:fld>
            <a:endParaRPr lang="pt-BR"/>
          </a:p>
        </p:txBody>
      </p:sp>
    </p:spTree>
    <p:extLst>
      <p:ext uri="{BB962C8B-B14F-4D97-AF65-F5344CB8AC3E}">
        <p14:creationId xmlns:p14="http://schemas.microsoft.com/office/powerpoint/2010/main" val="92762502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264FA-5EAA-0FC1-F4A6-0B9CE29741C3}"/>
              </a:ext>
            </a:extLst>
          </p:cNvPr>
          <p:cNvSpPr txBox="1">
            <a:spLocks noGrp="1"/>
          </p:cNvSpPr>
          <p:nvPr>
            <p:ph type="title"/>
          </p:nvPr>
        </p:nvSpPr>
        <p:spPr/>
        <p:txBody>
          <a:bodyPr/>
          <a:lstStyle>
            <a:lvl1pPr>
              <a:defRPr/>
            </a:lvl1pPr>
          </a:lstStyle>
          <a:p>
            <a:pPr lvl="0"/>
            <a:r>
              <a:rPr lang="en-US"/>
              <a:t>Click to edit Master title style</a:t>
            </a:r>
            <a:endParaRPr lang="pt-BR"/>
          </a:p>
        </p:txBody>
      </p:sp>
      <p:sp>
        <p:nvSpPr>
          <p:cNvPr id="3" name="Content Placeholder 2">
            <a:extLst>
              <a:ext uri="{FF2B5EF4-FFF2-40B4-BE49-F238E27FC236}">
                <a16:creationId xmlns:a16="http://schemas.microsoft.com/office/drawing/2014/main" id="{62DBEFB9-D82D-37E4-582F-B1B4DEEDB501}"/>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Content Placeholder 3">
            <a:extLst>
              <a:ext uri="{FF2B5EF4-FFF2-40B4-BE49-F238E27FC236}">
                <a16:creationId xmlns:a16="http://schemas.microsoft.com/office/drawing/2014/main" id="{0FCF3604-50BD-3265-919D-3AD3CCFA32B1}"/>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5" name="Date Placeholder 4">
            <a:extLst>
              <a:ext uri="{FF2B5EF4-FFF2-40B4-BE49-F238E27FC236}">
                <a16:creationId xmlns:a16="http://schemas.microsoft.com/office/drawing/2014/main" id="{F9F1F3BA-0F0F-97C2-4ED9-AE712BABD093}"/>
              </a:ext>
            </a:extLst>
          </p:cNvPr>
          <p:cNvSpPr txBox="1">
            <a:spLocks noGrp="1"/>
          </p:cNvSpPr>
          <p:nvPr>
            <p:ph type="dt" sz="half" idx="7"/>
          </p:nvPr>
        </p:nvSpPr>
        <p:spPr/>
        <p:txBody>
          <a:bodyPr/>
          <a:lstStyle>
            <a:lvl1pPr>
              <a:defRPr/>
            </a:lvl1pPr>
          </a:lstStyle>
          <a:p>
            <a:pPr lvl="0"/>
            <a:fld id="{B2152163-C13F-48EE-B2B3-4D0EE6C85516}" type="datetime1">
              <a:rPr lang="pt-BR"/>
              <a:pPr lvl="0"/>
              <a:t>03/11/2025</a:t>
            </a:fld>
            <a:endParaRPr lang="pt-BR"/>
          </a:p>
        </p:txBody>
      </p:sp>
      <p:sp>
        <p:nvSpPr>
          <p:cNvPr id="6" name="Footer Placeholder 5">
            <a:extLst>
              <a:ext uri="{FF2B5EF4-FFF2-40B4-BE49-F238E27FC236}">
                <a16:creationId xmlns:a16="http://schemas.microsoft.com/office/drawing/2014/main" id="{C4314F98-FE0A-5CD4-B450-3218F4A3812F}"/>
              </a:ext>
            </a:extLst>
          </p:cNvPr>
          <p:cNvSpPr txBox="1">
            <a:spLocks noGrp="1"/>
          </p:cNvSpPr>
          <p:nvPr>
            <p:ph type="ftr" sz="quarter" idx="9"/>
          </p:nvPr>
        </p:nvSpPr>
        <p:spPr/>
        <p:txBody>
          <a:bodyPr/>
          <a:lstStyle>
            <a:lvl1pPr>
              <a:defRPr/>
            </a:lvl1pPr>
          </a:lstStyle>
          <a:p>
            <a:pPr lvl="0"/>
            <a:endParaRPr lang="pt-BR"/>
          </a:p>
        </p:txBody>
      </p:sp>
      <p:sp>
        <p:nvSpPr>
          <p:cNvPr id="7" name="Slide Number Placeholder 6">
            <a:extLst>
              <a:ext uri="{FF2B5EF4-FFF2-40B4-BE49-F238E27FC236}">
                <a16:creationId xmlns:a16="http://schemas.microsoft.com/office/drawing/2014/main" id="{D846AE42-4986-4798-95E5-7C0CD8233FAA}"/>
              </a:ext>
            </a:extLst>
          </p:cNvPr>
          <p:cNvSpPr txBox="1">
            <a:spLocks noGrp="1"/>
          </p:cNvSpPr>
          <p:nvPr>
            <p:ph type="sldNum" sz="quarter" idx="8"/>
          </p:nvPr>
        </p:nvSpPr>
        <p:spPr/>
        <p:txBody>
          <a:bodyPr/>
          <a:lstStyle>
            <a:lvl1pPr>
              <a:defRPr/>
            </a:lvl1pPr>
          </a:lstStyle>
          <a:p>
            <a:pPr lvl="0"/>
            <a:fld id="{56FA2A5B-4DB3-40B6-B999-E064DB23C433}" type="slidenum">
              <a:t>‹#›</a:t>
            </a:fld>
            <a:endParaRPr lang="pt-BR"/>
          </a:p>
        </p:txBody>
      </p:sp>
    </p:spTree>
    <p:extLst>
      <p:ext uri="{BB962C8B-B14F-4D97-AF65-F5344CB8AC3E}">
        <p14:creationId xmlns:p14="http://schemas.microsoft.com/office/powerpoint/2010/main" val="4270086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7CC9C-F4A8-C8C1-5ED1-100995CB5A0A}"/>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pt-BR"/>
          </a:p>
        </p:txBody>
      </p:sp>
      <p:sp>
        <p:nvSpPr>
          <p:cNvPr id="3" name="Text Placeholder 2">
            <a:extLst>
              <a:ext uri="{FF2B5EF4-FFF2-40B4-BE49-F238E27FC236}">
                <a16:creationId xmlns:a16="http://schemas.microsoft.com/office/drawing/2014/main" id="{DA0CD37E-D84A-7B54-66F1-06B4A33F37C6}"/>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6C825F5-FAE5-B5A9-8FC5-8628C97B9BFC}"/>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5" name="Text Placeholder 4">
            <a:extLst>
              <a:ext uri="{FF2B5EF4-FFF2-40B4-BE49-F238E27FC236}">
                <a16:creationId xmlns:a16="http://schemas.microsoft.com/office/drawing/2014/main" id="{67199641-AD0C-1B39-6AA9-17529BE9C8B9}"/>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C108CF70-161D-E122-284F-B906A83EFE89}"/>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7" name="Date Placeholder 6">
            <a:extLst>
              <a:ext uri="{FF2B5EF4-FFF2-40B4-BE49-F238E27FC236}">
                <a16:creationId xmlns:a16="http://schemas.microsoft.com/office/drawing/2014/main" id="{BECC72DF-D3DB-6BE9-25BE-5E5E3F8ADC83}"/>
              </a:ext>
            </a:extLst>
          </p:cNvPr>
          <p:cNvSpPr txBox="1">
            <a:spLocks noGrp="1"/>
          </p:cNvSpPr>
          <p:nvPr>
            <p:ph type="dt" sz="half" idx="7"/>
          </p:nvPr>
        </p:nvSpPr>
        <p:spPr/>
        <p:txBody>
          <a:bodyPr/>
          <a:lstStyle>
            <a:lvl1pPr>
              <a:defRPr/>
            </a:lvl1pPr>
          </a:lstStyle>
          <a:p>
            <a:pPr lvl="0"/>
            <a:fld id="{596E2135-E93C-4915-843C-14E336406172}" type="datetime1">
              <a:rPr lang="pt-BR"/>
              <a:pPr lvl="0"/>
              <a:t>03/11/2025</a:t>
            </a:fld>
            <a:endParaRPr lang="pt-BR"/>
          </a:p>
        </p:txBody>
      </p:sp>
      <p:sp>
        <p:nvSpPr>
          <p:cNvPr id="8" name="Footer Placeholder 7">
            <a:extLst>
              <a:ext uri="{FF2B5EF4-FFF2-40B4-BE49-F238E27FC236}">
                <a16:creationId xmlns:a16="http://schemas.microsoft.com/office/drawing/2014/main" id="{C38CC421-8AC8-A34D-510E-6590A264D9FE}"/>
              </a:ext>
            </a:extLst>
          </p:cNvPr>
          <p:cNvSpPr txBox="1">
            <a:spLocks noGrp="1"/>
          </p:cNvSpPr>
          <p:nvPr>
            <p:ph type="ftr" sz="quarter" idx="9"/>
          </p:nvPr>
        </p:nvSpPr>
        <p:spPr/>
        <p:txBody>
          <a:bodyPr/>
          <a:lstStyle>
            <a:lvl1pPr>
              <a:defRPr/>
            </a:lvl1pPr>
          </a:lstStyle>
          <a:p>
            <a:pPr lvl="0"/>
            <a:endParaRPr lang="pt-BR"/>
          </a:p>
        </p:txBody>
      </p:sp>
      <p:sp>
        <p:nvSpPr>
          <p:cNvPr id="9" name="Slide Number Placeholder 8">
            <a:extLst>
              <a:ext uri="{FF2B5EF4-FFF2-40B4-BE49-F238E27FC236}">
                <a16:creationId xmlns:a16="http://schemas.microsoft.com/office/drawing/2014/main" id="{20988B2E-BB8C-D9D2-2EFB-A2E49990AD46}"/>
              </a:ext>
            </a:extLst>
          </p:cNvPr>
          <p:cNvSpPr txBox="1">
            <a:spLocks noGrp="1"/>
          </p:cNvSpPr>
          <p:nvPr>
            <p:ph type="sldNum" sz="quarter" idx="8"/>
          </p:nvPr>
        </p:nvSpPr>
        <p:spPr/>
        <p:txBody>
          <a:bodyPr/>
          <a:lstStyle>
            <a:lvl1pPr>
              <a:defRPr/>
            </a:lvl1pPr>
          </a:lstStyle>
          <a:p>
            <a:pPr lvl="0"/>
            <a:fld id="{C7A9CF20-85DD-40C2-931F-9601DE8055A7}" type="slidenum">
              <a:t>‹#›</a:t>
            </a:fld>
            <a:endParaRPr lang="pt-BR"/>
          </a:p>
        </p:txBody>
      </p:sp>
    </p:spTree>
    <p:extLst>
      <p:ext uri="{BB962C8B-B14F-4D97-AF65-F5344CB8AC3E}">
        <p14:creationId xmlns:p14="http://schemas.microsoft.com/office/powerpoint/2010/main" val="2789954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3168F-1FBE-B61C-C5D5-D32B300D0882}"/>
              </a:ext>
            </a:extLst>
          </p:cNvPr>
          <p:cNvSpPr txBox="1">
            <a:spLocks noGrp="1"/>
          </p:cNvSpPr>
          <p:nvPr>
            <p:ph type="title"/>
          </p:nvPr>
        </p:nvSpPr>
        <p:spPr/>
        <p:txBody>
          <a:bodyPr/>
          <a:lstStyle>
            <a:lvl1pPr>
              <a:defRPr/>
            </a:lvl1pPr>
          </a:lstStyle>
          <a:p>
            <a:pPr lvl="0"/>
            <a:r>
              <a:rPr lang="en-US"/>
              <a:t>Click to edit Master title style</a:t>
            </a:r>
            <a:endParaRPr lang="pt-BR"/>
          </a:p>
        </p:txBody>
      </p:sp>
      <p:sp>
        <p:nvSpPr>
          <p:cNvPr id="3" name="Date Placeholder 2">
            <a:extLst>
              <a:ext uri="{FF2B5EF4-FFF2-40B4-BE49-F238E27FC236}">
                <a16:creationId xmlns:a16="http://schemas.microsoft.com/office/drawing/2014/main" id="{C55F3FE6-BF67-A187-AA69-43B206CC184E}"/>
              </a:ext>
            </a:extLst>
          </p:cNvPr>
          <p:cNvSpPr txBox="1">
            <a:spLocks noGrp="1"/>
          </p:cNvSpPr>
          <p:nvPr>
            <p:ph type="dt" sz="half" idx="7"/>
          </p:nvPr>
        </p:nvSpPr>
        <p:spPr/>
        <p:txBody>
          <a:bodyPr/>
          <a:lstStyle>
            <a:lvl1pPr>
              <a:defRPr/>
            </a:lvl1pPr>
          </a:lstStyle>
          <a:p>
            <a:pPr lvl="0"/>
            <a:fld id="{B898180F-F0E7-41C2-8CBD-D6C49A690695}" type="datetime1">
              <a:rPr lang="pt-BR"/>
              <a:pPr lvl="0"/>
              <a:t>03/11/2025</a:t>
            </a:fld>
            <a:endParaRPr lang="pt-BR"/>
          </a:p>
        </p:txBody>
      </p:sp>
      <p:sp>
        <p:nvSpPr>
          <p:cNvPr id="4" name="Footer Placeholder 3">
            <a:extLst>
              <a:ext uri="{FF2B5EF4-FFF2-40B4-BE49-F238E27FC236}">
                <a16:creationId xmlns:a16="http://schemas.microsoft.com/office/drawing/2014/main" id="{07911F52-FBC5-B858-10DD-D50FED764F37}"/>
              </a:ext>
            </a:extLst>
          </p:cNvPr>
          <p:cNvSpPr txBox="1">
            <a:spLocks noGrp="1"/>
          </p:cNvSpPr>
          <p:nvPr>
            <p:ph type="ftr" sz="quarter" idx="9"/>
          </p:nvPr>
        </p:nvSpPr>
        <p:spPr/>
        <p:txBody>
          <a:bodyPr/>
          <a:lstStyle>
            <a:lvl1pPr>
              <a:defRPr/>
            </a:lvl1pPr>
          </a:lstStyle>
          <a:p>
            <a:pPr lvl="0"/>
            <a:endParaRPr lang="pt-BR"/>
          </a:p>
        </p:txBody>
      </p:sp>
      <p:sp>
        <p:nvSpPr>
          <p:cNvPr id="5" name="Slide Number Placeholder 4">
            <a:extLst>
              <a:ext uri="{FF2B5EF4-FFF2-40B4-BE49-F238E27FC236}">
                <a16:creationId xmlns:a16="http://schemas.microsoft.com/office/drawing/2014/main" id="{44F3ABBF-05B4-3437-4B07-13F87928969C}"/>
              </a:ext>
            </a:extLst>
          </p:cNvPr>
          <p:cNvSpPr txBox="1">
            <a:spLocks noGrp="1"/>
          </p:cNvSpPr>
          <p:nvPr>
            <p:ph type="sldNum" sz="quarter" idx="8"/>
          </p:nvPr>
        </p:nvSpPr>
        <p:spPr/>
        <p:txBody>
          <a:bodyPr/>
          <a:lstStyle>
            <a:lvl1pPr>
              <a:defRPr/>
            </a:lvl1pPr>
          </a:lstStyle>
          <a:p>
            <a:pPr lvl="0"/>
            <a:fld id="{EA57654C-DF7D-468D-8A3A-A960CAEA21BC}" type="slidenum">
              <a:t>‹#›</a:t>
            </a:fld>
            <a:endParaRPr lang="pt-BR"/>
          </a:p>
        </p:txBody>
      </p:sp>
    </p:spTree>
    <p:extLst>
      <p:ext uri="{BB962C8B-B14F-4D97-AF65-F5344CB8AC3E}">
        <p14:creationId xmlns:p14="http://schemas.microsoft.com/office/powerpoint/2010/main" val="158525617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DABABA-8941-B486-08B6-0C63050746CB}"/>
              </a:ext>
            </a:extLst>
          </p:cNvPr>
          <p:cNvSpPr txBox="1">
            <a:spLocks noGrp="1"/>
          </p:cNvSpPr>
          <p:nvPr>
            <p:ph type="dt" sz="half" idx="7"/>
          </p:nvPr>
        </p:nvSpPr>
        <p:spPr/>
        <p:txBody>
          <a:bodyPr/>
          <a:lstStyle>
            <a:lvl1pPr>
              <a:defRPr/>
            </a:lvl1pPr>
          </a:lstStyle>
          <a:p>
            <a:pPr lvl="0"/>
            <a:fld id="{AA774BDB-73CF-49EE-8A33-5BA9D9F82712}" type="datetime1">
              <a:rPr lang="pt-BR"/>
              <a:pPr lvl="0"/>
              <a:t>03/11/2025</a:t>
            </a:fld>
            <a:endParaRPr lang="pt-BR"/>
          </a:p>
        </p:txBody>
      </p:sp>
      <p:sp>
        <p:nvSpPr>
          <p:cNvPr id="3" name="Footer Placeholder 2">
            <a:extLst>
              <a:ext uri="{FF2B5EF4-FFF2-40B4-BE49-F238E27FC236}">
                <a16:creationId xmlns:a16="http://schemas.microsoft.com/office/drawing/2014/main" id="{839C97D9-EF95-BAAD-CEA7-8697E62A1459}"/>
              </a:ext>
            </a:extLst>
          </p:cNvPr>
          <p:cNvSpPr txBox="1">
            <a:spLocks noGrp="1"/>
          </p:cNvSpPr>
          <p:nvPr>
            <p:ph type="ftr" sz="quarter" idx="9"/>
          </p:nvPr>
        </p:nvSpPr>
        <p:spPr/>
        <p:txBody>
          <a:bodyPr/>
          <a:lstStyle>
            <a:lvl1pPr>
              <a:defRPr/>
            </a:lvl1pPr>
          </a:lstStyle>
          <a:p>
            <a:pPr lvl="0"/>
            <a:endParaRPr lang="pt-BR"/>
          </a:p>
        </p:txBody>
      </p:sp>
      <p:sp>
        <p:nvSpPr>
          <p:cNvPr id="4" name="Slide Number Placeholder 3">
            <a:extLst>
              <a:ext uri="{FF2B5EF4-FFF2-40B4-BE49-F238E27FC236}">
                <a16:creationId xmlns:a16="http://schemas.microsoft.com/office/drawing/2014/main" id="{89FD97D5-5FFE-D5CB-2BDF-26AB19A60751}"/>
              </a:ext>
            </a:extLst>
          </p:cNvPr>
          <p:cNvSpPr txBox="1">
            <a:spLocks noGrp="1"/>
          </p:cNvSpPr>
          <p:nvPr>
            <p:ph type="sldNum" sz="quarter" idx="8"/>
          </p:nvPr>
        </p:nvSpPr>
        <p:spPr/>
        <p:txBody>
          <a:bodyPr/>
          <a:lstStyle>
            <a:lvl1pPr>
              <a:defRPr/>
            </a:lvl1pPr>
          </a:lstStyle>
          <a:p>
            <a:pPr lvl="0"/>
            <a:fld id="{CF4F32F6-8951-46C4-97A1-E07221E0DD62}" type="slidenum">
              <a:t>‹#›</a:t>
            </a:fld>
            <a:endParaRPr lang="pt-BR"/>
          </a:p>
        </p:txBody>
      </p:sp>
    </p:spTree>
    <p:extLst>
      <p:ext uri="{BB962C8B-B14F-4D97-AF65-F5344CB8AC3E}">
        <p14:creationId xmlns:p14="http://schemas.microsoft.com/office/powerpoint/2010/main" val="379196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C332-5112-90B7-56AA-A67F61C4EEB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pt-BR"/>
          </a:p>
        </p:txBody>
      </p:sp>
      <p:sp>
        <p:nvSpPr>
          <p:cNvPr id="3" name="Content Placeholder 2">
            <a:extLst>
              <a:ext uri="{FF2B5EF4-FFF2-40B4-BE49-F238E27FC236}">
                <a16:creationId xmlns:a16="http://schemas.microsoft.com/office/drawing/2014/main" id="{5267E212-1FE8-CEBC-7D55-C3CDC25AF6D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Text Placeholder 3">
            <a:extLst>
              <a:ext uri="{FF2B5EF4-FFF2-40B4-BE49-F238E27FC236}">
                <a16:creationId xmlns:a16="http://schemas.microsoft.com/office/drawing/2014/main" id="{98385F18-EC83-0558-4D6E-F0E07348B0A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3DAC2C4-B241-BE37-FDA0-B1E54C433870}"/>
              </a:ext>
            </a:extLst>
          </p:cNvPr>
          <p:cNvSpPr txBox="1">
            <a:spLocks noGrp="1"/>
          </p:cNvSpPr>
          <p:nvPr>
            <p:ph type="dt" sz="half" idx="7"/>
          </p:nvPr>
        </p:nvSpPr>
        <p:spPr/>
        <p:txBody>
          <a:bodyPr/>
          <a:lstStyle>
            <a:lvl1pPr>
              <a:defRPr/>
            </a:lvl1pPr>
          </a:lstStyle>
          <a:p>
            <a:pPr lvl="0"/>
            <a:fld id="{F15FAD94-8F01-4F83-8E11-6B3DC70CC5EC}" type="datetime1">
              <a:rPr lang="pt-BR"/>
              <a:pPr lvl="0"/>
              <a:t>03/11/2025</a:t>
            </a:fld>
            <a:endParaRPr lang="pt-BR"/>
          </a:p>
        </p:txBody>
      </p:sp>
      <p:sp>
        <p:nvSpPr>
          <p:cNvPr id="6" name="Footer Placeholder 5">
            <a:extLst>
              <a:ext uri="{FF2B5EF4-FFF2-40B4-BE49-F238E27FC236}">
                <a16:creationId xmlns:a16="http://schemas.microsoft.com/office/drawing/2014/main" id="{A1A44D5D-4302-A4E5-FD75-260ADD289296}"/>
              </a:ext>
            </a:extLst>
          </p:cNvPr>
          <p:cNvSpPr txBox="1">
            <a:spLocks noGrp="1"/>
          </p:cNvSpPr>
          <p:nvPr>
            <p:ph type="ftr" sz="quarter" idx="9"/>
          </p:nvPr>
        </p:nvSpPr>
        <p:spPr/>
        <p:txBody>
          <a:bodyPr/>
          <a:lstStyle>
            <a:lvl1pPr>
              <a:defRPr/>
            </a:lvl1pPr>
          </a:lstStyle>
          <a:p>
            <a:pPr lvl="0"/>
            <a:endParaRPr lang="pt-BR"/>
          </a:p>
        </p:txBody>
      </p:sp>
      <p:sp>
        <p:nvSpPr>
          <p:cNvPr id="7" name="Slide Number Placeholder 6">
            <a:extLst>
              <a:ext uri="{FF2B5EF4-FFF2-40B4-BE49-F238E27FC236}">
                <a16:creationId xmlns:a16="http://schemas.microsoft.com/office/drawing/2014/main" id="{66CEFF2E-DC00-D39D-D31E-737C5193F63E}"/>
              </a:ext>
            </a:extLst>
          </p:cNvPr>
          <p:cNvSpPr txBox="1">
            <a:spLocks noGrp="1"/>
          </p:cNvSpPr>
          <p:nvPr>
            <p:ph type="sldNum" sz="quarter" idx="8"/>
          </p:nvPr>
        </p:nvSpPr>
        <p:spPr/>
        <p:txBody>
          <a:bodyPr/>
          <a:lstStyle>
            <a:lvl1pPr>
              <a:defRPr/>
            </a:lvl1pPr>
          </a:lstStyle>
          <a:p>
            <a:pPr lvl="0"/>
            <a:fld id="{EC642B15-2E7D-4377-A5DF-AACD3B202A5B}" type="slidenum">
              <a:t>‹#›</a:t>
            </a:fld>
            <a:endParaRPr lang="pt-BR"/>
          </a:p>
        </p:txBody>
      </p:sp>
    </p:spTree>
    <p:extLst>
      <p:ext uri="{BB962C8B-B14F-4D97-AF65-F5344CB8AC3E}">
        <p14:creationId xmlns:p14="http://schemas.microsoft.com/office/powerpoint/2010/main" val="1976932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11060-9E8A-A3B1-04FA-E4C79321B1D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pt-BR"/>
          </a:p>
        </p:txBody>
      </p:sp>
      <p:sp>
        <p:nvSpPr>
          <p:cNvPr id="3" name="Picture Placeholder 2">
            <a:extLst>
              <a:ext uri="{FF2B5EF4-FFF2-40B4-BE49-F238E27FC236}">
                <a16:creationId xmlns:a16="http://schemas.microsoft.com/office/drawing/2014/main" id="{E063FAD5-7243-E4A7-BDA9-D83D162D9147}"/>
              </a:ext>
            </a:extLst>
          </p:cNvPr>
          <p:cNvSpPr txBox="1">
            <a:spLocks noGrp="1"/>
          </p:cNvSpPr>
          <p:nvPr>
            <p:ph type="pic" idx="1"/>
          </p:nvPr>
        </p:nvSpPr>
        <p:spPr>
          <a:xfrm>
            <a:off x="5183184" y="987423"/>
            <a:ext cx="6172200" cy="4873623"/>
          </a:xfrm>
        </p:spPr>
        <p:txBody>
          <a:bodyPr/>
          <a:lstStyle>
            <a:lvl1pPr marL="0" indent="0">
              <a:buNone/>
              <a:defRPr lang="pt-BR" sz="3200"/>
            </a:lvl1pPr>
          </a:lstStyle>
          <a:p>
            <a:pPr lvl="0"/>
            <a:endParaRPr lang="pt-BR"/>
          </a:p>
        </p:txBody>
      </p:sp>
      <p:sp>
        <p:nvSpPr>
          <p:cNvPr id="4" name="Text Placeholder 3">
            <a:extLst>
              <a:ext uri="{FF2B5EF4-FFF2-40B4-BE49-F238E27FC236}">
                <a16:creationId xmlns:a16="http://schemas.microsoft.com/office/drawing/2014/main" id="{CC70BF56-FFAE-649D-BCB0-FE0C1EE78FD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98BFC74-DB66-2871-B2AF-EC3902CC72EA}"/>
              </a:ext>
            </a:extLst>
          </p:cNvPr>
          <p:cNvSpPr txBox="1">
            <a:spLocks noGrp="1"/>
          </p:cNvSpPr>
          <p:nvPr>
            <p:ph type="dt" sz="half" idx="7"/>
          </p:nvPr>
        </p:nvSpPr>
        <p:spPr/>
        <p:txBody>
          <a:bodyPr/>
          <a:lstStyle>
            <a:lvl1pPr>
              <a:defRPr/>
            </a:lvl1pPr>
          </a:lstStyle>
          <a:p>
            <a:pPr lvl="0"/>
            <a:fld id="{C61CC118-AA48-4DE1-AB5B-C2E099A4A321}" type="datetime1">
              <a:rPr lang="pt-BR"/>
              <a:pPr lvl="0"/>
              <a:t>03/11/2025</a:t>
            </a:fld>
            <a:endParaRPr lang="pt-BR"/>
          </a:p>
        </p:txBody>
      </p:sp>
      <p:sp>
        <p:nvSpPr>
          <p:cNvPr id="6" name="Footer Placeholder 5">
            <a:extLst>
              <a:ext uri="{FF2B5EF4-FFF2-40B4-BE49-F238E27FC236}">
                <a16:creationId xmlns:a16="http://schemas.microsoft.com/office/drawing/2014/main" id="{52D8CCA7-F3A5-6823-601E-98FB2D352445}"/>
              </a:ext>
            </a:extLst>
          </p:cNvPr>
          <p:cNvSpPr txBox="1">
            <a:spLocks noGrp="1"/>
          </p:cNvSpPr>
          <p:nvPr>
            <p:ph type="ftr" sz="quarter" idx="9"/>
          </p:nvPr>
        </p:nvSpPr>
        <p:spPr/>
        <p:txBody>
          <a:bodyPr/>
          <a:lstStyle>
            <a:lvl1pPr>
              <a:defRPr/>
            </a:lvl1pPr>
          </a:lstStyle>
          <a:p>
            <a:pPr lvl="0"/>
            <a:endParaRPr lang="pt-BR"/>
          </a:p>
        </p:txBody>
      </p:sp>
      <p:sp>
        <p:nvSpPr>
          <p:cNvPr id="7" name="Slide Number Placeholder 6">
            <a:extLst>
              <a:ext uri="{FF2B5EF4-FFF2-40B4-BE49-F238E27FC236}">
                <a16:creationId xmlns:a16="http://schemas.microsoft.com/office/drawing/2014/main" id="{E8B4D39E-F475-5B52-0061-350ED9A1BCF2}"/>
              </a:ext>
            </a:extLst>
          </p:cNvPr>
          <p:cNvSpPr txBox="1">
            <a:spLocks noGrp="1"/>
          </p:cNvSpPr>
          <p:nvPr>
            <p:ph type="sldNum" sz="quarter" idx="8"/>
          </p:nvPr>
        </p:nvSpPr>
        <p:spPr/>
        <p:txBody>
          <a:bodyPr/>
          <a:lstStyle>
            <a:lvl1pPr>
              <a:defRPr/>
            </a:lvl1pPr>
          </a:lstStyle>
          <a:p>
            <a:pPr lvl="0"/>
            <a:fld id="{EB98F185-77B1-443F-9E58-94867ADE7E7A}" type="slidenum">
              <a:t>‹#›</a:t>
            </a:fld>
            <a:endParaRPr lang="pt-BR"/>
          </a:p>
        </p:txBody>
      </p:sp>
    </p:spTree>
    <p:extLst>
      <p:ext uri="{BB962C8B-B14F-4D97-AF65-F5344CB8AC3E}">
        <p14:creationId xmlns:p14="http://schemas.microsoft.com/office/powerpoint/2010/main" val="708256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BE987-F9B7-06AB-C32B-03D619638C47}"/>
              </a:ext>
            </a:extLst>
          </p:cNvPr>
          <p:cNvSpPr txBox="1">
            <a:spLocks noGrp="1"/>
          </p:cNvSpPr>
          <p:nvPr>
            <p:ph type="title"/>
          </p:nvPr>
        </p:nvSpPr>
        <p:spPr/>
        <p:txBody>
          <a:bodyPr/>
          <a:lstStyle>
            <a:lvl1pPr>
              <a:defRPr/>
            </a:lvl1pPr>
          </a:lstStyle>
          <a:p>
            <a:pPr lvl="0"/>
            <a:r>
              <a:rPr lang="en-US"/>
              <a:t>Click to edit Master title style</a:t>
            </a:r>
            <a:endParaRPr lang="pt-BR"/>
          </a:p>
        </p:txBody>
      </p:sp>
      <p:sp>
        <p:nvSpPr>
          <p:cNvPr id="3" name="Vertical Text Placeholder 2">
            <a:extLst>
              <a:ext uri="{FF2B5EF4-FFF2-40B4-BE49-F238E27FC236}">
                <a16:creationId xmlns:a16="http://schemas.microsoft.com/office/drawing/2014/main" id="{8E074483-A4D1-F967-8DF2-2E095138E0E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Date Placeholder 3">
            <a:extLst>
              <a:ext uri="{FF2B5EF4-FFF2-40B4-BE49-F238E27FC236}">
                <a16:creationId xmlns:a16="http://schemas.microsoft.com/office/drawing/2014/main" id="{2D78BC1D-DCB6-B49B-3F4D-3B8B93E5D482}"/>
              </a:ext>
            </a:extLst>
          </p:cNvPr>
          <p:cNvSpPr txBox="1">
            <a:spLocks noGrp="1"/>
          </p:cNvSpPr>
          <p:nvPr>
            <p:ph type="dt" sz="half" idx="7"/>
          </p:nvPr>
        </p:nvSpPr>
        <p:spPr/>
        <p:txBody>
          <a:bodyPr/>
          <a:lstStyle>
            <a:lvl1pPr>
              <a:defRPr/>
            </a:lvl1pPr>
          </a:lstStyle>
          <a:p>
            <a:pPr lvl="0"/>
            <a:fld id="{BCAE72BD-FCDE-4CF6-B692-26177FDABD28}" type="datetime1">
              <a:rPr lang="pt-BR"/>
              <a:pPr lvl="0"/>
              <a:t>03/11/2025</a:t>
            </a:fld>
            <a:endParaRPr lang="pt-BR"/>
          </a:p>
        </p:txBody>
      </p:sp>
      <p:sp>
        <p:nvSpPr>
          <p:cNvPr id="5" name="Footer Placeholder 4">
            <a:extLst>
              <a:ext uri="{FF2B5EF4-FFF2-40B4-BE49-F238E27FC236}">
                <a16:creationId xmlns:a16="http://schemas.microsoft.com/office/drawing/2014/main" id="{4CBF11CA-3AD0-F770-A477-AE414699DEB0}"/>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F8FB68AB-AC44-5CC4-8505-596C0F12445F}"/>
              </a:ext>
            </a:extLst>
          </p:cNvPr>
          <p:cNvSpPr txBox="1">
            <a:spLocks noGrp="1"/>
          </p:cNvSpPr>
          <p:nvPr>
            <p:ph type="sldNum" sz="quarter" idx="8"/>
          </p:nvPr>
        </p:nvSpPr>
        <p:spPr/>
        <p:txBody>
          <a:bodyPr/>
          <a:lstStyle>
            <a:lvl1pPr>
              <a:defRPr/>
            </a:lvl1pPr>
          </a:lstStyle>
          <a:p>
            <a:pPr lvl="0"/>
            <a:fld id="{AE5E26E7-0D96-4C2F-A636-8C907A48D325}" type="slidenum">
              <a:t>‹#›</a:t>
            </a:fld>
            <a:endParaRPr lang="pt-BR"/>
          </a:p>
        </p:txBody>
      </p:sp>
    </p:spTree>
    <p:extLst>
      <p:ext uri="{BB962C8B-B14F-4D97-AF65-F5344CB8AC3E}">
        <p14:creationId xmlns:p14="http://schemas.microsoft.com/office/powerpoint/2010/main" val="3021310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8C60B5-6FD8-3A9B-1945-389103F6667B}"/>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pt-BR"/>
          </a:p>
        </p:txBody>
      </p:sp>
      <p:sp>
        <p:nvSpPr>
          <p:cNvPr id="3" name="Vertical Text Placeholder 2">
            <a:extLst>
              <a:ext uri="{FF2B5EF4-FFF2-40B4-BE49-F238E27FC236}">
                <a16:creationId xmlns:a16="http://schemas.microsoft.com/office/drawing/2014/main" id="{EE2DA1E8-4382-26B8-A548-3C3377B1F2AB}"/>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Date Placeholder 3">
            <a:extLst>
              <a:ext uri="{FF2B5EF4-FFF2-40B4-BE49-F238E27FC236}">
                <a16:creationId xmlns:a16="http://schemas.microsoft.com/office/drawing/2014/main" id="{F80055CE-50D6-2464-C44D-46EE41C0FED2}"/>
              </a:ext>
            </a:extLst>
          </p:cNvPr>
          <p:cNvSpPr txBox="1">
            <a:spLocks noGrp="1"/>
          </p:cNvSpPr>
          <p:nvPr>
            <p:ph type="dt" sz="half" idx="7"/>
          </p:nvPr>
        </p:nvSpPr>
        <p:spPr/>
        <p:txBody>
          <a:bodyPr/>
          <a:lstStyle>
            <a:lvl1pPr>
              <a:defRPr/>
            </a:lvl1pPr>
          </a:lstStyle>
          <a:p>
            <a:pPr lvl="0"/>
            <a:fld id="{1612ECE8-C427-4C64-95A5-26CD9880AE1C}" type="datetime1">
              <a:rPr lang="pt-BR"/>
              <a:pPr lvl="0"/>
              <a:t>03/11/2025</a:t>
            </a:fld>
            <a:endParaRPr lang="pt-BR"/>
          </a:p>
        </p:txBody>
      </p:sp>
      <p:sp>
        <p:nvSpPr>
          <p:cNvPr id="5" name="Footer Placeholder 4">
            <a:extLst>
              <a:ext uri="{FF2B5EF4-FFF2-40B4-BE49-F238E27FC236}">
                <a16:creationId xmlns:a16="http://schemas.microsoft.com/office/drawing/2014/main" id="{D958AC53-CF62-58CD-52AB-AB0B30400BFF}"/>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D88FE763-ED10-5247-FCF8-C97523B087E4}"/>
              </a:ext>
            </a:extLst>
          </p:cNvPr>
          <p:cNvSpPr txBox="1">
            <a:spLocks noGrp="1"/>
          </p:cNvSpPr>
          <p:nvPr>
            <p:ph type="sldNum" sz="quarter" idx="8"/>
          </p:nvPr>
        </p:nvSpPr>
        <p:spPr/>
        <p:txBody>
          <a:bodyPr/>
          <a:lstStyle>
            <a:lvl1pPr>
              <a:defRPr/>
            </a:lvl1pPr>
          </a:lstStyle>
          <a:p>
            <a:pPr lvl="0"/>
            <a:fld id="{658114F2-5E5F-4875-8D74-DD6425C5CBA6}" type="slidenum">
              <a:t>‹#›</a:t>
            </a:fld>
            <a:endParaRPr lang="pt-BR"/>
          </a:p>
        </p:txBody>
      </p:sp>
    </p:spTree>
    <p:extLst>
      <p:ext uri="{BB962C8B-B14F-4D97-AF65-F5344CB8AC3E}">
        <p14:creationId xmlns:p14="http://schemas.microsoft.com/office/powerpoint/2010/main" val="1473526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E0198E-4EBA-8AA1-8DF4-2149686134B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pt-BR"/>
          </a:p>
        </p:txBody>
      </p:sp>
      <p:sp>
        <p:nvSpPr>
          <p:cNvPr id="3" name="Text Placeholder 2">
            <a:extLst>
              <a:ext uri="{FF2B5EF4-FFF2-40B4-BE49-F238E27FC236}">
                <a16:creationId xmlns:a16="http://schemas.microsoft.com/office/drawing/2014/main" id="{4B197B9D-0C06-7834-1CEC-2E860932BEC8}"/>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4" name="Date Placeholder 3">
            <a:extLst>
              <a:ext uri="{FF2B5EF4-FFF2-40B4-BE49-F238E27FC236}">
                <a16:creationId xmlns:a16="http://schemas.microsoft.com/office/drawing/2014/main" id="{D61D70AD-76F4-4801-4E54-44FB447E127D}"/>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pt-BR" sz="1200" b="0" i="0" u="none" strike="noStrike" kern="1200" cap="none" spc="0" baseline="0">
                <a:solidFill>
                  <a:srgbClr val="767676"/>
                </a:solidFill>
                <a:uFillTx/>
                <a:latin typeface="Aptos"/>
              </a:defRPr>
            </a:lvl1pPr>
          </a:lstStyle>
          <a:p>
            <a:pPr lvl="0"/>
            <a:fld id="{D1540F1F-8BBA-4F12-A22A-0501FEBC53A8}" type="datetime1">
              <a:rPr lang="pt-BR"/>
              <a:pPr lvl="0"/>
              <a:t>03/11/2025</a:t>
            </a:fld>
            <a:endParaRPr lang="pt-BR"/>
          </a:p>
        </p:txBody>
      </p:sp>
      <p:sp>
        <p:nvSpPr>
          <p:cNvPr id="5" name="Footer Placeholder 4">
            <a:extLst>
              <a:ext uri="{FF2B5EF4-FFF2-40B4-BE49-F238E27FC236}">
                <a16:creationId xmlns:a16="http://schemas.microsoft.com/office/drawing/2014/main" id="{5FD5408C-71C6-0C96-639E-E3334FECE4FE}"/>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pt-BR" sz="1200" b="0" i="0" u="none" strike="noStrike" kern="1200" cap="none" spc="0" baseline="0">
                <a:solidFill>
                  <a:srgbClr val="767676"/>
                </a:solidFill>
                <a:uFillTx/>
                <a:latin typeface="Aptos"/>
              </a:defRPr>
            </a:lvl1pPr>
          </a:lstStyle>
          <a:p>
            <a:pPr lvl="0"/>
            <a:endParaRPr lang="pt-BR"/>
          </a:p>
        </p:txBody>
      </p:sp>
      <p:sp>
        <p:nvSpPr>
          <p:cNvPr id="6" name="Slide Number Placeholder 5">
            <a:extLst>
              <a:ext uri="{FF2B5EF4-FFF2-40B4-BE49-F238E27FC236}">
                <a16:creationId xmlns:a16="http://schemas.microsoft.com/office/drawing/2014/main" id="{26A7C90E-EF73-03B3-3DBA-EF97C248E9FB}"/>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pt-BR" sz="1200" b="0" i="0" u="none" strike="noStrike" kern="1200" cap="none" spc="0" baseline="0">
                <a:solidFill>
                  <a:srgbClr val="767676"/>
                </a:solidFill>
                <a:uFillTx/>
                <a:latin typeface="Aptos"/>
              </a:defRPr>
            </a:lvl1pPr>
          </a:lstStyle>
          <a:p>
            <a:pPr lvl="0"/>
            <a:fld id="{4EE2827A-18B1-4302-8808-0D927CB402F8}" type="slidenum">
              <a:t>‹#›</a:t>
            </a:fld>
            <a:endParaRPr lang="pt-B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uidance/evaluation-in-health-and-wellbeing-introduction" TargetMode="External"/><Relationship Id="rId3" Type="http://schemas.openxmlformats.org/officeDocument/2006/relationships/hyperlink" Target="https://doi.org/10.1017/s0007114522003336" TargetMode="External"/><Relationship Id="rId7" Type="http://schemas.openxmlformats.org/officeDocument/2006/relationships/hyperlink" Target="https://fooddetectives.org/why-eating-the-rainbow-is-so-important-for-kids/" TargetMode="External"/><Relationship Id="rId2" Type="http://schemas.openxmlformats.org/officeDocument/2006/relationships/hyperlink" Target="https://www.nutrition.org.uk/" TargetMode="External"/><Relationship Id="rId1" Type="http://schemas.openxmlformats.org/officeDocument/2006/relationships/slideLayout" Target="../slideLayouts/slideLayout6.xml"/><Relationship Id="rId6" Type="http://schemas.openxmlformats.org/officeDocument/2006/relationships/hyperlink" Target="https://foodfoundation.org.uk/sites/default/files/2022-07/The%20Broken%20Plate%202022%20report.pdf" TargetMode="External"/><Relationship Id="rId5" Type="http://schemas.openxmlformats.org/officeDocument/2006/relationships/hyperlink" Target="https://www.evalcommunity.com/career-center/summative-evaluation/" TargetMode="External"/><Relationship Id="rId4" Type="http://schemas.openxmlformats.org/officeDocument/2006/relationships/hyperlink" Target="https://doi.org/10.1017/s0007114520004109" TargetMode="External"/><Relationship Id="rId9" Type="http://schemas.openxmlformats.org/officeDocument/2006/relationships/hyperlink" Target="https://www.gov.uk/government/statistics/national-diet-and-nutrition-survey-2019-to-2023/national-diet-and-nutrition-survey-2019-to-2023-report?utm_source=chatgpt.co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80/01944363.2022.2050280" TargetMode="External"/><Relationship Id="rId3" Type="http://schemas.openxmlformats.org/officeDocument/2006/relationships/hyperlink" Target="https://pedagogue.app/11-inspiring-eat-the-rainbow-activities/" TargetMode="External"/><Relationship Id="rId7" Type="http://schemas.openxmlformats.org/officeDocument/2006/relationships/hyperlink" Target="https://www.gov.uk/government/publications/health-matters-obesity-and-the-food-environment/health-matters-obesity-and-the-food-environment--2" TargetMode="External"/><Relationship Id="rId2" Type="http://schemas.openxmlformats.org/officeDocument/2006/relationships/hyperlink" Target="https://www.kingsfund.org.uk/insight-and-analysis/blogs/improving-childrens-health-nutrition" TargetMode="External"/><Relationship Id="rId1" Type="http://schemas.openxmlformats.org/officeDocument/2006/relationships/slideLayout" Target="../slideLayouts/slideLayout3.xml"/><Relationship Id="rId6" Type="http://schemas.openxmlformats.org/officeDocument/2006/relationships/hyperlink" Target="https://www.mylittlepiccolo.com/weaning-hub-post/health-benefits-of-eating-a-colourful-diet-a-guide-to-rainbow-nutrition/" TargetMode="External"/><Relationship Id="rId5" Type="http://schemas.openxmlformats.org/officeDocument/2006/relationships/hyperlink" Target="https://www.nhs.uk/better-health" TargetMode="External"/><Relationship Id="rId4" Type="http://schemas.openxmlformats.org/officeDocument/2006/relationships/hyperlink" Target="https://doi.org/10.3390/children9121975" TargetMode="External"/><Relationship Id="rId9" Type="http://schemas.openxmlformats.org/officeDocument/2006/relationships/hyperlink" Target="https://mspgh.unimelb.edu.au/centres-institutes/centre-for-health-policy/melbourne-health-economics/study/what-is-health-economics-and-economic-evalu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DA12D312-BAFE-1EA7-97AC-AA1CB9BA020C}"/>
              </a:ext>
            </a:extLst>
          </p:cNvPr>
          <p:cNvSpPr txBox="1">
            <a:spLocks noGrp="1"/>
          </p:cNvSpPr>
          <p:nvPr>
            <p:ph type="subTitle" idx="1"/>
          </p:nvPr>
        </p:nvSpPr>
        <p:spPr>
          <a:xfrm>
            <a:off x="297582" y="4918585"/>
            <a:ext cx="4572000" cy="1655758"/>
          </a:xfrm>
        </p:spPr>
        <p:txBody>
          <a:bodyPr anchorCtr="0"/>
          <a:lstStyle/>
          <a:p>
            <a:pPr lvl="0" algn="l"/>
            <a:r>
              <a:rPr lang="pt-PT" b="1">
                <a:latin typeface="Arial" pitchFamily="34"/>
                <a:cs typeface="Arial" pitchFamily="34"/>
              </a:rPr>
              <a:t>Student name: /Student ID:</a:t>
            </a:r>
          </a:p>
          <a:p>
            <a:pPr lvl="0" algn="l"/>
            <a:r>
              <a:rPr lang="pt-PT" sz="2000">
                <a:latin typeface="Arial" pitchFamily="34"/>
                <a:cs typeface="Arial" pitchFamily="34"/>
              </a:rPr>
              <a:t>Alpha Mukela: 2125293</a:t>
            </a:r>
          </a:p>
          <a:p>
            <a:pPr lvl="0" algn="l"/>
            <a:r>
              <a:rPr lang="pt-PT" sz="2000">
                <a:latin typeface="Arial" pitchFamily="34"/>
                <a:cs typeface="Arial" pitchFamily="34"/>
              </a:rPr>
              <a:t>Katia Amado: 2211924</a:t>
            </a:r>
          </a:p>
          <a:p>
            <a:pPr lvl="0" algn="l"/>
            <a:r>
              <a:rPr lang="pt-PT" sz="2000">
                <a:latin typeface="Arial" pitchFamily="34"/>
                <a:cs typeface="Arial" pitchFamily="34"/>
              </a:rPr>
              <a:t>Ohikuare Irogho: 2128365</a:t>
            </a:r>
          </a:p>
        </p:txBody>
      </p:sp>
      <p:pic>
        <p:nvPicPr>
          <p:cNvPr id="3" name="Picture 3" descr="Discover University of Wales Trinity Saint David">
            <a:extLst>
              <a:ext uri="{FF2B5EF4-FFF2-40B4-BE49-F238E27FC236}">
                <a16:creationId xmlns:a16="http://schemas.microsoft.com/office/drawing/2014/main" id="{7055F2B8-3722-25B4-34D1-E5E4BD163FB0}"/>
              </a:ext>
            </a:extLst>
          </p:cNvPr>
          <p:cNvPicPr>
            <a:picLocks noChangeAspect="1"/>
          </p:cNvPicPr>
          <p:nvPr/>
        </p:nvPicPr>
        <p:blipFill>
          <a:blip r:embed="rId2"/>
          <a:srcRect/>
          <a:stretch>
            <a:fillRect/>
          </a:stretch>
        </p:blipFill>
        <p:spPr>
          <a:xfrm>
            <a:off x="199256" y="283656"/>
            <a:ext cx="3872484" cy="1377991"/>
          </a:xfrm>
          <a:prstGeom prst="rect">
            <a:avLst/>
          </a:prstGeom>
          <a:noFill/>
          <a:ln cap="flat">
            <a:noFill/>
          </a:ln>
        </p:spPr>
      </p:pic>
      <p:sp>
        <p:nvSpPr>
          <p:cNvPr id="4" name="TextBox 4">
            <a:extLst>
              <a:ext uri="{FF2B5EF4-FFF2-40B4-BE49-F238E27FC236}">
                <a16:creationId xmlns:a16="http://schemas.microsoft.com/office/drawing/2014/main" id="{4FDF8531-DD32-ED62-FD0D-86ECF7D9AE4E}"/>
              </a:ext>
            </a:extLst>
          </p:cNvPr>
          <p:cNvSpPr txBox="1"/>
          <p:nvPr/>
        </p:nvSpPr>
        <p:spPr>
          <a:xfrm>
            <a:off x="1224116" y="2598002"/>
            <a:ext cx="9743764" cy="83099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PT" sz="2400" b="1" i="0" u="none" strike="noStrike" kern="1200" cap="none" spc="0" baseline="0">
                <a:solidFill>
                  <a:srgbClr val="000000"/>
                </a:solidFill>
                <a:uFillTx/>
                <a:latin typeface="Arial" pitchFamily="34"/>
                <a:cs typeface="Arial" pitchFamily="34"/>
              </a:rPr>
              <a:t>Social Epidemiology and Public Health Development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PT" sz="2400" b="1" i="0" u="none" strike="noStrike" kern="1200" cap="none" spc="0" baseline="0">
                <a:solidFill>
                  <a:srgbClr val="000000"/>
                </a:solidFill>
                <a:uFillTx/>
                <a:latin typeface="Arial" pitchFamily="34"/>
                <a:cs typeface="Arial" pitchFamily="34"/>
              </a:rPr>
              <a:t>LCHS7000_LON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0B94641-6E7E-2037-9FAD-5A56A8AC17FF}"/>
              </a:ext>
            </a:extLst>
          </p:cNvPr>
          <p:cNvSpPr/>
          <p:nvPr/>
        </p:nvSpPr>
        <p:spPr>
          <a:xfrm>
            <a:off x="0" y="0"/>
            <a:ext cx="12191996" cy="6858000"/>
          </a:xfrm>
          <a:prstGeom prst="rect">
            <a:avLst/>
          </a:prstGeom>
          <a:solidFill>
            <a:srgbClr val="C2F1C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2E043AA1-4600-5B23-4198-5366085E4AE6}"/>
              </a:ext>
            </a:extLst>
          </p:cNvPr>
          <p:cNvSpPr txBox="1">
            <a:spLocks noGrp="1"/>
          </p:cNvSpPr>
          <p:nvPr>
            <p:ph type="title"/>
          </p:nvPr>
        </p:nvSpPr>
        <p:spPr>
          <a:xfrm>
            <a:off x="128336" y="526026"/>
            <a:ext cx="5256410" cy="5805946"/>
          </a:xfrm>
        </p:spPr>
        <p:txBody>
          <a:bodyPr anchorCtr="1">
            <a:noAutofit/>
          </a:bodyPr>
          <a:lstStyle/>
          <a:p>
            <a:pPr lvl="0" algn="ctr"/>
            <a:br>
              <a:rPr lang="en-GB" sz="2400">
                <a:latin typeface="Arial" pitchFamily="34"/>
                <a:cs typeface="Arial" pitchFamily="34"/>
              </a:rPr>
            </a:br>
            <a:br>
              <a:rPr lang="en-GB" sz="2400">
                <a:latin typeface="Arial" pitchFamily="34"/>
                <a:cs typeface="Arial" pitchFamily="34"/>
              </a:rPr>
            </a:br>
            <a:r>
              <a:rPr lang="en-GB" sz="2400" b="1">
                <a:latin typeface="Arial" pitchFamily="34"/>
                <a:cs typeface="Arial" pitchFamily="34"/>
              </a:rPr>
              <a:t>Slogan: </a:t>
            </a:r>
            <a:r>
              <a:rPr lang="en-GB" sz="2400">
                <a:latin typeface="Arial" pitchFamily="34"/>
                <a:cs typeface="Arial" pitchFamily="34"/>
              </a:rPr>
              <a:t>Eat rainbows every day and grow strong.</a:t>
            </a:r>
            <a:br>
              <a:rPr lang="en-GB" sz="2400">
                <a:latin typeface="Arial" pitchFamily="34"/>
                <a:cs typeface="Arial" pitchFamily="34"/>
              </a:rPr>
            </a:br>
            <a:br>
              <a:rPr lang="en-GB" sz="2400">
                <a:latin typeface="Arial" pitchFamily="34"/>
                <a:cs typeface="Arial" pitchFamily="34"/>
              </a:rPr>
            </a:br>
            <a:br>
              <a:rPr lang="en-GB" sz="2400">
                <a:latin typeface="Arial" pitchFamily="34"/>
                <a:cs typeface="Arial" pitchFamily="34"/>
              </a:rPr>
            </a:br>
            <a:br>
              <a:rPr lang="en-GB" sz="2400">
                <a:latin typeface="Arial" pitchFamily="34"/>
                <a:cs typeface="Arial" pitchFamily="34"/>
              </a:rPr>
            </a:br>
            <a:br>
              <a:rPr lang="en-GB" sz="2400">
                <a:latin typeface="Arial" pitchFamily="34"/>
                <a:cs typeface="Arial" pitchFamily="34"/>
              </a:rPr>
            </a:br>
            <a:r>
              <a:rPr lang="en-GB" sz="2400" b="1">
                <a:latin typeface="Arial "/>
              </a:rPr>
              <a:t>Aim:</a:t>
            </a:r>
            <a:r>
              <a:rPr lang="en-GB" sz="2400">
                <a:latin typeface="Arial "/>
              </a:rPr>
              <a:t> The aim of this campaign is to teach children aged 5 to 11 years the importance of healthy eating and the effects of an unhealthy diet on their bodies and minds. The campaign promotes fun, hands-on learning about nutrition through creative and interactive activities.</a:t>
            </a:r>
            <a:br>
              <a:rPr lang="pt-BR" sz="2400">
                <a:latin typeface="Arial" pitchFamily="34"/>
                <a:cs typeface="Arial" pitchFamily="34"/>
              </a:rPr>
            </a:br>
            <a:br>
              <a:rPr lang="en-GB" sz="2400">
                <a:latin typeface="Arial" pitchFamily="34"/>
                <a:cs typeface="Arial" pitchFamily="34"/>
              </a:rPr>
            </a:br>
            <a:endParaRPr lang="pt-BR" sz="2400">
              <a:latin typeface="Arial" pitchFamily="34"/>
              <a:cs typeface="Arial" pitchFamily="34"/>
            </a:endParaRPr>
          </a:p>
        </p:txBody>
      </p:sp>
      <p:pic>
        <p:nvPicPr>
          <p:cNvPr id="4" name="Picture 2">
            <a:extLst>
              <a:ext uri="{FF2B5EF4-FFF2-40B4-BE49-F238E27FC236}">
                <a16:creationId xmlns:a16="http://schemas.microsoft.com/office/drawing/2014/main" id="{9EFD85B1-87BC-5FF3-2848-9672E8243B00}"/>
              </a:ext>
            </a:extLst>
          </p:cNvPr>
          <p:cNvPicPr>
            <a:picLocks noChangeAspect="1"/>
          </p:cNvPicPr>
          <p:nvPr/>
        </p:nvPicPr>
        <p:blipFill>
          <a:blip r:embed="rId2"/>
          <a:stretch>
            <a:fillRect/>
          </a:stretch>
        </p:blipFill>
        <p:spPr>
          <a:xfrm>
            <a:off x="5584725" y="520257"/>
            <a:ext cx="6286426" cy="5805946"/>
          </a:xfrm>
          <a:prstGeom prst="rect">
            <a:avLst/>
          </a:prstGeom>
          <a:noFill/>
          <a:ln cap="flat">
            <a:noFill/>
          </a:ln>
        </p:spPr>
      </p:pic>
      <p:sp>
        <p:nvSpPr>
          <p:cNvPr id="5" name="TextBox 4">
            <a:extLst>
              <a:ext uri="{FF2B5EF4-FFF2-40B4-BE49-F238E27FC236}">
                <a16:creationId xmlns:a16="http://schemas.microsoft.com/office/drawing/2014/main" id="{5A2AC417-D729-57D3-8E71-E5BE20002DE9}"/>
              </a:ext>
            </a:extLst>
          </p:cNvPr>
          <p:cNvSpPr txBox="1"/>
          <p:nvPr/>
        </p:nvSpPr>
        <p:spPr>
          <a:xfrm>
            <a:off x="10258095" y="6326203"/>
            <a:ext cx="181303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0" i="0" u="none" strike="noStrike" kern="1200" cap="none" spc="0" baseline="0">
                <a:solidFill>
                  <a:srgbClr val="000000"/>
                </a:solidFill>
                <a:uFillTx/>
                <a:latin typeface="Aptos"/>
              </a:rPr>
              <a:t>(Pinterest, n.d.)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8738A410-39CE-8533-BFD1-6F24B6E71E9F}"/>
              </a:ext>
            </a:extLst>
          </p:cNvPr>
          <p:cNvSpPr/>
          <p:nvPr/>
        </p:nvSpPr>
        <p:spPr>
          <a:xfrm>
            <a:off x="0" y="0"/>
            <a:ext cx="12191996" cy="6858000"/>
          </a:xfrm>
          <a:prstGeom prst="rect">
            <a:avLst/>
          </a:prstGeom>
          <a:solidFill>
            <a:srgbClr val="F2CFEE"/>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extBox 4">
            <a:extLst>
              <a:ext uri="{FF2B5EF4-FFF2-40B4-BE49-F238E27FC236}">
                <a16:creationId xmlns:a16="http://schemas.microsoft.com/office/drawing/2014/main" id="{4AE1DA09-F2AF-D9F5-1E25-8D8C88F7556F}"/>
              </a:ext>
            </a:extLst>
          </p:cNvPr>
          <p:cNvSpPr txBox="1"/>
          <p:nvPr/>
        </p:nvSpPr>
        <p:spPr>
          <a:xfrm>
            <a:off x="0" y="685269"/>
            <a:ext cx="12191996" cy="613379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Week 1-</a:t>
            </a:r>
            <a:r>
              <a:rPr lang="pt-BR" sz="1100" b="1" i="0" u="none" strike="noStrike" kern="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Aim: To obtain permission and establish communication with the school leadership.</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An email will be sent to the headteacher to request permission to work with the students in the following weeks, to schedule a visit, and to briefly explain that the purpose is to present a healthy eating campaign.</a:t>
            </a:r>
            <a:endParaRPr lang="pt-BR" sz="1100" b="0" i="0" u="none" strike="noStrike" kern="0" cap="none" spc="0" baseline="0">
              <a:solidFill>
                <a:srgbClr val="000000"/>
              </a:solidFill>
              <a:uFillTx/>
              <a:latin typeface="Arial" pitchFamily="34"/>
              <a:cs typeface="Arial" pitchFamily="34"/>
            </a:endParaRPr>
          </a:p>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Week 2 </a:t>
            </a:r>
            <a:r>
              <a:rPr lang="pt-BR" sz="1100" b="1" i="0" u="none" strike="noStrike" kern="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Aim: To introduce the campaign and prepare the necessary logistics and materials.</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A visit will be made to the school to present the campaign, to become familiar with the school environment and community, to request a classroom to work with the students, and to prepare the materials for the campaign.</a:t>
            </a:r>
            <a:endParaRPr lang="pt-BR" sz="11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Week 3</a:t>
            </a:r>
            <a:r>
              <a:rPr lang="pt-BR" sz="1100" b="1" i="0" u="none" strike="noStrike" kern="0" cap="none" spc="0" baseline="0">
                <a:solidFill>
                  <a:srgbClr val="000000"/>
                </a:solidFill>
                <a:uFillTx/>
                <a:latin typeface="Arial" pitchFamily="34"/>
                <a:cs typeface="Arial" pitchFamily="34"/>
              </a:rPr>
              <a:t> - </a:t>
            </a:r>
            <a:r>
              <a:rPr lang="en-GB" sz="1100" b="1" i="0" u="none" strike="noStrike" kern="0" cap="none" spc="0" baseline="0">
                <a:solidFill>
                  <a:srgbClr val="000000"/>
                </a:solidFill>
                <a:uFillTx/>
                <a:latin typeface="Arial" pitchFamily="34"/>
                <a:cs typeface="Arial" pitchFamily="34"/>
              </a:rPr>
              <a:t>Aim:</a:t>
            </a:r>
            <a:r>
              <a:rPr lang="en-GB" sz="1100" b="0" i="0" u="none" strike="noStrike" kern="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To assess student’s initial knowledge and raise awareness about healthy eating habits.</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A game will be organised in which students will fill plates with healthy and unhealthy foods to assess their existing knowledge and to introduce the importance of eating a colourful and balanced diet. In addition, the effects of good and poor nutrition on health will be explained to help students understand the impact of their food choices. </a:t>
            </a:r>
            <a:endParaRPr lang="pt-BR" sz="11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Week 4</a:t>
            </a:r>
            <a:r>
              <a:rPr lang="pt-BR" sz="1100" b="1" i="0" u="none" strike="noStrike" kern="0" cap="none" spc="0" baseline="0">
                <a:solidFill>
                  <a:srgbClr val="000000"/>
                </a:solidFill>
                <a:uFillTx/>
                <a:latin typeface="Arial" pitchFamily="34"/>
                <a:cs typeface="Arial" pitchFamily="34"/>
              </a:rPr>
              <a:t> - </a:t>
            </a:r>
            <a:r>
              <a:rPr lang="en-GB" sz="1100" b="1" i="0" u="none" strike="noStrike" kern="0" cap="none" spc="0" baseline="0">
                <a:solidFill>
                  <a:srgbClr val="000000"/>
                </a:solidFill>
                <a:uFillTx/>
                <a:latin typeface="Arial" pitchFamily="34"/>
                <a:cs typeface="Arial" pitchFamily="34"/>
              </a:rPr>
              <a:t>Aim: To promote healthy eating through practical, hands-on learning.</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A practical activity will be carried out in which students will prepare simple healthy snacks such as fruit skewers, homemade granola with yoghurt, and sandwiches. This activity will encourage hands-on learning and promote the preparation of healthy and balanced meals.</a:t>
            </a:r>
            <a:endParaRPr lang="pt-BR" sz="11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Week 5</a:t>
            </a:r>
            <a:r>
              <a:rPr lang="pt-BR" sz="1100" b="1" i="0" u="none" strike="noStrike" kern="0" cap="none" spc="0" baseline="0">
                <a:solidFill>
                  <a:srgbClr val="000000"/>
                </a:solidFill>
                <a:uFillTx/>
                <a:latin typeface="Arial" pitchFamily="34"/>
                <a:cs typeface="Arial" pitchFamily="34"/>
              </a:rPr>
              <a:t> -</a:t>
            </a:r>
            <a:r>
              <a:rPr lang="pt-BR" sz="1100" b="1" i="0" u="none" strike="noStrike" kern="120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Aim:</a:t>
            </a:r>
            <a:r>
              <a:rPr lang="en-GB" sz="1100" b="0" i="0" u="none" strike="noStrike" kern="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To help student’s identify healthy foods in real-life contexts with the goal of them to learn how to identify healthy foods at the supermarket.</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During this week, students will create cards featuring healthy foods. Over the weekend, they will go shopping with their parents and later bring to school the cards representing the healthy foods they bought. </a:t>
            </a:r>
            <a:endParaRPr lang="pt-BR" sz="11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100" b="1" i="0" u="none" strike="noStrike" kern="0" cap="none" spc="0" baseline="0">
                <a:solidFill>
                  <a:srgbClr val="000000"/>
                </a:solidFill>
                <a:uFillTx/>
                <a:latin typeface="Arial" pitchFamily="34"/>
                <a:cs typeface="Arial" pitchFamily="34"/>
              </a:rPr>
              <a:t>Week 6 - </a:t>
            </a:r>
            <a:r>
              <a:rPr lang="en-GB" sz="1100" b="1" i="0" u="none" strike="noStrike" kern="0" cap="none" spc="0" baseline="0">
                <a:solidFill>
                  <a:srgbClr val="000000"/>
                </a:solidFill>
                <a:uFillTx/>
                <a:latin typeface="Arial" pitchFamily="34"/>
                <a:cs typeface="Arial" pitchFamily="34"/>
              </a:rPr>
              <a:t>Aim:</a:t>
            </a:r>
            <a:r>
              <a:rPr lang="en-GB" sz="1100" b="0" i="0" u="none" strike="noStrike" kern="0" cap="none" spc="0" baseline="0">
                <a:solidFill>
                  <a:srgbClr val="000000"/>
                </a:solidFill>
                <a:uFillTx/>
                <a:latin typeface="Arial" pitchFamily="34"/>
                <a:cs typeface="Arial" pitchFamily="34"/>
              </a:rPr>
              <a:t> </a:t>
            </a:r>
            <a:r>
              <a:rPr lang="en-GB" sz="1100" b="1" i="0" u="none" strike="noStrike" kern="0" cap="none" spc="0" baseline="0">
                <a:solidFill>
                  <a:srgbClr val="000000"/>
                </a:solidFill>
                <a:uFillTx/>
                <a:latin typeface="Arial" pitchFamily="34"/>
                <a:cs typeface="Arial" pitchFamily="34"/>
              </a:rPr>
              <a:t>To evaluate the students’ learning outcomes and understanding of healthy eating concepts.</a:t>
            </a:r>
            <a:br>
              <a:rPr lang="en-GB" sz="1100" b="0" i="0" u="none" strike="noStrike" kern="0" cap="none" spc="0" baseline="0">
                <a:solidFill>
                  <a:srgbClr val="000000"/>
                </a:solidFill>
                <a:uFillTx/>
                <a:latin typeface="Arial" pitchFamily="34"/>
                <a:cs typeface="Arial" pitchFamily="34"/>
              </a:rPr>
            </a:br>
            <a:r>
              <a:rPr lang="en-GB" sz="1100" b="0" i="0" u="none" strike="noStrike" kern="0" cap="none" spc="0" baseline="0">
                <a:solidFill>
                  <a:srgbClr val="000000"/>
                </a:solidFill>
                <a:uFillTx/>
                <a:latin typeface="Arial" pitchFamily="34"/>
                <a:cs typeface="Arial" pitchFamily="34"/>
              </a:rPr>
              <a:t>In the final week, the same game from Week 3 will be used for feedback, allowing students to fill plates with healthy and unhealthy foods to assess whether they have learned to distinguish between the two.</a:t>
            </a:r>
            <a:endParaRPr lang="pt-BR" sz="1100" b="0" i="0" u="none" strike="noStrike" kern="1200" cap="none" spc="0" baseline="0">
              <a:solidFill>
                <a:srgbClr val="000000"/>
              </a:solidFill>
              <a:uFillTx/>
              <a:latin typeface="Arial" pitchFamily="34"/>
              <a:cs typeface="Arial" pitchFamily="34"/>
            </a:endParaRPr>
          </a:p>
        </p:txBody>
      </p:sp>
      <p:sp>
        <p:nvSpPr>
          <p:cNvPr id="4" name="TextBox 4">
            <a:extLst>
              <a:ext uri="{FF2B5EF4-FFF2-40B4-BE49-F238E27FC236}">
                <a16:creationId xmlns:a16="http://schemas.microsoft.com/office/drawing/2014/main" id="{0ED30909-2DED-F547-1E5B-0EB0A6887B15}"/>
              </a:ext>
            </a:extLst>
          </p:cNvPr>
          <p:cNvSpPr txBox="1"/>
          <p:nvPr/>
        </p:nvSpPr>
        <p:spPr>
          <a:xfrm>
            <a:off x="373623" y="38935"/>
            <a:ext cx="4706380"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2800" b="1" i="0" u="none" strike="noStrike" kern="1200" cap="none" spc="0" baseline="0">
                <a:solidFill>
                  <a:srgbClr val="000000"/>
                </a:solidFill>
                <a:uFillTx/>
                <a:latin typeface="Arial "/>
              </a:rPr>
              <a:t>H</a:t>
            </a:r>
            <a:r>
              <a:rPr lang="pt-BR" sz="2800" b="1" i="0" u="none" strike="noStrike" kern="0" cap="none" spc="0" baseline="0">
                <a:solidFill>
                  <a:srgbClr val="000000"/>
                </a:solidFill>
                <a:uFillTx/>
                <a:latin typeface="Arial "/>
              </a:rPr>
              <a:t>ealth eating activities</a:t>
            </a:r>
            <a:endParaRPr lang="pt-BR" sz="2800" b="0" i="0" u="none" strike="noStrike" kern="1200" cap="none" spc="0" baseline="0">
              <a:solidFill>
                <a:srgbClr val="000000"/>
              </a:solidFill>
              <a:uFillTx/>
              <a:latin typeface="Arial "/>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2800" b="0" i="0" u="none" strike="noStrike" kern="1200" cap="none" spc="0" baseline="0">
              <a:solidFill>
                <a:srgbClr val="000000"/>
              </a:solidFill>
              <a:uFillTx/>
              <a:latin typeface="Arial "/>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3831F0F7-CCEC-C349-8494-0B3BE39B60D9}"/>
              </a:ext>
            </a:extLst>
          </p:cNvPr>
          <p:cNvSpPr/>
          <p:nvPr/>
        </p:nvSpPr>
        <p:spPr>
          <a:xfrm>
            <a:off x="0" y="-51645"/>
            <a:ext cx="12191996" cy="6858000"/>
          </a:xfrm>
          <a:prstGeom prst="rect">
            <a:avLst/>
          </a:prstGeom>
          <a:solidFill>
            <a:srgbClr val="83CBEB"/>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0E1694E3-C2E9-9E2F-6496-3B4197825EB4}"/>
              </a:ext>
            </a:extLst>
          </p:cNvPr>
          <p:cNvSpPr txBox="1">
            <a:spLocks noGrp="1"/>
          </p:cNvSpPr>
          <p:nvPr>
            <p:ph type="title"/>
          </p:nvPr>
        </p:nvSpPr>
        <p:spPr>
          <a:xfrm>
            <a:off x="104168" y="32223"/>
            <a:ext cx="10515600" cy="456669"/>
          </a:xfrm>
        </p:spPr>
        <p:txBody>
          <a:bodyPr>
            <a:noAutofit/>
          </a:bodyPr>
          <a:lstStyle/>
          <a:p>
            <a:pPr lvl="0"/>
            <a:r>
              <a:rPr lang="en-GB" sz="2800" b="1">
                <a:latin typeface="Arial" pitchFamily="34"/>
                <a:cs typeface="Arial" pitchFamily="34"/>
              </a:rPr>
              <a:t>Rationale and focus</a:t>
            </a:r>
            <a:endParaRPr lang="pt-BR" sz="2800" b="1">
              <a:latin typeface="Arial" pitchFamily="34"/>
              <a:cs typeface="Arial" pitchFamily="34"/>
            </a:endParaRPr>
          </a:p>
        </p:txBody>
      </p:sp>
      <p:sp>
        <p:nvSpPr>
          <p:cNvPr id="4" name="TextBox 4">
            <a:extLst>
              <a:ext uri="{FF2B5EF4-FFF2-40B4-BE49-F238E27FC236}">
                <a16:creationId xmlns:a16="http://schemas.microsoft.com/office/drawing/2014/main" id="{DA1A1753-7082-8D57-B994-1493149F7432}"/>
              </a:ext>
            </a:extLst>
          </p:cNvPr>
          <p:cNvSpPr txBox="1"/>
          <p:nvPr/>
        </p:nvSpPr>
        <p:spPr>
          <a:xfrm>
            <a:off x="276121" y="6200189"/>
            <a:ext cx="581987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1" i="0" u="none" strike="noStrike" kern="1200" cap="none" spc="0" baseline="0">
                <a:solidFill>
                  <a:srgbClr val="000000"/>
                </a:solidFill>
                <a:uFillTx/>
                <a:latin typeface="Aptos"/>
              </a:rPr>
              <a:t>Focus: </a:t>
            </a:r>
            <a:r>
              <a:rPr lang="pt-BR" sz="1800" b="0" i="0" u="none" strike="noStrike" kern="1200" cap="none" spc="0" baseline="0">
                <a:solidFill>
                  <a:srgbClr val="000000"/>
                </a:solidFill>
                <a:uFillTx/>
                <a:latin typeface="Aptos"/>
              </a:rPr>
              <a:t>Healthy eating </a:t>
            </a:r>
            <a:r>
              <a:rPr lang="pt-BR" sz="1800" b="0" i="0" u="none" strike="noStrike" kern="1200" cap="none" spc="0" baseline="0">
                <a:solidFill>
                  <a:srgbClr val="000000"/>
                </a:solidFill>
                <a:uFillTx/>
                <a:latin typeface="Arial" pitchFamily="34"/>
                <a:cs typeface="Arial" pitchFamily="34"/>
              </a:rPr>
              <a:t>for</a:t>
            </a:r>
            <a:r>
              <a:rPr lang="pt-BR" sz="1800" b="0" i="0" u="none" strike="noStrike" kern="1200" cap="none" spc="0" baseline="0">
                <a:solidFill>
                  <a:srgbClr val="000000"/>
                </a:solidFill>
                <a:uFillTx/>
                <a:latin typeface="Aptos"/>
              </a:rPr>
              <a:t> children aged 5-11 years old. </a:t>
            </a:r>
          </a:p>
        </p:txBody>
      </p:sp>
      <p:sp>
        <p:nvSpPr>
          <p:cNvPr id="5" name="TextBox 5">
            <a:extLst>
              <a:ext uri="{FF2B5EF4-FFF2-40B4-BE49-F238E27FC236}">
                <a16:creationId xmlns:a16="http://schemas.microsoft.com/office/drawing/2014/main" id="{47EB5B45-E527-9A05-7402-6E852558722A}"/>
              </a:ext>
            </a:extLst>
          </p:cNvPr>
          <p:cNvSpPr txBox="1"/>
          <p:nvPr/>
        </p:nvSpPr>
        <p:spPr>
          <a:xfrm>
            <a:off x="104168" y="572771"/>
            <a:ext cx="11901016" cy="171438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800" b="1" i="0" u="none" strike="noStrike" kern="1200" cap="none" spc="0" baseline="0">
                <a:solidFill>
                  <a:srgbClr val="000000"/>
                </a:solidFill>
                <a:uFillTx/>
                <a:latin typeface="Arial" pitchFamily="34"/>
                <a:cs typeface="Arial" pitchFamily="34"/>
              </a:rPr>
              <a:t>Guindences: </a:t>
            </a:r>
            <a:r>
              <a:rPr lang="en-US" sz="1800" b="0" i="0" u="none" strike="noStrike" kern="1200" cap="none" spc="0" baseline="0">
                <a:solidFill>
                  <a:srgbClr val="000000"/>
                </a:solidFill>
                <a:uFillTx/>
                <a:latin typeface="Arial"/>
                <a:ea typeface="Source Sans 3"/>
                <a:cs typeface="Source Sans 3"/>
              </a:rPr>
              <a:t>Nutrition recommendations for children aged 5 to 9 in the UK emphasize adherence to dietary guidelines that include limits on total and saturated fats, free sugars, salt, and recommendations for fiber, protein, carbohydrates, fruit and vegetables, fish, and red/processed meat. </a:t>
            </a:r>
            <a:r>
              <a:rPr lang="en-US" sz="1800" b="0" i="0" u="none" strike="noStrike" kern="1200" cap="none" spc="0" baseline="0">
                <a:solidFill>
                  <a:srgbClr val="000000"/>
                </a:solidFill>
                <a:uFillTx/>
                <a:latin typeface="Arial"/>
                <a:ea typeface="Source Sans 3"/>
                <a:cs typeface="Times New Roman"/>
              </a:rPr>
              <a:t>(</a:t>
            </a:r>
            <a:r>
              <a:rPr lang="en-US" sz="1800" b="0" i="0" u="none" strike="noStrike" kern="1200" cap="none" spc="0" baseline="0">
                <a:solidFill>
                  <a:srgbClr val="05103E"/>
                </a:solidFill>
                <a:uFillTx/>
                <a:latin typeface="Arial"/>
                <a:ea typeface="Source Sans 3"/>
                <a:cs typeface="Times New Roman"/>
              </a:rPr>
              <a:t>Buckland et al., 2022)</a:t>
            </a:r>
            <a:endParaRPr lang="en-US" sz="1800" b="0" i="0" u="none" strike="noStrike" kern="1200" cap="none" spc="0" baseline="0">
              <a:solidFill>
                <a:srgbClr val="000000"/>
              </a:solidFill>
              <a:uFillTx/>
              <a:latin typeface="Arial"/>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pic>
        <p:nvPicPr>
          <p:cNvPr id="6" name="Picture 6">
            <a:extLst>
              <a:ext uri="{FF2B5EF4-FFF2-40B4-BE49-F238E27FC236}">
                <a16:creationId xmlns:a16="http://schemas.microsoft.com/office/drawing/2014/main" id="{DA514A2A-ACE1-3650-6533-22B49F2CFBA1}"/>
              </a:ext>
            </a:extLst>
          </p:cNvPr>
          <p:cNvPicPr>
            <a:picLocks noChangeAspect="1"/>
          </p:cNvPicPr>
          <p:nvPr/>
        </p:nvPicPr>
        <p:blipFill>
          <a:blip r:embed="rId2"/>
          <a:stretch>
            <a:fillRect/>
          </a:stretch>
        </p:blipFill>
        <p:spPr>
          <a:xfrm>
            <a:off x="368302" y="2457075"/>
            <a:ext cx="10591796" cy="3637044"/>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049980EA-A26C-2E58-82C0-291CFC7021F4}"/>
              </a:ext>
            </a:extLst>
          </p:cNvPr>
          <p:cNvSpPr/>
          <p:nvPr/>
        </p:nvSpPr>
        <p:spPr>
          <a:xfrm>
            <a:off x="0" y="0"/>
            <a:ext cx="12191996" cy="6858000"/>
          </a:xfrm>
          <a:prstGeom prst="rect">
            <a:avLst/>
          </a:prstGeom>
          <a:solidFill>
            <a:srgbClr val="FBE3D6"/>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1D1760DC-0BF1-0569-619A-62DB70F0B349}"/>
              </a:ext>
            </a:extLst>
          </p:cNvPr>
          <p:cNvSpPr txBox="1">
            <a:spLocks noGrp="1"/>
          </p:cNvSpPr>
          <p:nvPr>
            <p:ph type="title"/>
          </p:nvPr>
        </p:nvSpPr>
        <p:spPr>
          <a:xfrm>
            <a:off x="293549" y="-266703"/>
            <a:ext cx="10515600" cy="1325559"/>
          </a:xfrm>
        </p:spPr>
        <p:txBody>
          <a:bodyPr/>
          <a:lstStyle/>
          <a:p>
            <a:pPr lvl="0"/>
            <a:r>
              <a:rPr lang="en-GB" sz="2800" b="1">
                <a:latin typeface="Arial" pitchFamily="34"/>
                <a:cs typeface="Arial" pitchFamily="34"/>
              </a:rPr>
              <a:t>Rational</a:t>
            </a:r>
            <a:endParaRPr lang="pt-BR" sz="2800" b="1">
              <a:latin typeface="Arial" pitchFamily="34"/>
              <a:cs typeface="Arial" pitchFamily="34"/>
            </a:endParaRPr>
          </a:p>
        </p:txBody>
      </p:sp>
      <p:sp>
        <p:nvSpPr>
          <p:cNvPr id="4" name="TextBox 3">
            <a:extLst>
              <a:ext uri="{FF2B5EF4-FFF2-40B4-BE49-F238E27FC236}">
                <a16:creationId xmlns:a16="http://schemas.microsoft.com/office/drawing/2014/main" id="{F38F17B2-0C6C-04F9-333F-4411E0A22F7F}"/>
              </a:ext>
            </a:extLst>
          </p:cNvPr>
          <p:cNvSpPr txBox="1"/>
          <p:nvPr/>
        </p:nvSpPr>
        <p:spPr>
          <a:xfrm>
            <a:off x="293549" y="871313"/>
            <a:ext cx="11296250" cy="294952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In the UK, children aged 5 to 9 often do not follow dietary recommendations, particularly for sugar, fibre, fruits and vegetables, and oily fish, with differences influenced by socioeconomic factors (Chawner et al., 2020). Among older children, aged 11 to 18, less than 1 in 10 meet the recommended “5 A Day” for fruit and vegetable intake (GOV, 2025). Improving vegetable consumption at different meals and addressing social inequalities are key goals for strategies aimed at enhancing children’s diet quality.</a:t>
            </a:r>
            <a:endParaRPr lang="pt-BR"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p:txBody>
      </p:sp>
      <p:pic>
        <p:nvPicPr>
          <p:cNvPr id="5" name="Picture 5">
            <a:extLst>
              <a:ext uri="{FF2B5EF4-FFF2-40B4-BE49-F238E27FC236}">
                <a16:creationId xmlns:a16="http://schemas.microsoft.com/office/drawing/2014/main" id="{5AF1F0A8-7796-29CB-849F-80BCD2532664}"/>
              </a:ext>
            </a:extLst>
          </p:cNvPr>
          <p:cNvPicPr>
            <a:picLocks noChangeAspect="1"/>
          </p:cNvPicPr>
          <p:nvPr/>
        </p:nvPicPr>
        <p:blipFill>
          <a:blip r:embed="rId2"/>
          <a:stretch>
            <a:fillRect/>
          </a:stretch>
        </p:blipFill>
        <p:spPr>
          <a:xfrm>
            <a:off x="114300" y="3217389"/>
            <a:ext cx="11976097" cy="3396474"/>
          </a:xfrm>
          <a:prstGeom prst="rect">
            <a:avLst/>
          </a:prstGeom>
          <a:noFill/>
          <a:ln cap="flat">
            <a:noFill/>
          </a:ln>
        </p:spPr>
      </p:pic>
      <p:sp>
        <p:nvSpPr>
          <p:cNvPr id="6" name="TextBox 6">
            <a:extLst>
              <a:ext uri="{FF2B5EF4-FFF2-40B4-BE49-F238E27FC236}">
                <a16:creationId xmlns:a16="http://schemas.microsoft.com/office/drawing/2014/main" id="{882F7CF6-20EF-4EE7-DA67-16B712FB6131}"/>
              </a:ext>
            </a:extLst>
          </p:cNvPr>
          <p:cNvSpPr txBox="1"/>
          <p:nvPr/>
        </p:nvSpPr>
        <p:spPr>
          <a:xfrm>
            <a:off x="9893295" y="6613864"/>
            <a:ext cx="3797302"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(Premier Education, 2020)</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9E227947-42DA-D567-BE3F-793F0A9D6F29}"/>
              </a:ext>
            </a:extLst>
          </p:cNvPr>
          <p:cNvSpPr/>
          <p:nvPr/>
        </p:nvSpPr>
        <p:spPr>
          <a:xfrm>
            <a:off x="0" y="0"/>
            <a:ext cx="12191996" cy="6858000"/>
          </a:xfrm>
          <a:prstGeom prst="rect">
            <a:avLst/>
          </a:prstGeom>
          <a:solidFill>
            <a:srgbClr val="C2F1C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pic>
        <p:nvPicPr>
          <p:cNvPr id="3" name="Picture 2" descr="Most children unaware of the dangers of a poor diet | BelfastTelegraph.co.uk">
            <a:extLst>
              <a:ext uri="{FF2B5EF4-FFF2-40B4-BE49-F238E27FC236}">
                <a16:creationId xmlns:a16="http://schemas.microsoft.com/office/drawing/2014/main" id="{6037E641-6DB4-6567-317A-97ED599DF189}"/>
              </a:ext>
            </a:extLst>
          </p:cNvPr>
          <p:cNvPicPr>
            <a:picLocks noChangeAspect="1"/>
          </p:cNvPicPr>
          <p:nvPr/>
        </p:nvPicPr>
        <p:blipFill>
          <a:blip r:embed="rId2"/>
          <a:srcRect/>
          <a:stretch>
            <a:fillRect/>
          </a:stretch>
        </p:blipFill>
        <p:spPr>
          <a:xfrm>
            <a:off x="7274070" y="926122"/>
            <a:ext cx="5398910" cy="5922925"/>
          </a:xfrm>
          <a:prstGeom prst="rect">
            <a:avLst/>
          </a:prstGeom>
          <a:noFill/>
          <a:ln cap="flat">
            <a:noFill/>
          </a:ln>
        </p:spPr>
      </p:pic>
      <p:sp>
        <p:nvSpPr>
          <p:cNvPr id="4" name="Title 1">
            <a:extLst>
              <a:ext uri="{FF2B5EF4-FFF2-40B4-BE49-F238E27FC236}">
                <a16:creationId xmlns:a16="http://schemas.microsoft.com/office/drawing/2014/main" id="{60AB3197-12DF-D608-9FFF-60ED38AC4287}"/>
              </a:ext>
            </a:extLst>
          </p:cNvPr>
          <p:cNvSpPr txBox="1">
            <a:spLocks noGrp="1"/>
          </p:cNvSpPr>
          <p:nvPr>
            <p:ph type="title"/>
          </p:nvPr>
        </p:nvSpPr>
        <p:spPr>
          <a:xfrm>
            <a:off x="208848" y="-146002"/>
            <a:ext cx="10515600" cy="703530"/>
          </a:xfrm>
        </p:spPr>
        <p:txBody>
          <a:bodyPr/>
          <a:lstStyle/>
          <a:p>
            <a:pPr lvl="0"/>
            <a:r>
              <a:rPr lang="pt-BR" sz="2800" b="1">
                <a:latin typeface="Arial" pitchFamily="34"/>
                <a:cs typeface="Arial" pitchFamily="34"/>
              </a:rPr>
              <a:t>Sort-term and Long-term consequences of poor diet. </a:t>
            </a:r>
          </a:p>
        </p:txBody>
      </p:sp>
      <p:sp>
        <p:nvSpPr>
          <p:cNvPr id="5" name="Rectangle 5">
            <a:extLst>
              <a:ext uri="{FF2B5EF4-FFF2-40B4-BE49-F238E27FC236}">
                <a16:creationId xmlns:a16="http://schemas.microsoft.com/office/drawing/2014/main" id="{10EAFE15-554E-40FD-2FDC-183B2984BAA9}"/>
              </a:ext>
            </a:extLst>
          </p:cNvPr>
          <p:cNvSpPr/>
          <p:nvPr/>
        </p:nvSpPr>
        <p:spPr>
          <a:xfrm>
            <a:off x="92601" y="2210763"/>
            <a:ext cx="3345085" cy="4484400"/>
          </a:xfrm>
          <a:prstGeom prst="rect">
            <a:avLst/>
          </a:prstGeom>
          <a:solidFill>
            <a:srgbClr val="C2F1C8"/>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6" name="Text Placeholder 2">
            <a:extLst>
              <a:ext uri="{FF2B5EF4-FFF2-40B4-BE49-F238E27FC236}">
                <a16:creationId xmlns:a16="http://schemas.microsoft.com/office/drawing/2014/main" id="{400E127B-BCA3-ACA9-7747-51A3DBF4AE47}"/>
              </a:ext>
            </a:extLst>
          </p:cNvPr>
          <p:cNvSpPr txBox="1">
            <a:spLocks noGrp="1"/>
          </p:cNvSpPr>
          <p:nvPr>
            <p:ph type="body" idx="1"/>
          </p:nvPr>
        </p:nvSpPr>
        <p:spPr>
          <a:xfrm>
            <a:off x="208848" y="484723"/>
            <a:ext cx="8369878" cy="620658"/>
          </a:xfrm>
        </p:spPr>
        <p:txBody>
          <a:bodyPr>
            <a:noAutofit/>
          </a:bodyPr>
          <a:lstStyle/>
          <a:p>
            <a:pPr lvl="0">
              <a:lnSpc>
                <a:spcPct val="150000"/>
              </a:lnSpc>
            </a:pPr>
            <a:r>
              <a:rPr lang="en-GB" sz="1800">
                <a:solidFill>
                  <a:srgbClr val="000000"/>
                </a:solidFill>
                <a:latin typeface="Arial" pitchFamily="34"/>
                <a:cs typeface="Arial" pitchFamily="34"/>
              </a:rPr>
              <a:t>Poor eating habits in children can cause short-term effects in daily life, such as tiredness, changes in behaviour, and difficulty concentrating. In the long term, these habits may lead to obesity, heart disease, and other serious health problems in adulthood.</a:t>
            </a:r>
            <a:endParaRPr lang="pt-BR" sz="1800">
              <a:solidFill>
                <a:srgbClr val="000000"/>
              </a:solidFill>
              <a:latin typeface="Arial" pitchFamily="34"/>
              <a:cs typeface="Arial" pitchFamily="34"/>
            </a:endParaRPr>
          </a:p>
        </p:txBody>
      </p:sp>
      <p:sp>
        <p:nvSpPr>
          <p:cNvPr id="7" name="TextBox 3">
            <a:extLst>
              <a:ext uri="{FF2B5EF4-FFF2-40B4-BE49-F238E27FC236}">
                <a16:creationId xmlns:a16="http://schemas.microsoft.com/office/drawing/2014/main" id="{B600BF75-B6A3-56A4-F34F-C1FFF1ABD875}"/>
              </a:ext>
            </a:extLst>
          </p:cNvPr>
          <p:cNvSpPr txBox="1"/>
          <p:nvPr/>
        </p:nvSpPr>
        <p:spPr>
          <a:xfrm>
            <a:off x="92601" y="2286210"/>
            <a:ext cx="3345085" cy="3416317"/>
          </a:xfrm>
          <a:prstGeom prst="rect">
            <a:avLst/>
          </a:prstGeom>
          <a:noFill/>
          <a:ln cap="flat">
            <a:noFill/>
          </a:ln>
        </p:spPr>
        <p:txBody>
          <a:bodyPr vert="horz" wrap="square" lIns="91440" tIns="45720" rIns="91440" bIns="45720" anchor="t" anchorCtr="0" compatLnSpc="1">
            <a:spAutoFit/>
          </a:bodyPr>
          <a:lstStyle/>
          <a:p>
            <a:pPr marL="251999"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Short-Term Consequences (Daily Life)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Tiredness and low energy.</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Difficulty concentrating at school.</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Changes in behaviour and mood.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More frequent illnesses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Less motivation to be active (Soon et al.,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p:txBody>
      </p:sp>
      <p:sp>
        <p:nvSpPr>
          <p:cNvPr id="8" name="Rectangle 6">
            <a:extLst>
              <a:ext uri="{FF2B5EF4-FFF2-40B4-BE49-F238E27FC236}">
                <a16:creationId xmlns:a16="http://schemas.microsoft.com/office/drawing/2014/main" id="{D9D52DF7-A30E-D588-8D9A-A93FA8003747}"/>
              </a:ext>
            </a:extLst>
          </p:cNvPr>
          <p:cNvSpPr/>
          <p:nvPr/>
        </p:nvSpPr>
        <p:spPr>
          <a:xfrm>
            <a:off x="3585764" y="2210763"/>
            <a:ext cx="4169270" cy="4484400"/>
          </a:xfrm>
          <a:prstGeom prst="rect">
            <a:avLst/>
          </a:prstGeom>
          <a:solidFill>
            <a:srgbClr val="C2F1C8"/>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9" name="TextBox 4">
            <a:extLst>
              <a:ext uri="{FF2B5EF4-FFF2-40B4-BE49-F238E27FC236}">
                <a16:creationId xmlns:a16="http://schemas.microsoft.com/office/drawing/2014/main" id="{D70B6549-F530-175E-8B4A-B0D75283120A}"/>
              </a:ext>
            </a:extLst>
          </p:cNvPr>
          <p:cNvSpPr txBox="1"/>
          <p:nvPr/>
        </p:nvSpPr>
        <p:spPr>
          <a:xfrm>
            <a:off x="3643637" y="2252871"/>
            <a:ext cx="4053526" cy="4247314"/>
          </a:xfrm>
          <a:prstGeom prst="rect">
            <a:avLst/>
          </a:prstGeom>
          <a:solidFill>
            <a:srgbClr val="C2F1C8"/>
          </a:solid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Long-Term Consequences (Future)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Obesity and increased risk of diabetes.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Heart disease and other chronic conditions.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Low self-esteem and emotional problems.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Poor lifestyle habits continuing into adulthood.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Shorter life expectancy or premature health issues (Mohamed et al.,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E33BD240-031E-C929-AEE9-15834D7BD0C6}"/>
              </a:ext>
            </a:extLst>
          </p:cNvPr>
          <p:cNvSpPr/>
          <p:nvPr/>
        </p:nvSpPr>
        <p:spPr>
          <a:xfrm>
            <a:off x="0" y="0"/>
            <a:ext cx="12191996" cy="6858000"/>
          </a:xfrm>
          <a:prstGeom prst="rect">
            <a:avLst/>
          </a:prstGeom>
          <a:solidFill>
            <a:srgbClr val="DCEAF7"/>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9A928AE6-39E4-61E3-F642-E0DE2A2BFA94}"/>
              </a:ext>
            </a:extLst>
          </p:cNvPr>
          <p:cNvSpPr txBox="1">
            <a:spLocks noGrp="1"/>
          </p:cNvSpPr>
          <p:nvPr>
            <p:ph type="ctrTitle"/>
          </p:nvPr>
        </p:nvSpPr>
        <p:spPr>
          <a:xfrm>
            <a:off x="-3220333" y="-560609"/>
            <a:ext cx="9144000" cy="1181002"/>
          </a:xfrm>
        </p:spPr>
        <p:txBody>
          <a:bodyPr/>
          <a:lstStyle/>
          <a:p>
            <a:pPr lvl="0"/>
            <a:r>
              <a:rPr lang="pt-BR" sz="2800" b="1">
                <a:latin typeface="Arial" pitchFamily="34"/>
                <a:cs typeface="Arial" pitchFamily="34"/>
              </a:rPr>
              <a:t>3 Keys aims</a:t>
            </a:r>
          </a:p>
        </p:txBody>
      </p:sp>
      <p:sp>
        <p:nvSpPr>
          <p:cNvPr id="4" name="Content Placeholder 2">
            <a:extLst>
              <a:ext uri="{FF2B5EF4-FFF2-40B4-BE49-F238E27FC236}">
                <a16:creationId xmlns:a16="http://schemas.microsoft.com/office/drawing/2014/main" id="{B51AF7B5-6768-EB65-2188-9ED1909920ED}"/>
              </a:ext>
            </a:extLst>
          </p:cNvPr>
          <p:cNvSpPr txBox="1">
            <a:spLocks noGrp="1"/>
          </p:cNvSpPr>
          <p:nvPr>
            <p:ph type="subTitle" idx="1"/>
          </p:nvPr>
        </p:nvSpPr>
        <p:spPr>
          <a:xfrm>
            <a:off x="0" y="924037"/>
            <a:ext cx="4190036" cy="1463177"/>
          </a:xfrm>
        </p:spPr>
        <p:txBody>
          <a:bodyPr>
            <a:noAutofit/>
          </a:bodyPr>
          <a:lstStyle/>
          <a:p>
            <a:pPr marL="285750" lvl="0" indent="-285750" algn="just">
              <a:lnSpc>
                <a:spcPct val="150000"/>
              </a:lnSpc>
              <a:buFont typeface="Wingdings" pitchFamily="2"/>
              <a:buChar char="Ø"/>
            </a:pPr>
            <a:r>
              <a:rPr lang="en-GB" sz="1400" b="1">
                <a:latin typeface="Arial" pitchFamily="34"/>
                <a:cs typeface="Arial" pitchFamily="34"/>
              </a:rPr>
              <a:t>Aim:  </a:t>
            </a:r>
            <a:r>
              <a:rPr lang="en-GB" sz="1400">
                <a:latin typeface="Arial" pitchFamily="34"/>
                <a:cs typeface="Arial" pitchFamily="34"/>
              </a:rPr>
              <a:t>Primarily to establish and promote healthy dietary practices early in life.</a:t>
            </a:r>
          </a:p>
          <a:p>
            <a:pPr marL="285750" lvl="0" indent="-285750" algn="just">
              <a:lnSpc>
                <a:spcPct val="150000"/>
              </a:lnSpc>
              <a:buChar char="•"/>
            </a:pPr>
            <a:r>
              <a:rPr lang="en-GB" sz="1400" b="1">
                <a:latin typeface="Arial" pitchFamily="34"/>
                <a:cs typeface="Arial" pitchFamily="34"/>
              </a:rPr>
              <a:t>Benefit: </a:t>
            </a:r>
            <a:r>
              <a:rPr lang="en-GB" sz="1400">
                <a:latin typeface="Arial" pitchFamily="34"/>
                <a:cs typeface="Arial" pitchFamily="34"/>
              </a:rPr>
              <a:t>Acknowledging that childhood dietary habits often carry over into adulthood. This fundamental objective promotes healthy food choices and balanced eating habits from an early age, hence promoting long-term health and the prevention of obesity. </a:t>
            </a:r>
          </a:p>
        </p:txBody>
      </p:sp>
      <p:sp>
        <p:nvSpPr>
          <p:cNvPr id="5" name="TextBox 4">
            <a:extLst>
              <a:ext uri="{FF2B5EF4-FFF2-40B4-BE49-F238E27FC236}">
                <a16:creationId xmlns:a16="http://schemas.microsoft.com/office/drawing/2014/main" id="{1A03A806-B67D-F3C0-F0E7-90AFB2D535EE}"/>
              </a:ext>
            </a:extLst>
          </p:cNvPr>
          <p:cNvSpPr txBox="1"/>
          <p:nvPr/>
        </p:nvSpPr>
        <p:spPr>
          <a:xfrm>
            <a:off x="4349188" y="641972"/>
            <a:ext cx="3493629" cy="3284040"/>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ea typeface="Aptos"/>
                <a:cs typeface="Arial" pitchFamily="34"/>
              </a:rPr>
              <a:t>Aim: </a:t>
            </a:r>
            <a:r>
              <a:rPr lang="en-GB" sz="1400" b="0" i="0" u="none" strike="noStrike" kern="1200" cap="none" spc="0" baseline="0">
                <a:solidFill>
                  <a:srgbClr val="000000"/>
                </a:solidFill>
                <a:uFillTx/>
                <a:latin typeface="Arial" pitchFamily="34"/>
                <a:ea typeface="Aptos"/>
                <a:cs typeface="Arial" pitchFamily="34"/>
              </a:rPr>
              <a:t>Promote the home food environment and diet quality, especially through school-based initiatives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ea typeface="Aptos"/>
                <a:cs typeface="Arial" pitchFamily="34"/>
              </a:rPr>
              <a:t>Benefit: </a:t>
            </a:r>
            <a:r>
              <a:rPr lang="en-GB" sz="1400" b="0" i="0" u="none" strike="noStrike" kern="1200" cap="none" spc="0" baseline="0">
                <a:solidFill>
                  <a:srgbClr val="000000"/>
                </a:solidFill>
                <a:uFillTx/>
                <a:latin typeface="Arial" pitchFamily="34"/>
                <a:ea typeface="Aptos"/>
                <a:cs typeface="Arial" pitchFamily="34"/>
              </a:rPr>
              <a:t>Concentrate on encouraging healthier options while lowering the availability of unhealthy foods (also known as "red" foods) that are heavy in fat and sugar in the home and at school.</a:t>
            </a:r>
          </a:p>
        </p:txBody>
      </p:sp>
      <p:sp>
        <p:nvSpPr>
          <p:cNvPr id="6" name="TextBox 5">
            <a:extLst>
              <a:ext uri="{FF2B5EF4-FFF2-40B4-BE49-F238E27FC236}">
                <a16:creationId xmlns:a16="http://schemas.microsoft.com/office/drawing/2014/main" id="{261AC77D-346D-D627-7ADA-61C2EE3AF9DC}"/>
              </a:ext>
            </a:extLst>
          </p:cNvPr>
          <p:cNvSpPr txBox="1"/>
          <p:nvPr/>
        </p:nvSpPr>
        <p:spPr>
          <a:xfrm>
            <a:off x="8270592" y="620392"/>
            <a:ext cx="3493620" cy="2960872"/>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ea typeface="Aptos"/>
                <a:cs typeface="Arial" pitchFamily="34"/>
              </a:rPr>
              <a:t>Aim: </a:t>
            </a:r>
            <a:r>
              <a:rPr lang="en-GB" sz="1400" b="0" i="0" u="none" strike="noStrike" kern="1200" cap="none" spc="0" baseline="0">
                <a:solidFill>
                  <a:srgbClr val="000000"/>
                </a:solidFill>
                <a:uFillTx/>
                <a:latin typeface="Arial" pitchFamily="34"/>
                <a:ea typeface="Aptos"/>
                <a:cs typeface="Arial" pitchFamily="34"/>
              </a:rPr>
              <a:t>Involve school Staff, families, and children in the intervention process.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ea typeface="Aptos"/>
                <a:cs typeface="Arial" pitchFamily="34"/>
              </a:rPr>
              <a:t> Benefit </a:t>
            </a:r>
            <a:r>
              <a:rPr lang="en-GB" sz="1400" b="0" i="0" u="none" strike="noStrike" kern="1200" cap="none" spc="0" baseline="0">
                <a:solidFill>
                  <a:srgbClr val="000000"/>
                </a:solidFill>
                <a:uFillTx/>
                <a:latin typeface="Arial" pitchFamily="34"/>
                <a:ea typeface="Aptos"/>
                <a:cs typeface="Arial" pitchFamily="34"/>
              </a:rPr>
              <a:t>: Engagement promotes consistency in program delivery, reinforces behaviour change, and synchronises intervention objectives with intended results, including better weight and diet quality. </a:t>
            </a:r>
          </a:p>
        </p:txBody>
      </p:sp>
      <p:pic>
        <p:nvPicPr>
          <p:cNvPr id="7" name="Picture 6">
            <a:extLst>
              <a:ext uri="{FF2B5EF4-FFF2-40B4-BE49-F238E27FC236}">
                <a16:creationId xmlns:a16="http://schemas.microsoft.com/office/drawing/2014/main" id="{06788E2D-C24F-E902-8705-7721478B42E9}"/>
              </a:ext>
            </a:extLst>
          </p:cNvPr>
          <p:cNvPicPr>
            <a:picLocks noChangeAspect="1"/>
          </p:cNvPicPr>
          <p:nvPr/>
        </p:nvPicPr>
        <p:blipFill>
          <a:blip r:embed="rId2"/>
          <a:stretch>
            <a:fillRect/>
          </a:stretch>
        </p:blipFill>
        <p:spPr>
          <a:xfrm>
            <a:off x="518931" y="3926022"/>
            <a:ext cx="4633804" cy="2648788"/>
          </a:xfrm>
          <a:prstGeom prst="rect">
            <a:avLst/>
          </a:prstGeom>
          <a:noFill/>
          <a:ln cap="flat">
            <a:noFill/>
          </a:ln>
        </p:spPr>
      </p:pic>
      <p:pic>
        <p:nvPicPr>
          <p:cNvPr id="8" name="Picture 7">
            <a:extLst>
              <a:ext uri="{FF2B5EF4-FFF2-40B4-BE49-F238E27FC236}">
                <a16:creationId xmlns:a16="http://schemas.microsoft.com/office/drawing/2014/main" id="{4DD4A3F6-5131-CBBB-F845-D26CA51ECE82}"/>
              </a:ext>
            </a:extLst>
          </p:cNvPr>
          <p:cNvPicPr>
            <a:picLocks noChangeAspect="1"/>
          </p:cNvPicPr>
          <p:nvPr/>
        </p:nvPicPr>
        <p:blipFill>
          <a:blip r:embed="rId3"/>
          <a:stretch>
            <a:fillRect/>
          </a:stretch>
        </p:blipFill>
        <p:spPr>
          <a:xfrm>
            <a:off x="7114507" y="3926022"/>
            <a:ext cx="4633804" cy="2648788"/>
          </a:xfrm>
          <a:prstGeom prst="rect">
            <a:avLst/>
          </a:prstGeom>
          <a:noFill/>
          <a:ln cap="flat">
            <a:noFill/>
          </a:ln>
        </p:spPr>
      </p:pic>
      <p:sp>
        <p:nvSpPr>
          <p:cNvPr id="9" name="TextBox 8">
            <a:extLst>
              <a:ext uri="{FF2B5EF4-FFF2-40B4-BE49-F238E27FC236}">
                <a16:creationId xmlns:a16="http://schemas.microsoft.com/office/drawing/2014/main" id="{A18DE442-00D0-E8D3-F9C1-7FEF9809F069}"/>
              </a:ext>
            </a:extLst>
          </p:cNvPr>
          <p:cNvSpPr txBox="1"/>
          <p:nvPr/>
        </p:nvSpPr>
        <p:spPr>
          <a:xfrm>
            <a:off x="7257327" y="6596390"/>
            <a:ext cx="2592726"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(Dayly Mail, 2019)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0C0D8D2-C314-0A00-6DCC-93E5717AE998}"/>
              </a:ext>
            </a:extLst>
          </p:cNvPr>
          <p:cNvSpPr/>
          <p:nvPr/>
        </p:nvSpPr>
        <p:spPr>
          <a:xfrm>
            <a:off x="0" y="0"/>
            <a:ext cx="12191996" cy="6858000"/>
          </a:xfrm>
          <a:prstGeom prst="rect">
            <a:avLst/>
          </a:prstGeom>
          <a:solidFill>
            <a:srgbClr val="F2CFEE"/>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83522204-F8E8-353B-CA37-2834DF199A4F}"/>
              </a:ext>
            </a:extLst>
          </p:cNvPr>
          <p:cNvSpPr txBox="1">
            <a:spLocks noGrp="1"/>
          </p:cNvSpPr>
          <p:nvPr>
            <p:ph type="title"/>
          </p:nvPr>
        </p:nvSpPr>
        <p:spPr>
          <a:xfrm>
            <a:off x="0" y="-296667"/>
            <a:ext cx="10515600" cy="1325559"/>
          </a:xfrm>
        </p:spPr>
        <p:txBody>
          <a:bodyPr/>
          <a:lstStyle/>
          <a:p>
            <a:pPr lvl="0"/>
            <a:r>
              <a:rPr lang="pt-BR" sz="2800" b="1">
                <a:latin typeface="Arial "/>
              </a:rPr>
              <a:t>Evaluation</a:t>
            </a:r>
          </a:p>
        </p:txBody>
      </p:sp>
      <p:sp>
        <p:nvSpPr>
          <p:cNvPr id="4" name="TextBox 4">
            <a:extLst>
              <a:ext uri="{FF2B5EF4-FFF2-40B4-BE49-F238E27FC236}">
                <a16:creationId xmlns:a16="http://schemas.microsoft.com/office/drawing/2014/main" id="{F9550D59-EE77-AA08-9269-36080A0962D1}"/>
              </a:ext>
            </a:extLst>
          </p:cNvPr>
          <p:cNvSpPr txBox="1"/>
          <p:nvPr/>
        </p:nvSpPr>
        <p:spPr>
          <a:xfrm>
            <a:off x="1900315" y="884910"/>
            <a:ext cx="8670761" cy="2949525"/>
          </a:xfrm>
          <a:prstGeom prst="rect">
            <a:avLst/>
          </a:prstGeom>
          <a:solidFill>
            <a:srgbClr val="F2CFEE"/>
          </a:solidFill>
          <a:ln w="19046" cap="flat">
            <a:solidFill>
              <a:srgbClr val="000000"/>
            </a:solidFill>
            <a:prstDash val="solid"/>
            <a:miter/>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200" b="1" i="0" u="none" strike="noStrike" kern="1200" cap="none" spc="0" baseline="0">
                <a:solidFill>
                  <a:srgbClr val="000000"/>
                </a:solidFill>
                <a:uFillTx/>
                <a:latin typeface="Arial "/>
                <a:cs typeface="Arial" pitchFamily="34"/>
              </a:rPr>
              <a:t>Evaluation: </a:t>
            </a:r>
            <a:r>
              <a:rPr lang="en-GB" sz="1200" b="0" i="0" u="none" strike="noStrike" kern="0" cap="none" spc="0" baseline="0">
                <a:solidFill>
                  <a:srgbClr val="000000"/>
                </a:solidFill>
                <a:uFillTx/>
                <a:latin typeface="Arial "/>
              </a:rPr>
              <a:t>Checking if a health programme, policy, or action works, uses resources well, and helps people stay healthy.</a:t>
            </a:r>
            <a:r>
              <a:rPr lang="pt-BR" sz="1200" b="0" i="0" u="none" strike="noStrike" kern="1200" cap="none" spc="0" baseline="0">
                <a:solidFill>
                  <a:srgbClr val="000000"/>
                </a:solidFill>
                <a:uFillTx/>
                <a:latin typeface="Arial "/>
                <a:cs typeface="Arial" pitchFamily="34"/>
              </a:rPr>
              <a:t>(GOV, 2018).</a:t>
            </a:r>
            <a:endParaRPr lang="pt-BR"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Evaluation for the campaign: </a:t>
            </a:r>
            <a:r>
              <a:rPr lang="pt-BR" sz="1200" b="0" i="0" u="none" strike="noStrike" kern="0" cap="none" spc="0" baseline="0">
                <a:solidFill>
                  <a:srgbClr val="000000"/>
                </a:solidFill>
                <a:uFillTx/>
                <a:latin typeface="Arial" pitchFamily="34"/>
                <a:cs typeface="Arial" pitchFamily="34"/>
              </a:rPr>
              <a:t>Na essential initial assessment conducted before implementation to indentify potential impacts on the process </a:t>
            </a:r>
            <a:r>
              <a:rPr lang="en-GB" sz="1200" b="0" i="0" u="none" strike="noStrike" kern="0" cap="none" spc="0" baseline="0">
                <a:solidFill>
                  <a:srgbClr val="000000"/>
                </a:solidFill>
                <a:uFillTx/>
                <a:latin typeface="Arial" pitchFamily="34"/>
                <a:cs typeface="Arial" pitchFamily="34"/>
              </a:rPr>
              <a:t>(Elwy et al., 2019</a:t>
            </a:r>
            <a:r>
              <a:rPr lang="pt-BR" sz="1200" b="0" i="0" u="none" strike="noStrike" kern="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Process evaluation (Formative/ Illuminative evaluation): </a:t>
            </a:r>
          </a:p>
          <a:p>
            <a:pPr marL="628650" marR="0" lvl="1"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Assessment conduct during the campaign.</a:t>
            </a:r>
          </a:p>
          <a:p>
            <a:pPr marL="628650" marR="0" lvl="1"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Observe how students identify healthy and unhealthy foods.</a:t>
            </a:r>
          </a:p>
          <a:p>
            <a:pPr marL="628650" marR="0" lvl="1"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Explain nutrition concepts in a fun way.</a:t>
            </a:r>
          </a:p>
          <a:p>
            <a:pPr marL="628650" marR="0" lvl="1"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Adjust activities according to students needs.</a:t>
            </a:r>
            <a:endParaRPr lang="pt-BR" sz="12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p:txBody>
      </p:sp>
      <p:sp>
        <p:nvSpPr>
          <p:cNvPr id="5" name="TextBox 4">
            <a:extLst>
              <a:ext uri="{FF2B5EF4-FFF2-40B4-BE49-F238E27FC236}">
                <a16:creationId xmlns:a16="http://schemas.microsoft.com/office/drawing/2014/main" id="{6E73DA41-3E2D-C7EE-FC88-2805250D59AA}"/>
              </a:ext>
            </a:extLst>
          </p:cNvPr>
          <p:cNvSpPr txBox="1"/>
          <p:nvPr/>
        </p:nvSpPr>
        <p:spPr>
          <a:xfrm>
            <a:off x="158748" y="4036024"/>
            <a:ext cx="5226052" cy="2620396"/>
          </a:xfrm>
          <a:prstGeom prst="rect">
            <a:avLst/>
          </a:prstGeom>
          <a:solidFill>
            <a:srgbClr val="F2CFEE"/>
          </a:solidFill>
          <a:ln w="19046" cap="flat">
            <a:solidFill>
              <a:srgbClr val="000000"/>
            </a:solidFill>
            <a:prstDash val="solid"/>
            <a:miter/>
          </a:ln>
        </p:spPr>
        <p:txBody>
          <a:bodyPr vert="horz" wrap="square" lIns="91440" tIns="45720" rIns="91440" bIns="45720" anchor="t" anchorCtr="0" compatLnSpc="1">
            <a:spAutoFit/>
          </a:bodyPr>
          <a:lstStyle/>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Summative evaluation: </a:t>
            </a:r>
            <a:r>
              <a:rPr lang="pt-BR" sz="1200" b="0" i="0" u="none" strike="noStrike" kern="0" cap="none" spc="0" baseline="0">
                <a:solidFill>
                  <a:srgbClr val="000000"/>
                </a:solidFill>
                <a:uFillTx/>
                <a:latin typeface="Arial" pitchFamily="34"/>
                <a:cs typeface="Arial" pitchFamily="34"/>
              </a:rPr>
              <a:t>A crucial instrument for determining a project’s or program’s overall efficacy (Eval Community, n.d.).</a:t>
            </a: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Conducted at the end of the campaign (week 6) using the same game as week .</a:t>
            </a: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Compare initial knowledge gained.</a:t>
            </a: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Check if students learned about the importance of a balanced diet</a:t>
            </a:r>
            <a:r>
              <a:rPr lang="pt-BR" sz="1200" b="0" i="0" u="none" strike="noStrike" kern="0" cap="none" spc="0" baseline="0">
                <a:solidFill>
                  <a:srgbClr val="000000"/>
                </a:solidFill>
                <a:uFillTx/>
                <a:latin typeface="Arial" pitchFamily="34"/>
                <a:cs typeface="Arial" pitchFamily="34"/>
              </a:rPr>
              <a:t>.</a:t>
            </a:r>
          </a:p>
        </p:txBody>
      </p:sp>
      <p:sp>
        <p:nvSpPr>
          <p:cNvPr id="6" name="TextBox 5">
            <a:extLst>
              <a:ext uri="{FF2B5EF4-FFF2-40B4-BE49-F238E27FC236}">
                <a16:creationId xmlns:a16="http://schemas.microsoft.com/office/drawing/2014/main" id="{44A3F682-6BFC-6676-784F-9D0D44ADCE6E}"/>
              </a:ext>
            </a:extLst>
          </p:cNvPr>
          <p:cNvSpPr txBox="1"/>
          <p:nvPr/>
        </p:nvSpPr>
        <p:spPr>
          <a:xfrm>
            <a:off x="6235695" y="4036024"/>
            <a:ext cx="5797552" cy="2620396"/>
          </a:xfrm>
          <a:prstGeom prst="rect">
            <a:avLst/>
          </a:prstGeom>
          <a:solidFill>
            <a:srgbClr val="F2CFEE"/>
          </a:solidFill>
          <a:ln w="19046" cap="flat">
            <a:solidFill>
              <a:srgbClr val="000000"/>
            </a:solidFill>
            <a:prstDash val="solid"/>
            <a:miter/>
          </a:ln>
        </p:spPr>
        <p:txBody>
          <a:bodyPr vert="horz" wrap="square" lIns="91440" tIns="45720" rIns="91440" bIns="45720" anchor="t" anchorCtr="0" compatLnSpc="1">
            <a:spAutoFit/>
          </a:bodyPr>
          <a:lstStyle/>
          <a:p>
            <a:pPr marL="285750" marR="0" lvl="0" indent="-285750" algn="l" defTabSz="914400" rtl="0" fontAlgn="auto" hangingPunct="1">
              <a:lnSpc>
                <a:spcPct val="2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Cost-effectiveness evaluation: </a:t>
            </a:r>
            <a:r>
              <a:rPr lang="pt-BR" sz="1200" b="0" i="0" u="none" strike="noStrike" kern="0" cap="none" spc="0" baseline="0">
                <a:solidFill>
                  <a:srgbClr val="000000"/>
                </a:solidFill>
                <a:uFillTx/>
                <a:latin typeface="Arial" pitchFamily="34"/>
                <a:cs typeface="Arial" pitchFamily="34"/>
              </a:rPr>
              <a:t>A fiel that evaluates whether haelthcare resources are used effectively (The University of Melbourne, n.d.)</a:t>
            </a:r>
            <a:endParaRPr lang="pt-BR" sz="1200" b="1" i="0" u="none" strike="noStrike" kern="0" cap="none" spc="0" baseline="0">
              <a:solidFill>
                <a:srgbClr val="000000"/>
              </a:solidFill>
              <a:uFillTx/>
              <a:latin typeface="Arial" pitchFamily="34"/>
              <a:cs typeface="Arial" pitchFamily="34"/>
            </a:endParaRP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Check if resouces (Material and time) were used efficiently.</a:t>
            </a: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Analyse whether the students participated actively.</a:t>
            </a:r>
          </a:p>
          <a:p>
            <a:pPr marL="628650" marR="0" lvl="1" indent="-171450" algn="l"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200" b="1" i="0" u="none" strike="noStrike" kern="0" cap="none" spc="0" baseline="0">
                <a:solidFill>
                  <a:srgbClr val="000000"/>
                </a:solidFill>
                <a:uFillTx/>
                <a:latin typeface="Arial" pitchFamily="34"/>
                <a:cs typeface="Arial" pitchFamily="34"/>
              </a:rPr>
              <a:t>Check if the activities helped the students to learn.</a:t>
            </a:r>
          </a:p>
          <a:p>
            <a:pPr marL="457200" marR="0" lvl="1"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endParaRPr lang="pt-BR" sz="1200" b="1" i="0" u="none" strike="noStrike" kern="0" cap="none" spc="0" baseline="0">
              <a:solidFill>
                <a:srgbClr val="000000"/>
              </a:solidFill>
              <a:uFillTx/>
              <a:latin typeface="Arial" pitchFamily="34"/>
              <a:cs typeface="Arial" pitchFamily="34"/>
            </a:endParaRPr>
          </a:p>
          <a:p>
            <a:pPr marL="457200" marR="0" lvl="1"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endParaRPr lang="pt-BR" sz="1200" b="1" i="0" u="none" strike="noStrike" kern="0" cap="none" spc="0" baseline="0">
              <a:solidFill>
                <a:srgbClr val="000000"/>
              </a:solidFill>
              <a:uFillTx/>
              <a:latin typeface="Arial" pitchFamily="34"/>
              <a:cs typeface="Arial" pitchFamily="3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0B75621B-E2C4-69C5-2046-9DAB1C23E826}"/>
              </a:ext>
            </a:extLst>
          </p:cNvPr>
          <p:cNvSpPr/>
          <p:nvPr/>
        </p:nvSpPr>
        <p:spPr>
          <a:xfrm>
            <a:off x="0" y="0"/>
            <a:ext cx="12191996" cy="6858000"/>
          </a:xfrm>
          <a:prstGeom prst="rect">
            <a:avLst/>
          </a:prstGeom>
          <a:solidFill>
            <a:srgbClr val="FFFF66"/>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Rectangle: Rounded Corners 12">
            <a:extLst>
              <a:ext uri="{FF2B5EF4-FFF2-40B4-BE49-F238E27FC236}">
                <a16:creationId xmlns:a16="http://schemas.microsoft.com/office/drawing/2014/main" id="{75023ED5-8145-9E05-3741-0AD4FA8393C7}"/>
              </a:ext>
            </a:extLst>
          </p:cNvPr>
          <p:cNvSpPr/>
          <p:nvPr/>
        </p:nvSpPr>
        <p:spPr>
          <a:xfrm>
            <a:off x="4466149" y="4578766"/>
            <a:ext cx="3431706" cy="191803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A8D5A0"/>
              </a:gs>
              <a:gs pos="100000">
                <a:srgbClr val="9BCA93"/>
              </a:gs>
            </a:gsLst>
            <a:lin ang="5400000"/>
          </a:gradFill>
          <a:ln w="12701"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77926B51-FB43-966F-5DDA-4173CF2FFC95}"/>
              </a:ext>
            </a:extLst>
          </p:cNvPr>
          <p:cNvSpPr txBox="1">
            <a:spLocks noGrp="1"/>
          </p:cNvSpPr>
          <p:nvPr>
            <p:ph type="title"/>
          </p:nvPr>
        </p:nvSpPr>
        <p:spPr>
          <a:xfrm>
            <a:off x="987058" y="-395560"/>
            <a:ext cx="10515600" cy="1325559"/>
          </a:xfrm>
        </p:spPr>
        <p:txBody>
          <a:bodyPr anchorCtr="1"/>
          <a:lstStyle/>
          <a:p>
            <a:pPr lvl="0" algn="ctr"/>
            <a:r>
              <a:rPr lang="en-GB" b="1">
                <a:solidFill>
                  <a:srgbClr val="00B050"/>
                </a:solidFill>
              </a:rPr>
              <a:t>Eat</a:t>
            </a:r>
            <a:r>
              <a:rPr lang="en-GB" b="1"/>
              <a:t> </a:t>
            </a:r>
            <a:r>
              <a:rPr lang="en-GB" b="1">
                <a:solidFill>
                  <a:srgbClr val="78206E"/>
                </a:solidFill>
              </a:rPr>
              <a:t>rainbows </a:t>
            </a:r>
            <a:r>
              <a:rPr lang="en-GB" b="1">
                <a:solidFill>
                  <a:srgbClr val="FFC000"/>
                </a:solidFill>
              </a:rPr>
              <a:t>every</a:t>
            </a:r>
            <a:r>
              <a:rPr lang="en-GB" b="1">
                <a:solidFill>
                  <a:srgbClr val="FFFF00"/>
                </a:solidFill>
              </a:rPr>
              <a:t> </a:t>
            </a:r>
            <a:r>
              <a:rPr lang="en-GB" b="1">
                <a:solidFill>
                  <a:srgbClr val="E97132"/>
                </a:solidFill>
              </a:rPr>
              <a:t>day</a:t>
            </a:r>
            <a:r>
              <a:rPr lang="en-GB" b="1"/>
              <a:t> </a:t>
            </a:r>
            <a:r>
              <a:rPr lang="en-GB" b="1">
                <a:solidFill>
                  <a:srgbClr val="163E64"/>
                </a:solidFill>
              </a:rPr>
              <a:t>and</a:t>
            </a:r>
            <a:r>
              <a:rPr lang="en-GB" b="1"/>
              <a:t> </a:t>
            </a:r>
            <a:r>
              <a:rPr lang="en-GB" b="1">
                <a:solidFill>
                  <a:srgbClr val="F145DD"/>
                </a:solidFill>
              </a:rPr>
              <a:t>grow</a:t>
            </a:r>
            <a:r>
              <a:rPr lang="en-GB" b="1"/>
              <a:t> </a:t>
            </a:r>
            <a:r>
              <a:rPr lang="en-GB" b="1">
                <a:solidFill>
                  <a:srgbClr val="CC3300"/>
                </a:solidFill>
              </a:rPr>
              <a:t>strong.</a:t>
            </a:r>
            <a:endParaRPr lang="pt-BR" b="1">
              <a:solidFill>
                <a:srgbClr val="CC3300"/>
              </a:solidFill>
            </a:endParaRPr>
          </a:p>
        </p:txBody>
      </p:sp>
      <p:sp>
        <p:nvSpPr>
          <p:cNvPr id="5" name="Rectangle: Rounded Corners 13">
            <a:extLst>
              <a:ext uri="{FF2B5EF4-FFF2-40B4-BE49-F238E27FC236}">
                <a16:creationId xmlns:a16="http://schemas.microsoft.com/office/drawing/2014/main" id="{3A47B916-BBA0-2F55-3543-50BB5D07FD43}"/>
              </a:ext>
            </a:extLst>
          </p:cNvPr>
          <p:cNvSpPr/>
          <p:nvPr/>
        </p:nvSpPr>
        <p:spPr>
          <a:xfrm>
            <a:off x="169548" y="770235"/>
            <a:ext cx="3431706" cy="2098109"/>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9CCFF5"/>
              </a:gs>
              <a:gs pos="100000">
                <a:srgbClr val="8FC4EB"/>
              </a:gs>
            </a:gsLst>
            <a:lin ang="5400000"/>
          </a:gradFill>
          <a:ln w="12701" cap="flat">
            <a:solidFill>
              <a:srgbClr val="0F9ED5"/>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6" name="TextBox 3">
            <a:extLst>
              <a:ext uri="{FF2B5EF4-FFF2-40B4-BE49-F238E27FC236}">
                <a16:creationId xmlns:a16="http://schemas.microsoft.com/office/drawing/2014/main" id="{4285635E-FF93-CFF0-56B2-048C9222232F}"/>
              </a:ext>
            </a:extLst>
          </p:cNvPr>
          <p:cNvSpPr txBox="1"/>
          <p:nvPr/>
        </p:nvSpPr>
        <p:spPr>
          <a:xfrm>
            <a:off x="4605284" y="4542089"/>
            <a:ext cx="3308600" cy="199138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400" b="1" i="0" u="none" strike="noStrike" kern="1200" cap="none" spc="0" baseline="0">
                <a:solidFill>
                  <a:srgbClr val="000000"/>
                </a:solidFill>
                <a:uFillTx/>
                <a:latin typeface="Arial" pitchFamily="34"/>
                <a:cs typeface="Arial" pitchFamily="34"/>
              </a:rPr>
              <a:t>Focus:</a:t>
            </a:r>
            <a:endParaRPr lang="pt-BR" sz="1400" b="1"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400" b="0" i="0" u="none" strike="noStrike" kern="0" cap="none" spc="0" baseline="0">
                <a:solidFill>
                  <a:srgbClr val="000000"/>
                </a:solidFill>
                <a:uFillTx/>
                <a:latin typeface="Arial" pitchFamily="34"/>
                <a:cs typeface="Arial" pitchFamily="34"/>
              </a:rPr>
              <a:t>Teach children what a healthy diet is and how a bad diet can affect future generations, in a fun and enjoyable way (Holden, 2025) (Food Detectives, 2025).</a:t>
            </a:r>
            <a:endParaRPr lang="pt-BR" sz="1400" b="0" i="0" u="none" strike="noStrike" kern="1200" cap="none" spc="0" baseline="0">
              <a:solidFill>
                <a:srgbClr val="000000"/>
              </a:solidFill>
              <a:uFillTx/>
              <a:latin typeface="Arial" pitchFamily="34"/>
              <a:cs typeface="Arial" pitchFamily="34"/>
            </a:endParaRPr>
          </a:p>
        </p:txBody>
      </p:sp>
      <p:sp>
        <p:nvSpPr>
          <p:cNvPr id="7" name="Rectangle: Rounded Corners 14">
            <a:extLst>
              <a:ext uri="{FF2B5EF4-FFF2-40B4-BE49-F238E27FC236}">
                <a16:creationId xmlns:a16="http://schemas.microsoft.com/office/drawing/2014/main" id="{485D1DC0-8D46-8109-4335-048A0BF7DD0B}"/>
              </a:ext>
            </a:extLst>
          </p:cNvPr>
          <p:cNvSpPr/>
          <p:nvPr/>
        </p:nvSpPr>
        <p:spPr>
          <a:xfrm>
            <a:off x="8588282" y="770235"/>
            <a:ext cx="3479849" cy="145517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D09FC8"/>
              </a:gs>
              <a:gs pos="100000">
                <a:srgbClr val="C692BE"/>
              </a:gs>
            </a:gsLst>
            <a:lin ang="5400000"/>
          </a:gradFill>
          <a:ln w="12701" cap="flat">
            <a:solidFill>
              <a:srgbClr val="A02B9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8" name="TextBox 4">
            <a:extLst>
              <a:ext uri="{FF2B5EF4-FFF2-40B4-BE49-F238E27FC236}">
                <a16:creationId xmlns:a16="http://schemas.microsoft.com/office/drawing/2014/main" id="{84D9A28B-B1C2-90E1-FB50-37C093457138}"/>
              </a:ext>
            </a:extLst>
          </p:cNvPr>
          <p:cNvSpPr txBox="1"/>
          <p:nvPr/>
        </p:nvSpPr>
        <p:spPr>
          <a:xfrm>
            <a:off x="421584" y="823600"/>
            <a:ext cx="3243769" cy="199138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400" b="1" i="0" u="none" strike="noStrike" kern="1200" cap="none" spc="0" baseline="0" dirty="0">
                <a:solidFill>
                  <a:srgbClr val="000000"/>
                </a:solidFill>
                <a:uFillTx/>
                <a:latin typeface="Arial" pitchFamily="34"/>
                <a:cs typeface="Arial" pitchFamily="34"/>
              </a:rPr>
              <a:t>Activity:</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0" cap="none" spc="0" baseline="0" dirty="0">
                <a:solidFill>
                  <a:srgbClr val="000000"/>
                </a:solidFill>
                <a:uFillTx/>
                <a:latin typeface="Arial" pitchFamily="34"/>
                <a:cs typeface="Arial" pitchFamily="34"/>
              </a:rPr>
              <a:t>Build a Rainbow plate, Rainbow Grocery hunt, Colourful artwork, Colourful cooking classes, Garden planting activity, Colourful picnic (Lynch, 2023).</a:t>
            </a:r>
            <a:endParaRPr lang="pt-BR" sz="1400" b="0" i="0" u="none" strike="noStrike" kern="1200" cap="none" spc="0" baseline="0" dirty="0">
              <a:solidFill>
                <a:srgbClr val="000000"/>
              </a:solidFill>
              <a:uFillTx/>
              <a:latin typeface="Arial" pitchFamily="34"/>
              <a:cs typeface="Arial" pitchFamily="34"/>
            </a:endParaRPr>
          </a:p>
        </p:txBody>
      </p:sp>
      <p:sp>
        <p:nvSpPr>
          <p:cNvPr id="9" name="TextBox 5">
            <a:extLst>
              <a:ext uri="{FF2B5EF4-FFF2-40B4-BE49-F238E27FC236}">
                <a16:creationId xmlns:a16="http://schemas.microsoft.com/office/drawing/2014/main" id="{D5E75D9D-2EB3-369D-B902-685884390F4B}"/>
              </a:ext>
            </a:extLst>
          </p:cNvPr>
          <p:cNvSpPr txBox="1"/>
          <p:nvPr/>
        </p:nvSpPr>
        <p:spPr>
          <a:xfrm>
            <a:off x="8626733" y="799843"/>
            <a:ext cx="3597313" cy="134504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400" b="1" i="0" u="none" strike="noStrike" kern="1200" cap="none" spc="0" baseline="0" dirty="0">
                <a:solidFill>
                  <a:srgbClr val="000000"/>
                </a:solidFill>
                <a:uFillTx/>
                <a:latin typeface="Arial" pitchFamily="34"/>
                <a:cs typeface="Arial" pitchFamily="34"/>
              </a:rPr>
              <a:t>Benefits:</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400" b="0" i="0" u="none" strike="noStrike" kern="1200" cap="none" spc="0" baseline="0" dirty="0">
                <a:solidFill>
                  <a:srgbClr val="000000"/>
                </a:solidFill>
                <a:uFillTx/>
                <a:latin typeface="Arial" pitchFamily="34"/>
                <a:cs typeface="Arial" pitchFamily="34"/>
              </a:rPr>
              <a:t>The rainbow diet ensures all children get the nutrients they need for healthy growth, development and energy (Piccolo, n.d.). </a:t>
            </a:r>
          </a:p>
        </p:txBody>
      </p:sp>
      <p:pic>
        <p:nvPicPr>
          <p:cNvPr id="10" name="Picture 9">
            <a:extLst>
              <a:ext uri="{FF2B5EF4-FFF2-40B4-BE49-F238E27FC236}">
                <a16:creationId xmlns:a16="http://schemas.microsoft.com/office/drawing/2014/main" id="{45543AAE-AB8D-3E98-0ACA-5DDD041DC94D}"/>
              </a:ext>
            </a:extLst>
          </p:cNvPr>
          <p:cNvPicPr>
            <a:picLocks noChangeAspect="1"/>
          </p:cNvPicPr>
          <p:nvPr/>
        </p:nvPicPr>
        <p:blipFill>
          <a:blip r:embed="rId2"/>
          <a:stretch>
            <a:fillRect/>
          </a:stretch>
        </p:blipFill>
        <p:spPr>
          <a:xfrm>
            <a:off x="172007" y="3276176"/>
            <a:ext cx="3431706" cy="3399647"/>
          </a:xfrm>
          <a:prstGeom prst="rect">
            <a:avLst/>
          </a:prstGeom>
          <a:noFill/>
          <a:ln cap="flat">
            <a:noFill/>
          </a:ln>
          <a:effectLst>
            <a:outerShdw dist="139699" dir="2700000" algn="tl">
              <a:srgbClr val="333333">
                <a:alpha val="65000"/>
              </a:srgbClr>
            </a:outerShdw>
          </a:effectLst>
        </p:spPr>
      </p:pic>
      <p:sp>
        <p:nvSpPr>
          <p:cNvPr id="11" name="TextBox 10">
            <a:extLst>
              <a:ext uri="{FF2B5EF4-FFF2-40B4-BE49-F238E27FC236}">
                <a16:creationId xmlns:a16="http://schemas.microsoft.com/office/drawing/2014/main" id="{5FE34426-8D54-8A55-2975-C4D8530F475F}"/>
              </a:ext>
            </a:extLst>
          </p:cNvPr>
          <p:cNvSpPr txBox="1"/>
          <p:nvPr/>
        </p:nvSpPr>
        <p:spPr>
          <a:xfrm>
            <a:off x="0" y="6659794"/>
            <a:ext cx="3516087"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(Inspiredpencil, </a:t>
            </a:r>
            <a:r>
              <a:rPr lang="pt-BR" sz="900" b="0" i="0" u="none" strike="noStrike" kern="1200" cap="none" spc="0" baseline="0">
                <a:solidFill>
                  <a:srgbClr val="000000"/>
                </a:solidFill>
                <a:uFillTx/>
                <a:latin typeface="Arial" pitchFamily="34"/>
                <a:cs typeface="Arial" pitchFamily="34"/>
              </a:rPr>
              <a:t>2023</a:t>
            </a:r>
            <a:r>
              <a:rPr lang="pt-BR" sz="1100" b="0" i="0" u="none" strike="noStrike" kern="1200" cap="none" spc="0" baseline="0">
                <a:solidFill>
                  <a:srgbClr val="000000"/>
                </a:solidFill>
                <a:uFillTx/>
                <a:latin typeface="Arial" pitchFamily="34"/>
                <a:cs typeface="Arial" pitchFamily="34"/>
              </a:rPr>
              <a:t>)</a:t>
            </a:r>
          </a:p>
        </p:txBody>
      </p:sp>
      <p:pic>
        <p:nvPicPr>
          <p:cNvPr id="12" name="Picture 11">
            <a:extLst>
              <a:ext uri="{FF2B5EF4-FFF2-40B4-BE49-F238E27FC236}">
                <a16:creationId xmlns:a16="http://schemas.microsoft.com/office/drawing/2014/main" id="{C030F043-B3F5-F6B8-A0BE-2CE2B34733B2}"/>
              </a:ext>
            </a:extLst>
          </p:cNvPr>
          <p:cNvPicPr>
            <a:picLocks noChangeAspect="1"/>
          </p:cNvPicPr>
          <p:nvPr/>
        </p:nvPicPr>
        <p:blipFill>
          <a:blip r:embed="rId3"/>
          <a:stretch>
            <a:fillRect/>
          </a:stretch>
        </p:blipFill>
        <p:spPr>
          <a:xfrm>
            <a:off x="4466149" y="750941"/>
            <a:ext cx="3431706" cy="3170654"/>
          </a:xfrm>
          <a:prstGeom prst="rect">
            <a:avLst/>
          </a:prstGeom>
          <a:noFill/>
          <a:ln cap="flat">
            <a:noFill/>
          </a:ln>
          <a:effectLst>
            <a:outerShdw dist="139699" dir="2700000" algn="tl">
              <a:srgbClr val="333333">
                <a:alpha val="65000"/>
              </a:srgbClr>
            </a:outerShdw>
          </a:effectLst>
        </p:spPr>
      </p:pic>
      <p:sp>
        <p:nvSpPr>
          <p:cNvPr id="13" name="TextBox 12">
            <a:extLst>
              <a:ext uri="{FF2B5EF4-FFF2-40B4-BE49-F238E27FC236}">
                <a16:creationId xmlns:a16="http://schemas.microsoft.com/office/drawing/2014/main" id="{32EF26B2-6DCC-949A-2ADB-BAF5EB7E7F9B}"/>
              </a:ext>
            </a:extLst>
          </p:cNvPr>
          <p:cNvSpPr txBox="1"/>
          <p:nvPr/>
        </p:nvSpPr>
        <p:spPr>
          <a:xfrm>
            <a:off x="4434099" y="3921596"/>
            <a:ext cx="2057400"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a:t>
            </a:r>
            <a:r>
              <a:rPr lang="pt-BR" sz="900" b="0" i="0" u="none" strike="noStrike" kern="1200" cap="none" spc="0" baseline="0">
                <a:solidFill>
                  <a:srgbClr val="000000"/>
                </a:solidFill>
                <a:uFillTx/>
                <a:latin typeface="Arial" pitchFamily="34"/>
                <a:cs typeface="Arial" pitchFamily="34"/>
              </a:rPr>
              <a:t>Fidlethgflesson</a:t>
            </a:r>
            <a:r>
              <a:rPr lang="pt-BR" sz="1100" b="0" i="0" u="none" strike="noStrike" kern="1200" cap="none" spc="0" baseline="0">
                <a:solidFill>
                  <a:srgbClr val="000000"/>
                </a:solidFill>
                <a:uFillTx/>
                <a:latin typeface="Arial" pitchFamily="34"/>
                <a:cs typeface="Arial" pitchFamily="34"/>
              </a:rPr>
              <a:t>, n.d.)</a:t>
            </a:r>
          </a:p>
        </p:txBody>
      </p:sp>
      <p:pic>
        <p:nvPicPr>
          <p:cNvPr id="14" name="Picture 13">
            <a:extLst>
              <a:ext uri="{FF2B5EF4-FFF2-40B4-BE49-F238E27FC236}">
                <a16:creationId xmlns:a16="http://schemas.microsoft.com/office/drawing/2014/main" id="{9FFEAA7E-B827-2F0B-D680-62AC8624DBC3}"/>
              </a:ext>
            </a:extLst>
          </p:cNvPr>
          <p:cNvPicPr>
            <a:picLocks noChangeAspect="1"/>
          </p:cNvPicPr>
          <p:nvPr/>
        </p:nvPicPr>
        <p:blipFill>
          <a:blip r:embed="rId4"/>
          <a:stretch>
            <a:fillRect/>
          </a:stretch>
        </p:blipFill>
        <p:spPr>
          <a:xfrm>
            <a:off x="8588282" y="3310146"/>
            <a:ext cx="3480846" cy="3399647"/>
          </a:xfrm>
          <a:prstGeom prst="rect">
            <a:avLst/>
          </a:prstGeom>
          <a:noFill/>
          <a:ln cap="flat">
            <a:noFill/>
          </a:ln>
          <a:effectLst>
            <a:outerShdw dist="139699" dir="2700000" algn="tl">
              <a:srgbClr val="333333">
                <a:alpha val="65000"/>
              </a:srgbClr>
            </a:outerShdw>
          </a:effectLst>
        </p:spPr>
      </p:pic>
      <p:sp>
        <p:nvSpPr>
          <p:cNvPr id="15" name="TextBox 14">
            <a:extLst>
              <a:ext uri="{FF2B5EF4-FFF2-40B4-BE49-F238E27FC236}">
                <a16:creationId xmlns:a16="http://schemas.microsoft.com/office/drawing/2014/main" id="{98AED949-8E83-FEC9-B278-63843447ED5D}"/>
              </a:ext>
            </a:extLst>
          </p:cNvPr>
          <p:cNvSpPr txBox="1"/>
          <p:nvPr/>
        </p:nvSpPr>
        <p:spPr>
          <a:xfrm>
            <a:off x="8465414" y="6653092"/>
            <a:ext cx="2960909"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(Medium, </a:t>
            </a:r>
            <a:r>
              <a:rPr lang="pt-BR" sz="900" b="0" i="0" u="none" strike="noStrike" kern="1200" cap="none" spc="0" baseline="0">
                <a:solidFill>
                  <a:srgbClr val="000000"/>
                </a:solidFill>
                <a:uFillTx/>
                <a:latin typeface="Arial" pitchFamily="34"/>
                <a:cs typeface="Arial" pitchFamily="34"/>
              </a:rPr>
              <a:t>2024</a:t>
            </a:r>
            <a:r>
              <a:rPr lang="pt-BR" sz="1100" b="0" i="0" u="none" strike="noStrike" kern="1200" cap="none" spc="0" baseline="0">
                <a:solidFill>
                  <a:srgbClr val="000000"/>
                </a:solidFill>
                <a:uFillTx/>
                <a:latin typeface="Arial" pitchFamily="34"/>
                <a:cs typeface="Arial" pitchFamily="34"/>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128AED90-99C9-9501-204B-199435DF5C6D}"/>
              </a:ext>
            </a:extLst>
          </p:cNvPr>
          <p:cNvSpPr/>
          <p:nvPr/>
        </p:nvSpPr>
        <p:spPr>
          <a:xfrm>
            <a:off x="0" y="-24368"/>
            <a:ext cx="12191996" cy="6858000"/>
          </a:xfrm>
          <a:prstGeom prst="rect">
            <a:avLst/>
          </a:prstGeom>
          <a:solidFill>
            <a:srgbClr val="F2FAD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356BAB16-180F-577F-E1D3-AB6F0722414A}"/>
              </a:ext>
            </a:extLst>
          </p:cNvPr>
          <p:cNvSpPr txBox="1">
            <a:spLocks noGrp="1"/>
          </p:cNvSpPr>
          <p:nvPr>
            <p:ph type="title"/>
          </p:nvPr>
        </p:nvSpPr>
        <p:spPr>
          <a:xfrm>
            <a:off x="0" y="-288045"/>
            <a:ext cx="10515600" cy="1325559"/>
          </a:xfrm>
        </p:spPr>
        <p:txBody>
          <a:bodyPr/>
          <a:lstStyle/>
          <a:p>
            <a:pPr lvl="0"/>
            <a:r>
              <a:rPr lang="pt-BR" sz="2800" b="1">
                <a:latin typeface="Arial" pitchFamily="34"/>
                <a:cs typeface="Arial" pitchFamily="34"/>
              </a:rPr>
              <a:t>Potencial Partners and Organisations </a:t>
            </a:r>
          </a:p>
        </p:txBody>
      </p:sp>
      <p:sp>
        <p:nvSpPr>
          <p:cNvPr id="4" name="TextBox 5">
            <a:extLst>
              <a:ext uri="{FF2B5EF4-FFF2-40B4-BE49-F238E27FC236}">
                <a16:creationId xmlns:a16="http://schemas.microsoft.com/office/drawing/2014/main" id="{FE64515A-1FEC-A118-7891-85513CFB8165}"/>
              </a:ext>
            </a:extLst>
          </p:cNvPr>
          <p:cNvSpPr txBox="1"/>
          <p:nvPr/>
        </p:nvSpPr>
        <p:spPr>
          <a:xfrm>
            <a:off x="228600" y="702067"/>
            <a:ext cx="6121414" cy="5217328"/>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cs typeface="Arial" pitchFamily="34"/>
              </a:rPr>
              <a:t>Local Partners</a:t>
            </a:r>
            <a:r>
              <a:rPr lang="en-US" sz="16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cs typeface="Arial" pitchFamily="34"/>
              </a:rPr>
              <a:t>Primary Schools &amp; Local Education Authorities </a:t>
            </a:r>
            <a:r>
              <a:rPr lang="en-US" sz="1600" b="0" i="0" u="none" strike="noStrike" kern="1200" cap="none" spc="0" baseline="0">
                <a:solidFill>
                  <a:srgbClr val="000000"/>
                </a:solidFill>
                <a:uFillTx/>
                <a:latin typeface="Arial" pitchFamily="34"/>
                <a:cs typeface="Arial" pitchFamily="34"/>
              </a:rPr>
              <a:t>– integrate healthy-eating education within the curriculum and improve school meals (Public Health England [PHE], 2020).​</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cs typeface="Arial" pitchFamily="34"/>
              </a:rPr>
              <a:t>Local NHS Trusts/Public Health Teams </a:t>
            </a:r>
            <a:r>
              <a:rPr lang="en-US" sz="1600" b="0" i="0" u="none" strike="noStrike" kern="1200" cap="none" spc="0" baseline="0">
                <a:solidFill>
                  <a:srgbClr val="000000"/>
                </a:solidFill>
                <a:uFillTx/>
                <a:latin typeface="Arial" pitchFamily="34"/>
                <a:cs typeface="Arial" pitchFamily="34"/>
              </a:rPr>
              <a:t>– provide dietitians to deliver child-friendly workshops and parental nutrition classes (NHS, 2023).​</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cs typeface="Arial" pitchFamily="34"/>
              </a:rPr>
              <a:t>Local Supermarkets (e.g., Tesco Community Grant Scheme) </a:t>
            </a:r>
            <a:r>
              <a:rPr lang="en-US" sz="1600" b="0" i="0" u="none" strike="noStrike" kern="1200" cap="none" spc="0" baseline="0">
                <a:solidFill>
                  <a:srgbClr val="000000"/>
                </a:solidFill>
                <a:uFillTx/>
                <a:latin typeface="Arial" pitchFamily="34"/>
                <a:cs typeface="Arial" pitchFamily="34"/>
              </a:rPr>
              <a:t>– sponsor “Healthy Lunchbox” challenges and supply fruit/snack donations (Tesco PLC, 2022).​</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cs typeface="Arial" pitchFamily="34"/>
              </a:rPr>
              <a:t>Community Centers and Faith Organizations </a:t>
            </a:r>
            <a:r>
              <a:rPr lang="en-US" sz="1600" b="0" i="0" u="none" strike="noStrike" kern="1200" cap="none" spc="0" baseline="0">
                <a:solidFill>
                  <a:srgbClr val="000000"/>
                </a:solidFill>
                <a:uFillTx/>
                <a:latin typeface="Arial" pitchFamily="34"/>
                <a:cs typeface="Arial" pitchFamily="34"/>
              </a:rPr>
              <a:t>– offer cooking classes and family events that promote healthy food choices (UKHSA, 2023).​</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600" b="0" i="0" u="none" strike="noStrike" kern="1200" cap="none" spc="0" baseline="0">
              <a:solidFill>
                <a:srgbClr val="000000"/>
              </a:solidFill>
              <a:uFillTx/>
              <a:latin typeface="Arial" pitchFamily="34"/>
              <a:cs typeface="Arial" pitchFamily="34"/>
            </a:endParaRP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pt-BR" sz="1600" b="0" i="0" u="none" strike="noStrike" kern="1200" cap="none" spc="0" baseline="0">
              <a:solidFill>
                <a:srgbClr val="000000"/>
              </a:solidFill>
              <a:uFillTx/>
              <a:latin typeface="Arial" pitchFamily="34"/>
              <a:cs typeface="Arial" pitchFamily="34"/>
            </a:endParaRPr>
          </a:p>
        </p:txBody>
      </p:sp>
      <p:sp>
        <p:nvSpPr>
          <p:cNvPr id="5" name="TextBox 5">
            <a:extLst>
              <a:ext uri="{FF2B5EF4-FFF2-40B4-BE49-F238E27FC236}">
                <a16:creationId xmlns:a16="http://schemas.microsoft.com/office/drawing/2014/main" id="{3F6CB03E-5403-977D-4B90-BD7ED8F220B6}"/>
              </a:ext>
            </a:extLst>
          </p:cNvPr>
          <p:cNvSpPr txBox="1"/>
          <p:nvPr/>
        </p:nvSpPr>
        <p:spPr>
          <a:xfrm>
            <a:off x="7080254" y="702067"/>
            <a:ext cx="4883142" cy="4119527"/>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600" b="1" i="0" u="none" strike="noStrike" kern="0" cap="none" spc="0" baseline="0">
                <a:solidFill>
                  <a:srgbClr val="000000"/>
                </a:solidFill>
                <a:uFillTx/>
                <a:latin typeface="Arial" pitchFamily="34"/>
                <a:cs typeface="Arial" pitchFamily="34"/>
              </a:rPr>
              <a:t>National Partners</a:t>
            </a:r>
            <a:r>
              <a:rPr lang="en-US" sz="1600" b="0" i="0" u="none" strike="noStrike" kern="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0" cap="none" spc="0" baseline="0">
                <a:solidFill>
                  <a:srgbClr val="000000"/>
                </a:solidFill>
                <a:uFillTx/>
                <a:latin typeface="Arial" pitchFamily="34"/>
                <a:cs typeface="Arial" pitchFamily="34"/>
              </a:rPr>
              <a:t>British Nutrition Foundation (BNF) </a:t>
            </a:r>
            <a:r>
              <a:rPr lang="en-US" sz="1600" b="0" i="0" u="none" strike="noStrike" kern="0" cap="none" spc="0" baseline="0">
                <a:solidFill>
                  <a:srgbClr val="000000"/>
                </a:solidFill>
                <a:uFillTx/>
                <a:latin typeface="Arial" pitchFamily="34"/>
                <a:cs typeface="Arial" pitchFamily="34"/>
              </a:rPr>
              <a:t>– offers free teaching packs and runs </a:t>
            </a:r>
            <a:r>
              <a:rPr lang="en-US" sz="1600" b="0" i="1" u="none" strike="noStrike" kern="0" cap="none" spc="0" baseline="0">
                <a:solidFill>
                  <a:srgbClr val="000000"/>
                </a:solidFill>
                <a:uFillTx/>
                <a:latin typeface="Arial" pitchFamily="34"/>
                <a:cs typeface="Arial" pitchFamily="34"/>
              </a:rPr>
              <a:t>Healthy Eating Week</a:t>
            </a:r>
            <a:r>
              <a:rPr lang="en-US" sz="1600" b="0" i="0" u="none" strike="noStrike" kern="0" cap="none" spc="0" baseline="0">
                <a:solidFill>
                  <a:srgbClr val="000000"/>
                </a:solidFill>
                <a:uFillTx/>
                <a:latin typeface="Arial" pitchFamily="34"/>
                <a:cs typeface="Arial" pitchFamily="34"/>
              </a:rPr>
              <a:t> (BNF, 2023).​</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0" cap="none" spc="0" baseline="0">
                <a:solidFill>
                  <a:srgbClr val="000000"/>
                </a:solidFill>
                <a:uFillTx/>
                <a:latin typeface="Arial" pitchFamily="34"/>
                <a:cs typeface="Arial" pitchFamily="34"/>
              </a:rPr>
              <a:t>NHS Better Health / Change4Life </a:t>
            </a:r>
            <a:r>
              <a:rPr lang="en-US" sz="1600" b="0" i="0" u="none" strike="noStrike" kern="0" cap="none" spc="0" baseline="0">
                <a:solidFill>
                  <a:srgbClr val="000000"/>
                </a:solidFill>
                <a:uFillTx/>
                <a:latin typeface="Arial" pitchFamily="34"/>
                <a:cs typeface="Arial" pitchFamily="34"/>
              </a:rPr>
              <a:t>– provides evidence-based resources and child-friendly media on balanced diets(NHS, 2023).​</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1" i="0" u="none" strike="noStrike" kern="0" cap="none" spc="0" baseline="0">
                <a:solidFill>
                  <a:srgbClr val="000000"/>
                </a:solidFill>
                <a:uFillTx/>
                <a:latin typeface="Arial" pitchFamily="34"/>
                <a:cs typeface="Arial" pitchFamily="34"/>
              </a:rPr>
              <a:t>The Food Foundation </a:t>
            </a:r>
            <a:r>
              <a:rPr lang="en-US" sz="1600" b="0" i="0" u="none" strike="noStrike" kern="0" cap="none" spc="0" baseline="0">
                <a:solidFill>
                  <a:srgbClr val="000000"/>
                </a:solidFill>
                <a:uFillTx/>
                <a:latin typeface="Arial" pitchFamily="34"/>
                <a:cs typeface="Arial" pitchFamily="34"/>
              </a:rPr>
              <a:t>– advocates for accessible healthy food and supports free school-meal initiatives (FoodFoundation, 2022).</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600" b="1" i="0" u="none" strike="noStrike" kern="1200" cap="none" spc="0" baseline="0">
              <a:solidFill>
                <a:srgbClr val="000000"/>
              </a:solidFill>
              <a:uFillTx/>
              <a:latin typeface="Aptos"/>
            </a:endParaRPr>
          </a:p>
        </p:txBody>
      </p:sp>
      <p:pic>
        <p:nvPicPr>
          <p:cNvPr id="6" name="Picture 6">
            <a:extLst>
              <a:ext uri="{FF2B5EF4-FFF2-40B4-BE49-F238E27FC236}">
                <a16:creationId xmlns:a16="http://schemas.microsoft.com/office/drawing/2014/main" id="{CBF79EFB-E486-36EA-5A6D-6313EF6C0C08}"/>
              </a:ext>
            </a:extLst>
          </p:cNvPr>
          <p:cNvPicPr>
            <a:picLocks noChangeAspect="1"/>
          </p:cNvPicPr>
          <p:nvPr/>
        </p:nvPicPr>
        <p:blipFill>
          <a:blip r:embed="rId2"/>
          <a:stretch>
            <a:fillRect/>
          </a:stretch>
        </p:blipFill>
        <p:spPr>
          <a:xfrm>
            <a:off x="8935800" y="5295903"/>
            <a:ext cx="3032122" cy="1235738"/>
          </a:xfrm>
          <a:prstGeom prst="rect">
            <a:avLst/>
          </a:prstGeom>
          <a:noFill/>
          <a:ln cap="flat">
            <a:noFill/>
          </a:ln>
        </p:spPr>
      </p:pic>
      <p:sp>
        <p:nvSpPr>
          <p:cNvPr id="7" name="TextBox 7">
            <a:extLst>
              <a:ext uri="{FF2B5EF4-FFF2-40B4-BE49-F238E27FC236}">
                <a16:creationId xmlns:a16="http://schemas.microsoft.com/office/drawing/2014/main" id="{C4FB6034-C09E-9928-D651-D3BB88C3D692}"/>
              </a:ext>
            </a:extLst>
          </p:cNvPr>
          <p:cNvSpPr txBox="1"/>
          <p:nvPr/>
        </p:nvSpPr>
        <p:spPr>
          <a:xfrm>
            <a:off x="8894048" y="6531632"/>
            <a:ext cx="2235195"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(Leeds, 2023)</a:t>
            </a:r>
          </a:p>
        </p:txBody>
      </p:sp>
      <p:pic>
        <p:nvPicPr>
          <p:cNvPr id="8" name="Picture 8">
            <a:extLst>
              <a:ext uri="{FF2B5EF4-FFF2-40B4-BE49-F238E27FC236}">
                <a16:creationId xmlns:a16="http://schemas.microsoft.com/office/drawing/2014/main" id="{32E91C3C-9106-A723-7286-0A07FAEB2589}"/>
              </a:ext>
            </a:extLst>
          </p:cNvPr>
          <p:cNvPicPr>
            <a:picLocks noChangeAspect="1"/>
          </p:cNvPicPr>
          <p:nvPr/>
        </p:nvPicPr>
        <p:blipFill>
          <a:blip r:embed="rId3"/>
          <a:stretch>
            <a:fillRect/>
          </a:stretch>
        </p:blipFill>
        <p:spPr>
          <a:xfrm>
            <a:off x="5765346" y="5295903"/>
            <a:ext cx="2946388" cy="1235738"/>
          </a:xfrm>
          <a:prstGeom prst="rect">
            <a:avLst/>
          </a:prstGeom>
          <a:noFill/>
          <a:ln cap="flat">
            <a:noFill/>
          </a:ln>
        </p:spPr>
      </p:pic>
      <p:sp>
        <p:nvSpPr>
          <p:cNvPr id="9" name="TextBox 9">
            <a:extLst>
              <a:ext uri="{FF2B5EF4-FFF2-40B4-BE49-F238E27FC236}">
                <a16:creationId xmlns:a16="http://schemas.microsoft.com/office/drawing/2014/main" id="{BC25B998-5D78-62AE-A133-2D6DDC6FF9F7}"/>
              </a:ext>
            </a:extLst>
          </p:cNvPr>
          <p:cNvSpPr txBox="1"/>
          <p:nvPr/>
        </p:nvSpPr>
        <p:spPr>
          <a:xfrm>
            <a:off x="5670102" y="6531632"/>
            <a:ext cx="2387598"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(Ukmeds, 2024)</a:t>
            </a:r>
          </a:p>
        </p:txBody>
      </p:sp>
      <p:pic>
        <p:nvPicPr>
          <p:cNvPr id="10" name="Picture 10">
            <a:extLst>
              <a:ext uri="{FF2B5EF4-FFF2-40B4-BE49-F238E27FC236}">
                <a16:creationId xmlns:a16="http://schemas.microsoft.com/office/drawing/2014/main" id="{3D5B8D37-6380-11C8-9832-56EE1D732DA7}"/>
              </a:ext>
            </a:extLst>
          </p:cNvPr>
          <p:cNvPicPr>
            <a:picLocks noChangeAspect="1"/>
          </p:cNvPicPr>
          <p:nvPr/>
        </p:nvPicPr>
        <p:blipFill>
          <a:blip r:embed="rId4"/>
          <a:stretch>
            <a:fillRect/>
          </a:stretch>
        </p:blipFill>
        <p:spPr>
          <a:xfrm flipH="1">
            <a:off x="313392" y="5295903"/>
            <a:ext cx="2536179" cy="1235738"/>
          </a:xfrm>
          <a:prstGeom prst="rect">
            <a:avLst/>
          </a:prstGeom>
          <a:noFill/>
          <a:ln cap="flat">
            <a:noFill/>
          </a:ln>
        </p:spPr>
      </p:pic>
      <p:sp>
        <p:nvSpPr>
          <p:cNvPr id="11" name="TextBox 11">
            <a:extLst>
              <a:ext uri="{FF2B5EF4-FFF2-40B4-BE49-F238E27FC236}">
                <a16:creationId xmlns:a16="http://schemas.microsoft.com/office/drawing/2014/main" id="{F3C77DDB-D504-4FCA-4FBA-810D92257FF2}"/>
              </a:ext>
            </a:extLst>
          </p:cNvPr>
          <p:cNvSpPr txBox="1"/>
          <p:nvPr/>
        </p:nvSpPr>
        <p:spPr>
          <a:xfrm>
            <a:off x="313392" y="6531632"/>
            <a:ext cx="1612901"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(Storage, 2025)</a:t>
            </a:r>
          </a:p>
        </p:txBody>
      </p:sp>
      <p:pic>
        <p:nvPicPr>
          <p:cNvPr id="12" name="Picture 12">
            <a:extLst>
              <a:ext uri="{FF2B5EF4-FFF2-40B4-BE49-F238E27FC236}">
                <a16:creationId xmlns:a16="http://schemas.microsoft.com/office/drawing/2014/main" id="{EA794CA5-FDC7-CCB2-397A-6AD14161B970}"/>
              </a:ext>
            </a:extLst>
          </p:cNvPr>
          <p:cNvPicPr>
            <a:picLocks noChangeAspect="1"/>
          </p:cNvPicPr>
          <p:nvPr/>
        </p:nvPicPr>
        <p:blipFill>
          <a:blip r:embed="rId5"/>
          <a:stretch>
            <a:fillRect/>
          </a:stretch>
        </p:blipFill>
        <p:spPr>
          <a:xfrm>
            <a:off x="3141046" y="5295903"/>
            <a:ext cx="2387598" cy="1235738"/>
          </a:xfrm>
          <a:prstGeom prst="rect">
            <a:avLst/>
          </a:prstGeom>
          <a:noFill/>
          <a:ln cap="flat">
            <a:noFill/>
          </a:ln>
        </p:spPr>
      </p:pic>
      <p:sp>
        <p:nvSpPr>
          <p:cNvPr id="13" name="TextBox 13">
            <a:extLst>
              <a:ext uri="{FF2B5EF4-FFF2-40B4-BE49-F238E27FC236}">
                <a16:creationId xmlns:a16="http://schemas.microsoft.com/office/drawing/2014/main" id="{B7BEEE37-AC94-214E-C607-2B46C7E05514}"/>
              </a:ext>
            </a:extLst>
          </p:cNvPr>
          <p:cNvSpPr txBox="1"/>
          <p:nvPr/>
        </p:nvSpPr>
        <p:spPr>
          <a:xfrm>
            <a:off x="3191996" y="6572021"/>
            <a:ext cx="1612901"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(Alamy, 2022)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1B3810E9-1608-5B3F-C80F-AE473D6D8055}"/>
              </a:ext>
            </a:extLst>
          </p:cNvPr>
          <p:cNvSpPr/>
          <p:nvPr/>
        </p:nvSpPr>
        <p:spPr>
          <a:xfrm>
            <a:off x="0" y="0"/>
            <a:ext cx="12191996" cy="6858000"/>
          </a:xfrm>
          <a:prstGeom prst="rect">
            <a:avLst/>
          </a:prstGeom>
          <a:solidFill>
            <a:srgbClr val="C2F1C8"/>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A5FEC842-5B6F-13F5-9DA7-DB065A59353B}"/>
              </a:ext>
            </a:extLst>
          </p:cNvPr>
          <p:cNvSpPr txBox="1">
            <a:spLocks noGrp="1"/>
          </p:cNvSpPr>
          <p:nvPr>
            <p:ph type="title"/>
          </p:nvPr>
        </p:nvSpPr>
        <p:spPr>
          <a:xfrm>
            <a:off x="0" y="-247089"/>
            <a:ext cx="11353803" cy="1325559"/>
          </a:xfrm>
        </p:spPr>
        <p:txBody>
          <a:bodyPr/>
          <a:lstStyle/>
          <a:p>
            <a:pPr lvl="0"/>
            <a:r>
              <a:rPr lang="en-GB" sz="2800" b="1">
                <a:latin typeface="Arial" pitchFamily="34"/>
                <a:cs typeface="Arial" pitchFamily="34"/>
              </a:rPr>
              <a:t>Physiological, Psychological and Sociological Benefits</a:t>
            </a:r>
            <a:r>
              <a:rPr lang="en-GB" sz="2800">
                <a:latin typeface="Arial" pitchFamily="34"/>
                <a:cs typeface="Arial" pitchFamily="34"/>
              </a:rPr>
              <a:t>​</a:t>
            </a:r>
            <a:endParaRPr lang="pt-BR" sz="2800">
              <a:latin typeface="Arial" pitchFamily="34"/>
              <a:cs typeface="Arial" pitchFamily="34"/>
            </a:endParaRPr>
          </a:p>
        </p:txBody>
      </p:sp>
      <p:sp>
        <p:nvSpPr>
          <p:cNvPr id="4" name="TextBox 3">
            <a:extLst>
              <a:ext uri="{FF2B5EF4-FFF2-40B4-BE49-F238E27FC236}">
                <a16:creationId xmlns:a16="http://schemas.microsoft.com/office/drawing/2014/main" id="{F733BBF3-CB96-52FF-00C4-B280C880F6AC}"/>
              </a:ext>
            </a:extLst>
          </p:cNvPr>
          <p:cNvSpPr txBox="1"/>
          <p:nvPr/>
        </p:nvSpPr>
        <p:spPr>
          <a:xfrm>
            <a:off x="215898" y="5509881"/>
            <a:ext cx="11353803" cy="1477332"/>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School-based nutrition programs significantly improve children’s dietary habits and Body mass index (BMI)(Wolfenden et al., 2020).​</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A balanced diet enhances learning capacity and emotional stability (Nyaradi et al., 2016).​</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Shared healthy meals strengthen family and peer bonds.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rial" pitchFamily="34"/>
              <a:cs typeface="Arial" pitchFamily="34"/>
            </a:endParaRPr>
          </a:p>
        </p:txBody>
      </p:sp>
      <p:graphicFrame>
        <p:nvGraphicFramePr>
          <p:cNvPr id="5" name="Table 5">
            <a:extLst>
              <a:ext uri="{FF2B5EF4-FFF2-40B4-BE49-F238E27FC236}">
                <a16:creationId xmlns:a16="http://schemas.microsoft.com/office/drawing/2014/main" id="{98E4EACB-EC05-BB19-E7FE-A699ED6197EE}"/>
              </a:ext>
            </a:extLst>
          </p:cNvPr>
          <p:cNvGraphicFramePr>
            <a:graphicFrameLocks noGrp="1"/>
          </p:cNvGraphicFramePr>
          <p:nvPr/>
        </p:nvGraphicFramePr>
        <p:xfrm>
          <a:off x="850894" y="1479115"/>
          <a:ext cx="10502898" cy="3628074"/>
        </p:xfrm>
        <a:graphic>
          <a:graphicData uri="http://schemas.openxmlformats.org/drawingml/2006/table">
            <a:tbl>
              <a:tblPr>
                <a:effectLst/>
              </a:tblPr>
              <a:tblGrid>
                <a:gridCol w="4588660">
                  <a:extLst>
                    <a:ext uri="{9D8B030D-6E8A-4147-A177-3AD203B41FA5}">
                      <a16:colId xmlns:a16="http://schemas.microsoft.com/office/drawing/2014/main" val="4072977983"/>
                    </a:ext>
                  </a:extLst>
                </a:gridCol>
                <a:gridCol w="5914238">
                  <a:extLst>
                    <a:ext uri="{9D8B030D-6E8A-4147-A177-3AD203B41FA5}">
                      <a16:colId xmlns:a16="http://schemas.microsoft.com/office/drawing/2014/main" val="3385854507"/>
                    </a:ext>
                  </a:extLst>
                </a:gridCol>
              </a:tblGrid>
              <a:tr h="399318">
                <a:tc>
                  <a:txBody>
                    <a:bodyPr/>
                    <a:lstStyle/>
                    <a:p>
                      <a:pPr lvl="0" algn="l" rtl="0" fontAlgn="auto">
                        <a:lnSpc>
                          <a:spcPts val="675"/>
                        </a:lnSpc>
                        <a:buNone/>
                      </a:pPr>
                      <a:r>
                        <a:rPr lang="en-GB" sz="1800" b="1" i="0">
                          <a:solidFill>
                            <a:srgbClr val="000000"/>
                          </a:solidFill>
                          <a:latin typeface="Arial" pitchFamily="34"/>
                          <a:cs typeface="Arial" pitchFamily="34"/>
                        </a:rPr>
                        <a:t>Dimension</a:t>
                      </a:r>
                      <a:r>
                        <a:rPr lang="en-GB" sz="1800" b="0" i="0">
                          <a:solidFill>
                            <a:srgbClr val="000000"/>
                          </a:solidFill>
                          <a:latin typeface="Arial" pitchFamily="34"/>
                          <a:cs typeface="Arial" pitchFamily="34"/>
                        </a:rPr>
                        <a:t>​</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tc>
                  <a:txBody>
                    <a:bodyPr/>
                    <a:lstStyle/>
                    <a:p>
                      <a:pPr lvl="0" algn="l" rtl="0" fontAlgn="auto">
                        <a:lnSpc>
                          <a:spcPts val="675"/>
                        </a:lnSpc>
                        <a:buNone/>
                      </a:pPr>
                      <a:r>
                        <a:rPr lang="en-GB" sz="1800" b="1" i="0">
                          <a:solidFill>
                            <a:srgbClr val="000000"/>
                          </a:solidFill>
                          <a:latin typeface="Arial" pitchFamily="34"/>
                          <a:cs typeface="Arial" pitchFamily="34"/>
                        </a:rPr>
                        <a:t>Key Benefits</a:t>
                      </a:r>
                      <a:r>
                        <a:rPr lang="en-GB" sz="1800" b="0" i="0">
                          <a:solidFill>
                            <a:srgbClr val="000000"/>
                          </a:solidFill>
                          <a:latin typeface="Arial" pitchFamily="34"/>
                          <a:cs typeface="Arial" pitchFamily="34"/>
                        </a:rPr>
                        <a:t>​</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48034067"/>
                  </a:ext>
                </a:extLst>
              </a:tr>
              <a:tr h="1276484">
                <a:tc>
                  <a:txBody>
                    <a:bodyPr/>
                    <a:lstStyle/>
                    <a:p>
                      <a:pPr lvl="0" algn="l" rtl="0" fontAlgn="auto">
                        <a:lnSpc>
                          <a:spcPts val="675"/>
                        </a:lnSpc>
                        <a:buNone/>
                      </a:pPr>
                      <a:r>
                        <a:rPr lang="en-GB" sz="1800" b="1" i="0">
                          <a:solidFill>
                            <a:srgbClr val="000000"/>
                          </a:solidFill>
                          <a:latin typeface="Arial" pitchFamily="34"/>
                          <a:cs typeface="Arial" pitchFamily="34"/>
                        </a:rPr>
                        <a:t>Physiological</a:t>
                      </a:r>
                      <a:r>
                        <a:rPr lang="en-GB" sz="1800" b="0" i="0">
                          <a:solidFill>
                            <a:srgbClr val="000000"/>
                          </a:solidFill>
                          <a:latin typeface="Arial" pitchFamily="34"/>
                          <a:cs typeface="Arial" pitchFamily="34"/>
                        </a:rPr>
                        <a:t>​</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Supports normal growth, immune function, and weight regulation​</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631638"/>
                  </a:ext>
                </a:extLst>
              </a:tr>
              <a:tr h="675787">
                <a:tc>
                  <a:txBody>
                    <a:bodyPr/>
                    <a:lstStyle/>
                    <a:p>
                      <a:pPr lvl="0" algn="l" rtl="0" fontAlgn="auto">
                        <a:lnSpc>
                          <a:spcPts val="675"/>
                        </a:lnSpc>
                        <a:buNone/>
                      </a:pPr>
                      <a:r>
                        <a:rPr lang="en-GB" sz="1800" b="1" i="0">
                          <a:solidFill>
                            <a:srgbClr val="000000"/>
                          </a:solidFill>
                          <a:latin typeface="Arial" pitchFamily="34"/>
                          <a:cs typeface="Arial" pitchFamily="34"/>
                        </a:rPr>
                        <a:t>Psychological</a:t>
                      </a:r>
                      <a:r>
                        <a:rPr lang="en-GB" sz="1800" b="0" i="0">
                          <a:solidFill>
                            <a:srgbClr val="000000"/>
                          </a:solidFill>
                          <a:latin typeface="Arial" pitchFamily="34"/>
                          <a:cs typeface="Arial" pitchFamily="34"/>
                        </a:rPr>
                        <a:t>​</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Improves attention, mood, and cognitive performance​</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71376850"/>
                  </a:ext>
                </a:extLst>
              </a:tr>
              <a:tr h="1276484">
                <a:tc>
                  <a:txBody>
                    <a:bodyPr/>
                    <a:lstStyle/>
                    <a:p>
                      <a:pPr lvl="0" algn="l" rtl="0" fontAlgn="auto">
                        <a:lnSpc>
                          <a:spcPts val="675"/>
                        </a:lnSpc>
                        <a:buNone/>
                      </a:pPr>
                      <a:r>
                        <a:rPr lang="en-GB" sz="1800" b="1" i="0">
                          <a:solidFill>
                            <a:srgbClr val="000000"/>
                          </a:solidFill>
                          <a:latin typeface="Arial" pitchFamily="34"/>
                          <a:cs typeface="Arial" pitchFamily="34"/>
                        </a:rPr>
                        <a:t>Sociological</a:t>
                      </a:r>
                      <a:r>
                        <a:rPr lang="en-GB" sz="1800" b="0" i="0">
                          <a:solidFill>
                            <a:srgbClr val="000000"/>
                          </a:solidFill>
                          <a:latin typeface="Arial" pitchFamily="34"/>
                          <a:cs typeface="Arial" pitchFamily="34"/>
                        </a:rPr>
                        <a:t>​</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Encourages social inclusion through shared meals and reduces stigma linked to obesity​</a:t>
                      </a:r>
                    </a:p>
                  </a:txBody>
                  <a:tcPr anchor="ctr">
                    <a:lnL w="7616" cap="flat" cmpd="sng" algn="ctr">
                      <a:solidFill>
                        <a:srgbClr val="000000"/>
                      </a:solidFill>
                      <a:prstDash val="solid"/>
                      <a:round/>
                      <a:headEnd type="none" w="med" len="med"/>
                      <a:tailEnd type="none" w="med" len="med"/>
                    </a:lnL>
                    <a:lnR w="7616" cap="flat" cmpd="sng" algn="ctr">
                      <a:solidFill>
                        <a:srgbClr val="000000"/>
                      </a:solidFill>
                      <a:prstDash val="solid"/>
                      <a:round/>
                      <a:headEnd type="none" w="med" len="med"/>
                      <a:tailEnd type="none" w="med" len="med"/>
                    </a:lnR>
                    <a:lnT w="7616" cap="flat" cmpd="sng" algn="ctr">
                      <a:solidFill>
                        <a:srgbClr val="000000"/>
                      </a:solidFill>
                      <a:prstDash val="solid"/>
                      <a:round/>
                      <a:headEnd type="none" w="med" len="med"/>
                      <a:tailEnd type="none" w="med" len="med"/>
                    </a:lnT>
                    <a:lnB w="7616"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94942334"/>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1FFC929-97D8-9BC8-9255-BBFCC631B7C8}"/>
              </a:ext>
            </a:extLst>
          </p:cNvPr>
          <p:cNvSpPr/>
          <p:nvPr/>
        </p:nvSpPr>
        <p:spPr>
          <a:xfrm>
            <a:off x="0" y="0"/>
            <a:ext cx="12191996" cy="6858000"/>
          </a:xfrm>
          <a:prstGeom prst="rect">
            <a:avLst/>
          </a:prstGeom>
          <a:solidFill>
            <a:srgbClr val="C1E5F5"/>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2800" b="0" i="0" u="none" strike="noStrike" kern="1200" cap="none" spc="0" baseline="0">
              <a:solidFill>
                <a:srgbClr val="FFFFFF"/>
              </a:solidFill>
              <a:uFillTx/>
              <a:latin typeface="Arial" pitchFamily="34"/>
              <a:cs typeface="Arial" pitchFamily="34"/>
            </a:endParaRPr>
          </a:p>
        </p:txBody>
      </p:sp>
      <p:sp>
        <p:nvSpPr>
          <p:cNvPr id="3" name="Title 1">
            <a:extLst>
              <a:ext uri="{FF2B5EF4-FFF2-40B4-BE49-F238E27FC236}">
                <a16:creationId xmlns:a16="http://schemas.microsoft.com/office/drawing/2014/main" id="{582E2792-8553-CB0C-4494-6AB38824F468}"/>
              </a:ext>
            </a:extLst>
          </p:cNvPr>
          <p:cNvSpPr txBox="1">
            <a:spLocks noGrp="1"/>
          </p:cNvSpPr>
          <p:nvPr>
            <p:ph type="title"/>
          </p:nvPr>
        </p:nvSpPr>
        <p:spPr>
          <a:xfrm>
            <a:off x="0" y="-333371"/>
            <a:ext cx="10515600" cy="1325559"/>
          </a:xfrm>
        </p:spPr>
        <p:txBody>
          <a:bodyPr/>
          <a:lstStyle/>
          <a:p>
            <a:pPr lvl="0"/>
            <a:r>
              <a:rPr lang="en-GB" sz="2800" b="1">
                <a:latin typeface="Arial" pitchFamily="34"/>
                <a:cs typeface="Arial" pitchFamily="34"/>
              </a:rPr>
              <a:t>Behavioural Change Theories and Barriers</a:t>
            </a:r>
            <a:r>
              <a:rPr lang="en-GB" sz="2800">
                <a:latin typeface="Arial" pitchFamily="34"/>
                <a:cs typeface="Arial" pitchFamily="34"/>
              </a:rPr>
              <a:t>​</a:t>
            </a:r>
            <a:endParaRPr lang="pt-BR" sz="2800">
              <a:latin typeface="Arial" pitchFamily="34"/>
              <a:cs typeface="Arial" pitchFamily="34"/>
            </a:endParaRPr>
          </a:p>
        </p:txBody>
      </p:sp>
      <p:sp>
        <p:nvSpPr>
          <p:cNvPr id="4" name="TextBox 2">
            <a:extLst>
              <a:ext uri="{FF2B5EF4-FFF2-40B4-BE49-F238E27FC236}">
                <a16:creationId xmlns:a16="http://schemas.microsoft.com/office/drawing/2014/main" id="{FC6C74D1-1B8D-0133-C883-D342FD340C36}"/>
              </a:ext>
            </a:extLst>
          </p:cNvPr>
          <p:cNvSpPr txBox="1"/>
          <p:nvPr/>
        </p:nvSpPr>
        <p:spPr>
          <a:xfrm>
            <a:off x="152393" y="608798"/>
            <a:ext cx="11849106" cy="6714914"/>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700" b="1" i="0" u="none" strike="noStrike" kern="1200" cap="none" spc="0" baseline="0">
                <a:solidFill>
                  <a:srgbClr val="000000"/>
                </a:solidFill>
                <a:uFillTx/>
                <a:latin typeface="Arial" pitchFamily="34"/>
                <a:cs typeface="Arial" pitchFamily="34"/>
              </a:rPr>
              <a:t>Health Belief Model (HBM)</a:t>
            </a:r>
            <a:r>
              <a:rPr lang="en-US" sz="17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Barrier:</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Parents may not perceive the severity of poor diet or long-term risks.​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Solution:</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Visual education materials showing links between diet, obesity, and chronic disease; interactive parent–child workshops.​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Evidence:</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HBM-based nutrition programs in schools improve children’s food-choice behaviors (Abdullah et al., 2023).​</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7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700" b="1" i="0" u="none" strike="noStrike" kern="1200" cap="none" spc="0" baseline="0">
                <a:solidFill>
                  <a:srgbClr val="000000"/>
                </a:solidFill>
                <a:uFillTx/>
                <a:latin typeface="Arial" pitchFamily="34"/>
                <a:cs typeface="Arial" pitchFamily="34"/>
              </a:rPr>
              <a:t>Social Cognitive Theory (SCT)</a:t>
            </a:r>
            <a:r>
              <a:rPr lang="en-US" sz="17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Barrier:</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Children copy peers or parents who consume high-sugar snacks.​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Solution:</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Use peer ambassadors and role-model teachers to demonstrate healthy eating (Bandura, 2018).​</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Evidence:</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SCT-guided interventions significantly increase fruit and vegetable intake.​</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7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700" b="1" i="0" u="none" strike="noStrike" kern="1200" cap="none" spc="0" baseline="0">
                <a:solidFill>
                  <a:srgbClr val="000000"/>
                </a:solidFill>
                <a:uFillTx/>
                <a:latin typeface="Arial" pitchFamily="34"/>
                <a:cs typeface="Arial" pitchFamily="34"/>
              </a:rPr>
              <a:t>Theory of Planned Behavior (TPB)</a:t>
            </a:r>
            <a:r>
              <a:rPr lang="en-US" sz="1700" b="0" i="0" u="none" strike="noStrike" kern="1200" cap="none" spc="0" baseline="0">
                <a:solidFill>
                  <a:srgbClr val="000000"/>
                </a:solidFill>
                <a:uFillTx/>
                <a:latin typeface="Arial" pitchFamily="34"/>
                <a:cs typeface="Arial" pitchFamily="34"/>
              </a:rPr>
              <a:t>​</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Barrier:</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Parents feel limited control over time and finances for healthy cooking.​</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Solution:</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Provide quick, low-cost meal ideas and highlight achievable changes (Ajzen, 2020).​</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700" b="1" i="1" u="none" strike="noStrike" kern="1200" cap="none" spc="0" baseline="0">
                <a:solidFill>
                  <a:srgbClr val="000000"/>
                </a:solidFill>
                <a:uFillTx/>
                <a:latin typeface="Arial" pitchFamily="34"/>
                <a:cs typeface="Arial" pitchFamily="34"/>
              </a:rPr>
              <a:t>Evidence:</a:t>
            </a:r>
            <a:r>
              <a:rPr lang="en-US" sz="1700" b="1" i="0" u="none" strike="noStrike" kern="1200" cap="none" spc="0" baseline="0">
                <a:solidFill>
                  <a:srgbClr val="000000"/>
                </a:solidFill>
                <a:uFillTx/>
                <a:latin typeface="Arial" pitchFamily="34"/>
                <a:cs typeface="Arial" pitchFamily="34"/>
              </a:rPr>
              <a:t> </a:t>
            </a:r>
            <a:r>
              <a:rPr lang="en-US" sz="1700" b="0" i="0" u="none" strike="noStrike" kern="1200" cap="none" spc="0" baseline="0">
                <a:solidFill>
                  <a:srgbClr val="000000"/>
                </a:solidFill>
                <a:uFillTx/>
                <a:latin typeface="Arial" pitchFamily="34"/>
                <a:cs typeface="Arial" pitchFamily="34"/>
              </a:rPr>
              <a:t>TPB-based family interventions improved parental intentions and child diet quality (McDermott et al., 2015).​</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700" b="0" i="0" u="none" strike="noStrike" kern="1200" cap="none" spc="0" baseline="0">
                <a:solidFill>
                  <a:srgbClr val="000000"/>
                </a:solidFill>
                <a:uFillTx/>
                <a:latin typeface="Arial" pitchFamily="34"/>
                <a:cs typeface="Arial" pitchFamily="34"/>
              </a:rPr>
              <a:t>​</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7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BB77775-CCBA-DF03-D355-A720C23D9CF7}"/>
              </a:ext>
            </a:extLst>
          </p:cNvPr>
          <p:cNvSpPr/>
          <p:nvPr/>
        </p:nvSpPr>
        <p:spPr>
          <a:xfrm>
            <a:off x="0" y="0"/>
            <a:ext cx="12191996" cy="6858000"/>
          </a:xfrm>
          <a:prstGeom prst="rect">
            <a:avLst/>
          </a:prstGeom>
          <a:solidFill>
            <a:srgbClr val="F7FBC5"/>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75EA1580-BE50-5738-0302-3A91CED7C4B3}"/>
              </a:ext>
            </a:extLst>
          </p:cNvPr>
          <p:cNvSpPr txBox="1">
            <a:spLocks noGrp="1"/>
          </p:cNvSpPr>
          <p:nvPr>
            <p:ph type="title"/>
          </p:nvPr>
        </p:nvSpPr>
        <p:spPr>
          <a:xfrm>
            <a:off x="0" y="-152403"/>
            <a:ext cx="11147322" cy="1325559"/>
          </a:xfrm>
        </p:spPr>
        <p:txBody>
          <a:bodyPr/>
          <a:lstStyle/>
          <a:p>
            <a:pPr lvl="0"/>
            <a:r>
              <a:rPr lang="en-US" sz="2800" b="1">
                <a:latin typeface="Arial" pitchFamily="34"/>
                <a:cs typeface="Arial" pitchFamily="34"/>
              </a:rPr>
              <a:t>Solutions to Overcome Individual Challenges</a:t>
            </a:r>
            <a:endParaRPr lang="pt-BR" sz="2800">
              <a:latin typeface="Arial" pitchFamily="34"/>
              <a:cs typeface="Arial" pitchFamily="34"/>
            </a:endParaRPr>
          </a:p>
        </p:txBody>
      </p:sp>
      <p:graphicFrame>
        <p:nvGraphicFramePr>
          <p:cNvPr id="4" name="Table 3">
            <a:extLst>
              <a:ext uri="{FF2B5EF4-FFF2-40B4-BE49-F238E27FC236}">
                <a16:creationId xmlns:a16="http://schemas.microsoft.com/office/drawing/2014/main" id="{149C9F13-9F4F-B577-CE39-1533356D6409}"/>
              </a:ext>
            </a:extLst>
          </p:cNvPr>
          <p:cNvGraphicFramePr>
            <a:graphicFrameLocks noGrp="1"/>
          </p:cNvGraphicFramePr>
          <p:nvPr/>
        </p:nvGraphicFramePr>
        <p:xfrm>
          <a:off x="691012" y="1325559"/>
          <a:ext cx="10809963" cy="4729477"/>
        </p:xfrm>
        <a:graphic>
          <a:graphicData uri="http://schemas.openxmlformats.org/drawingml/2006/table">
            <a:tbl>
              <a:tblPr>
                <a:effectLst/>
              </a:tblPr>
              <a:tblGrid>
                <a:gridCol w="3603321">
                  <a:extLst>
                    <a:ext uri="{9D8B030D-6E8A-4147-A177-3AD203B41FA5}">
                      <a16:colId xmlns:a16="http://schemas.microsoft.com/office/drawing/2014/main" val="2939840031"/>
                    </a:ext>
                  </a:extLst>
                </a:gridCol>
                <a:gridCol w="3603321">
                  <a:extLst>
                    <a:ext uri="{9D8B030D-6E8A-4147-A177-3AD203B41FA5}">
                      <a16:colId xmlns:a16="http://schemas.microsoft.com/office/drawing/2014/main" val="1911963028"/>
                    </a:ext>
                  </a:extLst>
                </a:gridCol>
                <a:gridCol w="3603321">
                  <a:extLst>
                    <a:ext uri="{9D8B030D-6E8A-4147-A177-3AD203B41FA5}">
                      <a16:colId xmlns:a16="http://schemas.microsoft.com/office/drawing/2014/main" val="100206948"/>
                    </a:ext>
                  </a:extLst>
                </a:gridCol>
              </a:tblGrid>
              <a:tr h="262213">
                <a:tc>
                  <a:txBody>
                    <a:bodyPr/>
                    <a:lstStyle/>
                    <a:p>
                      <a:pPr lvl="0" algn="l" rtl="0" fontAlgn="auto">
                        <a:lnSpc>
                          <a:spcPct val="150000"/>
                        </a:lnSpc>
                        <a:buNone/>
                      </a:pPr>
                      <a:r>
                        <a:rPr lang="en-GB" sz="1800" b="1" i="0">
                          <a:solidFill>
                            <a:srgbClr val="000000"/>
                          </a:solidFill>
                          <a:latin typeface="Arial" pitchFamily="34"/>
                          <a:cs typeface="Arial" pitchFamily="34"/>
                        </a:rPr>
                        <a:t>Identified Challenge</a:t>
                      </a:r>
                      <a:r>
                        <a:rPr lang="en-GB" sz="1800" b="0" i="0">
                          <a:solidFill>
                            <a:srgbClr val="000000"/>
                          </a:solidFill>
                          <a:latin typeface="Arial" pitchFamily="34"/>
                          <a:cs typeface="Arial" pitchFamily="34"/>
                        </a:rPr>
                        <a:t>​</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1" i="0">
                          <a:solidFill>
                            <a:srgbClr val="000000"/>
                          </a:solidFill>
                          <a:latin typeface="Arial" pitchFamily="34"/>
                          <a:cs typeface="Arial" pitchFamily="34"/>
                        </a:rPr>
                        <a:t>Campaign Solution</a:t>
                      </a:r>
                      <a:r>
                        <a:rPr lang="en-GB" sz="1800" b="0" i="0">
                          <a:solidFill>
                            <a:srgbClr val="000000"/>
                          </a:solidFill>
                          <a:latin typeface="Arial" pitchFamily="34"/>
                          <a:cs typeface="Arial" pitchFamily="34"/>
                        </a:rPr>
                        <a:t>​</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1" i="0">
                          <a:solidFill>
                            <a:srgbClr val="000000"/>
                          </a:solidFill>
                          <a:latin typeface="Arial" pitchFamily="34"/>
                          <a:cs typeface="Arial" pitchFamily="34"/>
                        </a:rPr>
                        <a:t>Linked Theory and Source</a:t>
                      </a:r>
                      <a:r>
                        <a:rPr lang="en-GB" sz="1800" b="0" i="0">
                          <a:solidFill>
                            <a:srgbClr val="000000"/>
                          </a:solidFill>
                          <a:latin typeface="Arial" pitchFamily="34"/>
                          <a:cs typeface="Arial" pitchFamily="34"/>
                        </a:rPr>
                        <a:t>​</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67649857"/>
                  </a:ext>
                </a:extLst>
              </a:tr>
              <a:tr h="453835">
                <a:tc>
                  <a:txBody>
                    <a:bodyPr/>
                    <a:lstStyle/>
                    <a:p>
                      <a:pPr lvl="0" algn="l" rtl="0" fontAlgn="auto">
                        <a:lnSpc>
                          <a:spcPct val="150000"/>
                        </a:lnSpc>
                        <a:buNone/>
                      </a:pPr>
                      <a:r>
                        <a:rPr lang="en-GB" sz="1800" b="0" i="0">
                          <a:solidFill>
                            <a:srgbClr val="000000"/>
                          </a:solidFill>
                          <a:latin typeface="Arial" pitchFamily="34"/>
                          <a:cs typeface="Arial" pitchFamily="34"/>
                        </a:rPr>
                        <a:t>Lack of parental awareness​</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Interactive parent workshops &amp; visual infographics on sugar content​</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HBM – Abdullah et al. (2023)​</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81037562"/>
                  </a:ext>
                </a:extLst>
              </a:tr>
              <a:tr h="453835">
                <a:tc>
                  <a:txBody>
                    <a:bodyPr/>
                    <a:lstStyle/>
                    <a:p>
                      <a:pPr lvl="0" algn="l" rtl="0" fontAlgn="auto">
                        <a:lnSpc>
                          <a:spcPct val="150000"/>
                        </a:lnSpc>
                        <a:buNone/>
                      </a:pPr>
                      <a:r>
                        <a:rPr lang="en-GB" sz="1800" b="0" i="0">
                          <a:solidFill>
                            <a:srgbClr val="000000"/>
                          </a:solidFill>
                          <a:latin typeface="Arial" pitchFamily="34"/>
                          <a:cs typeface="Arial" pitchFamily="34"/>
                        </a:rPr>
                        <a:t>Peer pressure for unhealthy snacks​</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“Healthy Eating Ambassador” peer programme in schools​</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SCT – Sadeghi et al. (2020)​</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4422539"/>
                  </a:ext>
                </a:extLst>
              </a:tr>
              <a:tr h="453835">
                <a:tc>
                  <a:txBody>
                    <a:bodyPr/>
                    <a:lstStyle/>
                    <a:p>
                      <a:pPr lvl="0" algn="l" rtl="0" fontAlgn="auto">
                        <a:lnSpc>
                          <a:spcPct val="150000"/>
                        </a:lnSpc>
                        <a:buNone/>
                      </a:pPr>
                      <a:r>
                        <a:rPr lang="en-GB" sz="1800" b="0" i="0">
                          <a:solidFill>
                            <a:srgbClr val="000000"/>
                          </a:solidFill>
                          <a:latin typeface="Arial" pitchFamily="34"/>
                          <a:cs typeface="Arial" pitchFamily="34"/>
                        </a:rPr>
                        <a:t>Limited resources or time​</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Budget-friendly recipe demos and take-home packs​</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nb-NO" sz="1800" b="0" i="0">
                          <a:solidFill>
                            <a:srgbClr val="000000"/>
                          </a:solidFill>
                          <a:latin typeface="Arial" pitchFamily="34"/>
                          <a:cs typeface="Arial" pitchFamily="34"/>
                        </a:rPr>
                        <a:t>TPB – McDermott et al. (2015)​</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04428804"/>
                  </a:ext>
                </a:extLst>
              </a:tr>
              <a:tr h="453835">
                <a:tc>
                  <a:txBody>
                    <a:bodyPr/>
                    <a:lstStyle/>
                    <a:p>
                      <a:pPr lvl="0" algn="l" rtl="0" fontAlgn="auto">
                        <a:lnSpc>
                          <a:spcPct val="150000"/>
                        </a:lnSpc>
                        <a:buNone/>
                      </a:pPr>
                      <a:r>
                        <a:rPr lang="en-GB" sz="1800" b="0" i="0">
                          <a:solidFill>
                            <a:srgbClr val="000000"/>
                          </a:solidFill>
                          <a:latin typeface="Arial" pitchFamily="34"/>
                          <a:cs typeface="Arial" pitchFamily="34"/>
                        </a:rPr>
                        <a:t>Low motivation to change​</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Gamified “Healthy Lunchbox Challenge” with certificates/rewards​</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tc>
                  <a:txBody>
                    <a:bodyPr/>
                    <a:lstStyle/>
                    <a:p>
                      <a:pPr lvl="0" algn="l" rtl="0" fontAlgn="auto">
                        <a:lnSpc>
                          <a:spcPct val="150000"/>
                        </a:lnSpc>
                        <a:buNone/>
                      </a:pPr>
                      <a:r>
                        <a:rPr lang="en-GB" sz="1800" b="0" i="0">
                          <a:solidFill>
                            <a:srgbClr val="000000"/>
                          </a:solidFill>
                          <a:latin typeface="Arial" pitchFamily="34"/>
                          <a:cs typeface="Arial" pitchFamily="34"/>
                        </a:rPr>
                        <a:t>SCT / TPB – Ajzen (2020)​</a:t>
                      </a:r>
                    </a:p>
                  </a:txBody>
                  <a:tcPr anchor="ctr">
                    <a:lnL w="7671" cap="flat" cmpd="sng" algn="ctr">
                      <a:solidFill>
                        <a:srgbClr val="000000"/>
                      </a:solidFill>
                      <a:prstDash val="solid"/>
                      <a:round/>
                      <a:headEnd type="none" w="med" len="med"/>
                      <a:tailEnd type="none" w="med" len="med"/>
                    </a:lnL>
                    <a:lnR w="7671" cap="flat" cmpd="sng" algn="ctr">
                      <a:solidFill>
                        <a:srgbClr val="000000"/>
                      </a:solidFill>
                      <a:prstDash val="solid"/>
                      <a:round/>
                      <a:headEnd type="none" w="med" len="med"/>
                      <a:tailEnd type="none" w="med" len="med"/>
                    </a:lnR>
                    <a:lnT w="7671" cap="flat" cmpd="sng" algn="ctr">
                      <a:solidFill>
                        <a:srgbClr val="000000"/>
                      </a:solidFill>
                      <a:prstDash val="solid"/>
                      <a:round/>
                      <a:headEnd type="none" w="med" len="med"/>
                      <a:tailEnd type="none" w="med" len="med"/>
                    </a:lnT>
                    <a:lnB w="767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70996056"/>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6DD0415B-26CC-D833-3094-47BB51A4B343}"/>
              </a:ext>
            </a:extLst>
          </p:cNvPr>
          <p:cNvSpPr/>
          <p:nvPr/>
        </p:nvSpPr>
        <p:spPr>
          <a:xfrm>
            <a:off x="0" y="0"/>
            <a:ext cx="12191996" cy="6858000"/>
          </a:xfrm>
          <a:prstGeom prst="rect">
            <a:avLst/>
          </a:prstGeom>
          <a:solidFill>
            <a:srgbClr val="F2CFEE"/>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80154921-D20A-06CF-A2F7-A6DC2D232EE5}"/>
              </a:ext>
            </a:extLst>
          </p:cNvPr>
          <p:cNvSpPr txBox="1">
            <a:spLocks noGrp="1"/>
          </p:cNvSpPr>
          <p:nvPr>
            <p:ph type="title"/>
          </p:nvPr>
        </p:nvSpPr>
        <p:spPr>
          <a:xfrm>
            <a:off x="673098" y="2625727"/>
            <a:ext cx="10515600" cy="1325559"/>
          </a:xfrm>
        </p:spPr>
        <p:txBody>
          <a:bodyPr anchorCtr="1"/>
          <a:lstStyle/>
          <a:p>
            <a:pPr lvl="0" algn="ctr"/>
            <a:r>
              <a:rPr lang="pt-BR" sz="4800" b="1">
                <a:effectLst>
                  <a:outerShdw dist="38096" dir="2700000">
                    <a:srgbClr val="7F7F7F"/>
                  </a:outerShdw>
                </a:effectLst>
                <a:latin typeface="Arial" pitchFamily="34"/>
                <a:cs typeface="Arial" pitchFamily="34"/>
              </a:rPr>
              <a:t>Thank you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659BF-A328-68E8-3FF2-A97215B9D16B}"/>
              </a:ext>
            </a:extLst>
          </p:cNvPr>
          <p:cNvSpPr txBox="1">
            <a:spLocks noGrp="1"/>
          </p:cNvSpPr>
          <p:nvPr>
            <p:ph type="title"/>
          </p:nvPr>
        </p:nvSpPr>
        <p:spPr>
          <a:xfrm>
            <a:off x="143670" y="111127"/>
            <a:ext cx="10515600" cy="773554"/>
          </a:xfrm>
        </p:spPr>
        <p:txBody>
          <a:bodyPr/>
          <a:lstStyle/>
          <a:p>
            <a:pPr lvl="0"/>
            <a:r>
              <a:rPr lang="pt-BR" sz="2400" b="1">
                <a:latin typeface="Arial" pitchFamily="34"/>
                <a:cs typeface="Arial" pitchFamily="34"/>
              </a:rPr>
              <a:t>References</a:t>
            </a:r>
            <a:br>
              <a:rPr lang="pt-BR" sz="2400" b="1">
                <a:latin typeface="Arial" pitchFamily="34"/>
                <a:cs typeface="Arial" pitchFamily="34"/>
              </a:rPr>
            </a:br>
            <a:endParaRPr lang="pt-BR" sz="2400" b="1">
              <a:latin typeface="Arial" pitchFamily="34"/>
              <a:cs typeface="Arial" pitchFamily="34"/>
            </a:endParaRPr>
          </a:p>
        </p:txBody>
      </p:sp>
      <p:sp>
        <p:nvSpPr>
          <p:cNvPr id="3" name="TextBox 3">
            <a:extLst>
              <a:ext uri="{FF2B5EF4-FFF2-40B4-BE49-F238E27FC236}">
                <a16:creationId xmlns:a16="http://schemas.microsoft.com/office/drawing/2014/main" id="{369F4BDE-3572-FA58-3768-691638905718}"/>
              </a:ext>
            </a:extLst>
          </p:cNvPr>
          <p:cNvSpPr txBox="1"/>
          <p:nvPr/>
        </p:nvSpPr>
        <p:spPr>
          <a:xfrm>
            <a:off x="143670" y="751901"/>
            <a:ext cx="11360990" cy="7201969"/>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Abdullah, M., Mahmoud, K. and Farghaly, A. (2023) ‘Effect of Health Belief Model-based nutrition education on children’s dietary behaviours’, </a:t>
            </a:r>
            <a:r>
              <a:rPr lang="en-GB" sz="1400" b="0" i="1" u="none" strike="noStrike" kern="0" cap="none" spc="0" baseline="0">
                <a:solidFill>
                  <a:srgbClr val="000000"/>
                </a:solidFill>
                <a:uFillTx/>
                <a:latin typeface="Arial" pitchFamily="34"/>
                <a:cs typeface="Arial" pitchFamily="34"/>
              </a:rPr>
              <a:t>BMC Primary Care</a:t>
            </a:r>
            <a:r>
              <a:rPr lang="en-GB" sz="1400" b="0" i="0" u="none" strike="noStrike" kern="0" cap="none" spc="0" baseline="0">
                <a:solidFill>
                  <a:srgbClr val="000000"/>
                </a:solidFill>
                <a:uFillTx/>
                <a:latin typeface="Arial" pitchFamily="34"/>
                <a:cs typeface="Arial" pitchFamily="34"/>
              </a:rPr>
              <a:t>, 24(1), p. 102.</a:t>
            </a:r>
            <a:r>
              <a:rPr lang="en-US" sz="1400" b="0" i="0" u="none" strike="noStrike" kern="0" cap="none" spc="0" baseline="0">
                <a:solidFill>
                  <a:srgbClr val="000000"/>
                </a:solidFill>
                <a:uFillTx/>
                <a:latin typeface="Arial" pitchFamily="34"/>
                <a:cs typeface="Arial" pitchFamily="34"/>
              </a:rPr>
              <a:t>​</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Ajzen, I. (2020) ‘The theory of planned behavior: Frequently asked questions’, </a:t>
            </a:r>
            <a:r>
              <a:rPr lang="en-GB" sz="1400" b="0" i="1" u="none" strike="noStrike" kern="0" cap="none" spc="0" baseline="0">
                <a:solidFill>
                  <a:srgbClr val="000000"/>
                </a:solidFill>
                <a:uFillTx/>
                <a:latin typeface="Arial" pitchFamily="34"/>
                <a:cs typeface="Arial" pitchFamily="34"/>
              </a:rPr>
              <a:t>Human Behavior and Emerging Technologies</a:t>
            </a:r>
            <a:r>
              <a:rPr lang="en-GB" sz="1400" b="0" i="0" u="none" strike="noStrike" kern="0" cap="none" spc="0" baseline="0">
                <a:solidFill>
                  <a:srgbClr val="000000"/>
                </a:solidFill>
                <a:uFillTx/>
                <a:latin typeface="Arial" pitchFamily="34"/>
                <a:cs typeface="Arial" pitchFamily="34"/>
              </a:rPr>
              <a:t>, 2(4), pp. 314–324.</a:t>
            </a:r>
            <a:r>
              <a:rPr lang="en-US" sz="1400" b="0" i="0" u="none" strike="noStrike" kern="0" cap="none" spc="0" baseline="0">
                <a:solidFill>
                  <a:srgbClr val="000000"/>
                </a:solidFill>
                <a:uFillTx/>
                <a:latin typeface="Arial" pitchFamily="34"/>
                <a:cs typeface="Arial" pitchFamily="34"/>
              </a:rPr>
              <a:t>​</a:t>
            </a:r>
            <a:endParaRPr lang="en-GB" sz="1400" b="0" i="0" u="none" strike="noStrike" kern="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Bandura, A. (2018). Toward a psychology of human agency: Pathways and reflections. </a:t>
            </a:r>
            <a:r>
              <a:rPr lang="en-GB" sz="1400" b="0" i="1" u="none" strike="noStrike" kern="0" cap="none" spc="0" baseline="0">
                <a:solidFill>
                  <a:srgbClr val="000000"/>
                </a:solidFill>
                <a:uFillTx/>
                <a:latin typeface="Arial" pitchFamily="34"/>
                <a:cs typeface="Arial" pitchFamily="34"/>
              </a:rPr>
              <a:t>Perspectives on psychological science</a:t>
            </a:r>
            <a:r>
              <a:rPr lang="en-GB" sz="1400" b="0" i="0" u="none" strike="noStrike" kern="0" cap="none" spc="0" baseline="0">
                <a:solidFill>
                  <a:srgbClr val="000000"/>
                </a:solidFill>
                <a:uFillTx/>
                <a:latin typeface="Arial" pitchFamily="34"/>
                <a:cs typeface="Arial" pitchFamily="34"/>
              </a:rPr>
              <a:t>, </a:t>
            </a:r>
            <a:r>
              <a:rPr lang="en-GB" sz="1400" b="0" i="1" u="none" strike="noStrike" kern="0" cap="none" spc="0" baseline="0">
                <a:solidFill>
                  <a:srgbClr val="000000"/>
                </a:solidFill>
                <a:uFillTx/>
                <a:latin typeface="Arial" pitchFamily="34"/>
                <a:cs typeface="Arial" pitchFamily="34"/>
              </a:rPr>
              <a:t>13</a:t>
            </a:r>
            <a:r>
              <a:rPr lang="en-GB" sz="1400" b="0" i="0" u="none" strike="noStrike" kern="0" cap="none" spc="0" baseline="0">
                <a:solidFill>
                  <a:srgbClr val="000000"/>
                </a:solidFill>
                <a:uFillTx/>
                <a:latin typeface="Arial" pitchFamily="34"/>
                <a:cs typeface="Arial" pitchFamily="34"/>
              </a:rPr>
              <a:t>(2), 130-136.</a:t>
            </a:r>
            <a:r>
              <a:rPr lang="en-US" sz="1400" b="0" i="0" u="none" strike="noStrike" kern="0" cap="none" spc="0" baseline="0">
                <a:solidFill>
                  <a:srgbClr val="000000"/>
                </a:solidFill>
                <a:uFillTx/>
                <a:latin typeface="Arial" pitchFamily="34"/>
                <a:cs typeface="Arial" pitchFamily="34"/>
              </a:rPr>
              <a:t>​</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0" cap="none" spc="0" baseline="0">
                <a:solidFill>
                  <a:srgbClr val="000000"/>
                </a:solidFill>
                <a:uFillTx/>
                <a:latin typeface="Arial" pitchFamily="34"/>
                <a:cs typeface="Arial" pitchFamily="34"/>
              </a:rPr>
              <a:t>British Nutrition Foundation (BNF) (2023) </a:t>
            </a:r>
            <a:r>
              <a:rPr lang="en-US" sz="1400" b="0" i="1" u="none" strike="noStrike" kern="0" cap="none" spc="0" baseline="0">
                <a:solidFill>
                  <a:srgbClr val="000000"/>
                </a:solidFill>
                <a:uFillTx/>
                <a:latin typeface="Arial" pitchFamily="34"/>
                <a:cs typeface="Arial" pitchFamily="34"/>
              </a:rPr>
              <a:t>Healthy Eating Week Resources</a:t>
            </a:r>
            <a:r>
              <a:rPr lang="en-US" sz="1400" b="0" i="0" u="none" strike="noStrike" kern="0" cap="none" spc="0" baseline="0">
                <a:solidFill>
                  <a:srgbClr val="000000"/>
                </a:solidFill>
                <a:uFillTx/>
                <a:latin typeface="Arial" pitchFamily="34"/>
                <a:cs typeface="Arial" pitchFamily="34"/>
              </a:rPr>
              <a:t>. Available at: </a:t>
            </a:r>
            <a:r>
              <a:rPr lang="en-US" sz="1400" b="0" i="0" u="sng" strike="noStrike" kern="0" cap="none" spc="0" baseline="0">
                <a:solidFill>
                  <a:srgbClr val="000000"/>
                </a:solidFill>
                <a:uFillTx/>
                <a:latin typeface="Arial" pitchFamily="34"/>
                <a:cs typeface="Arial" pitchFamily="34"/>
                <a:hlinkClick r:id="rId2">
                  <a:extLst>
                    <a:ext uri="{A12FA001-AC4F-418D-AE19-62706E023703}">
                      <ahyp:hlinkClr xmlns:ahyp="http://schemas.microsoft.com/office/drawing/2018/hyperlinkcolor" val="tx"/>
                    </a:ext>
                  </a:extLst>
                </a:hlinkClick>
              </a:rPr>
              <a:t>https://www.nutrition.org.uk</a:t>
            </a:r>
            <a:r>
              <a:rPr lang="en-US" sz="1400" b="0" i="0" u="none" strike="noStrike" kern="0" cap="none" spc="0" baseline="0">
                <a:solidFill>
                  <a:srgbClr val="000000"/>
                </a:solidFill>
                <a:uFillTx/>
                <a:latin typeface="Arial" pitchFamily="34"/>
                <a:cs typeface="Arial" pitchFamily="34"/>
              </a:rPr>
              <a:t> </a:t>
            </a:r>
            <a:r>
              <a:rPr lang="en-GB" sz="1400" b="0" i="0" u="none" strike="noStrike" kern="0" cap="none" spc="0" baseline="0">
                <a:solidFill>
                  <a:srgbClr val="000000"/>
                </a:solidFill>
                <a:uFillTx/>
                <a:latin typeface="Arial" pitchFamily="34"/>
                <a:cs typeface="Arial" pitchFamily="34"/>
              </a:rPr>
              <a:t>(Accessed: 25 October 2025).</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Buckland, G., Northstone, K., Emmett, P. M., &amp; Taylor, C. M. (2022). Adherence to UK dietary guidelines in school-aged children from the Avon Longitudinal Study of Parents and Children (ALSPAC) cohort. </a:t>
            </a:r>
            <a:r>
              <a:rPr lang="en-GB" sz="1400" b="0" i="1" u="none" strike="noStrike" kern="1200" cap="none" spc="0" baseline="0">
                <a:solidFill>
                  <a:srgbClr val="000000"/>
                </a:solidFill>
                <a:uFillTx/>
                <a:latin typeface="Arial" pitchFamily="34"/>
                <a:cs typeface="Arial" pitchFamily="34"/>
              </a:rPr>
              <a:t>British Journal of Nutrition</a:t>
            </a:r>
            <a:r>
              <a:rPr lang="en-GB" sz="1400" b="0" i="0" u="none" strike="noStrike" kern="1200" cap="none" spc="0" baseline="0">
                <a:solidFill>
                  <a:srgbClr val="000000"/>
                </a:solidFill>
                <a:uFillTx/>
                <a:latin typeface="Arial" pitchFamily="34"/>
                <a:cs typeface="Arial" pitchFamily="34"/>
              </a:rPr>
              <a:t>, </a:t>
            </a:r>
            <a:r>
              <a:rPr lang="en-GB" sz="1400" b="0" i="1" u="none" strike="noStrike" kern="1200" cap="none" spc="0" baseline="0">
                <a:solidFill>
                  <a:srgbClr val="000000"/>
                </a:solidFill>
                <a:uFillTx/>
                <a:latin typeface="Arial" pitchFamily="34"/>
                <a:cs typeface="Arial" pitchFamily="34"/>
              </a:rPr>
              <a:t>130</a:t>
            </a:r>
            <a:r>
              <a:rPr lang="en-GB" sz="1400" b="0" i="0" u="none" strike="noStrike" kern="1200" cap="none" spc="0" baseline="0">
                <a:solidFill>
                  <a:srgbClr val="000000"/>
                </a:solidFill>
                <a:uFillTx/>
                <a:latin typeface="Arial" pitchFamily="34"/>
                <a:cs typeface="Arial" pitchFamily="34"/>
              </a:rPr>
              <a:t>(3), 454–466. </a:t>
            </a:r>
            <a:r>
              <a:rPr lang="en-GB" sz="1400" b="0" i="0" u="none" strike="noStrike" kern="1200" cap="none" spc="0" baseline="0">
                <a:solidFill>
                  <a:srgbClr val="000000"/>
                </a:solidFill>
                <a:uFillTx/>
                <a:latin typeface="Arial" pitchFamily="34"/>
                <a:cs typeface="Arial" pitchFamily="34"/>
                <a:hlinkClick r:id="rId3">
                  <a:extLst>
                    <a:ext uri="{A12FA001-AC4F-418D-AE19-62706E023703}">
                      <ahyp:hlinkClr xmlns:ahyp="http://schemas.microsoft.com/office/drawing/2018/hyperlinkcolor" val="tx"/>
                    </a:ext>
                  </a:extLst>
                </a:hlinkClick>
              </a:rPr>
              <a:t>https://doi.org/10.1017/s0007114522003336</a:t>
            </a:r>
            <a:endParaRPr lang="en-GB" sz="1400" b="0" i="0" u="none" strike="noStrike" kern="120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Chawner, L. R., Blundell-Birtill, P., &amp; Hetherington, M. M. (2020). Predictors of vegetable consumption in children and adolescents: analyses of the UK National Diet and Nutrition Survey (2008–2017). </a:t>
            </a:r>
            <a:r>
              <a:rPr lang="en-GB" sz="1400" b="0" i="1" u="none" strike="noStrike" kern="1200" cap="none" spc="0" baseline="0">
                <a:solidFill>
                  <a:srgbClr val="000000"/>
                </a:solidFill>
                <a:uFillTx/>
                <a:latin typeface="Arial" pitchFamily="34"/>
                <a:cs typeface="Arial" pitchFamily="34"/>
              </a:rPr>
              <a:t>British Journal of Nutrition</a:t>
            </a:r>
            <a:r>
              <a:rPr lang="en-GB" sz="1400" b="0" i="0" u="none" strike="noStrike" kern="1200" cap="none" spc="0" baseline="0">
                <a:solidFill>
                  <a:srgbClr val="000000"/>
                </a:solidFill>
                <a:uFillTx/>
                <a:latin typeface="Arial" pitchFamily="34"/>
                <a:cs typeface="Arial" pitchFamily="34"/>
              </a:rPr>
              <a:t>, </a:t>
            </a:r>
            <a:r>
              <a:rPr lang="en-GB" sz="1400" b="0" i="1" u="none" strike="noStrike" kern="1200" cap="none" spc="0" baseline="0">
                <a:solidFill>
                  <a:srgbClr val="000000"/>
                </a:solidFill>
                <a:uFillTx/>
                <a:latin typeface="Arial" pitchFamily="34"/>
                <a:cs typeface="Arial" pitchFamily="34"/>
              </a:rPr>
              <a:t>126</a:t>
            </a:r>
            <a:r>
              <a:rPr lang="en-GB" sz="1400" b="0" i="0" u="none" strike="noStrike" kern="1200" cap="none" spc="0" baseline="0">
                <a:solidFill>
                  <a:srgbClr val="000000"/>
                </a:solidFill>
                <a:uFillTx/>
                <a:latin typeface="Arial" pitchFamily="34"/>
                <a:cs typeface="Arial" pitchFamily="34"/>
              </a:rPr>
              <a:t>(2), 295–306. </a:t>
            </a:r>
            <a:r>
              <a:rPr lang="en-GB" sz="1400" b="0" i="0" u="none" strike="noStrike" kern="1200" cap="none" spc="0" baseline="0">
                <a:solidFill>
                  <a:srgbClr val="000000"/>
                </a:solidFill>
                <a:uFillTx/>
                <a:latin typeface="Arial" pitchFamily="34"/>
                <a:cs typeface="Arial" pitchFamily="34"/>
                <a:hlinkClick r:id="rId4">
                  <a:extLst>
                    <a:ext uri="{A12FA001-AC4F-418D-AE19-62706E023703}">
                      <ahyp:hlinkClr xmlns:ahyp="http://schemas.microsoft.com/office/drawing/2018/hyperlinkcolor" val="tx"/>
                    </a:ext>
                  </a:extLst>
                </a:hlinkClick>
              </a:rPr>
              <a:t>https://doi.org/10.1017/s0007114520004109</a:t>
            </a:r>
            <a:endParaRPr lang="en-GB" sz="1400" b="0" i="0" u="none" strike="noStrike" kern="120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0" cap="none" spc="0" baseline="0">
                <a:solidFill>
                  <a:srgbClr val="000000"/>
                </a:solidFill>
                <a:uFillTx/>
                <a:latin typeface="Arial" pitchFamily="34"/>
                <a:cs typeface="Arial" pitchFamily="34"/>
              </a:rPr>
              <a:t>​</a:t>
            </a:r>
            <a:r>
              <a:rPr lang="en-GB" sz="1400" b="0" i="0" u="none" strike="noStrike" kern="0" cap="none" spc="0" baseline="0">
                <a:solidFill>
                  <a:srgbClr val="000000"/>
                </a:solidFill>
                <a:uFillTx/>
                <a:latin typeface="Arial" pitchFamily="34"/>
                <a:cs typeface="Arial" pitchFamily="34"/>
              </a:rPr>
              <a:t>Elwy, A.R. </a:t>
            </a:r>
            <a:r>
              <a:rPr lang="en-GB" sz="1400" b="0" i="1" u="none" strike="noStrike" kern="0" cap="none" spc="0" baseline="0">
                <a:solidFill>
                  <a:srgbClr val="000000"/>
                </a:solidFill>
                <a:uFillTx/>
                <a:latin typeface="Arial" pitchFamily="34"/>
                <a:cs typeface="Arial" pitchFamily="34"/>
              </a:rPr>
              <a:t>et al.</a:t>
            </a:r>
            <a:r>
              <a:rPr lang="en-GB" sz="1400" b="0" i="0" u="none" strike="noStrike" kern="0" cap="none" spc="0" baseline="0">
                <a:solidFill>
                  <a:srgbClr val="000000"/>
                </a:solidFill>
                <a:uFillTx/>
                <a:latin typeface="Arial" pitchFamily="34"/>
                <a:cs typeface="Arial" pitchFamily="34"/>
              </a:rPr>
              <a:t> (2019) 'Using formative evaluation methods to improve clinical implementation efforts: Description and an example,' </a:t>
            </a:r>
            <a:r>
              <a:rPr lang="en-GB" sz="1400" b="0" i="1" u="none" strike="noStrike" kern="0" cap="none" spc="0" baseline="0">
                <a:solidFill>
                  <a:srgbClr val="000000"/>
                </a:solidFill>
                <a:uFillTx/>
                <a:latin typeface="Arial" pitchFamily="34"/>
                <a:cs typeface="Arial" pitchFamily="34"/>
              </a:rPr>
              <a:t>Psychiatry Research</a:t>
            </a:r>
            <a:r>
              <a:rPr lang="en-GB" sz="1400" b="0" i="0" u="none" strike="noStrike" kern="0" cap="none" spc="0" baseline="0">
                <a:solidFill>
                  <a:srgbClr val="000000"/>
                </a:solidFill>
                <a:uFillTx/>
                <a:latin typeface="Arial" pitchFamily="34"/>
                <a:cs typeface="Arial" pitchFamily="34"/>
              </a:rPr>
              <a:t>, 283, p. 112532. https://doi.org/10.1016/j.psychres.2019.112532.</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Eval Community (n.d.) Understanding summative evaluation: definition, benefits, and best practices. Available at: </a:t>
            </a:r>
            <a:r>
              <a:rPr lang="en-GB" sz="1400" b="0" i="0" u="none" strike="noStrike" kern="0" cap="none" spc="0" baseline="0">
                <a:solidFill>
                  <a:srgbClr val="000000"/>
                </a:solidFill>
                <a:uFillTx/>
                <a:latin typeface="Arial" pitchFamily="34"/>
                <a:cs typeface="Arial" pitchFamily="34"/>
                <a:hlinkClick r:id="rId5">
                  <a:extLst>
                    <a:ext uri="{A12FA001-AC4F-418D-AE19-62706E023703}">
                      <ahyp:hlinkClr xmlns:ahyp="http://schemas.microsoft.com/office/drawing/2018/hyperlinkcolor" val="tx"/>
                    </a:ext>
                  </a:extLst>
                </a:hlinkClick>
              </a:rPr>
              <a:t>Understanding Summative Evaluation: Definition, Benefits, and Best Practices – EvalCommunity</a:t>
            </a:r>
            <a:r>
              <a:rPr lang="en-GB" sz="1400" b="0" i="0" u="none" strike="noStrike" kern="0" cap="none" spc="0" baseline="0">
                <a:solidFill>
                  <a:srgbClr val="000000"/>
                </a:solidFill>
                <a:uFillTx/>
                <a:latin typeface="Arial" pitchFamily="34"/>
                <a:cs typeface="Arial" pitchFamily="34"/>
              </a:rPr>
              <a:t> (Accessed: 23 October 2025)</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00" b="0" i="0" u="none" strike="noStrike" kern="0" cap="none" spc="0" baseline="0">
                <a:solidFill>
                  <a:srgbClr val="000000"/>
                </a:solidFill>
                <a:uFillTx/>
                <a:latin typeface="Arial" pitchFamily="34"/>
                <a:cs typeface="Arial" pitchFamily="34"/>
              </a:rPr>
              <a:t>Food Foundation (2022) </a:t>
            </a:r>
            <a:r>
              <a:rPr lang="en-US" sz="1400" b="0" i="1" u="none" strike="noStrike" kern="0" cap="none" spc="0" baseline="0">
                <a:solidFill>
                  <a:srgbClr val="000000"/>
                </a:solidFill>
                <a:uFillTx/>
                <a:latin typeface="Arial" pitchFamily="34"/>
                <a:cs typeface="Arial" pitchFamily="34"/>
              </a:rPr>
              <a:t>The Broken Plate 2022: Children’s Nutrition Report</a:t>
            </a:r>
            <a:r>
              <a:rPr lang="en-US" sz="1400" b="0" i="0" u="none" strike="noStrike" kern="0" cap="none" spc="0" baseline="0">
                <a:solidFill>
                  <a:srgbClr val="000000"/>
                </a:solidFill>
                <a:uFillTx/>
                <a:latin typeface="Arial" pitchFamily="34"/>
                <a:cs typeface="Arial" pitchFamily="34"/>
              </a:rPr>
              <a:t>. London: The Food Foundation. </a:t>
            </a:r>
            <a:r>
              <a:rPr lang="en-US" sz="1400" b="0" i="0" u="none" strike="noStrike" kern="0" cap="none" spc="0" baseline="0">
                <a:solidFill>
                  <a:srgbClr val="000000"/>
                </a:solidFill>
                <a:uFillTx/>
                <a:latin typeface="Arial" pitchFamily="34"/>
                <a:cs typeface="Arial" pitchFamily="34"/>
                <a:hlinkClick r:id="rId6">
                  <a:extLst>
                    <a:ext uri="{A12FA001-AC4F-418D-AE19-62706E023703}">
                      <ahyp:hlinkClr xmlns:ahyp="http://schemas.microsoft.com/office/drawing/2018/hyperlinkcolor" val="tx"/>
                    </a:ext>
                  </a:extLst>
                </a:hlinkClick>
              </a:rPr>
              <a:t>https://foodfoundation.org.uk/sites/default/files/2022-07/The%20Broken%20Plate%202022%20report.pdf</a:t>
            </a:r>
            <a:r>
              <a:rPr lang="en-US" sz="1400" b="0" i="0" u="none" strike="noStrike" kern="0" cap="none" spc="0" baseline="0">
                <a:solidFill>
                  <a:srgbClr val="000000"/>
                </a:solidFill>
                <a:uFillTx/>
                <a:latin typeface="Arial" pitchFamily="34"/>
                <a:cs typeface="Arial" pitchFamily="34"/>
              </a:rPr>
              <a:t> </a:t>
            </a:r>
            <a:r>
              <a:rPr lang="en-GB" sz="1400" b="0" i="0" u="none" strike="noStrike" kern="0" cap="none" spc="0" baseline="0">
                <a:solidFill>
                  <a:srgbClr val="000000"/>
                </a:solidFill>
                <a:uFillTx/>
                <a:latin typeface="Arial" pitchFamily="34"/>
                <a:cs typeface="Arial" pitchFamily="34"/>
              </a:rPr>
              <a:t>(Accessed: 25 October 2025).</a:t>
            </a:r>
            <a:r>
              <a:rPr lang="en-US" sz="1400" b="0" i="0" u="none" strike="noStrike" kern="0" cap="none" spc="0" baseline="0">
                <a:solidFill>
                  <a:srgbClr val="000000"/>
                </a:solidFill>
                <a:uFillTx/>
                <a:latin typeface="Arial" pitchFamily="34"/>
                <a:cs typeface="Arial" pitchFamily="34"/>
              </a:rPr>
              <a:t>​</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Food Detectives (2025</a:t>
            </a:r>
            <a:r>
              <a:rPr lang="en-GB" sz="1400" b="0" i="1" u="none" strike="noStrike" kern="0" cap="none" spc="0" baseline="0">
                <a:solidFill>
                  <a:srgbClr val="000000"/>
                </a:solidFill>
                <a:uFillTx/>
                <a:latin typeface="Arial" pitchFamily="34"/>
                <a:cs typeface="Arial" pitchFamily="34"/>
              </a:rPr>
              <a:t>)  Why Eating the Rainbow is so important for kids</a:t>
            </a:r>
            <a:r>
              <a:rPr lang="en-GB" sz="1400" b="0" i="0" u="none" strike="noStrike" kern="0" cap="none" spc="0" baseline="0">
                <a:solidFill>
                  <a:srgbClr val="000000"/>
                </a:solidFill>
                <a:uFillTx/>
                <a:latin typeface="Arial" pitchFamily="34"/>
                <a:cs typeface="Arial" pitchFamily="34"/>
              </a:rPr>
              <a:t>. Available at: </a:t>
            </a:r>
            <a:r>
              <a:rPr lang="en-GB" sz="1400" b="0" i="0" u="none" strike="noStrike" kern="0" cap="none" spc="0" baseline="0">
                <a:solidFill>
                  <a:srgbClr val="000000"/>
                </a:solidFill>
                <a:uFillTx/>
                <a:latin typeface="Arial" pitchFamily="34"/>
                <a:cs typeface="Arial" pitchFamily="34"/>
                <a:hlinkClick r:id="rId7">
                  <a:extLst>
                    <a:ext uri="{A12FA001-AC4F-418D-AE19-62706E023703}">
                      <ahyp:hlinkClr xmlns:ahyp="http://schemas.microsoft.com/office/drawing/2018/hyperlinkcolor" val="tx"/>
                    </a:ext>
                  </a:extLst>
                </a:hlinkClick>
              </a:rPr>
              <a:t>Why Eating the Rainbow Is So Important for Kids - Food Detectives</a:t>
            </a:r>
            <a:r>
              <a:rPr lang="en-GB" sz="1400" b="0" i="0" u="none" strike="noStrike" kern="0" cap="none" spc="0" baseline="0">
                <a:solidFill>
                  <a:srgbClr val="000000"/>
                </a:solidFill>
                <a:uFillTx/>
                <a:latin typeface="Arial" pitchFamily="34"/>
                <a:cs typeface="Arial" pitchFamily="34"/>
              </a:rPr>
              <a:t> (Accessed: 26 October 2025)</a:t>
            </a:r>
            <a:endParaRPr lang="en-US" sz="1400" b="0" i="0" u="none" strike="noStrike" kern="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Government [GOV] (2018) </a:t>
            </a:r>
            <a:r>
              <a:rPr lang="en-GB" sz="1400" b="0" i="1" u="none" strike="noStrike" kern="0" cap="none" spc="0" baseline="0">
                <a:solidFill>
                  <a:srgbClr val="000000"/>
                </a:solidFill>
                <a:uFillTx/>
                <a:latin typeface="Arial" pitchFamily="34"/>
                <a:cs typeface="Arial" pitchFamily="34"/>
              </a:rPr>
              <a:t>Introduction to evaluation in health and wellbeing. </a:t>
            </a:r>
            <a:r>
              <a:rPr lang="en-GB" sz="1400" b="0" i="0" u="none" strike="noStrike" kern="0" cap="none" spc="0" baseline="0">
                <a:solidFill>
                  <a:srgbClr val="000000"/>
                </a:solidFill>
                <a:uFillTx/>
                <a:latin typeface="Arial" pitchFamily="34"/>
                <a:cs typeface="Arial" pitchFamily="34"/>
              </a:rPr>
              <a:t>Available at: </a:t>
            </a:r>
            <a:r>
              <a:rPr lang="en-GB" sz="1400" b="0" i="0" u="none" strike="noStrike" kern="0" cap="none" spc="0" baseline="0">
                <a:solidFill>
                  <a:srgbClr val="000000"/>
                </a:solidFill>
                <a:uFillTx/>
                <a:latin typeface="Arial" pitchFamily="34"/>
                <a:cs typeface="Arial" pitchFamily="34"/>
                <a:hlinkClick r:id="rId8">
                  <a:extLst>
                    <a:ext uri="{A12FA001-AC4F-418D-AE19-62706E023703}">
                      <ahyp:hlinkClr xmlns:ahyp="http://schemas.microsoft.com/office/drawing/2018/hyperlinkcolor" val="tx"/>
                    </a:ext>
                  </a:extLst>
                </a:hlinkClick>
              </a:rPr>
              <a:t>Introduction to evaluation in health and wellbeing - GOV.UK</a:t>
            </a:r>
            <a:r>
              <a:rPr lang="en-GB" sz="1400" b="0" i="0" u="none" strike="noStrike" kern="0" cap="none" spc="0" baseline="0">
                <a:solidFill>
                  <a:srgbClr val="000000"/>
                </a:solidFill>
                <a:uFillTx/>
                <a:latin typeface="Arial" pitchFamily="34"/>
                <a:cs typeface="Arial" pitchFamily="34"/>
              </a:rPr>
              <a:t> (Accessed: 22 October 2025)</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pitchFamily="34"/>
                <a:cs typeface="Arial" pitchFamily="34"/>
              </a:rPr>
              <a:t>Government [GOV] (2025) </a:t>
            </a:r>
            <a:r>
              <a:rPr lang="en-GB" sz="1400" b="0" i="1" u="none" strike="noStrike" kern="0" cap="none" spc="0" baseline="0">
                <a:solidFill>
                  <a:srgbClr val="000000"/>
                </a:solidFill>
                <a:uFillTx/>
                <a:latin typeface="Arial" pitchFamily="34"/>
                <a:cs typeface="Arial" pitchFamily="34"/>
              </a:rPr>
              <a:t>National Diet and Nutrition Survey 2019 to 2023</a:t>
            </a:r>
            <a:r>
              <a:rPr lang="en-GB" sz="1400" b="0" i="0" u="none" strike="noStrike" kern="0" cap="none" spc="0" baseline="0">
                <a:solidFill>
                  <a:srgbClr val="000000"/>
                </a:solidFill>
                <a:uFillTx/>
                <a:latin typeface="Arial" pitchFamily="34"/>
                <a:cs typeface="Arial" pitchFamily="34"/>
              </a:rPr>
              <a:t>: report. Available at: </a:t>
            </a:r>
            <a:r>
              <a:rPr lang="en-GB" sz="1400" b="0" i="0" u="none" strike="noStrike" kern="0" cap="none" spc="0" baseline="0">
                <a:solidFill>
                  <a:srgbClr val="000000"/>
                </a:solidFill>
                <a:uFillTx/>
                <a:latin typeface="Arial" pitchFamily="34"/>
                <a:cs typeface="Arial" pitchFamily="34"/>
                <a:hlinkClick r:id="rId9">
                  <a:extLst>
                    <a:ext uri="{A12FA001-AC4F-418D-AE19-62706E023703}">
                      <ahyp:hlinkClr xmlns:ahyp="http://schemas.microsoft.com/office/drawing/2018/hyperlinkcolor" val="tx"/>
                    </a:ext>
                  </a:extLst>
                </a:hlinkClick>
              </a:rPr>
              <a:t>National Diet and Nutrition Survey 2019 to 2023: report - GOV.UK</a:t>
            </a:r>
            <a:r>
              <a:rPr lang="en-GB" sz="1400" b="0" i="0" u="none" strike="noStrike" kern="0" cap="none" spc="0" baseline="0">
                <a:solidFill>
                  <a:srgbClr val="000000"/>
                </a:solidFill>
                <a:uFillTx/>
                <a:latin typeface="Arial" pitchFamily="34"/>
                <a:cs typeface="Arial" pitchFamily="34"/>
              </a:rPr>
              <a:t> (Accessed: 28 October 2025)</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4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4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0" cap="none" spc="0" baseline="0">
              <a:solidFill>
                <a:srgbClr val="000000"/>
              </a:solidFill>
              <a:uFillTx/>
              <a:latin typeface="Arial" pitchFamily="34"/>
              <a:cs typeface="Arial" pitchFamily="34"/>
            </a:endParaRPr>
          </a:p>
          <a:p>
            <a:pPr marL="171450" marR="0" lvl="0" indent="-1714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pt-BR" sz="14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2CD1C95F-D4F9-5DD4-7116-9A2752A0111D}"/>
              </a:ext>
            </a:extLst>
          </p:cNvPr>
          <p:cNvSpPr txBox="1">
            <a:spLocks noGrp="1"/>
          </p:cNvSpPr>
          <p:nvPr>
            <p:ph type="body" idx="1"/>
          </p:nvPr>
        </p:nvSpPr>
        <p:spPr>
          <a:xfrm>
            <a:off x="539742" y="385767"/>
            <a:ext cx="10515600" cy="1500182"/>
          </a:xfrm>
        </p:spPr>
        <p:txBody>
          <a:bodyPr>
            <a:noAutofit/>
          </a:bodyPr>
          <a:lstStyle/>
          <a:p>
            <a:pPr marL="171450" lvl="0" indent="-171450" algn="just">
              <a:buChar char="•"/>
            </a:pPr>
            <a:r>
              <a:rPr lang="en-GB" sz="1200" kern="0">
                <a:solidFill>
                  <a:srgbClr val="000000"/>
                </a:solidFill>
                <a:latin typeface="Arial" pitchFamily="34"/>
                <a:cs typeface="Arial" pitchFamily="34"/>
              </a:rPr>
              <a:t>Holden, J. (2025) </a:t>
            </a:r>
            <a:r>
              <a:rPr lang="en-GB" sz="1200" i="1" kern="0">
                <a:solidFill>
                  <a:srgbClr val="000000"/>
                </a:solidFill>
                <a:latin typeface="Arial" pitchFamily="34"/>
                <a:cs typeface="Arial" pitchFamily="34"/>
              </a:rPr>
              <a:t>Improving children’s health: the critical role of nutrition and the impact of ultra-processed foods. </a:t>
            </a:r>
            <a:r>
              <a:rPr lang="en-GB" sz="1200" kern="0">
                <a:solidFill>
                  <a:srgbClr val="000000"/>
                </a:solidFill>
                <a:latin typeface="Arial" pitchFamily="34"/>
                <a:cs typeface="Arial" pitchFamily="34"/>
              </a:rPr>
              <a:t>Available at: </a:t>
            </a:r>
            <a:r>
              <a:rPr lang="en-GB" sz="1200" kern="0">
                <a:solidFill>
                  <a:srgbClr val="000000"/>
                </a:solidFill>
                <a:latin typeface="Arial" pitchFamily="34"/>
                <a:cs typeface="Arial" pitchFamily="34"/>
                <a:hlinkClick r:id="rId2">
                  <a:extLst>
                    <a:ext uri="{A12FA001-AC4F-418D-AE19-62706E023703}">
                      <ahyp:hlinkClr xmlns:ahyp="http://schemas.microsoft.com/office/drawing/2018/hyperlinkcolor" val="tx"/>
                    </a:ext>
                  </a:extLst>
                </a:hlinkClick>
              </a:rPr>
              <a:t>Improving Children’s Health: The Critical Role Of Nutrition And The Impact Of Ultra-Processed Foods | The King's Fund</a:t>
            </a:r>
            <a:r>
              <a:rPr lang="en-GB" sz="1200" kern="0">
                <a:solidFill>
                  <a:srgbClr val="000000"/>
                </a:solidFill>
                <a:latin typeface="Arial" pitchFamily="34"/>
                <a:cs typeface="Arial" pitchFamily="34"/>
              </a:rPr>
              <a:t> (Accessed: 26 October 2025)</a:t>
            </a:r>
          </a:p>
          <a:p>
            <a:pPr marL="171450" lvl="0" indent="-171450" algn="just">
              <a:buChar char="•"/>
            </a:pPr>
            <a:r>
              <a:rPr lang="pt-BR" sz="1200" kern="0">
                <a:solidFill>
                  <a:srgbClr val="000000"/>
                </a:solidFill>
                <a:latin typeface="Arial" pitchFamily="34"/>
                <a:cs typeface="Arial" pitchFamily="34"/>
              </a:rPr>
              <a:t>Lynch, M. (2023) 11 </a:t>
            </a:r>
            <a:r>
              <a:rPr lang="pt-BR" sz="1200" i="1" kern="0">
                <a:solidFill>
                  <a:srgbClr val="000000"/>
                </a:solidFill>
                <a:latin typeface="Arial" pitchFamily="34"/>
                <a:cs typeface="Arial" pitchFamily="34"/>
              </a:rPr>
              <a:t>Inspiring eat the rainbow activities</a:t>
            </a:r>
            <a:r>
              <a:rPr lang="pt-BR" sz="1200" kern="0">
                <a:solidFill>
                  <a:srgbClr val="000000"/>
                </a:solidFill>
                <a:latin typeface="Arial" pitchFamily="34"/>
                <a:cs typeface="Arial" pitchFamily="34"/>
              </a:rPr>
              <a:t>. Available at: </a:t>
            </a:r>
            <a:r>
              <a:rPr lang="en-GB" sz="1200" kern="0">
                <a:solidFill>
                  <a:srgbClr val="000000"/>
                </a:solidFill>
                <a:latin typeface="Arial" pitchFamily="34"/>
                <a:cs typeface="Arial" pitchFamily="34"/>
                <a:hlinkClick r:id="rId3">
                  <a:extLst>
                    <a:ext uri="{A12FA001-AC4F-418D-AE19-62706E023703}">
                      <ahyp:hlinkClr xmlns:ahyp="http://schemas.microsoft.com/office/drawing/2018/hyperlinkcolor" val="tx"/>
                    </a:ext>
                  </a:extLst>
                </a:hlinkClick>
              </a:rPr>
              <a:t>11 Inspiring Eat the Rainbow Activities – Pedagogue</a:t>
            </a:r>
            <a:r>
              <a:rPr lang="en-GB" sz="1200" kern="0">
                <a:solidFill>
                  <a:srgbClr val="000000"/>
                </a:solidFill>
                <a:latin typeface="Arial" pitchFamily="34"/>
                <a:cs typeface="Arial" pitchFamily="34"/>
              </a:rPr>
              <a:t> (Accessed: 27 October 2025)</a:t>
            </a:r>
          </a:p>
          <a:p>
            <a:pPr marL="171450" lvl="0" indent="-171450" algn="just">
              <a:buChar char="•"/>
            </a:pPr>
            <a:r>
              <a:rPr lang="en-GB" sz="1200" kern="0">
                <a:solidFill>
                  <a:srgbClr val="000000"/>
                </a:solidFill>
                <a:latin typeface="Arial" pitchFamily="34"/>
                <a:cs typeface="Arial" pitchFamily="34"/>
              </a:rPr>
              <a:t>McDermott, M. S., Oliver, M., Simnadis, T., Beck, E. J., Coltman, T., Iverson, D., ... &amp; Sharma, R. (2015). The Theory of Planned Behaviour and dietary patterns: A systematic review and meta-analysis. </a:t>
            </a:r>
            <a:r>
              <a:rPr lang="en-GB" sz="1200" i="1" kern="0">
                <a:solidFill>
                  <a:srgbClr val="000000"/>
                </a:solidFill>
                <a:latin typeface="Arial" pitchFamily="34"/>
                <a:cs typeface="Arial" pitchFamily="34"/>
              </a:rPr>
              <a:t>Preventive Medicine</a:t>
            </a:r>
            <a:r>
              <a:rPr lang="en-GB" sz="1200" kern="0">
                <a:solidFill>
                  <a:srgbClr val="000000"/>
                </a:solidFill>
                <a:latin typeface="Arial" pitchFamily="34"/>
                <a:cs typeface="Arial" pitchFamily="34"/>
              </a:rPr>
              <a:t>, </a:t>
            </a:r>
            <a:r>
              <a:rPr lang="en-GB" sz="1200" i="1" kern="0">
                <a:solidFill>
                  <a:srgbClr val="000000"/>
                </a:solidFill>
                <a:latin typeface="Arial" pitchFamily="34"/>
                <a:cs typeface="Arial" pitchFamily="34"/>
              </a:rPr>
              <a:t>81</a:t>
            </a:r>
            <a:r>
              <a:rPr lang="en-GB" sz="1200" kern="0">
                <a:solidFill>
                  <a:srgbClr val="000000"/>
                </a:solidFill>
                <a:latin typeface="Arial" pitchFamily="34"/>
                <a:cs typeface="Arial" pitchFamily="34"/>
              </a:rPr>
              <a:t>, 150-156.</a:t>
            </a:r>
            <a:r>
              <a:rPr lang="en-US" sz="1200" kern="0">
                <a:solidFill>
                  <a:srgbClr val="000000"/>
                </a:solidFill>
                <a:latin typeface="Arial" pitchFamily="34"/>
                <a:cs typeface="Arial" pitchFamily="34"/>
              </a:rPr>
              <a:t>​</a:t>
            </a:r>
          </a:p>
          <a:p>
            <a:pPr marL="171450" lvl="0" indent="-171450" algn="just">
              <a:buChar char="•"/>
            </a:pPr>
            <a:r>
              <a:rPr lang="en-GB" sz="1200" kern="0">
                <a:solidFill>
                  <a:srgbClr val="000000"/>
                </a:solidFill>
                <a:latin typeface="Arial" pitchFamily="34"/>
                <a:cs typeface="Arial" pitchFamily="34"/>
              </a:rPr>
              <a:t>Mohamed, M. a. S., AbouKhatwa, M. M., Saifullah, A. A., Syahmi, M. H., Mosaad, M., Elrggal, M. E., Dehele, I. S., &amp; Elnaem, M. H. (2022). Risk factors, clinical consequences, prevention, and treatment of childhood obesity. </a:t>
            </a:r>
            <a:r>
              <a:rPr lang="en-GB" sz="1200" i="1" kern="0">
                <a:solidFill>
                  <a:srgbClr val="000000"/>
                </a:solidFill>
                <a:latin typeface="Arial" pitchFamily="34"/>
                <a:cs typeface="Arial" pitchFamily="34"/>
              </a:rPr>
              <a:t>Children</a:t>
            </a:r>
            <a:r>
              <a:rPr lang="en-GB" sz="1200" kern="0">
                <a:solidFill>
                  <a:srgbClr val="000000"/>
                </a:solidFill>
                <a:latin typeface="Arial" pitchFamily="34"/>
                <a:cs typeface="Arial" pitchFamily="34"/>
              </a:rPr>
              <a:t>, </a:t>
            </a:r>
            <a:r>
              <a:rPr lang="en-GB" sz="1200" i="1" kern="0">
                <a:solidFill>
                  <a:srgbClr val="000000"/>
                </a:solidFill>
                <a:latin typeface="Arial" pitchFamily="34"/>
                <a:cs typeface="Arial" pitchFamily="34"/>
              </a:rPr>
              <a:t>9</a:t>
            </a:r>
            <a:r>
              <a:rPr lang="en-GB" sz="1200" kern="0">
                <a:solidFill>
                  <a:srgbClr val="000000"/>
                </a:solidFill>
                <a:latin typeface="Arial" pitchFamily="34"/>
                <a:cs typeface="Arial" pitchFamily="34"/>
              </a:rPr>
              <a:t>(12), 1975. </a:t>
            </a:r>
            <a:r>
              <a:rPr lang="en-GB" sz="1200" kern="0">
                <a:solidFill>
                  <a:srgbClr val="000000"/>
                </a:solidFill>
                <a:latin typeface="Arial" pitchFamily="34"/>
                <a:cs typeface="Arial" pitchFamily="34"/>
                <a:hlinkClick r:id="rId4">
                  <a:extLst>
                    <a:ext uri="{A12FA001-AC4F-418D-AE19-62706E023703}">
                      <ahyp:hlinkClr xmlns:ahyp="http://schemas.microsoft.com/office/drawing/2018/hyperlinkcolor" val="tx"/>
                    </a:ext>
                  </a:extLst>
                </a:hlinkClick>
              </a:rPr>
              <a:t>https://doi.org/10.3390/children9121975</a:t>
            </a:r>
            <a:endParaRPr lang="en-US" sz="1200" kern="0">
              <a:solidFill>
                <a:srgbClr val="000000"/>
              </a:solidFill>
              <a:latin typeface="Arial" pitchFamily="34"/>
              <a:cs typeface="Arial" pitchFamily="34"/>
            </a:endParaRPr>
          </a:p>
          <a:p>
            <a:pPr marL="171450" lvl="0" indent="-171450" algn="just">
              <a:buChar char="•"/>
            </a:pPr>
            <a:r>
              <a:rPr lang="en-US" sz="1200" kern="0">
                <a:solidFill>
                  <a:srgbClr val="000000"/>
                </a:solidFill>
                <a:latin typeface="Arial" pitchFamily="34"/>
                <a:cs typeface="Arial" pitchFamily="34"/>
              </a:rPr>
              <a:t>National Health Service [NHS] (2023) </a:t>
            </a:r>
            <a:r>
              <a:rPr lang="en-US" sz="1200" i="1" kern="0">
                <a:solidFill>
                  <a:srgbClr val="000000"/>
                </a:solidFill>
                <a:latin typeface="Arial" pitchFamily="34"/>
                <a:cs typeface="Arial" pitchFamily="34"/>
              </a:rPr>
              <a:t>Better Health – Change4Life Campaign</a:t>
            </a:r>
            <a:r>
              <a:rPr lang="en-US" sz="1200" kern="0">
                <a:solidFill>
                  <a:srgbClr val="000000"/>
                </a:solidFill>
                <a:latin typeface="Arial" pitchFamily="34"/>
                <a:cs typeface="Arial" pitchFamily="34"/>
              </a:rPr>
              <a:t>. Available at: </a:t>
            </a:r>
            <a:r>
              <a:rPr lang="en-US" sz="1200" u="sng" kern="0">
                <a:solidFill>
                  <a:srgbClr val="000000"/>
                </a:solidFill>
                <a:latin typeface="Arial" pitchFamily="34"/>
                <a:cs typeface="Arial" pitchFamily="34"/>
                <a:hlinkClick r:id="rId5">
                  <a:extLst>
                    <a:ext uri="{A12FA001-AC4F-418D-AE19-62706E023703}">
                      <ahyp:hlinkClr xmlns:ahyp="http://schemas.microsoft.com/office/drawing/2018/hyperlinkcolor" val="tx"/>
                    </a:ext>
                  </a:extLst>
                </a:hlinkClick>
              </a:rPr>
              <a:t>https://www.nhs.uk/better-health</a:t>
            </a:r>
            <a:r>
              <a:rPr lang="en-GB" sz="1200" kern="0">
                <a:solidFill>
                  <a:srgbClr val="000000"/>
                </a:solidFill>
                <a:latin typeface="Arial" pitchFamily="34"/>
                <a:cs typeface="Arial" pitchFamily="34"/>
              </a:rPr>
              <a:t> (Accessed: 25 October 2025).</a:t>
            </a:r>
            <a:r>
              <a:rPr lang="en-US" sz="1200" kern="0">
                <a:solidFill>
                  <a:srgbClr val="000000"/>
                </a:solidFill>
                <a:latin typeface="Arial" pitchFamily="34"/>
                <a:cs typeface="Arial" pitchFamily="34"/>
              </a:rPr>
              <a:t>​</a:t>
            </a:r>
          </a:p>
          <a:p>
            <a:pPr marL="171450" lvl="0" indent="-171450" algn="just">
              <a:buChar char="•"/>
            </a:pPr>
            <a:r>
              <a:rPr lang="en-GB" sz="1200" kern="0">
                <a:solidFill>
                  <a:srgbClr val="000000"/>
                </a:solidFill>
                <a:latin typeface="Arial" pitchFamily="34"/>
                <a:cs typeface="Arial" pitchFamily="34"/>
              </a:rPr>
              <a:t>Nyaradi, A., Hickling, S., Foster, J.K., Li, J. and Oddy, W.H. (2016) ‘The role of nutrition in children’s neurocognitive development: From pregnancy through childhood’, </a:t>
            </a:r>
            <a:r>
              <a:rPr lang="en-GB" sz="1200" i="1" kern="0">
                <a:solidFill>
                  <a:srgbClr val="000000"/>
                </a:solidFill>
                <a:latin typeface="Arial" pitchFamily="34"/>
                <a:cs typeface="Arial" pitchFamily="34"/>
              </a:rPr>
              <a:t>Frontiers in Human Neuroscience</a:t>
            </a:r>
            <a:r>
              <a:rPr lang="en-GB" sz="1200" kern="0">
                <a:solidFill>
                  <a:srgbClr val="000000"/>
                </a:solidFill>
                <a:latin typeface="Arial" pitchFamily="34"/>
                <a:cs typeface="Arial" pitchFamily="34"/>
              </a:rPr>
              <a:t>, 10, p. 313.</a:t>
            </a:r>
          </a:p>
          <a:p>
            <a:pPr marL="171450" lvl="0" indent="-171450" algn="just">
              <a:buChar char="•"/>
            </a:pPr>
            <a:r>
              <a:rPr lang="pt-BR" sz="1200" kern="0">
                <a:solidFill>
                  <a:srgbClr val="000000"/>
                </a:solidFill>
                <a:latin typeface="Arial" pitchFamily="34"/>
                <a:cs typeface="Arial" pitchFamily="34"/>
              </a:rPr>
              <a:t>Piccolo (n.d.) </a:t>
            </a:r>
            <a:r>
              <a:rPr lang="pt-BR" sz="1200" i="1" kern="0">
                <a:solidFill>
                  <a:srgbClr val="000000"/>
                </a:solidFill>
                <a:latin typeface="Arial" pitchFamily="34"/>
                <a:cs typeface="Arial" pitchFamily="34"/>
              </a:rPr>
              <a:t>Health benefits of a colourful diet: Rainbow nutrition guide. </a:t>
            </a:r>
            <a:r>
              <a:rPr lang="pt-BR" sz="1200" kern="0">
                <a:solidFill>
                  <a:srgbClr val="000000"/>
                </a:solidFill>
                <a:latin typeface="Arial" pitchFamily="34"/>
                <a:cs typeface="Arial" pitchFamily="34"/>
              </a:rPr>
              <a:t>Available at: </a:t>
            </a:r>
            <a:r>
              <a:rPr lang="en-GB" sz="1200" kern="0">
                <a:solidFill>
                  <a:srgbClr val="000000"/>
                </a:solidFill>
                <a:latin typeface="Arial" pitchFamily="34"/>
                <a:cs typeface="Arial" pitchFamily="34"/>
                <a:hlinkClick r:id="rId6">
                  <a:extLst>
                    <a:ext uri="{A12FA001-AC4F-418D-AE19-62706E023703}">
                      <ahyp:hlinkClr xmlns:ahyp="http://schemas.microsoft.com/office/drawing/2018/hyperlinkcolor" val="tx"/>
                    </a:ext>
                  </a:extLst>
                </a:hlinkClick>
              </a:rPr>
              <a:t>The Benefits of Rainbow Nutrition for Kids</a:t>
            </a:r>
            <a:r>
              <a:rPr lang="en-GB" sz="1200" kern="0">
                <a:solidFill>
                  <a:srgbClr val="000000"/>
                </a:solidFill>
                <a:latin typeface="Arial" pitchFamily="34"/>
                <a:cs typeface="Arial" pitchFamily="34"/>
              </a:rPr>
              <a:t> (Accessed: 27 October 2025)</a:t>
            </a:r>
            <a:r>
              <a:rPr lang="en-US" sz="1200" kern="0">
                <a:solidFill>
                  <a:srgbClr val="000000"/>
                </a:solidFill>
                <a:latin typeface="Arial" pitchFamily="34"/>
                <a:cs typeface="Arial" pitchFamily="34"/>
              </a:rPr>
              <a:t>​</a:t>
            </a:r>
          </a:p>
          <a:p>
            <a:pPr marL="171450" lvl="0" indent="-171450" algn="just">
              <a:buChar char="•"/>
            </a:pPr>
            <a:r>
              <a:rPr lang="en-US" sz="1200" kern="0">
                <a:solidFill>
                  <a:srgbClr val="000000"/>
                </a:solidFill>
                <a:latin typeface="Arial" pitchFamily="34"/>
                <a:cs typeface="Arial" pitchFamily="34"/>
              </a:rPr>
              <a:t>Public Health England (2020) </a:t>
            </a:r>
            <a:r>
              <a:rPr lang="en-US" sz="1200" i="1" kern="0">
                <a:solidFill>
                  <a:srgbClr val="000000"/>
                </a:solidFill>
                <a:latin typeface="Arial" pitchFamily="34"/>
                <a:cs typeface="Arial" pitchFamily="34"/>
              </a:rPr>
              <a:t>Health Matters: Obesity and the Food Environment</a:t>
            </a:r>
            <a:r>
              <a:rPr lang="en-US" sz="1200" kern="0">
                <a:solidFill>
                  <a:srgbClr val="000000"/>
                </a:solidFill>
                <a:latin typeface="Arial" pitchFamily="34"/>
                <a:cs typeface="Arial" pitchFamily="34"/>
              </a:rPr>
              <a:t>. London: PHE. </a:t>
            </a:r>
            <a:r>
              <a:rPr lang="en-GB" sz="1200" u="sng" kern="0">
                <a:solidFill>
                  <a:srgbClr val="000000"/>
                </a:solidFill>
                <a:latin typeface="Arial" pitchFamily="34"/>
                <a:cs typeface="Arial" pitchFamily="34"/>
                <a:hlinkClick r:id="rId7">
                  <a:extLst>
                    <a:ext uri="{A12FA001-AC4F-418D-AE19-62706E023703}">
                      <ahyp:hlinkClr xmlns:ahyp="http://schemas.microsoft.com/office/drawing/2018/hyperlinkcolor" val="tx"/>
                    </a:ext>
                  </a:extLst>
                </a:hlinkClick>
              </a:rPr>
              <a:t>https://www.gov.uk/government/publications/health-matters-obesity-and-the-food-environment/health-matters-obesity-and-the-food-environment--2</a:t>
            </a:r>
            <a:r>
              <a:rPr lang="en-GB" sz="1200" kern="0">
                <a:solidFill>
                  <a:srgbClr val="000000"/>
                </a:solidFill>
                <a:latin typeface="Arial" pitchFamily="34"/>
                <a:cs typeface="Arial" pitchFamily="34"/>
              </a:rPr>
              <a:t> (Accessed: 25 October 2025).</a:t>
            </a:r>
            <a:r>
              <a:rPr lang="en-US" sz="1200" kern="0">
                <a:solidFill>
                  <a:srgbClr val="000000"/>
                </a:solidFill>
                <a:latin typeface="Arial" pitchFamily="34"/>
                <a:cs typeface="Arial" pitchFamily="34"/>
              </a:rPr>
              <a:t>​</a:t>
            </a:r>
          </a:p>
          <a:p>
            <a:pPr marL="171450" lvl="0" indent="-171450" algn="just">
              <a:buChar char="•"/>
            </a:pPr>
            <a:r>
              <a:rPr lang="en-GB" sz="1200" kern="0">
                <a:solidFill>
                  <a:srgbClr val="000000"/>
                </a:solidFill>
                <a:latin typeface="Arial" pitchFamily="34"/>
                <a:cs typeface="Arial" pitchFamily="34"/>
              </a:rPr>
              <a:t>Soon, L., Gilliland, J., &amp; Minaker, L. M. (2022). Junk food accessibility after 10 years of a restrictive food environment zoning policy around schools. </a:t>
            </a:r>
            <a:r>
              <a:rPr lang="en-GB" sz="1200" i="1" kern="0">
                <a:solidFill>
                  <a:srgbClr val="000000"/>
                </a:solidFill>
                <a:latin typeface="Arial" pitchFamily="34"/>
                <a:cs typeface="Arial" pitchFamily="34"/>
              </a:rPr>
              <a:t>Journal of the American Planning Association</a:t>
            </a:r>
            <a:r>
              <a:rPr lang="en-GB" sz="1200" kern="0">
                <a:solidFill>
                  <a:srgbClr val="000000"/>
                </a:solidFill>
                <a:latin typeface="Arial" pitchFamily="34"/>
                <a:cs typeface="Arial" pitchFamily="34"/>
              </a:rPr>
              <a:t>, </a:t>
            </a:r>
            <a:r>
              <a:rPr lang="en-GB" sz="1200" i="1" kern="0">
                <a:solidFill>
                  <a:srgbClr val="000000"/>
                </a:solidFill>
                <a:latin typeface="Arial" pitchFamily="34"/>
                <a:cs typeface="Arial" pitchFamily="34"/>
              </a:rPr>
              <a:t>89</a:t>
            </a:r>
            <a:r>
              <a:rPr lang="en-GB" sz="1200" kern="0">
                <a:solidFill>
                  <a:srgbClr val="000000"/>
                </a:solidFill>
                <a:latin typeface="Arial" pitchFamily="34"/>
                <a:cs typeface="Arial" pitchFamily="34"/>
              </a:rPr>
              <a:t>(2), 196–209. </a:t>
            </a:r>
            <a:r>
              <a:rPr lang="en-GB" sz="1200" kern="0">
                <a:solidFill>
                  <a:srgbClr val="000000"/>
                </a:solidFill>
                <a:latin typeface="Arial" pitchFamily="34"/>
                <a:cs typeface="Arial" pitchFamily="34"/>
                <a:hlinkClick r:id="rId8">
                  <a:extLst>
                    <a:ext uri="{A12FA001-AC4F-418D-AE19-62706E023703}">
                      <ahyp:hlinkClr xmlns:ahyp="http://schemas.microsoft.com/office/drawing/2018/hyperlinkcolor" val="tx"/>
                    </a:ext>
                  </a:extLst>
                </a:hlinkClick>
              </a:rPr>
              <a:t>https://doi.org/10.1080/01944363.2022.2050280</a:t>
            </a:r>
            <a:endParaRPr lang="en-GB" sz="1200" kern="0">
              <a:solidFill>
                <a:srgbClr val="000000"/>
              </a:solidFill>
              <a:latin typeface="Arial" pitchFamily="34"/>
              <a:cs typeface="Arial" pitchFamily="34"/>
            </a:endParaRPr>
          </a:p>
          <a:p>
            <a:pPr marL="171450" lvl="0" indent="-171450" algn="just">
              <a:buChar char="•"/>
            </a:pPr>
            <a:r>
              <a:rPr lang="pt-BR" sz="1200" kern="0">
                <a:solidFill>
                  <a:srgbClr val="000000"/>
                </a:solidFill>
                <a:latin typeface="Arial" pitchFamily="34"/>
                <a:cs typeface="Arial" pitchFamily="34"/>
              </a:rPr>
              <a:t>The University of Melbourne (n.d.) </a:t>
            </a:r>
            <a:r>
              <a:rPr lang="pt-BR" sz="1200" i="1" kern="0">
                <a:solidFill>
                  <a:srgbClr val="000000"/>
                </a:solidFill>
                <a:latin typeface="Arial" pitchFamily="34"/>
                <a:cs typeface="Arial" pitchFamily="34"/>
              </a:rPr>
              <a:t>What is Health Economics and Economic Evaluation?. </a:t>
            </a:r>
            <a:r>
              <a:rPr lang="pt-BR" sz="1200" kern="0">
                <a:solidFill>
                  <a:srgbClr val="000000"/>
                </a:solidFill>
                <a:latin typeface="Arial" pitchFamily="34"/>
                <a:cs typeface="Arial" pitchFamily="34"/>
              </a:rPr>
              <a:t>Available at: </a:t>
            </a:r>
            <a:r>
              <a:rPr lang="en-GB" sz="1200">
                <a:hlinkClick r:id="rId9">
                  <a:extLst>
                    <a:ext uri="{A12FA001-AC4F-418D-AE19-62706E023703}">
                      <ahyp:hlinkClr xmlns:ahyp="http://schemas.microsoft.com/office/drawing/2018/hyperlinkcolor" val="tx"/>
                    </a:ext>
                  </a:extLst>
                </a:hlinkClick>
              </a:rPr>
              <a:t>What is Health Economics and Economic Evaluation?</a:t>
            </a:r>
            <a:r>
              <a:rPr lang="en-GB" sz="1200"/>
              <a:t> </a:t>
            </a:r>
            <a:r>
              <a:rPr lang="en-GB" sz="1200" kern="0">
                <a:solidFill>
                  <a:srgbClr val="000000"/>
                </a:solidFill>
                <a:latin typeface="Arial" pitchFamily="34"/>
                <a:cs typeface="Arial" pitchFamily="34"/>
              </a:rPr>
              <a:t>(Accessed: 25 October 2025).</a:t>
            </a:r>
            <a:r>
              <a:rPr lang="en-US" sz="1200" kern="0">
                <a:solidFill>
                  <a:srgbClr val="000000"/>
                </a:solidFill>
                <a:latin typeface="Arial" pitchFamily="34"/>
                <a:cs typeface="Arial" pitchFamily="34"/>
              </a:rPr>
              <a:t>​</a:t>
            </a:r>
            <a:endParaRPr lang="en-GB" sz="1200" kern="0">
              <a:solidFill>
                <a:srgbClr val="000000"/>
              </a:solidFill>
              <a:latin typeface="Arial" pitchFamily="34"/>
              <a:cs typeface="Arial" pitchFamily="34"/>
            </a:endParaRPr>
          </a:p>
          <a:p>
            <a:pPr marL="171450" lvl="0" indent="-171450" algn="just">
              <a:buChar char="•"/>
            </a:pPr>
            <a:r>
              <a:rPr lang="en-GB" sz="1200" kern="0">
                <a:solidFill>
                  <a:srgbClr val="000000"/>
                </a:solidFill>
                <a:latin typeface="Arial" pitchFamily="34"/>
                <a:cs typeface="Arial" pitchFamily="34"/>
              </a:rPr>
              <a:t>Tesco PLC (2022) </a:t>
            </a:r>
            <a:r>
              <a:rPr lang="en-GB" sz="1200" i="1" kern="0">
                <a:solidFill>
                  <a:srgbClr val="000000"/>
                </a:solidFill>
                <a:latin typeface="Arial" pitchFamily="34"/>
                <a:cs typeface="Arial" pitchFamily="34"/>
              </a:rPr>
              <a:t>Tesco Community Grants: Supporting Healthy Eating Projects in Schools and Communities.</a:t>
            </a:r>
            <a:r>
              <a:rPr lang="en-GB" sz="1200" kern="0">
                <a:solidFill>
                  <a:srgbClr val="000000"/>
                </a:solidFill>
                <a:latin typeface="Arial" pitchFamily="34"/>
                <a:cs typeface="Arial" pitchFamily="34"/>
              </a:rPr>
              <a:t> Welwyn Garden City: Tesco PLC.</a:t>
            </a:r>
            <a:r>
              <a:rPr lang="en-US" sz="1200" kern="0">
                <a:solidFill>
                  <a:srgbClr val="000000"/>
                </a:solidFill>
                <a:latin typeface="Arial" pitchFamily="34"/>
                <a:cs typeface="Arial" pitchFamily="34"/>
              </a:rPr>
              <a:t>​</a:t>
            </a:r>
            <a:br>
              <a:rPr lang="en-US" sz="1200" kern="0">
                <a:solidFill>
                  <a:srgbClr val="000000"/>
                </a:solidFill>
                <a:latin typeface="Arial" pitchFamily="34"/>
                <a:cs typeface="Arial" pitchFamily="34"/>
              </a:rPr>
            </a:br>
            <a:r>
              <a:rPr lang="en-GB" sz="1200" kern="0">
                <a:solidFill>
                  <a:srgbClr val="000000"/>
                </a:solidFill>
                <a:latin typeface="Arial" pitchFamily="34"/>
                <a:cs typeface="Arial" pitchFamily="34"/>
              </a:rPr>
              <a:t>Available at: https://www.tescoplc.com/sustainability/communities/tesco-community-grants (Accessed: 25 October 2025).</a:t>
            </a:r>
            <a:r>
              <a:rPr lang="en-US" sz="1200" kern="0">
                <a:solidFill>
                  <a:srgbClr val="000000"/>
                </a:solidFill>
                <a:latin typeface="Arial" pitchFamily="34"/>
                <a:cs typeface="Arial" pitchFamily="34"/>
              </a:rPr>
              <a:t>​</a:t>
            </a:r>
            <a:endParaRPr lang="en-GB" sz="1200" kern="0">
              <a:solidFill>
                <a:srgbClr val="000000"/>
              </a:solidFill>
              <a:latin typeface="Arial" pitchFamily="34"/>
              <a:cs typeface="Arial" pitchFamily="34"/>
            </a:endParaRPr>
          </a:p>
          <a:p>
            <a:pPr marL="171450" lvl="0" indent="-171450" algn="just">
              <a:buChar char="•"/>
            </a:pPr>
            <a:r>
              <a:rPr lang="en-GB" sz="1200" kern="0">
                <a:solidFill>
                  <a:srgbClr val="000000"/>
                </a:solidFill>
                <a:latin typeface="Arial" pitchFamily="34"/>
                <a:cs typeface="Arial" pitchFamily="34"/>
              </a:rPr>
              <a:t>UK Health Security Agency (UKHSA) (2023) </a:t>
            </a:r>
            <a:r>
              <a:rPr lang="en-GB" sz="1200" i="1" kern="0">
                <a:solidFill>
                  <a:srgbClr val="000000"/>
                </a:solidFill>
                <a:latin typeface="Arial" pitchFamily="34"/>
                <a:cs typeface="Arial" pitchFamily="34"/>
              </a:rPr>
              <a:t>Healthy Lives, Healthy People: Community Nutrition and Wellbeing Guidance.</a:t>
            </a:r>
            <a:r>
              <a:rPr lang="en-GB" sz="1200" kern="0">
                <a:solidFill>
                  <a:srgbClr val="000000"/>
                </a:solidFill>
                <a:latin typeface="Arial" pitchFamily="34"/>
                <a:cs typeface="Arial" pitchFamily="34"/>
              </a:rPr>
              <a:t> London: UKHSA.</a:t>
            </a:r>
            <a:r>
              <a:rPr lang="en-US" sz="1200" kern="0">
                <a:solidFill>
                  <a:srgbClr val="000000"/>
                </a:solidFill>
                <a:latin typeface="Arial" pitchFamily="34"/>
                <a:cs typeface="Arial" pitchFamily="34"/>
              </a:rPr>
              <a:t>​</a:t>
            </a:r>
            <a:br>
              <a:rPr lang="en-US" sz="1200" kern="0">
                <a:solidFill>
                  <a:srgbClr val="000000"/>
                </a:solidFill>
                <a:latin typeface="Arial" pitchFamily="34"/>
                <a:cs typeface="Arial" pitchFamily="34"/>
              </a:rPr>
            </a:br>
            <a:r>
              <a:rPr lang="en-GB" sz="1200" kern="0">
                <a:solidFill>
                  <a:srgbClr val="000000"/>
                </a:solidFill>
                <a:latin typeface="Arial" pitchFamily="34"/>
                <a:cs typeface="Arial" pitchFamily="34"/>
              </a:rPr>
              <a:t>Available at: https://www.gov.uk/government/organisations/uk-health-security-agency (Accessed: 285 October 2025).</a:t>
            </a:r>
            <a:r>
              <a:rPr lang="en-US" sz="1200" kern="0">
                <a:solidFill>
                  <a:srgbClr val="000000"/>
                </a:solidFill>
                <a:latin typeface="Arial" pitchFamily="34"/>
                <a:cs typeface="Arial" pitchFamily="34"/>
              </a:rPr>
              <a:t>​</a:t>
            </a:r>
          </a:p>
          <a:p>
            <a:pPr marL="171450" lvl="0" indent="-171450" algn="just">
              <a:buChar char="•"/>
            </a:pPr>
            <a:r>
              <a:rPr lang="en-GB" sz="1200" kern="0">
                <a:solidFill>
                  <a:srgbClr val="000000"/>
                </a:solidFill>
                <a:latin typeface="Arial" pitchFamily="34"/>
                <a:cs typeface="Arial" pitchFamily="34"/>
              </a:rPr>
              <a:t>Wolfenden, L., Barnes, C., Jones, J., Finch, M., Wyse, R. J., Kingsland, M., ... &amp; Yoong, S. L. (2020). Strategies to improve the implementation of healthy eating, physical activity and obesity prevention policies, practices or programmes within childcare services. </a:t>
            </a:r>
            <a:r>
              <a:rPr lang="en-GB" sz="1200" i="1" kern="0">
                <a:solidFill>
                  <a:srgbClr val="000000"/>
                </a:solidFill>
                <a:latin typeface="Arial" pitchFamily="34"/>
                <a:cs typeface="Arial" pitchFamily="34"/>
              </a:rPr>
              <a:t>Cochrane </a:t>
            </a:r>
            <a:endParaRPr lang="en-US" sz="1200" kern="0">
              <a:solidFill>
                <a:srgbClr val="000000"/>
              </a:solidFill>
              <a:latin typeface="Arial" pitchFamily="34"/>
              <a:cs typeface="Arial" pitchFamily="34"/>
            </a:endParaRPr>
          </a:p>
          <a:p>
            <a:pPr lvl="0" algn="just"/>
            <a:endParaRPr lang="pt-BR" sz="1200">
              <a:latin typeface="Arial" pitchFamily="34"/>
              <a:cs typeface="Arial"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3046</Words>
  <Application>Microsoft Office PowerPoint</Application>
  <PresentationFormat>Widescreen</PresentationFormat>
  <Paragraphs>161</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Arial </vt:lpstr>
      <vt:lpstr>Wingdings</vt:lpstr>
      <vt:lpstr>Office Theme</vt:lpstr>
      <vt:lpstr>PowerPoint Presentation</vt:lpstr>
      <vt:lpstr>  Slogan: Eat rainbows every day and grow strong.     Aim: The aim of this campaign is to teach children aged 5 to 11 years the importance of healthy eating and the effects of an unhealthy diet on their bodies and minds. The campaign promotes fun, hands-on learning about nutrition through creative and interactive activities.  </vt:lpstr>
      <vt:lpstr>PowerPoint Presentation</vt:lpstr>
      <vt:lpstr>Rationale and focus</vt:lpstr>
      <vt:lpstr>Rational</vt:lpstr>
      <vt:lpstr>Sort-term and Long-term consequences of poor diet. </vt:lpstr>
      <vt:lpstr>3 Keys aims</vt:lpstr>
      <vt:lpstr>Evaluation</vt:lpstr>
      <vt:lpstr>Eat rainbows every day and grow strong.</vt:lpstr>
      <vt:lpstr>Potencial Partners and Organisations </vt:lpstr>
      <vt:lpstr>Physiological, Psychological and Sociological Benefits​</vt:lpstr>
      <vt:lpstr>Behavioural Change Theories and Barriers​</vt:lpstr>
      <vt:lpstr>Solutions to Overcome Individual Challenges</vt:lpstr>
      <vt:lpstr>Thank you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Katia Ferreira Amado (2211924)</dc:creator>
  <cp:lastModifiedBy>Katia Ferreira Amado (2211924)</cp:lastModifiedBy>
  <cp:revision>44</cp:revision>
  <dcterms:created xsi:type="dcterms:W3CDTF">2025-10-22T17:35:38Z</dcterms:created>
  <dcterms:modified xsi:type="dcterms:W3CDTF">2025-11-03T15:42:04Z</dcterms:modified>
</cp:coreProperties>
</file>