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3"/>
  </p:notesMasterIdLst>
  <p:sldIdLst>
    <p:sldId id="256" r:id="rId5"/>
    <p:sldId id="257" r:id="rId6"/>
    <p:sldId id="317" r:id="rId7"/>
    <p:sldId id="258" r:id="rId8"/>
    <p:sldId id="348" r:id="rId9"/>
    <p:sldId id="349" r:id="rId10"/>
    <p:sldId id="322" r:id="rId11"/>
    <p:sldId id="324" r:id="rId12"/>
    <p:sldId id="325" r:id="rId13"/>
    <p:sldId id="326" r:id="rId14"/>
    <p:sldId id="327" r:id="rId15"/>
    <p:sldId id="320" r:id="rId16"/>
    <p:sldId id="319" r:id="rId17"/>
    <p:sldId id="341" r:id="rId18"/>
    <p:sldId id="343" r:id="rId19"/>
    <p:sldId id="342" r:id="rId20"/>
    <p:sldId id="345" r:id="rId21"/>
    <p:sldId id="329" r:id="rId22"/>
    <p:sldId id="330" r:id="rId23"/>
    <p:sldId id="331" r:id="rId24"/>
    <p:sldId id="351" r:id="rId25"/>
    <p:sldId id="352" r:id="rId26"/>
    <p:sldId id="353" r:id="rId27"/>
    <p:sldId id="355" r:id="rId28"/>
    <p:sldId id="356" r:id="rId29"/>
    <p:sldId id="357" r:id="rId30"/>
    <p:sldId id="358" r:id="rId31"/>
    <p:sldId id="354" r:id="rId32"/>
    <p:sldId id="359" r:id="rId33"/>
    <p:sldId id="360" r:id="rId34"/>
    <p:sldId id="361" r:id="rId35"/>
    <p:sldId id="362" r:id="rId36"/>
    <p:sldId id="363" r:id="rId37"/>
    <p:sldId id="364" r:id="rId38"/>
    <p:sldId id="376" r:id="rId39"/>
    <p:sldId id="365" r:id="rId40"/>
    <p:sldId id="378" r:id="rId41"/>
    <p:sldId id="366" r:id="rId42"/>
    <p:sldId id="367" r:id="rId43"/>
    <p:sldId id="368" r:id="rId44"/>
    <p:sldId id="369" r:id="rId45"/>
    <p:sldId id="370" r:id="rId46"/>
    <p:sldId id="371" r:id="rId47"/>
    <p:sldId id="372" r:id="rId48"/>
    <p:sldId id="373" r:id="rId49"/>
    <p:sldId id="377" r:id="rId50"/>
    <p:sldId id="375" r:id="rId51"/>
    <p:sldId id="374" r:id="rId52"/>
  </p:sldIdLst>
  <p:sldSz cx="12192000" cy="6858000"/>
  <p:notesSz cx="6669088" cy="97536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D32DAB-EEE8-9D78-DF21-6FCCB999761E}" v="1" dt="2025-02-24T14:11:14.107"/>
    <p1510:client id="{FD101733-6FA0-061E-68B0-2BEBAE71E929}" v="83" dt="2025-02-25T19:12:36.4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65119" autoAdjust="0"/>
  </p:normalViewPr>
  <p:slideViewPr>
    <p:cSldViewPr snapToGrid="0">
      <p:cViewPr varScale="1">
        <p:scale>
          <a:sx n="95" d="100"/>
          <a:sy n="95" d="100"/>
        </p:scale>
        <p:origin x="58" y="651"/>
      </p:cViewPr>
      <p:guideLst/>
    </p:cSldViewPr>
  </p:slideViewPr>
  <p:notesTextViewPr>
    <p:cViewPr>
      <p:scale>
        <a:sx n="1" d="1"/>
        <a:sy n="1" d="1"/>
      </p:scale>
      <p:origin x="0" y="0"/>
    </p:cViewPr>
  </p:notesTextViewPr>
  <p:notesViewPr>
    <p:cSldViewPr snapToGrid="0">
      <p:cViewPr varScale="1">
        <p:scale>
          <a:sx n="87" d="100"/>
          <a:sy n="87" d="100"/>
        </p:scale>
        <p:origin x="2798" y="69"/>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4C77EE-907D-4433-86F6-25693DF754F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23D5C60-05EC-43B1-BF3D-455E15C40231}">
      <dgm:prSet/>
      <dgm:spPr/>
      <dgm:t>
        <a:bodyPr/>
        <a:lstStyle/>
        <a:p>
          <a:r>
            <a:rPr lang="en-GB" dirty="0"/>
            <a:t>Ethics of policing</a:t>
          </a:r>
          <a:endParaRPr lang="en-US" dirty="0"/>
        </a:p>
      </dgm:t>
    </dgm:pt>
    <dgm:pt modelId="{F5C6AB8C-105C-4228-93B3-66AF31AC7D9C}" type="parTrans" cxnId="{3CAF60E2-C3F3-46A5-A005-769965A77121}">
      <dgm:prSet/>
      <dgm:spPr/>
      <dgm:t>
        <a:bodyPr/>
        <a:lstStyle/>
        <a:p>
          <a:endParaRPr lang="en-US"/>
        </a:p>
      </dgm:t>
    </dgm:pt>
    <dgm:pt modelId="{4FC950C9-1AAE-4777-9E0A-891427CA0126}" type="sibTrans" cxnId="{3CAF60E2-C3F3-46A5-A005-769965A77121}">
      <dgm:prSet/>
      <dgm:spPr/>
      <dgm:t>
        <a:bodyPr/>
        <a:lstStyle/>
        <a:p>
          <a:endParaRPr lang="en-US"/>
        </a:p>
      </dgm:t>
    </dgm:pt>
    <dgm:pt modelId="{B6BA1626-2654-46A2-B2AD-F06465C37E86}">
      <dgm:prSet/>
      <dgm:spPr/>
      <dgm:t>
        <a:bodyPr/>
        <a:lstStyle/>
        <a:p>
          <a:r>
            <a:rPr lang="en-GB" dirty="0" err="1"/>
            <a:t>Peelian</a:t>
          </a:r>
          <a:r>
            <a:rPr lang="en-GB" dirty="0"/>
            <a:t> principles</a:t>
          </a:r>
          <a:endParaRPr lang="en-US" dirty="0"/>
        </a:p>
      </dgm:t>
    </dgm:pt>
    <dgm:pt modelId="{BA81CA2D-4BB2-4892-9562-B2F7F0A573C7}" type="parTrans" cxnId="{89247B7C-A390-4585-AF69-8B8C0B201802}">
      <dgm:prSet/>
      <dgm:spPr/>
      <dgm:t>
        <a:bodyPr/>
        <a:lstStyle/>
        <a:p>
          <a:endParaRPr lang="en-US"/>
        </a:p>
      </dgm:t>
    </dgm:pt>
    <dgm:pt modelId="{E4769757-461E-4B37-BA20-EDC14E765E81}" type="sibTrans" cxnId="{89247B7C-A390-4585-AF69-8B8C0B201802}">
      <dgm:prSet/>
      <dgm:spPr/>
      <dgm:t>
        <a:bodyPr/>
        <a:lstStyle/>
        <a:p>
          <a:endParaRPr lang="en-US"/>
        </a:p>
      </dgm:t>
    </dgm:pt>
    <dgm:pt modelId="{7DFC9257-DEF0-4861-8F6E-F2984B82584D}">
      <dgm:prSet/>
      <dgm:spPr/>
      <dgm:t>
        <a:bodyPr/>
        <a:lstStyle/>
        <a:p>
          <a:r>
            <a:rPr lang="en-GB" dirty="0"/>
            <a:t>Policing by consent</a:t>
          </a:r>
          <a:endParaRPr lang="en-US" dirty="0"/>
        </a:p>
      </dgm:t>
    </dgm:pt>
    <dgm:pt modelId="{121B8B06-5D14-4419-8109-6CE5A4EE7720}" type="parTrans" cxnId="{D429C40F-2EA6-4930-916A-4E8940173AEC}">
      <dgm:prSet/>
      <dgm:spPr/>
      <dgm:t>
        <a:bodyPr/>
        <a:lstStyle/>
        <a:p>
          <a:endParaRPr lang="en-US"/>
        </a:p>
      </dgm:t>
    </dgm:pt>
    <dgm:pt modelId="{6F3F8F57-521D-4C59-BC56-497DFA0B451A}" type="sibTrans" cxnId="{D429C40F-2EA6-4930-916A-4E8940173AEC}">
      <dgm:prSet/>
      <dgm:spPr/>
      <dgm:t>
        <a:bodyPr/>
        <a:lstStyle/>
        <a:p>
          <a:endParaRPr lang="en-US"/>
        </a:p>
      </dgm:t>
    </dgm:pt>
    <dgm:pt modelId="{A2F84D80-B6F3-417D-8675-3E4747C06C5E}">
      <dgm:prSet/>
      <dgm:spPr/>
      <dgm:t>
        <a:bodyPr/>
        <a:lstStyle/>
        <a:p>
          <a:r>
            <a:rPr lang="en-GB" dirty="0"/>
            <a:t>Traits of police leaders</a:t>
          </a:r>
          <a:endParaRPr lang="en-US" dirty="0"/>
        </a:p>
      </dgm:t>
    </dgm:pt>
    <dgm:pt modelId="{4E9A0064-A226-4B87-8E69-36A673559036}" type="parTrans" cxnId="{19FD61DA-C5DD-44D2-A0D3-BDBF227269AE}">
      <dgm:prSet/>
      <dgm:spPr/>
      <dgm:t>
        <a:bodyPr/>
        <a:lstStyle/>
        <a:p>
          <a:endParaRPr lang="en-US"/>
        </a:p>
      </dgm:t>
    </dgm:pt>
    <dgm:pt modelId="{C4E99251-5784-40DB-AD02-8FC919B5A763}" type="sibTrans" cxnId="{19FD61DA-C5DD-44D2-A0D3-BDBF227269AE}">
      <dgm:prSet/>
      <dgm:spPr/>
      <dgm:t>
        <a:bodyPr/>
        <a:lstStyle/>
        <a:p>
          <a:endParaRPr lang="en-US"/>
        </a:p>
      </dgm:t>
    </dgm:pt>
    <dgm:pt modelId="{B1AB6524-61EE-4D15-AA24-84281D1A773A}">
      <dgm:prSet/>
      <dgm:spPr/>
      <dgm:t>
        <a:bodyPr/>
        <a:lstStyle/>
        <a:p>
          <a:r>
            <a:rPr lang="en-GB" dirty="0"/>
            <a:t>Code of Ethics</a:t>
          </a:r>
          <a:endParaRPr lang="en-US" dirty="0"/>
        </a:p>
      </dgm:t>
    </dgm:pt>
    <dgm:pt modelId="{03596E94-8110-4A7D-A4C1-59E6C154FF9E}" type="parTrans" cxnId="{A5EF4F22-573D-4406-9F87-AD1BC861F7CE}">
      <dgm:prSet/>
      <dgm:spPr/>
      <dgm:t>
        <a:bodyPr/>
        <a:lstStyle/>
        <a:p>
          <a:endParaRPr lang="en-US"/>
        </a:p>
      </dgm:t>
    </dgm:pt>
    <dgm:pt modelId="{DE7581DB-EAE7-4CBC-B9D3-C6A9FEB3DD25}" type="sibTrans" cxnId="{A5EF4F22-573D-4406-9F87-AD1BC861F7CE}">
      <dgm:prSet/>
      <dgm:spPr/>
      <dgm:t>
        <a:bodyPr/>
        <a:lstStyle/>
        <a:p>
          <a:endParaRPr lang="en-US"/>
        </a:p>
      </dgm:t>
    </dgm:pt>
    <dgm:pt modelId="{3C0E9CA3-E0F7-4723-BB5C-C53BCD4E6577}">
      <dgm:prSet/>
      <dgm:spPr/>
      <dgm:t>
        <a:bodyPr/>
        <a:lstStyle/>
        <a:p>
          <a:r>
            <a:rPr lang="en-GB" dirty="0"/>
            <a:t>Professional standards</a:t>
          </a:r>
          <a:endParaRPr lang="en-US" dirty="0"/>
        </a:p>
      </dgm:t>
    </dgm:pt>
    <dgm:pt modelId="{C7B9D30F-C5A0-411E-BEF2-D1480089819F}" type="parTrans" cxnId="{77B70D47-66D4-42E9-92E2-24D627D124AD}">
      <dgm:prSet/>
      <dgm:spPr/>
      <dgm:t>
        <a:bodyPr/>
        <a:lstStyle/>
        <a:p>
          <a:endParaRPr lang="en-US"/>
        </a:p>
      </dgm:t>
    </dgm:pt>
    <dgm:pt modelId="{283E446A-359B-482B-8953-8AF4CE242B11}" type="sibTrans" cxnId="{77B70D47-66D4-42E9-92E2-24D627D124AD}">
      <dgm:prSet/>
      <dgm:spPr/>
      <dgm:t>
        <a:bodyPr/>
        <a:lstStyle/>
        <a:p>
          <a:endParaRPr lang="en-US"/>
        </a:p>
      </dgm:t>
    </dgm:pt>
    <dgm:pt modelId="{8349385A-37C6-45F2-8928-5C99D964EDB1}" type="pres">
      <dgm:prSet presAssocID="{7D4C77EE-907D-4433-86F6-25693DF754F8}" presName="vert0" presStyleCnt="0">
        <dgm:presLayoutVars>
          <dgm:dir/>
          <dgm:animOne val="branch"/>
          <dgm:animLvl val="lvl"/>
        </dgm:presLayoutVars>
      </dgm:prSet>
      <dgm:spPr/>
    </dgm:pt>
    <dgm:pt modelId="{5296F959-7C55-4F16-8F09-8238C4F26FC0}" type="pres">
      <dgm:prSet presAssocID="{423D5C60-05EC-43B1-BF3D-455E15C40231}" presName="thickLine" presStyleLbl="alignNode1" presStyleIdx="0" presStyleCnt="6"/>
      <dgm:spPr/>
    </dgm:pt>
    <dgm:pt modelId="{BBA0DF72-D6B3-4809-997A-5315ADCF38E9}" type="pres">
      <dgm:prSet presAssocID="{423D5C60-05EC-43B1-BF3D-455E15C40231}" presName="horz1" presStyleCnt="0"/>
      <dgm:spPr/>
    </dgm:pt>
    <dgm:pt modelId="{3C94C0FB-A86F-49AC-8CF7-006122F83E48}" type="pres">
      <dgm:prSet presAssocID="{423D5C60-05EC-43B1-BF3D-455E15C40231}" presName="tx1" presStyleLbl="revTx" presStyleIdx="0" presStyleCnt="6"/>
      <dgm:spPr/>
    </dgm:pt>
    <dgm:pt modelId="{0F08192A-91B8-4338-B489-B7E585A7BF14}" type="pres">
      <dgm:prSet presAssocID="{423D5C60-05EC-43B1-BF3D-455E15C40231}" presName="vert1" presStyleCnt="0"/>
      <dgm:spPr/>
    </dgm:pt>
    <dgm:pt modelId="{6FE131A5-3945-426D-B3E1-CF40390CB83B}" type="pres">
      <dgm:prSet presAssocID="{B6BA1626-2654-46A2-B2AD-F06465C37E86}" presName="thickLine" presStyleLbl="alignNode1" presStyleIdx="1" presStyleCnt="6"/>
      <dgm:spPr/>
    </dgm:pt>
    <dgm:pt modelId="{5B2848BA-9D3C-4CA6-975F-219C53F466BE}" type="pres">
      <dgm:prSet presAssocID="{B6BA1626-2654-46A2-B2AD-F06465C37E86}" presName="horz1" presStyleCnt="0"/>
      <dgm:spPr/>
    </dgm:pt>
    <dgm:pt modelId="{3F8B7592-C84B-4814-A5CC-131FE74B1026}" type="pres">
      <dgm:prSet presAssocID="{B6BA1626-2654-46A2-B2AD-F06465C37E86}" presName="tx1" presStyleLbl="revTx" presStyleIdx="1" presStyleCnt="6"/>
      <dgm:spPr/>
    </dgm:pt>
    <dgm:pt modelId="{1C719944-A206-4883-81B9-A6438BEF41D1}" type="pres">
      <dgm:prSet presAssocID="{B6BA1626-2654-46A2-B2AD-F06465C37E86}" presName="vert1" presStyleCnt="0"/>
      <dgm:spPr/>
    </dgm:pt>
    <dgm:pt modelId="{7954B7AD-FCF8-48F1-9AE0-4A9C5B5A7B1A}" type="pres">
      <dgm:prSet presAssocID="{7DFC9257-DEF0-4861-8F6E-F2984B82584D}" presName="thickLine" presStyleLbl="alignNode1" presStyleIdx="2" presStyleCnt="6"/>
      <dgm:spPr/>
    </dgm:pt>
    <dgm:pt modelId="{A0B4F332-1342-43F4-B0D7-792D7F266375}" type="pres">
      <dgm:prSet presAssocID="{7DFC9257-DEF0-4861-8F6E-F2984B82584D}" presName="horz1" presStyleCnt="0"/>
      <dgm:spPr/>
    </dgm:pt>
    <dgm:pt modelId="{F43A60E5-E347-43FF-BF22-13F3972E9B67}" type="pres">
      <dgm:prSet presAssocID="{7DFC9257-DEF0-4861-8F6E-F2984B82584D}" presName="tx1" presStyleLbl="revTx" presStyleIdx="2" presStyleCnt="6"/>
      <dgm:spPr/>
    </dgm:pt>
    <dgm:pt modelId="{A910FE1E-FF65-4C76-B963-C5A0A0222126}" type="pres">
      <dgm:prSet presAssocID="{7DFC9257-DEF0-4861-8F6E-F2984B82584D}" presName="vert1" presStyleCnt="0"/>
      <dgm:spPr/>
    </dgm:pt>
    <dgm:pt modelId="{EFA194DC-5DCD-49BB-BA50-805D680E6A59}" type="pres">
      <dgm:prSet presAssocID="{A2F84D80-B6F3-417D-8675-3E4747C06C5E}" presName="thickLine" presStyleLbl="alignNode1" presStyleIdx="3" presStyleCnt="6"/>
      <dgm:spPr/>
    </dgm:pt>
    <dgm:pt modelId="{130507EC-16EA-4708-8305-1F303FE35A40}" type="pres">
      <dgm:prSet presAssocID="{A2F84D80-B6F3-417D-8675-3E4747C06C5E}" presName="horz1" presStyleCnt="0"/>
      <dgm:spPr/>
    </dgm:pt>
    <dgm:pt modelId="{B868A5BC-E832-42B2-80CB-44E68F93491F}" type="pres">
      <dgm:prSet presAssocID="{A2F84D80-B6F3-417D-8675-3E4747C06C5E}" presName="tx1" presStyleLbl="revTx" presStyleIdx="3" presStyleCnt="6"/>
      <dgm:spPr/>
    </dgm:pt>
    <dgm:pt modelId="{DCDBFDFC-033A-42A7-82B9-CA6D604F8A99}" type="pres">
      <dgm:prSet presAssocID="{A2F84D80-B6F3-417D-8675-3E4747C06C5E}" presName="vert1" presStyleCnt="0"/>
      <dgm:spPr/>
    </dgm:pt>
    <dgm:pt modelId="{F605166E-A2EC-4CE3-AA41-E9B41CB03F52}" type="pres">
      <dgm:prSet presAssocID="{B1AB6524-61EE-4D15-AA24-84281D1A773A}" presName="thickLine" presStyleLbl="alignNode1" presStyleIdx="4" presStyleCnt="6"/>
      <dgm:spPr/>
    </dgm:pt>
    <dgm:pt modelId="{E924B60B-79AB-433D-9F19-D3C6CD6E9CC7}" type="pres">
      <dgm:prSet presAssocID="{B1AB6524-61EE-4D15-AA24-84281D1A773A}" presName="horz1" presStyleCnt="0"/>
      <dgm:spPr/>
    </dgm:pt>
    <dgm:pt modelId="{ABD97A60-C127-4725-894B-876A27302689}" type="pres">
      <dgm:prSet presAssocID="{B1AB6524-61EE-4D15-AA24-84281D1A773A}" presName="tx1" presStyleLbl="revTx" presStyleIdx="4" presStyleCnt="6"/>
      <dgm:spPr/>
    </dgm:pt>
    <dgm:pt modelId="{76BDC562-A799-43C4-B237-36EA2049DC3A}" type="pres">
      <dgm:prSet presAssocID="{B1AB6524-61EE-4D15-AA24-84281D1A773A}" presName="vert1" presStyleCnt="0"/>
      <dgm:spPr/>
    </dgm:pt>
    <dgm:pt modelId="{2FFDFBA7-D81E-4125-B3CA-D262993561E8}" type="pres">
      <dgm:prSet presAssocID="{3C0E9CA3-E0F7-4723-BB5C-C53BCD4E6577}" presName="thickLine" presStyleLbl="alignNode1" presStyleIdx="5" presStyleCnt="6"/>
      <dgm:spPr/>
    </dgm:pt>
    <dgm:pt modelId="{FB49F1B7-54AB-486E-8D32-E0760E13DA7D}" type="pres">
      <dgm:prSet presAssocID="{3C0E9CA3-E0F7-4723-BB5C-C53BCD4E6577}" presName="horz1" presStyleCnt="0"/>
      <dgm:spPr/>
    </dgm:pt>
    <dgm:pt modelId="{3F923672-CE21-4E63-8210-9AD03EF37ED3}" type="pres">
      <dgm:prSet presAssocID="{3C0E9CA3-E0F7-4723-BB5C-C53BCD4E6577}" presName="tx1" presStyleLbl="revTx" presStyleIdx="5" presStyleCnt="6"/>
      <dgm:spPr/>
    </dgm:pt>
    <dgm:pt modelId="{13582362-5F0C-4470-A9D1-87C2323F1A02}" type="pres">
      <dgm:prSet presAssocID="{3C0E9CA3-E0F7-4723-BB5C-C53BCD4E6577}" presName="vert1" presStyleCnt="0"/>
      <dgm:spPr/>
    </dgm:pt>
  </dgm:ptLst>
  <dgm:cxnLst>
    <dgm:cxn modelId="{D429C40F-2EA6-4930-916A-4E8940173AEC}" srcId="{7D4C77EE-907D-4433-86F6-25693DF754F8}" destId="{7DFC9257-DEF0-4861-8F6E-F2984B82584D}" srcOrd="2" destOrd="0" parTransId="{121B8B06-5D14-4419-8109-6CE5A4EE7720}" sibTransId="{6F3F8F57-521D-4C59-BC56-497DFA0B451A}"/>
    <dgm:cxn modelId="{A5EF4F22-573D-4406-9F87-AD1BC861F7CE}" srcId="{7D4C77EE-907D-4433-86F6-25693DF754F8}" destId="{B1AB6524-61EE-4D15-AA24-84281D1A773A}" srcOrd="4" destOrd="0" parTransId="{03596E94-8110-4A7D-A4C1-59E6C154FF9E}" sibTransId="{DE7581DB-EAE7-4CBC-B9D3-C6A9FEB3DD25}"/>
    <dgm:cxn modelId="{72B27E26-7915-469A-A13B-AF1F53B6762B}" type="presOf" srcId="{B1AB6524-61EE-4D15-AA24-84281D1A773A}" destId="{ABD97A60-C127-4725-894B-876A27302689}" srcOrd="0" destOrd="0" presId="urn:microsoft.com/office/officeart/2008/layout/LinedList"/>
    <dgm:cxn modelId="{3F48523B-CF75-464A-9E5A-BA95CF2C88B1}" type="presOf" srcId="{423D5C60-05EC-43B1-BF3D-455E15C40231}" destId="{3C94C0FB-A86F-49AC-8CF7-006122F83E48}" srcOrd="0" destOrd="0" presId="urn:microsoft.com/office/officeart/2008/layout/LinedList"/>
    <dgm:cxn modelId="{77B70D47-66D4-42E9-92E2-24D627D124AD}" srcId="{7D4C77EE-907D-4433-86F6-25693DF754F8}" destId="{3C0E9CA3-E0F7-4723-BB5C-C53BCD4E6577}" srcOrd="5" destOrd="0" parTransId="{C7B9D30F-C5A0-411E-BEF2-D1480089819F}" sibTransId="{283E446A-359B-482B-8953-8AF4CE242B11}"/>
    <dgm:cxn modelId="{89247B7C-A390-4585-AF69-8B8C0B201802}" srcId="{7D4C77EE-907D-4433-86F6-25693DF754F8}" destId="{B6BA1626-2654-46A2-B2AD-F06465C37E86}" srcOrd="1" destOrd="0" parTransId="{BA81CA2D-4BB2-4892-9562-B2F7F0A573C7}" sibTransId="{E4769757-461E-4B37-BA20-EDC14E765E81}"/>
    <dgm:cxn modelId="{D75AB18F-CF29-46D9-8528-0E33C78780A3}" type="presOf" srcId="{7DFC9257-DEF0-4861-8F6E-F2984B82584D}" destId="{F43A60E5-E347-43FF-BF22-13F3972E9B67}" srcOrd="0" destOrd="0" presId="urn:microsoft.com/office/officeart/2008/layout/LinedList"/>
    <dgm:cxn modelId="{9332ACAF-0989-444F-A8B4-423DC9588268}" type="presOf" srcId="{B6BA1626-2654-46A2-B2AD-F06465C37E86}" destId="{3F8B7592-C84B-4814-A5CC-131FE74B1026}" srcOrd="0" destOrd="0" presId="urn:microsoft.com/office/officeart/2008/layout/LinedList"/>
    <dgm:cxn modelId="{63898EBB-CC3E-4E25-BF29-9D8EFB1407FB}" type="presOf" srcId="{3C0E9CA3-E0F7-4723-BB5C-C53BCD4E6577}" destId="{3F923672-CE21-4E63-8210-9AD03EF37ED3}" srcOrd="0" destOrd="0" presId="urn:microsoft.com/office/officeart/2008/layout/LinedList"/>
    <dgm:cxn modelId="{19FD61DA-C5DD-44D2-A0D3-BDBF227269AE}" srcId="{7D4C77EE-907D-4433-86F6-25693DF754F8}" destId="{A2F84D80-B6F3-417D-8675-3E4747C06C5E}" srcOrd="3" destOrd="0" parTransId="{4E9A0064-A226-4B87-8E69-36A673559036}" sibTransId="{C4E99251-5784-40DB-AD02-8FC919B5A763}"/>
    <dgm:cxn modelId="{3CAF60E2-C3F3-46A5-A005-769965A77121}" srcId="{7D4C77EE-907D-4433-86F6-25693DF754F8}" destId="{423D5C60-05EC-43B1-BF3D-455E15C40231}" srcOrd="0" destOrd="0" parTransId="{F5C6AB8C-105C-4228-93B3-66AF31AC7D9C}" sibTransId="{4FC950C9-1AAE-4777-9E0A-891427CA0126}"/>
    <dgm:cxn modelId="{1202C9E9-592C-4DC4-A2E9-F59FD74EB046}" type="presOf" srcId="{7D4C77EE-907D-4433-86F6-25693DF754F8}" destId="{8349385A-37C6-45F2-8928-5C99D964EDB1}" srcOrd="0" destOrd="0" presId="urn:microsoft.com/office/officeart/2008/layout/LinedList"/>
    <dgm:cxn modelId="{356029F2-B476-4C50-9535-10191CB8BCFB}" type="presOf" srcId="{A2F84D80-B6F3-417D-8675-3E4747C06C5E}" destId="{B868A5BC-E832-42B2-80CB-44E68F93491F}" srcOrd="0" destOrd="0" presId="urn:microsoft.com/office/officeart/2008/layout/LinedList"/>
    <dgm:cxn modelId="{008EF2F8-D6F0-47E0-9273-E787C213CCB8}" type="presParOf" srcId="{8349385A-37C6-45F2-8928-5C99D964EDB1}" destId="{5296F959-7C55-4F16-8F09-8238C4F26FC0}" srcOrd="0" destOrd="0" presId="urn:microsoft.com/office/officeart/2008/layout/LinedList"/>
    <dgm:cxn modelId="{37C4085B-697E-4806-81E1-FEE9F670ACCE}" type="presParOf" srcId="{8349385A-37C6-45F2-8928-5C99D964EDB1}" destId="{BBA0DF72-D6B3-4809-997A-5315ADCF38E9}" srcOrd="1" destOrd="0" presId="urn:microsoft.com/office/officeart/2008/layout/LinedList"/>
    <dgm:cxn modelId="{8DE64D47-B330-4EB2-8121-590969FE29B1}" type="presParOf" srcId="{BBA0DF72-D6B3-4809-997A-5315ADCF38E9}" destId="{3C94C0FB-A86F-49AC-8CF7-006122F83E48}" srcOrd="0" destOrd="0" presId="urn:microsoft.com/office/officeart/2008/layout/LinedList"/>
    <dgm:cxn modelId="{F4DFA7C4-8F07-4C0B-838B-835DB054B5FC}" type="presParOf" srcId="{BBA0DF72-D6B3-4809-997A-5315ADCF38E9}" destId="{0F08192A-91B8-4338-B489-B7E585A7BF14}" srcOrd="1" destOrd="0" presId="urn:microsoft.com/office/officeart/2008/layout/LinedList"/>
    <dgm:cxn modelId="{477C210A-6657-441B-9FE9-B513D0876F58}" type="presParOf" srcId="{8349385A-37C6-45F2-8928-5C99D964EDB1}" destId="{6FE131A5-3945-426D-B3E1-CF40390CB83B}" srcOrd="2" destOrd="0" presId="urn:microsoft.com/office/officeart/2008/layout/LinedList"/>
    <dgm:cxn modelId="{FCEBD23C-CE28-48CD-9398-9A5EC417B8BD}" type="presParOf" srcId="{8349385A-37C6-45F2-8928-5C99D964EDB1}" destId="{5B2848BA-9D3C-4CA6-975F-219C53F466BE}" srcOrd="3" destOrd="0" presId="urn:microsoft.com/office/officeart/2008/layout/LinedList"/>
    <dgm:cxn modelId="{DCDB1E78-66B5-431F-8B03-8F17CDC1BCAC}" type="presParOf" srcId="{5B2848BA-9D3C-4CA6-975F-219C53F466BE}" destId="{3F8B7592-C84B-4814-A5CC-131FE74B1026}" srcOrd="0" destOrd="0" presId="urn:microsoft.com/office/officeart/2008/layout/LinedList"/>
    <dgm:cxn modelId="{AC9F7A59-5104-4277-A0B8-EAB1D0CA3C6A}" type="presParOf" srcId="{5B2848BA-9D3C-4CA6-975F-219C53F466BE}" destId="{1C719944-A206-4883-81B9-A6438BEF41D1}" srcOrd="1" destOrd="0" presId="urn:microsoft.com/office/officeart/2008/layout/LinedList"/>
    <dgm:cxn modelId="{8D12694B-76AD-4CBE-BBDB-30DFD85B30A2}" type="presParOf" srcId="{8349385A-37C6-45F2-8928-5C99D964EDB1}" destId="{7954B7AD-FCF8-48F1-9AE0-4A9C5B5A7B1A}" srcOrd="4" destOrd="0" presId="urn:microsoft.com/office/officeart/2008/layout/LinedList"/>
    <dgm:cxn modelId="{93D4AC1D-B15D-451F-988B-4CEAE896F48D}" type="presParOf" srcId="{8349385A-37C6-45F2-8928-5C99D964EDB1}" destId="{A0B4F332-1342-43F4-B0D7-792D7F266375}" srcOrd="5" destOrd="0" presId="urn:microsoft.com/office/officeart/2008/layout/LinedList"/>
    <dgm:cxn modelId="{BD56F36C-4CEE-458A-BBDF-03B6868C6357}" type="presParOf" srcId="{A0B4F332-1342-43F4-B0D7-792D7F266375}" destId="{F43A60E5-E347-43FF-BF22-13F3972E9B67}" srcOrd="0" destOrd="0" presId="urn:microsoft.com/office/officeart/2008/layout/LinedList"/>
    <dgm:cxn modelId="{A846373D-EE0A-4354-A7C0-B25F4803D403}" type="presParOf" srcId="{A0B4F332-1342-43F4-B0D7-792D7F266375}" destId="{A910FE1E-FF65-4C76-B963-C5A0A0222126}" srcOrd="1" destOrd="0" presId="urn:microsoft.com/office/officeart/2008/layout/LinedList"/>
    <dgm:cxn modelId="{5466D9C1-E708-4FA3-BD7B-5A7B05A738EE}" type="presParOf" srcId="{8349385A-37C6-45F2-8928-5C99D964EDB1}" destId="{EFA194DC-5DCD-49BB-BA50-805D680E6A59}" srcOrd="6" destOrd="0" presId="urn:microsoft.com/office/officeart/2008/layout/LinedList"/>
    <dgm:cxn modelId="{81D00E53-DF53-4602-A41F-03D4D1EF3213}" type="presParOf" srcId="{8349385A-37C6-45F2-8928-5C99D964EDB1}" destId="{130507EC-16EA-4708-8305-1F303FE35A40}" srcOrd="7" destOrd="0" presId="urn:microsoft.com/office/officeart/2008/layout/LinedList"/>
    <dgm:cxn modelId="{83F4B470-EF13-4A59-9453-D8DE7E301797}" type="presParOf" srcId="{130507EC-16EA-4708-8305-1F303FE35A40}" destId="{B868A5BC-E832-42B2-80CB-44E68F93491F}" srcOrd="0" destOrd="0" presId="urn:microsoft.com/office/officeart/2008/layout/LinedList"/>
    <dgm:cxn modelId="{6AE0B1B4-EF24-4763-AFD9-99A2E99CFC98}" type="presParOf" srcId="{130507EC-16EA-4708-8305-1F303FE35A40}" destId="{DCDBFDFC-033A-42A7-82B9-CA6D604F8A99}" srcOrd="1" destOrd="0" presId="urn:microsoft.com/office/officeart/2008/layout/LinedList"/>
    <dgm:cxn modelId="{DF308F4E-08BB-4321-876C-A7F48F94CC5A}" type="presParOf" srcId="{8349385A-37C6-45F2-8928-5C99D964EDB1}" destId="{F605166E-A2EC-4CE3-AA41-E9B41CB03F52}" srcOrd="8" destOrd="0" presId="urn:microsoft.com/office/officeart/2008/layout/LinedList"/>
    <dgm:cxn modelId="{000803C5-840C-4964-9EFE-E1FF2441131E}" type="presParOf" srcId="{8349385A-37C6-45F2-8928-5C99D964EDB1}" destId="{E924B60B-79AB-433D-9F19-D3C6CD6E9CC7}" srcOrd="9" destOrd="0" presId="urn:microsoft.com/office/officeart/2008/layout/LinedList"/>
    <dgm:cxn modelId="{E5998880-653D-4B79-9672-171D935C48CC}" type="presParOf" srcId="{E924B60B-79AB-433D-9F19-D3C6CD6E9CC7}" destId="{ABD97A60-C127-4725-894B-876A27302689}" srcOrd="0" destOrd="0" presId="urn:microsoft.com/office/officeart/2008/layout/LinedList"/>
    <dgm:cxn modelId="{A90C668F-A3C8-4862-917B-7162F7EFEF0E}" type="presParOf" srcId="{E924B60B-79AB-433D-9F19-D3C6CD6E9CC7}" destId="{76BDC562-A799-43C4-B237-36EA2049DC3A}" srcOrd="1" destOrd="0" presId="urn:microsoft.com/office/officeart/2008/layout/LinedList"/>
    <dgm:cxn modelId="{832DD22C-70F4-497C-91DA-4847F7C6CA09}" type="presParOf" srcId="{8349385A-37C6-45F2-8928-5C99D964EDB1}" destId="{2FFDFBA7-D81E-4125-B3CA-D262993561E8}" srcOrd="10" destOrd="0" presId="urn:microsoft.com/office/officeart/2008/layout/LinedList"/>
    <dgm:cxn modelId="{B44B2944-BE09-4152-B7B5-ADC889C7D79C}" type="presParOf" srcId="{8349385A-37C6-45F2-8928-5C99D964EDB1}" destId="{FB49F1B7-54AB-486E-8D32-E0760E13DA7D}" srcOrd="11" destOrd="0" presId="urn:microsoft.com/office/officeart/2008/layout/LinedList"/>
    <dgm:cxn modelId="{E55F83BB-4D0F-4727-B632-49152A9E1474}" type="presParOf" srcId="{FB49F1B7-54AB-486E-8D32-E0760E13DA7D}" destId="{3F923672-CE21-4E63-8210-9AD03EF37ED3}" srcOrd="0" destOrd="0" presId="urn:microsoft.com/office/officeart/2008/layout/LinedList"/>
    <dgm:cxn modelId="{8FC7961C-9738-4D60-8E66-6A4C046E604D}" type="presParOf" srcId="{FB49F1B7-54AB-486E-8D32-E0760E13DA7D}" destId="{13582362-5F0C-4470-A9D1-87C2323F1A0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13C545-E167-4E25-AAC1-70750B987E16}"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AC33DF18-2BED-40F9-ADBF-64F86E92CC87}">
      <dgm:prSet/>
      <dgm:spPr/>
      <dgm:t>
        <a:bodyPr/>
        <a:lstStyle/>
        <a:p>
          <a:r>
            <a:rPr lang="en-GB"/>
            <a:t>What are they?</a:t>
          </a:r>
          <a:endParaRPr lang="en-US"/>
        </a:p>
      </dgm:t>
    </dgm:pt>
    <dgm:pt modelId="{815E94F2-C5DB-4EE8-AF2F-5B0AFFA1B7E0}" type="parTrans" cxnId="{6250E936-10C9-418E-9EC3-3E2039861F12}">
      <dgm:prSet/>
      <dgm:spPr/>
      <dgm:t>
        <a:bodyPr/>
        <a:lstStyle/>
        <a:p>
          <a:endParaRPr lang="en-US"/>
        </a:p>
      </dgm:t>
    </dgm:pt>
    <dgm:pt modelId="{BD4D9911-E05B-4C60-8267-47DCE3343975}" type="sibTrans" cxnId="{6250E936-10C9-418E-9EC3-3E2039861F12}">
      <dgm:prSet/>
      <dgm:spPr/>
      <dgm:t>
        <a:bodyPr/>
        <a:lstStyle/>
        <a:p>
          <a:endParaRPr lang="en-US"/>
        </a:p>
      </dgm:t>
    </dgm:pt>
    <dgm:pt modelId="{81A8F839-B885-4198-BA96-D0094F5013B6}">
      <dgm:prSet/>
      <dgm:spPr/>
      <dgm:t>
        <a:bodyPr/>
        <a:lstStyle/>
        <a:p>
          <a:r>
            <a:rPr lang="en-GB"/>
            <a:t>Can you think of any examples?</a:t>
          </a:r>
          <a:endParaRPr lang="en-US"/>
        </a:p>
      </dgm:t>
    </dgm:pt>
    <dgm:pt modelId="{B3CBAE95-6517-43A5-84C6-478AC0E1ABAF}" type="parTrans" cxnId="{4EA5F314-3229-4FC0-A73C-DE5FFC1C9F80}">
      <dgm:prSet/>
      <dgm:spPr/>
      <dgm:t>
        <a:bodyPr/>
        <a:lstStyle/>
        <a:p>
          <a:endParaRPr lang="en-US"/>
        </a:p>
      </dgm:t>
    </dgm:pt>
    <dgm:pt modelId="{DB798848-798A-4C7F-8A31-CF4821BA5A54}" type="sibTrans" cxnId="{4EA5F314-3229-4FC0-A73C-DE5FFC1C9F80}">
      <dgm:prSet/>
      <dgm:spPr/>
      <dgm:t>
        <a:bodyPr/>
        <a:lstStyle/>
        <a:p>
          <a:endParaRPr lang="en-US"/>
        </a:p>
      </dgm:t>
    </dgm:pt>
    <dgm:pt modelId="{9085FD0A-2C89-4427-9568-36DF1ED3E182}">
      <dgm:prSet/>
      <dgm:spPr/>
      <dgm:t>
        <a:bodyPr/>
        <a:lstStyle/>
        <a:p>
          <a:r>
            <a:rPr lang="en-GB"/>
            <a:t>Why are they important?</a:t>
          </a:r>
          <a:endParaRPr lang="en-US"/>
        </a:p>
      </dgm:t>
    </dgm:pt>
    <dgm:pt modelId="{877CD30B-E22D-42BC-914E-96D3A2F449F5}" type="parTrans" cxnId="{E2043474-D506-46CA-BE7D-359EC0C6F172}">
      <dgm:prSet/>
      <dgm:spPr/>
      <dgm:t>
        <a:bodyPr/>
        <a:lstStyle/>
        <a:p>
          <a:endParaRPr lang="en-US"/>
        </a:p>
      </dgm:t>
    </dgm:pt>
    <dgm:pt modelId="{83711723-DEC9-4D11-8F83-411EE0AC71C3}" type="sibTrans" cxnId="{E2043474-D506-46CA-BE7D-359EC0C6F172}">
      <dgm:prSet/>
      <dgm:spPr/>
      <dgm:t>
        <a:bodyPr/>
        <a:lstStyle/>
        <a:p>
          <a:endParaRPr lang="en-US"/>
        </a:p>
      </dgm:t>
    </dgm:pt>
    <dgm:pt modelId="{19033FE1-C3B3-45DD-A161-8B8661195A0E}" type="pres">
      <dgm:prSet presAssocID="{2C13C545-E167-4E25-AAC1-70750B987E16}" presName="linear" presStyleCnt="0">
        <dgm:presLayoutVars>
          <dgm:dir/>
          <dgm:animLvl val="lvl"/>
          <dgm:resizeHandles val="exact"/>
        </dgm:presLayoutVars>
      </dgm:prSet>
      <dgm:spPr/>
    </dgm:pt>
    <dgm:pt modelId="{CA5D16BB-AA28-426C-85A9-DCCFA6C46C47}" type="pres">
      <dgm:prSet presAssocID="{AC33DF18-2BED-40F9-ADBF-64F86E92CC87}" presName="parentLin" presStyleCnt="0"/>
      <dgm:spPr/>
    </dgm:pt>
    <dgm:pt modelId="{265B5FAD-51DC-4676-AF98-100150A86104}" type="pres">
      <dgm:prSet presAssocID="{AC33DF18-2BED-40F9-ADBF-64F86E92CC87}" presName="parentLeftMargin" presStyleLbl="node1" presStyleIdx="0" presStyleCnt="3"/>
      <dgm:spPr/>
    </dgm:pt>
    <dgm:pt modelId="{56732622-ACA4-4CA6-A718-8CDA2510C92D}" type="pres">
      <dgm:prSet presAssocID="{AC33DF18-2BED-40F9-ADBF-64F86E92CC87}" presName="parentText" presStyleLbl="node1" presStyleIdx="0" presStyleCnt="3">
        <dgm:presLayoutVars>
          <dgm:chMax val="0"/>
          <dgm:bulletEnabled val="1"/>
        </dgm:presLayoutVars>
      </dgm:prSet>
      <dgm:spPr/>
    </dgm:pt>
    <dgm:pt modelId="{17F361B3-E9D0-43AD-9660-15F3B4F594C8}" type="pres">
      <dgm:prSet presAssocID="{AC33DF18-2BED-40F9-ADBF-64F86E92CC87}" presName="negativeSpace" presStyleCnt="0"/>
      <dgm:spPr/>
    </dgm:pt>
    <dgm:pt modelId="{F8BDA185-8311-4D0E-B307-A1E7A680E83D}" type="pres">
      <dgm:prSet presAssocID="{AC33DF18-2BED-40F9-ADBF-64F86E92CC87}" presName="childText" presStyleLbl="conFgAcc1" presStyleIdx="0" presStyleCnt="3">
        <dgm:presLayoutVars>
          <dgm:bulletEnabled val="1"/>
        </dgm:presLayoutVars>
      </dgm:prSet>
      <dgm:spPr/>
    </dgm:pt>
    <dgm:pt modelId="{FEA7CB3F-E5F7-48B8-9D7F-0DFB829446F5}" type="pres">
      <dgm:prSet presAssocID="{BD4D9911-E05B-4C60-8267-47DCE3343975}" presName="spaceBetweenRectangles" presStyleCnt="0"/>
      <dgm:spPr/>
    </dgm:pt>
    <dgm:pt modelId="{D07E9A46-0202-42E3-8EC8-CE886282B788}" type="pres">
      <dgm:prSet presAssocID="{81A8F839-B885-4198-BA96-D0094F5013B6}" presName="parentLin" presStyleCnt="0"/>
      <dgm:spPr/>
    </dgm:pt>
    <dgm:pt modelId="{65201D8E-09A0-477B-A534-CD893A6CC158}" type="pres">
      <dgm:prSet presAssocID="{81A8F839-B885-4198-BA96-D0094F5013B6}" presName="parentLeftMargin" presStyleLbl="node1" presStyleIdx="0" presStyleCnt="3"/>
      <dgm:spPr/>
    </dgm:pt>
    <dgm:pt modelId="{8A18E8CB-2AD2-447C-B1F2-95E8EEE7C6AE}" type="pres">
      <dgm:prSet presAssocID="{81A8F839-B885-4198-BA96-D0094F5013B6}" presName="parentText" presStyleLbl="node1" presStyleIdx="1" presStyleCnt="3">
        <dgm:presLayoutVars>
          <dgm:chMax val="0"/>
          <dgm:bulletEnabled val="1"/>
        </dgm:presLayoutVars>
      </dgm:prSet>
      <dgm:spPr/>
    </dgm:pt>
    <dgm:pt modelId="{5DD0B605-CA74-4804-9858-D66BF1397A61}" type="pres">
      <dgm:prSet presAssocID="{81A8F839-B885-4198-BA96-D0094F5013B6}" presName="negativeSpace" presStyleCnt="0"/>
      <dgm:spPr/>
    </dgm:pt>
    <dgm:pt modelId="{223DD722-0004-439D-82FF-88D84B95A19C}" type="pres">
      <dgm:prSet presAssocID="{81A8F839-B885-4198-BA96-D0094F5013B6}" presName="childText" presStyleLbl="conFgAcc1" presStyleIdx="1" presStyleCnt="3">
        <dgm:presLayoutVars>
          <dgm:bulletEnabled val="1"/>
        </dgm:presLayoutVars>
      </dgm:prSet>
      <dgm:spPr/>
    </dgm:pt>
    <dgm:pt modelId="{E21B24A7-1185-4A51-868B-0A3BED85D324}" type="pres">
      <dgm:prSet presAssocID="{DB798848-798A-4C7F-8A31-CF4821BA5A54}" presName="spaceBetweenRectangles" presStyleCnt="0"/>
      <dgm:spPr/>
    </dgm:pt>
    <dgm:pt modelId="{0AFF46AF-F421-45E9-9992-C4FB1669EC62}" type="pres">
      <dgm:prSet presAssocID="{9085FD0A-2C89-4427-9568-36DF1ED3E182}" presName="parentLin" presStyleCnt="0"/>
      <dgm:spPr/>
    </dgm:pt>
    <dgm:pt modelId="{5651EA23-06B4-4D1A-891B-BAA279C2B876}" type="pres">
      <dgm:prSet presAssocID="{9085FD0A-2C89-4427-9568-36DF1ED3E182}" presName="parentLeftMargin" presStyleLbl="node1" presStyleIdx="1" presStyleCnt="3"/>
      <dgm:spPr/>
    </dgm:pt>
    <dgm:pt modelId="{D6305EBB-77F2-4128-8381-CDAE43511A20}" type="pres">
      <dgm:prSet presAssocID="{9085FD0A-2C89-4427-9568-36DF1ED3E182}" presName="parentText" presStyleLbl="node1" presStyleIdx="2" presStyleCnt="3">
        <dgm:presLayoutVars>
          <dgm:chMax val="0"/>
          <dgm:bulletEnabled val="1"/>
        </dgm:presLayoutVars>
      </dgm:prSet>
      <dgm:spPr/>
    </dgm:pt>
    <dgm:pt modelId="{EC756EA4-CBF9-4AAE-BC78-C27E3727D412}" type="pres">
      <dgm:prSet presAssocID="{9085FD0A-2C89-4427-9568-36DF1ED3E182}" presName="negativeSpace" presStyleCnt="0"/>
      <dgm:spPr/>
    </dgm:pt>
    <dgm:pt modelId="{27E06532-5443-46F0-ABC1-6A90DF743401}" type="pres">
      <dgm:prSet presAssocID="{9085FD0A-2C89-4427-9568-36DF1ED3E182}" presName="childText" presStyleLbl="conFgAcc1" presStyleIdx="2" presStyleCnt="3">
        <dgm:presLayoutVars>
          <dgm:bulletEnabled val="1"/>
        </dgm:presLayoutVars>
      </dgm:prSet>
      <dgm:spPr/>
    </dgm:pt>
  </dgm:ptLst>
  <dgm:cxnLst>
    <dgm:cxn modelId="{4EA5F314-3229-4FC0-A73C-DE5FFC1C9F80}" srcId="{2C13C545-E167-4E25-AAC1-70750B987E16}" destId="{81A8F839-B885-4198-BA96-D0094F5013B6}" srcOrd="1" destOrd="0" parTransId="{B3CBAE95-6517-43A5-84C6-478AC0E1ABAF}" sibTransId="{DB798848-798A-4C7F-8A31-CF4821BA5A54}"/>
    <dgm:cxn modelId="{7FBA7925-7EC0-46D2-86AE-27B72D9FE949}" type="presOf" srcId="{81A8F839-B885-4198-BA96-D0094F5013B6}" destId="{8A18E8CB-2AD2-447C-B1F2-95E8EEE7C6AE}" srcOrd="1" destOrd="0" presId="urn:microsoft.com/office/officeart/2005/8/layout/list1"/>
    <dgm:cxn modelId="{D512A82A-9972-4D39-9558-346DC7906EE7}" type="presOf" srcId="{AC33DF18-2BED-40F9-ADBF-64F86E92CC87}" destId="{265B5FAD-51DC-4676-AF98-100150A86104}" srcOrd="0" destOrd="0" presId="urn:microsoft.com/office/officeart/2005/8/layout/list1"/>
    <dgm:cxn modelId="{B96E2E2D-3543-4199-968B-C828FC934BE8}" type="presOf" srcId="{81A8F839-B885-4198-BA96-D0094F5013B6}" destId="{65201D8E-09A0-477B-A534-CD893A6CC158}" srcOrd="0" destOrd="0" presId="urn:microsoft.com/office/officeart/2005/8/layout/list1"/>
    <dgm:cxn modelId="{6250E936-10C9-418E-9EC3-3E2039861F12}" srcId="{2C13C545-E167-4E25-AAC1-70750B987E16}" destId="{AC33DF18-2BED-40F9-ADBF-64F86E92CC87}" srcOrd="0" destOrd="0" parTransId="{815E94F2-C5DB-4EE8-AF2F-5B0AFFA1B7E0}" sibTransId="{BD4D9911-E05B-4C60-8267-47DCE3343975}"/>
    <dgm:cxn modelId="{39DA6D64-43A7-48D0-90B6-96E52738288F}" type="presOf" srcId="{AC33DF18-2BED-40F9-ADBF-64F86E92CC87}" destId="{56732622-ACA4-4CA6-A718-8CDA2510C92D}" srcOrd="1" destOrd="0" presId="urn:microsoft.com/office/officeart/2005/8/layout/list1"/>
    <dgm:cxn modelId="{E2043474-D506-46CA-BE7D-359EC0C6F172}" srcId="{2C13C545-E167-4E25-AAC1-70750B987E16}" destId="{9085FD0A-2C89-4427-9568-36DF1ED3E182}" srcOrd="2" destOrd="0" parTransId="{877CD30B-E22D-42BC-914E-96D3A2F449F5}" sibTransId="{83711723-DEC9-4D11-8F83-411EE0AC71C3}"/>
    <dgm:cxn modelId="{3042EC85-FA75-444E-B42F-0C8C19B3F1B4}" type="presOf" srcId="{9085FD0A-2C89-4427-9568-36DF1ED3E182}" destId="{D6305EBB-77F2-4128-8381-CDAE43511A20}" srcOrd="1" destOrd="0" presId="urn:microsoft.com/office/officeart/2005/8/layout/list1"/>
    <dgm:cxn modelId="{2770E694-7535-4592-A34F-CD0A119FD00B}" type="presOf" srcId="{2C13C545-E167-4E25-AAC1-70750B987E16}" destId="{19033FE1-C3B3-45DD-A161-8B8661195A0E}" srcOrd="0" destOrd="0" presId="urn:microsoft.com/office/officeart/2005/8/layout/list1"/>
    <dgm:cxn modelId="{7F3C01D6-6D16-4CD6-A485-BAF83EAEA58C}" type="presOf" srcId="{9085FD0A-2C89-4427-9568-36DF1ED3E182}" destId="{5651EA23-06B4-4D1A-891B-BAA279C2B876}" srcOrd="0" destOrd="0" presId="urn:microsoft.com/office/officeart/2005/8/layout/list1"/>
    <dgm:cxn modelId="{C30CAEDA-E7AA-4D87-A1B4-30F2F4C219FF}" type="presParOf" srcId="{19033FE1-C3B3-45DD-A161-8B8661195A0E}" destId="{CA5D16BB-AA28-426C-85A9-DCCFA6C46C47}" srcOrd="0" destOrd="0" presId="urn:microsoft.com/office/officeart/2005/8/layout/list1"/>
    <dgm:cxn modelId="{17D75352-B24B-4D4A-9F56-EF70BB939B0C}" type="presParOf" srcId="{CA5D16BB-AA28-426C-85A9-DCCFA6C46C47}" destId="{265B5FAD-51DC-4676-AF98-100150A86104}" srcOrd="0" destOrd="0" presId="urn:microsoft.com/office/officeart/2005/8/layout/list1"/>
    <dgm:cxn modelId="{4F28C6C5-5894-4B43-A8D0-E0F826C52192}" type="presParOf" srcId="{CA5D16BB-AA28-426C-85A9-DCCFA6C46C47}" destId="{56732622-ACA4-4CA6-A718-8CDA2510C92D}" srcOrd="1" destOrd="0" presId="urn:microsoft.com/office/officeart/2005/8/layout/list1"/>
    <dgm:cxn modelId="{A8A7EF27-A0BD-4CF2-AD06-9FCEFE5A44DF}" type="presParOf" srcId="{19033FE1-C3B3-45DD-A161-8B8661195A0E}" destId="{17F361B3-E9D0-43AD-9660-15F3B4F594C8}" srcOrd="1" destOrd="0" presId="urn:microsoft.com/office/officeart/2005/8/layout/list1"/>
    <dgm:cxn modelId="{006E440C-C413-41A1-AB4A-F7558C1B64F1}" type="presParOf" srcId="{19033FE1-C3B3-45DD-A161-8B8661195A0E}" destId="{F8BDA185-8311-4D0E-B307-A1E7A680E83D}" srcOrd="2" destOrd="0" presId="urn:microsoft.com/office/officeart/2005/8/layout/list1"/>
    <dgm:cxn modelId="{2305EF2E-FD55-418C-8B30-BF5B453420F3}" type="presParOf" srcId="{19033FE1-C3B3-45DD-A161-8B8661195A0E}" destId="{FEA7CB3F-E5F7-48B8-9D7F-0DFB829446F5}" srcOrd="3" destOrd="0" presId="urn:microsoft.com/office/officeart/2005/8/layout/list1"/>
    <dgm:cxn modelId="{3998FF20-A027-4687-8EF6-27C79D6BD1B5}" type="presParOf" srcId="{19033FE1-C3B3-45DD-A161-8B8661195A0E}" destId="{D07E9A46-0202-42E3-8EC8-CE886282B788}" srcOrd="4" destOrd="0" presId="urn:microsoft.com/office/officeart/2005/8/layout/list1"/>
    <dgm:cxn modelId="{D1F6490A-50C7-4E97-86C5-70635BF88F19}" type="presParOf" srcId="{D07E9A46-0202-42E3-8EC8-CE886282B788}" destId="{65201D8E-09A0-477B-A534-CD893A6CC158}" srcOrd="0" destOrd="0" presId="urn:microsoft.com/office/officeart/2005/8/layout/list1"/>
    <dgm:cxn modelId="{0B3B7029-6214-4110-B7F5-D113A71ED113}" type="presParOf" srcId="{D07E9A46-0202-42E3-8EC8-CE886282B788}" destId="{8A18E8CB-2AD2-447C-B1F2-95E8EEE7C6AE}" srcOrd="1" destOrd="0" presId="urn:microsoft.com/office/officeart/2005/8/layout/list1"/>
    <dgm:cxn modelId="{12B2BD90-70F9-4710-AD8B-3B937CC48466}" type="presParOf" srcId="{19033FE1-C3B3-45DD-A161-8B8661195A0E}" destId="{5DD0B605-CA74-4804-9858-D66BF1397A61}" srcOrd="5" destOrd="0" presId="urn:microsoft.com/office/officeart/2005/8/layout/list1"/>
    <dgm:cxn modelId="{359D5652-3933-41DD-BDA7-23C06BF00A0A}" type="presParOf" srcId="{19033FE1-C3B3-45DD-A161-8B8661195A0E}" destId="{223DD722-0004-439D-82FF-88D84B95A19C}" srcOrd="6" destOrd="0" presId="urn:microsoft.com/office/officeart/2005/8/layout/list1"/>
    <dgm:cxn modelId="{A33AB821-A932-40AE-9B81-ADB5372D5757}" type="presParOf" srcId="{19033FE1-C3B3-45DD-A161-8B8661195A0E}" destId="{E21B24A7-1185-4A51-868B-0A3BED85D324}" srcOrd="7" destOrd="0" presId="urn:microsoft.com/office/officeart/2005/8/layout/list1"/>
    <dgm:cxn modelId="{DA8EE941-1C80-4E08-B453-E86531992622}" type="presParOf" srcId="{19033FE1-C3B3-45DD-A161-8B8661195A0E}" destId="{0AFF46AF-F421-45E9-9992-C4FB1669EC62}" srcOrd="8" destOrd="0" presId="urn:microsoft.com/office/officeart/2005/8/layout/list1"/>
    <dgm:cxn modelId="{DF239EDB-FFE7-422B-B060-4701B57CA80F}" type="presParOf" srcId="{0AFF46AF-F421-45E9-9992-C4FB1669EC62}" destId="{5651EA23-06B4-4D1A-891B-BAA279C2B876}" srcOrd="0" destOrd="0" presId="urn:microsoft.com/office/officeart/2005/8/layout/list1"/>
    <dgm:cxn modelId="{0B6749E7-DB20-41C6-88E5-783FB8ED86E3}" type="presParOf" srcId="{0AFF46AF-F421-45E9-9992-C4FB1669EC62}" destId="{D6305EBB-77F2-4128-8381-CDAE43511A20}" srcOrd="1" destOrd="0" presId="urn:microsoft.com/office/officeart/2005/8/layout/list1"/>
    <dgm:cxn modelId="{3071063F-2EC8-417E-8E8C-D96A72F0AABF}" type="presParOf" srcId="{19033FE1-C3B3-45DD-A161-8B8661195A0E}" destId="{EC756EA4-CBF9-4AAE-BC78-C27E3727D412}" srcOrd="9" destOrd="0" presId="urn:microsoft.com/office/officeart/2005/8/layout/list1"/>
    <dgm:cxn modelId="{73408543-F81F-4308-B55D-5829766B924F}" type="presParOf" srcId="{19033FE1-C3B3-45DD-A161-8B8661195A0E}" destId="{27E06532-5443-46F0-ABC1-6A90DF743401}"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755219-B44F-4869-B325-74CE91BA8B8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7AEEF30-A692-4F07-928F-220B28E24CC4}">
      <dgm:prSet/>
      <dgm:spPr/>
      <dgm:t>
        <a:bodyPr/>
        <a:lstStyle/>
        <a:p>
          <a:r>
            <a:rPr lang="en-GB"/>
            <a:t>Introduced to UK police forces in the early 2000s, with a more significant rollout occurring from 2014 onwards. </a:t>
          </a:r>
          <a:endParaRPr lang="en-US"/>
        </a:p>
      </dgm:t>
    </dgm:pt>
    <dgm:pt modelId="{EC7938AA-3BF6-426C-A95A-AD1063296890}" type="parTrans" cxnId="{41F95292-BA03-4381-A824-9B3878473540}">
      <dgm:prSet/>
      <dgm:spPr/>
      <dgm:t>
        <a:bodyPr/>
        <a:lstStyle/>
        <a:p>
          <a:endParaRPr lang="en-US"/>
        </a:p>
      </dgm:t>
    </dgm:pt>
    <dgm:pt modelId="{4701EF77-2FBD-45EB-ABB8-175894A41BE0}" type="sibTrans" cxnId="{41F95292-BA03-4381-A824-9B3878473540}">
      <dgm:prSet/>
      <dgm:spPr/>
      <dgm:t>
        <a:bodyPr/>
        <a:lstStyle/>
        <a:p>
          <a:endParaRPr lang="en-US"/>
        </a:p>
      </dgm:t>
    </dgm:pt>
    <dgm:pt modelId="{08EB6BA8-021E-4F23-93DE-DA6F575F39CB}">
      <dgm:prSet/>
      <dgm:spPr/>
      <dgm:t>
        <a:bodyPr/>
        <a:lstStyle/>
        <a:p>
          <a:r>
            <a:rPr lang="en-GB"/>
            <a:t>The Metropolitan Police Service (MPS) began widespread deployment in 2016, making it one of the largest programs of its kind. </a:t>
          </a:r>
          <a:endParaRPr lang="en-US"/>
        </a:p>
      </dgm:t>
    </dgm:pt>
    <dgm:pt modelId="{5574B005-3AA9-4343-978B-C6166C7CB196}" type="parTrans" cxnId="{9F36728B-8C38-4A57-ABDC-BD4EB05A0A2B}">
      <dgm:prSet/>
      <dgm:spPr/>
      <dgm:t>
        <a:bodyPr/>
        <a:lstStyle/>
        <a:p>
          <a:endParaRPr lang="en-US"/>
        </a:p>
      </dgm:t>
    </dgm:pt>
    <dgm:pt modelId="{91C0D2C1-0471-46CA-945B-6692CF208962}" type="sibTrans" cxnId="{9F36728B-8C38-4A57-ABDC-BD4EB05A0A2B}">
      <dgm:prSet/>
      <dgm:spPr/>
      <dgm:t>
        <a:bodyPr/>
        <a:lstStyle/>
        <a:p>
          <a:endParaRPr lang="en-US"/>
        </a:p>
      </dgm:t>
    </dgm:pt>
    <dgm:pt modelId="{257E3138-76D2-46C1-A555-4478F38BF8B7}">
      <dgm:prSet/>
      <dgm:spPr/>
      <dgm:t>
        <a:bodyPr/>
        <a:lstStyle/>
        <a:p>
          <a:r>
            <a:rPr lang="en-GB"/>
            <a:t>BWCs aim to increase transparency, improve evidence collection, and enhance officer and public safety.</a:t>
          </a:r>
          <a:endParaRPr lang="en-US"/>
        </a:p>
      </dgm:t>
    </dgm:pt>
    <dgm:pt modelId="{91C12744-5231-474A-A8D3-5CE384D3CCEE}" type="parTrans" cxnId="{FA7FECD1-F7E6-47C1-8832-37DAE094477D}">
      <dgm:prSet/>
      <dgm:spPr/>
      <dgm:t>
        <a:bodyPr/>
        <a:lstStyle/>
        <a:p>
          <a:endParaRPr lang="en-US"/>
        </a:p>
      </dgm:t>
    </dgm:pt>
    <dgm:pt modelId="{0481CFFA-2A26-4EF7-9BE8-BF10935984D3}" type="sibTrans" cxnId="{FA7FECD1-F7E6-47C1-8832-37DAE094477D}">
      <dgm:prSet/>
      <dgm:spPr/>
      <dgm:t>
        <a:bodyPr/>
        <a:lstStyle/>
        <a:p>
          <a:endParaRPr lang="en-US"/>
        </a:p>
      </dgm:t>
    </dgm:pt>
    <dgm:pt modelId="{7B33CB73-2A0B-41B1-8557-921167566A5B}" type="pres">
      <dgm:prSet presAssocID="{CA755219-B44F-4869-B325-74CE91BA8B8D}" presName="vert0" presStyleCnt="0">
        <dgm:presLayoutVars>
          <dgm:dir/>
          <dgm:animOne val="branch"/>
          <dgm:animLvl val="lvl"/>
        </dgm:presLayoutVars>
      </dgm:prSet>
      <dgm:spPr/>
    </dgm:pt>
    <dgm:pt modelId="{857A21A4-03D0-464A-9E4D-E970F172564B}" type="pres">
      <dgm:prSet presAssocID="{67AEEF30-A692-4F07-928F-220B28E24CC4}" presName="thickLine" presStyleLbl="alignNode1" presStyleIdx="0" presStyleCnt="3"/>
      <dgm:spPr/>
    </dgm:pt>
    <dgm:pt modelId="{7B91C342-7F69-4241-AF19-52CBEB91CB5D}" type="pres">
      <dgm:prSet presAssocID="{67AEEF30-A692-4F07-928F-220B28E24CC4}" presName="horz1" presStyleCnt="0"/>
      <dgm:spPr/>
    </dgm:pt>
    <dgm:pt modelId="{6DFB9D08-78A3-4AF5-8BDD-DFFBA660C244}" type="pres">
      <dgm:prSet presAssocID="{67AEEF30-A692-4F07-928F-220B28E24CC4}" presName="tx1" presStyleLbl="revTx" presStyleIdx="0" presStyleCnt="3"/>
      <dgm:spPr/>
    </dgm:pt>
    <dgm:pt modelId="{04EE2E4F-0099-4A38-BEB2-AD39D780D4A8}" type="pres">
      <dgm:prSet presAssocID="{67AEEF30-A692-4F07-928F-220B28E24CC4}" presName="vert1" presStyleCnt="0"/>
      <dgm:spPr/>
    </dgm:pt>
    <dgm:pt modelId="{2F1C7BBA-49BF-464C-A7FC-AA95FD3754B2}" type="pres">
      <dgm:prSet presAssocID="{08EB6BA8-021E-4F23-93DE-DA6F575F39CB}" presName="thickLine" presStyleLbl="alignNode1" presStyleIdx="1" presStyleCnt="3"/>
      <dgm:spPr/>
    </dgm:pt>
    <dgm:pt modelId="{48BFB1BE-BD21-493E-B1C7-C9F8E6FCC025}" type="pres">
      <dgm:prSet presAssocID="{08EB6BA8-021E-4F23-93DE-DA6F575F39CB}" presName="horz1" presStyleCnt="0"/>
      <dgm:spPr/>
    </dgm:pt>
    <dgm:pt modelId="{E1891EF8-C0CF-4349-8C54-6FCF2719D0D7}" type="pres">
      <dgm:prSet presAssocID="{08EB6BA8-021E-4F23-93DE-DA6F575F39CB}" presName="tx1" presStyleLbl="revTx" presStyleIdx="1" presStyleCnt="3"/>
      <dgm:spPr/>
    </dgm:pt>
    <dgm:pt modelId="{AB794528-D023-4B2F-9D88-A0DD9C8F0643}" type="pres">
      <dgm:prSet presAssocID="{08EB6BA8-021E-4F23-93DE-DA6F575F39CB}" presName="vert1" presStyleCnt="0"/>
      <dgm:spPr/>
    </dgm:pt>
    <dgm:pt modelId="{730C9470-5515-4C10-937B-459B3007DF77}" type="pres">
      <dgm:prSet presAssocID="{257E3138-76D2-46C1-A555-4478F38BF8B7}" presName="thickLine" presStyleLbl="alignNode1" presStyleIdx="2" presStyleCnt="3"/>
      <dgm:spPr/>
    </dgm:pt>
    <dgm:pt modelId="{7E9418A8-D172-4A45-83C1-798FF5A975E8}" type="pres">
      <dgm:prSet presAssocID="{257E3138-76D2-46C1-A555-4478F38BF8B7}" presName="horz1" presStyleCnt="0"/>
      <dgm:spPr/>
    </dgm:pt>
    <dgm:pt modelId="{1E34B849-8F65-4E40-B12C-B01F9ADC5787}" type="pres">
      <dgm:prSet presAssocID="{257E3138-76D2-46C1-A555-4478F38BF8B7}" presName="tx1" presStyleLbl="revTx" presStyleIdx="2" presStyleCnt="3"/>
      <dgm:spPr/>
    </dgm:pt>
    <dgm:pt modelId="{EEB82D75-F369-4B1A-91E4-3BF3A6B8778F}" type="pres">
      <dgm:prSet presAssocID="{257E3138-76D2-46C1-A555-4478F38BF8B7}" presName="vert1" presStyleCnt="0"/>
      <dgm:spPr/>
    </dgm:pt>
  </dgm:ptLst>
  <dgm:cxnLst>
    <dgm:cxn modelId="{DF46E912-EE6B-46B0-952F-6FBB74B44A5F}" type="presOf" srcId="{CA755219-B44F-4869-B325-74CE91BA8B8D}" destId="{7B33CB73-2A0B-41B1-8557-921167566A5B}" srcOrd="0" destOrd="0" presId="urn:microsoft.com/office/officeart/2008/layout/LinedList"/>
    <dgm:cxn modelId="{9B89826F-11FD-4A61-9E38-8E539D6E099F}" type="presOf" srcId="{08EB6BA8-021E-4F23-93DE-DA6F575F39CB}" destId="{E1891EF8-C0CF-4349-8C54-6FCF2719D0D7}" srcOrd="0" destOrd="0" presId="urn:microsoft.com/office/officeart/2008/layout/LinedList"/>
    <dgm:cxn modelId="{62667C7F-A190-437C-B864-77E9AB66F2B9}" type="presOf" srcId="{67AEEF30-A692-4F07-928F-220B28E24CC4}" destId="{6DFB9D08-78A3-4AF5-8BDD-DFFBA660C244}" srcOrd="0" destOrd="0" presId="urn:microsoft.com/office/officeart/2008/layout/LinedList"/>
    <dgm:cxn modelId="{9F36728B-8C38-4A57-ABDC-BD4EB05A0A2B}" srcId="{CA755219-B44F-4869-B325-74CE91BA8B8D}" destId="{08EB6BA8-021E-4F23-93DE-DA6F575F39CB}" srcOrd="1" destOrd="0" parTransId="{5574B005-3AA9-4343-978B-C6166C7CB196}" sibTransId="{91C0D2C1-0471-46CA-945B-6692CF208962}"/>
    <dgm:cxn modelId="{41F95292-BA03-4381-A824-9B3878473540}" srcId="{CA755219-B44F-4869-B325-74CE91BA8B8D}" destId="{67AEEF30-A692-4F07-928F-220B28E24CC4}" srcOrd="0" destOrd="0" parTransId="{EC7938AA-3BF6-426C-A95A-AD1063296890}" sibTransId="{4701EF77-2FBD-45EB-ABB8-175894A41BE0}"/>
    <dgm:cxn modelId="{EB4409B5-3E9D-46B0-9988-22F6C2F61033}" type="presOf" srcId="{257E3138-76D2-46C1-A555-4478F38BF8B7}" destId="{1E34B849-8F65-4E40-B12C-B01F9ADC5787}" srcOrd="0" destOrd="0" presId="urn:microsoft.com/office/officeart/2008/layout/LinedList"/>
    <dgm:cxn modelId="{FA7FECD1-F7E6-47C1-8832-37DAE094477D}" srcId="{CA755219-B44F-4869-B325-74CE91BA8B8D}" destId="{257E3138-76D2-46C1-A555-4478F38BF8B7}" srcOrd="2" destOrd="0" parTransId="{91C12744-5231-474A-A8D3-5CE384D3CCEE}" sibTransId="{0481CFFA-2A26-4EF7-9BE8-BF10935984D3}"/>
    <dgm:cxn modelId="{F1E626AA-CE8C-4478-8FD1-9239AEEB19E7}" type="presParOf" srcId="{7B33CB73-2A0B-41B1-8557-921167566A5B}" destId="{857A21A4-03D0-464A-9E4D-E970F172564B}" srcOrd="0" destOrd="0" presId="urn:microsoft.com/office/officeart/2008/layout/LinedList"/>
    <dgm:cxn modelId="{D74E7F4A-B848-438E-B493-4151A3C75D7F}" type="presParOf" srcId="{7B33CB73-2A0B-41B1-8557-921167566A5B}" destId="{7B91C342-7F69-4241-AF19-52CBEB91CB5D}" srcOrd="1" destOrd="0" presId="urn:microsoft.com/office/officeart/2008/layout/LinedList"/>
    <dgm:cxn modelId="{ECB8F73D-E5B1-4202-911A-69455E76C649}" type="presParOf" srcId="{7B91C342-7F69-4241-AF19-52CBEB91CB5D}" destId="{6DFB9D08-78A3-4AF5-8BDD-DFFBA660C244}" srcOrd="0" destOrd="0" presId="urn:microsoft.com/office/officeart/2008/layout/LinedList"/>
    <dgm:cxn modelId="{2BF8A783-8660-4B49-9F7E-AAE72A102D1F}" type="presParOf" srcId="{7B91C342-7F69-4241-AF19-52CBEB91CB5D}" destId="{04EE2E4F-0099-4A38-BEB2-AD39D780D4A8}" srcOrd="1" destOrd="0" presId="urn:microsoft.com/office/officeart/2008/layout/LinedList"/>
    <dgm:cxn modelId="{FA94B908-4B90-4558-8C6D-E9797FFA61C0}" type="presParOf" srcId="{7B33CB73-2A0B-41B1-8557-921167566A5B}" destId="{2F1C7BBA-49BF-464C-A7FC-AA95FD3754B2}" srcOrd="2" destOrd="0" presId="urn:microsoft.com/office/officeart/2008/layout/LinedList"/>
    <dgm:cxn modelId="{D723AB79-74B1-4B06-B62E-EBB33A306F8B}" type="presParOf" srcId="{7B33CB73-2A0B-41B1-8557-921167566A5B}" destId="{48BFB1BE-BD21-493E-B1C7-C9F8E6FCC025}" srcOrd="3" destOrd="0" presId="urn:microsoft.com/office/officeart/2008/layout/LinedList"/>
    <dgm:cxn modelId="{3BFDD11F-EE67-47FE-910D-AA0C76005002}" type="presParOf" srcId="{48BFB1BE-BD21-493E-B1C7-C9F8E6FCC025}" destId="{E1891EF8-C0CF-4349-8C54-6FCF2719D0D7}" srcOrd="0" destOrd="0" presId="urn:microsoft.com/office/officeart/2008/layout/LinedList"/>
    <dgm:cxn modelId="{E92E5A47-3FED-4FDD-AC2B-00ABC8B66080}" type="presParOf" srcId="{48BFB1BE-BD21-493E-B1C7-C9F8E6FCC025}" destId="{AB794528-D023-4B2F-9D88-A0DD9C8F0643}" srcOrd="1" destOrd="0" presId="urn:microsoft.com/office/officeart/2008/layout/LinedList"/>
    <dgm:cxn modelId="{39EC210A-8295-448C-9529-625FF36CEE10}" type="presParOf" srcId="{7B33CB73-2A0B-41B1-8557-921167566A5B}" destId="{730C9470-5515-4C10-937B-459B3007DF77}" srcOrd="4" destOrd="0" presId="urn:microsoft.com/office/officeart/2008/layout/LinedList"/>
    <dgm:cxn modelId="{F76DBBBB-176F-4C48-A92F-8F563D801292}" type="presParOf" srcId="{7B33CB73-2A0B-41B1-8557-921167566A5B}" destId="{7E9418A8-D172-4A45-83C1-798FF5A975E8}" srcOrd="5" destOrd="0" presId="urn:microsoft.com/office/officeart/2008/layout/LinedList"/>
    <dgm:cxn modelId="{9632820E-D019-4AA6-AC54-3ED4C9C9D9F6}" type="presParOf" srcId="{7E9418A8-D172-4A45-83C1-798FF5A975E8}" destId="{1E34B849-8F65-4E40-B12C-B01F9ADC5787}" srcOrd="0" destOrd="0" presId="urn:microsoft.com/office/officeart/2008/layout/LinedList"/>
    <dgm:cxn modelId="{04F4D219-57E9-4D51-9D6D-ADD59C116AAA}" type="presParOf" srcId="{7E9418A8-D172-4A45-83C1-798FF5A975E8}" destId="{EEB82D75-F369-4B1A-91E4-3BF3A6B877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27E2FB-C7E5-4DD1-A8CF-793F0D558EA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003EF48-35D1-412E-BA43-70AF16D89469}">
      <dgm:prSet/>
      <dgm:spPr/>
      <dgm:t>
        <a:bodyPr/>
        <a:lstStyle/>
        <a:p>
          <a:r>
            <a:rPr lang="en-GB" b="1"/>
            <a:t>Reduction in Complaints</a:t>
          </a:r>
          <a:r>
            <a:rPr lang="en-GB"/>
            <a:t>: A study by the College of Policing found that complaints against officers wearing BWCs dropped by 93%.</a:t>
          </a:r>
          <a:endParaRPr lang="en-US"/>
        </a:p>
      </dgm:t>
    </dgm:pt>
    <dgm:pt modelId="{A226261A-9C20-422C-8619-EAB2A7213F4E}" type="parTrans" cxnId="{4A353E8F-8553-451B-9351-E1F42D615CA7}">
      <dgm:prSet/>
      <dgm:spPr/>
      <dgm:t>
        <a:bodyPr/>
        <a:lstStyle/>
        <a:p>
          <a:endParaRPr lang="en-US"/>
        </a:p>
      </dgm:t>
    </dgm:pt>
    <dgm:pt modelId="{FB70BA7B-90B6-457A-A59C-BD234F6D28C8}" type="sibTrans" cxnId="{4A353E8F-8553-451B-9351-E1F42D615CA7}">
      <dgm:prSet/>
      <dgm:spPr/>
      <dgm:t>
        <a:bodyPr/>
        <a:lstStyle/>
        <a:p>
          <a:endParaRPr lang="en-US"/>
        </a:p>
      </dgm:t>
    </dgm:pt>
    <dgm:pt modelId="{948B512A-6C03-467A-BE10-3687A10AAB85}">
      <dgm:prSet/>
      <dgm:spPr/>
      <dgm:t>
        <a:bodyPr/>
        <a:lstStyle/>
        <a:p>
          <a:r>
            <a:rPr lang="en-GB" b="1"/>
            <a:t>Decreased Use of Force</a:t>
          </a:r>
          <a:r>
            <a:rPr lang="en-GB"/>
            <a:t>: Studies suggest that BWCs encourage de-escalation, leading to a reduction in the use of force by officers.</a:t>
          </a:r>
          <a:endParaRPr lang="en-US"/>
        </a:p>
      </dgm:t>
    </dgm:pt>
    <dgm:pt modelId="{56520B2A-19FC-4B89-95D0-492396CEAD06}" type="parTrans" cxnId="{DBA957E8-9597-49BF-93E3-87B18C9E7861}">
      <dgm:prSet/>
      <dgm:spPr/>
      <dgm:t>
        <a:bodyPr/>
        <a:lstStyle/>
        <a:p>
          <a:endParaRPr lang="en-US"/>
        </a:p>
      </dgm:t>
    </dgm:pt>
    <dgm:pt modelId="{17AB95E3-C3F6-4FA0-A1C5-1D39636C0FBF}" type="sibTrans" cxnId="{DBA957E8-9597-49BF-93E3-87B18C9E7861}">
      <dgm:prSet/>
      <dgm:spPr/>
      <dgm:t>
        <a:bodyPr/>
        <a:lstStyle/>
        <a:p>
          <a:endParaRPr lang="en-US"/>
        </a:p>
      </dgm:t>
    </dgm:pt>
    <dgm:pt modelId="{20CC253A-A8D4-44EC-B7A5-162175A10AAD}">
      <dgm:prSet/>
      <dgm:spPr/>
      <dgm:t>
        <a:bodyPr/>
        <a:lstStyle/>
        <a:p>
          <a:r>
            <a:rPr lang="en-GB" b="1"/>
            <a:t>Improved Conviction Rates</a:t>
          </a:r>
          <a:r>
            <a:rPr lang="en-GB"/>
            <a:t>: BWC footage provides crucial evidence in court, leading to more successful prosecutions.</a:t>
          </a:r>
          <a:endParaRPr lang="en-US"/>
        </a:p>
      </dgm:t>
    </dgm:pt>
    <dgm:pt modelId="{B7B5D7E9-391D-4309-86CA-C02D28F65135}" type="parTrans" cxnId="{B93F33CE-146C-4E8D-8356-A637E8C69111}">
      <dgm:prSet/>
      <dgm:spPr/>
      <dgm:t>
        <a:bodyPr/>
        <a:lstStyle/>
        <a:p>
          <a:endParaRPr lang="en-US"/>
        </a:p>
      </dgm:t>
    </dgm:pt>
    <dgm:pt modelId="{1A80806C-C176-4BA1-BBC9-31EA7DF92F3D}" type="sibTrans" cxnId="{B93F33CE-146C-4E8D-8356-A637E8C69111}">
      <dgm:prSet/>
      <dgm:spPr/>
      <dgm:t>
        <a:bodyPr/>
        <a:lstStyle/>
        <a:p>
          <a:endParaRPr lang="en-US"/>
        </a:p>
      </dgm:t>
    </dgm:pt>
    <dgm:pt modelId="{30D49A0E-D6A5-444A-A1ED-AE18B43D30DB}">
      <dgm:prSet/>
      <dgm:spPr/>
      <dgm:t>
        <a:bodyPr/>
        <a:lstStyle/>
        <a:p>
          <a:r>
            <a:rPr lang="en-GB" b="1"/>
            <a:t>Increased Public Trust</a:t>
          </a:r>
          <a:r>
            <a:rPr lang="en-GB"/>
            <a:t>: The presence of BWCs can enhance public confidence in policing by ensuring accountability.</a:t>
          </a:r>
          <a:endParaRPr lang="en-US"/>
        </a:p>
      </dgm:t>
    </dgm:pt>
    <dgm:pt modelId="{E3861AEE-3CD7-4585-BF27-4EA4F2ACB1BC}" type="parTrans" cxnId="{C11F039D-48B8-46BC-A049-5D72A9AD2529}">
      <dgm:prSet/>
      <dgm:spPr/>
      <dgm:t>
        <a:bodyPr/>
        <a:lstStyle/>
        <a:p>
          <a:endParaRPr lang="en-US"/>
        </a:p>
      </dgm:t>
    </dgm:pt>
    <dgm:pt modelId="{A4A7746C-BC27-4F84-8DAD-E3D74B133651}" type="sibTrans" cxnId="{C11F039D-48B8-46BC-A049-5D72A9AD2529}">
      <dgm:prSet/>
      <dgm:spPr/>
      <dgm:t>
        <a:bodyPr/>
        <a:lstStyle/>
        <a:p>
          <a:endParaRPr lang="en-US"/>
        </a:p>
      </dgm:t>
    </dgm:pt>
    <dgm:pt modelId="{7263487C-3B3A-4048-A8B0-7637A9430599}" type="pres">
      <dgm:prSet presAssocID="{2C27E2FB-C7E5-4DD1-A8CF-793F0D558EA1}" presName="linear" presStyleCnt="0">
        <dgm:presLayoutVars>
          <dgm:animLvl val="lvl"/>
          <dgm:resizeHandles val="exact"/>
        </dgm:presLayoutVars>
      </dgm:prSet>
      <dgm:spPr/>
    </dgm:pt>
    <dgm:pt modelId="{E305206A-A70D-4A56-A0CE-EF86A495FD2B}" type="pres">
      <dgm:prSet presAssocID="{F003EF48-35D1-412E-BA43-70AF16D89469}" presName="parentText" presStyleLbl="node1" presStyleIdx="0" presStyleCnt="4">
        <dgm:presLayoutVars>
          <dgm:chMax val="0"/>
          <dgm:bulletEnabled val="1"/>
        </dgm:presLayoutVars>
      </dgm:prSet>
      <dgm:spPr/>
    </dgm:pt>
    <dgm:pt modelId="{90A80726-859D-418D-804B-50EC1F7B6739}" type="pres">
      <dgm:prSet presAssocID="{FB70BA7B-90B6-457A-A59C-BD234F6D28C8}" presName="spacer" presStyleCnt="0"/>
      <dgm:spPr/>
    </dgm:pt>
    <dgm:pt modelId="{453EC7B5-BDF7-4D2A-A3C9-F9A83D06095F}" type="pres">
      <dgm:prSet presAssocID="{948B512A-6C03-467A-BE10-3687A10AAB85}" presName="parentText" presStyleLbl="node1" presStyleIdx="1" presStyleCnt="4">
        <dgm:presLayoutVars>
          <dgm:chMax val="0"/>
          <dgm:bulletEnabled val="1"/>
        </dgm:presLayoutVars>
      </dgm:prSet>
      <dgm:spPr/>
    </dgm:pt>
    <dgm:pt modelId="{366F2BEE-2974-4FD1-8BA9-AD5C3F313C5F}" type="pres">
      <dgm:prSet presAssocID="{17AB95E3-C3F6-4FA0-A1C5-1D39636C0FBF}" presName="spacer" presStyleCnt="0"/>
      <dgm:spPr/>
    </dgm:pt>
    <dgm:pt modelId="{990932A8-2DB8-40D5-A1D8-C45AF58B4B30}" type="pres">
      <dgm:prSet presAssocID="{20CC253A-A8D4-44EC-B7A5-162175A10AAD}" presName="parentText" presStyleLbl="node1" presStyleIdx="2" presStyleCnt="4">
        <dgm:presLayoutVars>
          <dgm:chMax val="0"/>
          <dgm:bulletEnabled val="1"/>
        </dgm:presLayoutVars>
      </dgm:prSet>
      <dgm:spPr/>
    </dgm:pt>
    <dgm:pt modelId="{7766001A-742F-4878-A769-77697E8E17D0}" type="pres">
      <dgm:prSet presAssocID="{1A80806C-C176-4BA1-BBC9-31EA7DF92F3D}" presName="spacer" presStyleCnt="0"/>
      <dgm:spPr/>
    </dgm:pt>
    <dgm:pt modelId="{1A6D6682-D170-4B44-B5DF-86BE52E17494}" type="pres">
      <dgm:prSet presAssocID="{30D49A0E-D6A5-444A-A1ED-AE18B43D30DB}" presName="parentText" presStyleLbl="node1" presStyleIdx="3" presStyleCnt="4">
        <dgm:presLayoutVars>
          <dgm:chMax val="0"/>
          <dgm:bulletEnabled val="1"/>
        </dgm:presLayoutVars>
      </dgm:prSet>
      <dgm:spPr/>
    </dgm:pt>
  </dgm:ptLst>
  <dgm:cxnLst>
    <dgm:cxn modelId="{62D87E2E-4375-44F6-ABFD-F522D558EDFF}" type="presOf" srcId="{948B512A-6C03-467A-BE10-3687A10AAB85}" destId="{453EC7B5-BDF7-4D2A-A3C9-F9A83D06095F}" srcOrd="0" destOrd="0" presId="urn:microsoft.com/office/officeart/2005/8/layout/vList2"/>
    <dgm:cxn modelId="{F785C851-4D45-49A0-B23A-11B061C226FD}" type="presOf" srcId="{F003EF48-35D1-412E-BA43-70AF16D89469}" destId="{E305206A-A70D-4A56-A0CE-EF86A495FD2B}" srcOrd="0" destOrd="0" presId="urn:microsoft.com/office/officeart/2005/8/layout/vList2"/>
    <dgm:cxn modelId="{4A353E8F-8553-451B-9351-E1F42D615CA7}" srcId="{2C27E2FB-C7E5-4DD1-A8CF-793F0D558EA1}" destId="{F003EF48-35D1-412E-BA43-70AF16D89469}" srcOrd="0" destOrd="0" parTransId="{A226261A-9C20-422C-8619-EAB2A7213F4E}" sibTransId="{FB70BA7B-90B6-457A-A59C-BD234F6D28C8}"/>
    <dgm:cxn modelId="{C11F039D-48B8-46BC-A049-5D72A9AD2529}" srcId="{2C27E2FB-C7E5-4DD1-A8CF-793F0D558EA1}" destId="{30D49A0E-D6A5-444A-A1ED-AE18B43D30DB}" srcOrd="3" destOrd="0" parTransId="{E3861AEE-3CD7-4585-BF27-4EA4F2ACB1BC}" sibTransId="{A4A7746C-BC27-4F84-8DAD-E3D74B133651}"/>
    <dgm:cxn modelId="{C88DE9AB-391E-4DC3-A79B-1356E7DDD237}" type="presOf" srcId="{30D49A0E-D6A5-444A-A1ED-AE18B43D30DB}" destId="{1A6D6682-D170-4B44-B5DF-86BE52E17494}" srcOrd="0" destOrd="0" presId="urn:microsoft.com/office/officeart/2005/8/layout/vList2"/>
    <dgm:cxn modelId="{3A4131B4-DE27-42AC-901B-C4F98A51301E}" type="presOf" srcId="{20CC253A-A8D4-44EC-B7A5-162175A10AAD}" destId="{990932A8-2DB8-40D5-A1D8-C45AF58B4B30}" srcOrd="0" destOrd="0" presId="urn:microsoft.com/office/officeart/2005/8/layout/vList2"/>
    <dgm:cxn modelId="{B93F33CE-146C-4E8D-8356-A637E8C69111}" srcId="{2C27E2FB-C7E5-4DD1-A8CF-793F0D558EA1}" destId="{20CC253A-A8D4-44EC-B7A5-162175A10AAD}" srcOrd="2" destOrd="0" parTransId="{B7B5D7E9-391D-4309-86CA-C02D28F65135}" sibTransId="{1A80806C-C176-4BA1-BBC9-31EA7DF92F3D}"/>
    <dgm:cxn modelId="{E8427ED4-D400-48C2-8C76-B7940B7CA8F0}" type="presOf" srcId="{2C27E2FB-C7E5-4DD1-A8CF-793F0D558EA1}" destId="{7263487C-3B3A-4048-A8B0-7637A9430599}" srcOrd="0" destOrd="0" presId="urn:microsoft.com/office/officeart/2005/8/layout/vList2"/>
    <dgm:cxn modelId="{DBA957E8-9597-49BF-93E3-87B18C9E7861}" srcId="{2C27E2FB-C7E5-4DD1-A8CF-793F0D558EA1}" destId="{948B512A-6C03-467A-BE10-3687A10AAB85}" srcOrd="1" destOrd="0" parTransId="{56520B2A-19FC-4B89-95D0-492396CEAD06}" sibTransId="{17AB95E3-C3F6-4FA0-A1C5-1D39636C0FBF}"/>
    <dgm:cxn modelId="{5AAC06DF-4EE3-4000-9B3B-E9628425D5F7}" type="presParOf" srcId="{7263487C-3B3A-4048-A8B0-7637A9430599}" destId="{E305206A-A70D-4A56-A0CE-EF86A495FD2B}" srcOrd="0" destOrd="0" presId="urn:microsoft.com/office/officeart/2005/8/layout/vList2"/>
    <dgm:cxn modelId="{640547F1-E528-454A-93BA-F9B9F418FC83}" type="presParOf" srcId="{7263487C-3B3A-4048-A8B0-7637A9430599}" destId="{90A80726-859D-418D-804B-50EC1F7B6739}" srcOrd="1" destOrd="0" presId="urn:microsoft.com/office/officeart/2005/8/layout/vList2"/>
    <dgm:cxn modelId="{D9120B0F-E9DB-4446-B3EB-0441C4FA4E6E}" type="presParOf" srcId="{7263487C-3B3A-4048-A8B0-7637A9430599}" destId="{453EC7B5-BDF7-4D2A-A3C9-F9A83D06095F}" srcOrd="2" destOrd="0" presId="urn:microsoft.com/office/officeart/2005/8/layout/vList2"/>
    <dgm:cxn modelId="{237EACBB-B06A-485A-BBB4-9333757BAECD}" type="presParOf" srcId="{7263487C-3B3A-4048-A8B0-7637A9430599}" destId="{366F2BEE-2974-4FD1-8BA9-AD5C3F313C5F}" srcOrd="3" destOrd="0" presId="urn:microsoft.com/office/officeart/2005/8/layout/vList2"/>
    <dgm:cxn modelId="{DD9DFBB8-DA63-442E-8FAD-5D74B7E8A9B2}" type="presParOf" srcId="{7263487C-3B3A-4048-A8B0-7637A9430599}" destId="{990932A8-2DB8-40D5-A1D8-C45AF58B4B30}" srcOrd="4" destOrd="0" presId="urn:microsoft.com/office/officeart/2005/8/layout/vList2"/>
    <dgm:cxn modelId="{4D32A40F-2157-41C4-AAC6-69D4B1DCEFDD}" type="presParOf" srcId="{7263487C-3B3A-4048-A8B0-7637A9430599}" destId="{7766001A-742F-4878-A769-77697E8E17D0}" srcOrd="5" destOrd="0" presId="urn:microsoft.com/office/officeart/2005/8/layout/vList2"/>
    <dgm:cxn modelId="{48F5D057-0BF8-436D-A8E1-D04196C05B51}" type="presParOf" srcId="{7263487C-3B3A-4048-A8B0-7637A9430599}" destId="{1A6D6682-D170-4B44-B5DF-86BE52E1749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0DABBC1-80A8-4962-ACB5-CD587621CAC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14DB8D9-2803-4A53-B672-C58ABDE50FEA}">
      <dgm:prSet/>
      <dgm:spPr/>
      <dgm:t>
        <a:bodyPr/>
        <a:lstStyle/>
        <a:p>
          <a:pPr rtl="0"/>
          <a:r>
            <a:rPr lang="en-GB" dirty="0">
              <a:latin typeface="Calibri Light" panose="020F0302020204030204"/>
            </a:rPr>
            <a:t>Next</a:t>
          </a:r>
          <a:r>
            <a:rPr lang="en-GB" dirty="0"/>
            <a:t> week- NO </a:t>
          </a:r>
          <a:r>
            <a:rPr lang="en-GB" dirty="0">
              <a:latin typeface="Calibri Light" panose="020F0302020204030204"/>
            </a:rPr>
            <a:t>TAUGH)T</a:t>
          </a:r>
          <a:r>
            <a:rPr lang="en-GB" dirty="0"/>
            <a:t> SESSION</a:t>
          </a:r>
          <a:r>
            <a:rPr lang="en-GB" dirty="0">
              <a:latin typeface="Calibri Light" panose="020F0302020204030204"/>
            </a:rPr>
            <a:t> (FOR EBP ONLY, draft sessions only</a:t>
          </a:r>
          <a:endParaRPr lang="en-US" dirty="0"/>
        </a:p>
      </dgm:t>
    </dgm:pt>
    <dgm:pt modelId="{EA22939E-09AE-4BF4-BF9B-C5A89DA6EA28}" type="parTrans" cxnId="{4DC5E764-85E0-4234-94C0-DA1864D2420E}">
      <dgm:prSet/>
      <dgm:spPr/>
      <dgm:t>
        <a:bodyPr/>
        <a:lstStyle/>
        <a:p>
          <a:endParaRPr lang="en-US"/>
        </a:p>
      </dgm:t>
    </dgm:pt>
    <dgm:pt modelId="{7704862C-1AFC-4665-B584-8CAEBF25933A}" type="sibTrans" cxnId="{4DC5E764-85E0-4234-94C0-DA1864D2420E}">
      <dgm:prSet/>
      <dgm:spPr/>
      <dgm:t>
        <a:bodyPr/>
        <a:lstStyle/>
        <a:p>
          <a:endParaRPr lang="en-US"/>
        </a:p>
      </dgm:t>
    </dgm:pt>
    <dgm:pt modelId="{DEA24CC4-EF4E-46E2-9E76-408455D86DF7}">
      <dgm:prSet/>
      <dgm:spPr/>
      <dgm:t>
        <a:bodyPr/>
        <a:lstStyle/>
        <a:p>
          <a:pPr rtl="0"/>
          <a:r>
            <a:rPr lang="en-GB" dirty="0"/>
            <a:t>Progress week 10th-14th </a:t>
          </a:r>
          <a:r>
            <a:rPr lang="en-GB" dirty="0">
              <a:latin typeface="Calibri Light" panose="020F0302020204030204"/>
            </a:rPr>
            <a:t>March- NO TAUGHT SESSIONS</a:t>
          </a:r>
          <a:endParaRPr lang="en-US" dirty="0"/>
        </a:p>
      </dgm:t>
    </dgm:pt>
    <dgm:pt modelId="{64D06C3B-42F6-4F6F-98C7-8483F4D31568}" type="parTrans" cxnId="{B2E1A10A-858C-4042-A170-023FBF5AFCF9}">
      <dgm:prSet/>
      <dgm:spPr/>
      <dgm:t>
        <a:bodyPr/>
        <a:lstStyle/>
        <a:p>
          <a:endParaRPr lang="en-US"/>
        </a:p>
      </dgm:t>
    </dgm:pt>
    <dgm:pt modelId="{72731888-240F-4379-8107-C28E250AABFA}" type="sibTrans" cxnId="{B2E1A10A-858C-4042-A170-023FBF5AFCF9}">
      <dgm:prSet/>
      <dgm:spPr/>
      <dgm:t>
        <a:bodyPr/>
        <a:lstStyle/>
        <a:p>
          <a:endParaRPr lang="en-US"/>
        </a:p>
      </dgm:t>
    </dgm:pt>
    <dgm:pt modelId="{B62F662C-6862-48EF-B9B9-AB1766E66434}">
      <dgm:prSet/>
      <dgm:spPr/>
      <dgm:t>
        <a:bodyPr/>
        <a:lstStyle/>
        <a:p>
          <a:r>
            <a:rPr lang="en-GB" dirty="0"/>
            <a:t>Next taught session- 17th March </a:t>
          </a:r>
          <a:endParaRPr lang="en-US" dirty="0"/>
        </a:p>
      </dgm:t>
    </dgm:pt>
    <dgm:pt modelId="{0AFC4F02-4EC9-40C1-8E62-072673C2C1B0}" type="parTrans" cxnId="{AB085A63-E734-471F-BF29-4E8DCF6C318F}">
      <dgm:prSet/>
      <dgm:spPr/>
      <dgm:t>
        <a:bodyPr/>
        <a:lstStyle/>
        <a:p>
          <a:endParaRPr lang="en-US"/>
        </a:p>
      </dgm:t>
    </dgm:pt>
    <dgm:pt modelId="{9F548D06-96AE-42B8-AFB7-64F997A53F23}" type="sibTrans" cxnId="{AB085A63-E734-471F-BF29-4E8DCF6C318F}">
      <dgm:prSet/>
      <dgm:spPr/>
      <dgm:t>
        <a:bodyPr/>
        <a:lstStyle/>
        <a:p>
          <a:endParaRPr lang="en-US"/>
        </a:p>
      </dgm:t>
    </dgm:pt>
    <dgm:pt modelId="{F87AF331-29BB-446A-AAA4-17574816CF05}" type="pres">
      <dgm:prSet presAssocID="{70DABBC1-80A8-4962-ACB5-CD587621CAC5}" presName="linear" presStyleCnt="0">
        <dgm:presLayoutVars>
          <dgm:animLvl val="lvl"/>
          <dgm:resizeHandles val="exact"/>
        </dgm:presLayoutVars>
      </dgm:prSet>
      <dgm:spPr/>
    </dgm:pt>
    <dgm:pt modelId="{6E557CA0-822E-4ACB-A589-DEC2B5A4D39F}" type="pres">
      <dgm:prSet presAssocID="{114DB8D9-2803-4A53-B672-C58ABDE50FEA}" presName="parentText" presStyleLbl="node1" presStyleIdx="0" presStyleCnt="3">
        <dgm:presLayoutVars>
          <dgm:chMax val="0"/>
          <dgm:bulletEnabled val="1"/>
        </dgm:presLayoutVars>
      </dgm:prSet>
      <dgm:spPr/>
    </dgm:pt>
    <dgm:pt modelId="{367DA5D0-227A-4829-A794-65482C9B47F8}" type="pres">
      <dgm:prSet presAssocID="{7704862C-1AFC-4665-B584-8CAEBF25933A}" presName="spacer" presStyleCnt="0"/>
      <dgm:spPr/>
    </dgm:pt>
    <dgm:pt modelId="{9E3FA04D-1748-46C5-B44A-FE23C1ABA17A}" type="pres">
      <dgm:prSet presAssocID="{DEA24CC4-EF4E-46E2-9E76-408455D86DF7}" presName="parentText" presStyleLbl="node1" presStyleIdx="1" presStyleCnt="3">
        <dgm:presLayoutVars>
          <dgm:chMax val="0"/>
          <dgm:bulletEnabled val="1"/>
        </dgm:presLayoutVars>
      </dgm:prSet>
      <dgm:spPr/>
    </dgm:pt>
    <dgm:pt modelId="{BF5FF445-2A0B-4139-90F7-79232B1A10CF}" type="pres">
      <dgm:prSet presAssocID="{72731888-240F-4379-8107-C28E250AABFA}" presName="spacer" presStyleCnt="0"/>
      <dgm:spPr/>
    </dgm:pt>
    <dgm:pt modelId="{DD91E35D-5BA8-4515-B742-519A15F76F25}" type="pres">
      <dgm:prSet presAssocID="{B62F662C-6862-48EF-B9B9-AB1766E66434}" presName="parentText" presStyleLbl="node1" presStyleIdx="2" presStyleCnt="3">
        <dgm:presLayoutVars>
          <dgm:chMax val="0"/>
          <dgm:bulletEnabled val="1"/>
        </dgm:presLayoutVars>
      </dgm:prSet>
      <dgm:spPr/>
    </dgm:pt>
  </dgm:ptLst>
  <dgm:cxnLst>
    <dgm:cxn modelId="{B2E1A10A-858C-4042-A170-023FBF5AFCF9}" srcId="{70DABBC1-80A8-4962-ACB5-CD587621CAC5}" destId="{DEA24CC4-EF4E-46E2-9E76-408455D86DF7}" srcOrd="1" destOrd="0" parTransId="{64D06C3B-42F6-4F6F-98C7-8483F4D31568}" sibTransId="{72731888-240F-4379-8107-C28E250AABFA}"/>
    <dgm:cxn modelId="{AB085A63-E734-471F-BF29-4E8DCF6C318F}" srcId="{70DABBC1-80A8-4962-ACB5-CD587621CAC5}" destId="{B62F662C-6862-48EF-B9B9-AB1766E66434}" srcOrd="2" destOrd="0" parTransId="{0AFC4F02-4EC9-40C1-8E62-072673C2C1B0}" sibTransId="{9F548D06-96AE-42B8-AFB7-64F997A53F23}"/>
    <dgm:cxn modelId="{4DC5E764-85E0-4234-94C0-DA1864D2420E}" srcId="{70DABBC1-80A8-4962-ACB5-CD587621CAC5}" destId="{114DB8D9-2803-4A53-B672-C58ABDE50FEA}" srcOrd="0" destOrd="0" parTransId="{EA22939E-09AE-4BF4-BF9B-C5A89DA6EA28}" sibTransId="{7704862C-1AFC-4665-B584-8CAEBF25933A}"/>
    <dgm:cxn modelId="{4A7E4B66-4B26-4531-AE0B-D0D704FD5FEE}" type="presOf" srcId="{70DABBC1-80A8-4962-ACB5-CD587621CAC5}" destId="{F87AF331-29BB-446A-AAA4-17574816CF05}" srcOrd="0" destOrd="0" presId="urn:microsoft.com/office/officeart/2005/8/layout/vList2"/>
    <dgm:cxn modelId="{85F75F78-2B5C-49B6-A03C-D6A466FB425B}" type="presOf" srcId="{B62F662C-6862-48EF-B9B9-AB1766E66434}" destId="{DD91E35D-5BA8-4515-B742-519A15F76F25}" srcOrd="0" destOrd="0" presId="urn:microsoft.com/office/officeart/2005/8/layout/vList2"/>
    <dgm:cxn modelId="{773C117F-A79C-4F4C-B6E5-2B51CAAD1970}" type="presOf" srcId="{DEA24CC4-EF4E-46E2-9E76-408455D86DF7}" destId="{9E3FA04D-1748-46C5-B44A-FE23C1ABA17A}" srcOrd="0" destOrd="0" presId="urn:microsoft.com/office/officeart/2005/8/layout/vList2"/>
    <dgm:cxn modelId="{45DF9399-958E-48F5-907F-B048582ABE06}" type="presOf" srcId="{114DB8D9-2803-4A53-B672-C58ABDE50FEA}" destId="{6E557CA0-822E-4ACB-A589-DEC2B5A4D39F}" srcOrd="0" destOrd="0" presId="urn:microsoft.com/office/officeart/2005/8/layout/vList2"/>
    <dgm:cxn modelId="{889FF3F7-AC30-40F3-B6C4-7BDCCA822A3A}" type="presParOf" srcId="{F87AF331-29BB-446A-AAA4-17574816CF05}" destId="{6E557CA0-822E-4ACB-A589-DEC2B5A4D39F}" srcOrd="0" destOrd="0" presId="urn:microsoft.com/office/officeart/2005/8/layout/vList2"/>
    <dgm:cxn modelId="{D0F3D038-0F81-4317-9991-A0065E842146}" type="presParOf" srcId="{F87AF331-29BB-446A-AAA4-17574816CF05}" destId="{367DA5D0-227A-4829-A794-65482C9B47F8}" srcOrd="1" destOrd="0" presId="urn:microsoft.com/office/officeart/2005/8/layout/vList2"/>
    <dgm:cxn modelId="{E329B215-415D-484A-B353-64D454CEFC37}" type="presParOf" srcId="{F87AF331-29BB-446A-AAA4-17574816CF05}" destId="{9E3FA04D-1748-46C5-B44A-FE23C1ABA17A}" srcOrd="2" destOrd="0" presId="urn:microsoft.com/office/officeart/2005/8/layout/vList2"/>
    <dgm:cxn modelId="{FC9B442C-F2A7-47FD-981A-B68A3DA699EE}" type="presParOf" srcId="{F87AF331-29BB-446A-AAA4-17574816CF05}" destId="{BF5FF445-2A0B-4139-90F7-79232B1A10CF}" srcOrd="3" destOrd="0" presId="urn:microsoft.com/office/officeart/2005/8/layout/vList2"/>
    <dgm:cxn modelId="{C9841D7D-96F6-4DA6-9C4D-234B323D9EAB}" type="presParOf" srcId="{F87AF331-29BB-446A-AAA4-17574816CF05}" destId="{DD91E35D-5BA8-4515-B742-519A15F76F2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6F959-7C55-4F16-8F09-8238C4F26FC0}">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94C0FB-A86F-49AC-8CF7-006122F83E48}">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Ethics of policing</a:t>
          </a:r>
          <a:endParaRPr lang="en-US" sz="3300" kern="1200" dirty="0"/>
        </a:p>
      </dsp:txBody>
      <dsp:txXfrm>
        <a:off x="0" y="2124"/>
        <a:ext cx="10515600" cy="724514"/>
      </dsp:txXfrm>
    </dsp:sp>
    <dsp:sp modelId="{6FE131A5-3945-426D-B3E1-CF40390CB83B}">
      <dsp:nvSpPr>
        <dsp:cNvPr id="0" name=""/>
        <dsp:cNvSpPr/>
      </dsp:nvSpPr>
      <dsp:spPr>
        <a:xfrm>
          <a:off x="0" y="72663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8B7592-C84B-4814-A5CC-131FE74B1026}">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err="1"/>
            <a:t>Peelian</a:t>
          </a:r>
          <a:r>
            <a:rPr lang="en-GB" sz="3300" kern="1200" dirty="0"/>
            <a:t> principles</a:t>
          </a:r>
          <a:endParaRPr lang="en-US" sz="3300" kern="1200" dirty="0"/>
        </a:p>
      </dsp:txBody>
      <dsp:txXfrm>
        <a:off x="0" y="726639"/>
        <a:ext cx="10515600" cy="724514"/>
      </dsp:txXfrm>
    </dsp:sp>
    <dsp:sp modelId="{7954B7AD-FCF8-48F1-9AE0-4A9C5B5A7B1A}">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3A60E5-E347-43FF-BF22-13F3972E9B67}">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Policing by consent</a:t>
          </a:r>
          <a:endParaRPr lang="en-US" sz="3300" kern="1200" dirty="0"/>
        </a:p>
      </dsp:txBody>
      <dsp:txXfrm>
        <a:off x="0" y="1451154"/>
        <a:ext cx="10515600" cy="724514"/>
      </dsp:txXfrm>
    </dsp:sp>
    <dsp:sp modelId="{EFA194DC-5DCD-49BB-BA50-805D680E6A59}">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68A5BC-E832-42B2-80CB-44E68F93491F}">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Traits of police leaders</a:t>
          </a:r>
          <a:endParaRPr lang="en-US" sz="3300" kern="1200" dirty="0"/>
        </a:p>
      </dsp:txBody>
      <dsp:txXfrm>
        <a:off x="0" y="2175669"/>
        <a:ext cx="10515600" cy="724514"/>
      </dsp:txXfrm>
    </dsp:sp>
    <dsp:sp modelId="{F605166E-A2EC-4CE3-AA41-E9B41CB03F52}">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D97A60-C127-4725-894B-876A27302689}">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Code of Ethics</a:t>
          </a:r>
          <a:endParaRPr lang="en-US" sz="3300" kern="1200" dirty="0"/>
        </a:p>
      </dsp:txBody>
      <dsp:txXfrm>
        <a:off x="0" y="2900183"/>
        <a:ext cx="10515600" cy="724514"/>
      </dsp:txXfrm>
    </dsp:sp>
    <dsp:sp modelId="{2FFDFBA7-D81E-4125-B3CA-D262993561E8}">
      <dsp:nvSpPr>
        <dsp:cNvPr id="0" name=""/>
        <dsp:cNvSpPr/>
      </dsp:nvSpPr>
      <dsp:spPr>
        <a:xfrm>
          <a:off x="0" y="3624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923672-CE21-4E63-8210-9AD03EF37ED3}">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Professional standards</a:t>
          </a:r>
          <a:endParaRPr lang="en-US" sz="3300" kern="1200" dirty="0"/>
        </a:p>
      </dsp:txBody>
      <dsp:txXfrm>
        <a:off x="0" y="3624698"/>
        <a:ext cx="10515600" cy="7245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DA185-8311-4D0E-B307-A1E7A680E83D}">
      <dsp:nvSpPr>
        <dsp:cNvPr id="0" name=""/>
        <dsp:cNvSpPr/>
      </dsp:nvSpPr>
      <dsp:spPr>
        <a:xfrm>
          <a:off x="0" y="1402410"/>
          <a:ext cx="6900512" cy="680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732622-ACA4-4CA6-A718-8CDA2510C92D}">
      <dsp:nvSpPr>
        <dsp:cNvPr id="0" name=""/>
        <dsp:cNvSpPr/>
      </dsp:nvSpPr>
      <dsp:spPr>
        <a:xfrm>
          <a:off x="345025" y="1003890"/>
          <a:ext cx="4830358" cy="797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200150">
            <a:lnSpc>
              <a:spcPct val="90000"/>
            </a:lnSpc>
            <a:spcBef>
              <a:spcPct val="0"/>
            </a:spcBef>
            <a:spcAft>
              <a:spcPct val="35000"/>
            </a:spcAft>
            <a:buNone/>
          </a:pPr>
          <a:r>
            <a:rPr lang="en-GB" sz="2700" kern="1200"/>
            <a:t>What are they?</a:t>
          </a:r>
          <a:endParaRPr lang="en-US" sz="2700" kern="1200"/>
        </a:p>
      </dsp:txBody>
      <dsp:txXfrm>
        <a:off x="383933" y="1042798"/>
        <a:ext cx="4752542" cy="719224"/>
      </dsp:txXfrm>
    </dsp:sp>
    <dsp:sp modelId="{223DD722-0004-439D-82FF-88D84B95A19C}">
      <dsp:nvSpPr>
        <dsp:cNvPr id="0" name=""/>
        <dsp:cNvSpPr/>
      </dsp:nvSpPr>
      <dsp:spPr>
        <a:xfrm>
          <a:off x="0" y="2627130"/>
          <a:ext cx="6900512" cy="6804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18E8CB-2AD2-447C-B1F2-95E8EEE7C6AE}">
      <dsp:nvSpPr>
        <dsp:cNvPr id="0" name=""/>
        <dsp:cNvSpPr/>
      </dsp:nvSpPr>
      <dsp:spPr>
        <a:xfrm>
          <a:off x="345025" y="2228610"/>
          <a:ext cx="4830358" cy="79704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200150">
            <a:lnSpc>
              <a:spcPct val="90000"/>
            </a:lnSpc>
            <a:spcBef>
              <a:spcPct val="0"/>
            </a:spcBef>
            <a:spcAft>
              <a:spcPct val="35000"/>
            </a:spcAft>
            <a:buNone/>
          </a:pPr>
          <a:r>
            <a:rPr lang="en-GB" sz="2700" kern="1200"/>
            <a:t>Can you think of any examples?</a:t>
          </a:r>
          <a:endParaRPr lang="en-US" sz="2700" kern="1200"/>
        </a:p>
      </dsp:txBody>
      <dsp:txXfrm>
        <a:off x="383933" y="2267518"/>
        <a:ext cx="4752542" cy="719224"/>
      </dsp:txXfrm>
    </dsp:sp>
    <dsp:sp modelId="{27E06532-5443-46F0-ABC1-6A90DF743401}">
      <dsp:nvSpPr>
        <dsp:cNvPr id="0" name=""/>
        <dsp:cNvSpPr/>
      </dsp:nvSpPr>
      <dsp:spPr>
        <a:xfrm>
          <a:off x="0" y="3851850"/>
          <a:ext cx="6900512" cy="6804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305EBB-77F2-4128-8381-CDAE43511A20}">
      <dsp:nvSpPr>
        <dsp:cNvPr id="0" name=""/>
        <dsp:cNvSpPr/>
      </dsp:nvSpPr>
      <dsp:spPr>
        <a:xfrm>
          <a:off x="345025" y="3453330"/>
          <a:ext cx="4830358" cy="7970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200150">
            <a:lnSpc>
              <a:spcPct val="90000"/>
            </a:lnSpc>
            <a:spcBef>
              <a:spcPct val="0"/>
            </a:spcBef>
            <a:spcAft>
              <a:spcPct val="35000"/>
            </a:spcAft>
            <a:buNone/>
          </a:pPr>
          <a:r>
            <a:rPr lang="en-GB" sz="2700" kern="1200"/>
            <a:t>Why are they important?</a:t>
          </a:r>
          <a:endParaRPr lang="en-US" sz="2700" kern="1200"/>
        </a:p>
      </dsp:txBody>
      <dsp:txXfrm>
        <a:off x="383933" y="3492238"/>
        <a:ext cx="4752542" cy="7192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A21A4-03D0-464A-9E4D-E970F172564B}">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DFB9D08-78A3-4AF5-8BDD-DFFBA660C244}">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Introduced to UK police forces in the early 2000s, with a more significant rollout occurring from 2014 onwards. </a:t>
          </a:r>
          <a:endParaRPr lang="en-US" sz="2800" kern="1200"/>
        </a:p>
      </dsp:txBody>
      <dsp:txXfrm>
        <a:off x="0" y="2663"/>
        <a:ext cx="6666833" cy="1816197"/>
      </dsp:txXfrm>
    </dsp:sp>
    <dsp:sp modelId="{2F1C7BBA-49BF-464C-A7FC-AA95FD3754B2}">
      <dsp:nvSpPr>
        <dsp:cNvPr id="0" name=""/>
        <dsp:cNvSpPr/>
      </dsp:nvSpPr>
      <dsp:spPr>
        <a:xfrm>
          <a:off x="0" y="181886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891EF8-C0CF-4349-8C54-6FCF2719D0D7}">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 Metropolitan Police Service (MPS) began widespread deployment in 2016, making it one of the largest programs of its kind. </a:t>
          </a:r>
          <a:endParaRPr lang="en-US" sz="2800" kern="1200"/>
        </a:p>
      </dsp:txBody>
      <dsp:txXfrm>
        <a:off x="0" y="1818861"/>
        <a:ext cx="6666833" cy="1816197"/>
      </dsp:txXfrm>
    </dsp:sp>
    <dsp:sp modelId="{730C9470-5515-4C10-937B-459B3007DF77}">
      <dsp:nvSpPr>
        <dsp:cNvPr id="0" name=""/>
        <dsp:cNvSpPr/>
      </dsp:nvSpPr>
      <dsp:spPr>
        <a:xfrm>
          <a:off x="0" y="3635058"/>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E34B849-8F65-4E40-B12C-B01F9ADC5787}">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BWCs aim to increase transparency, improve evidence collection, and enhance officer and public safety.</a:t>
          </a:r>
          <a:endParaRPr lang="en-US" sz="2800" kern="1200"/>
        </a:p>
      </dsp:txBody>
      <dsp:txXfrm>
        <a:off x="0" y="3635058"/>
        <a:ext cx="6666833" cy="18161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5206A-A70D-4A56-A0CE-EF86A495FD2B}">
      <dsp:nvSpPr>
        <dsp:cNvPr id="0" name=""/>
        <dsp:cNvSpPr/>
      </dsp:nvSpPr>
      <dsp:spPr>
        <a:xfrm>
          <a:off x="0" y="98059"/>
          <a:ext cx="6666833" cy="12647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Reduction in Complaints</a:t>
          </a:r>
          <a:r>
            <a:rPr lang="en-GB" sz="2300" kern="1200"/>
            <a:t>: A study by the College of Policing found that complaints against officers wearing BWCs dropped by 93%.</a:t>
          </a:r>
          <a:endParaRPr lang="en-US" sz="2300" kern="1200"/>
        </a:p>
      </dsp:txBody>
      <dsp:txXfrm>
        <a:off x="61741" y="159800"/>
        <a:ext cx="6543351" cy="1141288"/>
      </dsp:txXfrm>
    </dsp:sp>
    <dsp:sp modelId="{453EC7B5-BDF7-4D2A-A3C9-F9A83D06095F}">
      <dsp:nvSpPr>
        <dsp:cNvPr id="0" name=""/>
        <dsp:cNvSpPr/>
      </dsp:nvSpPr>
      <dsp:spPr>
        <a:xfrm>
          <a:off x="0" y="1429069"/>
          <a:ext cx="6666833" cy="126477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Decreased Use of Force</a:t>
          </a:r>
          <a:r>
            <a:rPr lang="en-GB" sz="2300" kern="1200"/>
            <a:t>: Studies suggest that BWCs encourage de-escalation, leading to a reduction in the use of force by officers.</a:t>
          </a:r>
          <a:endParaRPr lang="en-US" sz="2300" kern="1200"/>
        </a:p>
      </dsp:txBody>
      <dsp:txXfrm>
        <a:off x="61741" y="1490810"/>
        <a:ext cx="6543351" cy="1141288"/>
      </dsp:txXfrm>
    </dsp:sp>
    <dsp:sp modelId="{990932A8-2DB8-40D5-A1D8-C45AF58B4B30}">
      <dsp:nvSpPr>
        <dsp:cNvPr id="0" name=""/>
        <dsp:cNvSpPr/>
      </dsp:nvSpPr>
      <dsp:spPr>
        <a:xfrm>
          <a:off x="0" y="2760080"/>
          <a:ext cx="6666833" cy="126477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Improved Conviction Rates</a:t>
          </a:r>
          <a:r>
            <a:rPr lang="en-GB" sz="2300" kern="1200"/>
            <a:t>: BWC footage provides crucial evidence in court, leading to more successful prosecutions.</a:t>
          </a:r>
          <a:endParaRPr lang="en-US" sz="2300" kern="1200"/>
        </a:p>
      </dsp:txBody>
      <dsp:txXfrm>
        <a:off x="61741" y="2821821"/>
        <a:ext cx="6543351" cy="1141288"/>
      </dsp:txXfrm>
    </dsp:sp>
    <dsp:sp modelId="{1A6D6682-D170-4B44-B5DF-86BE52E17494}">
      <dsp:nvSpPr>
        <dsp:cNvPr id="0" name=""/>
        <dsp:cNvSpPr/>
      </dsp:nvSpPr>
      <dsp:spPr>
        <a:xfrm>
          <a:off x="0" y="4091090"/>
          <a:ext cx="6666833" cy="126477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Increased Public Trust</a:t>
          </a:r>
          <a:r>
            <a:rPr lang="en-GB" sz="2300" kern="1200"/>
            <a:t>: The presence of BWCs can enhance public confidence in policing by ensuring accountability.</a:t>
          </a:r>
          <a:endParaRPr lang="en-US" sz="2300" kern="1200"/>
        </a:p>
      </dsp:txBody>
      <dsp:txXfrm>
        <a:off x="61741" y="4152831"/>
        <a:ext cx="6543351" cy="11412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57CA0-822E-4ACB-A589-DEC2B5A4D39F}">
      <dsp:nvSpPr>
        <dsp:cNvPr id="0" name=""/>
        <dsp:cNvSpPr/>
      </dsp:nvSpPr>
      <dsp:spPr>
        <a:xfrm>
          <a:off x="0" y="537710"/>
          <a:ext cx="6666833" cy="139229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dirty="0">
              <a:latin typeface="Calibri Light" panose="020F0302020204030204"/>
            </a:rPr>
            <a:t>Next</a:t>
          </a:r>
          <a:r>
            <a:rPr lang="en-GB" sz="3500" kern="1200" dirty="0"/>
            <a:t> week- NO </a:t>
          </a:r>
          <a:r>
            <a:rPr lang="en-GB" sz="3500" kern="1200" dirty="0">
              <a:latin typeface="Calibri Light" panose="020F0302020204030204"/>
            </a:rPr>
            <a:t>TAUGH)T</a:t>
          </a:r>
          <a:r>
            <a:rPr lang="en-GB" sz="3500" kern="1200" dirty="0"/>
            <a:t> SESSION</a:t>
          </a:r>
          <a:r>
            <a:rPr lang="en-GB" sz="3500" kern="1200" dirty="0">
              <a:latin typeface="Calibri Light" panose="020F0302020204030204"/>
            </a:rPr>
            <a:t> (FOR EBP ONLY, draft sessions only</a:t>
          </a:r>
          <a:endParaRPr lang="en-US" sz="3500" kern="1200" dirty="0"/>
        </a:p>
      </dsp:txBody>
      <dsp:txXfrm>
        <a:off x="67966" y="605676"/>
        <a:ext cx="6530901" cy="1256367"/>
      </dsp:txXfrm>
    </dsp:sp>
    <dsp:sp modelId="{9E3FA04D-1748-46C5-B44A-FE23C1ABA17A}">
      <dsp:nvSpPr>
        <dsp:cNvPr id="0" name=""/>
        <dsp:cNvSpPr/>
      </dsp:nvSpPr>
      <dsp:spPr>
        <a:xfrm>
          <a:off x="0" y="2030810"/>
          <a:ext cx="6666833" cy="1392299"/>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dirty="0"/>
            <a:t>Progress week 10th-14th </a:t>
          </a:r>
          <a:r>
            <a:rPr lang="en-GB" sz="3500" kern="1200" dirty="0">
              <a:latin typeface="Calibri Light" panose="020F0302020204030204"/>
            </a:rPr>
            <a:t>March- NO TAUGHT SESSIONS</a:t>
          </a:r>
          <a:endParaRPr lang="en-US" sz="3500" kern="1200" dirty="0"/>
        </a:p>
      </dsp:txBody>
      <dsp:txXfrm>
        <a:off x="67966" y="2098776"/>
        <a:ext cx="6530901" cy="1256367"/>
      </dsp:txXfrm>
    </dsp:sp>
    <dsp:sp modelId="{DD91E35D-5BA8-4515-B742-519A15F76F25}">
      <dsp:nvSpPr>
        <dsp:cNvPr id="0" name=""/>
        <dsp:cNvSpPr/>
      </dsp:nvSpPr>
      <dsp:spPr>
        <a:xfrm>
          <a:off x="0" y="3523910"/>
          <a:ext cx="6666833" cy="1392299"/>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Next taught session- 17th March </a:t>
          </a:r>
          <a:endParaRPr lang="en-US" sz="3500" kern="1200" dirty="0"/>
        </a:p>
      </dsp:txBody>
      <dsp:txXfrm>
        <a:off x="67966" y="3591876"/>
        <a:ext cx="6530901" cy="12563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A189A179-CBDE-4E26-A4F7-C928E91725E0}" type="datetimeFigureOut">
              <a:t>2/25/2025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2C4CF095-84A4-48F7-B568-1AA91FC75A6F}" type="slidenum">
              <a:t>‹#›</a:t>
            </a:fld>
            <a:endParaRPr lang="en-GB"/>
          </a:p>
        </p:txBody>
      </p:sp>
    </p:spTree>
    <p:extLst>
      <p:ext uri="{BB962C8B-B14F-4D97-AF65-F5344CB8AC3E}">
        <p14:creationId xmlns:p14="http://schemas.microsoft.com/office/powerpoint/2010/main" val="219468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a:t>
            </a:fld>
            <a:endParaRPr lang="en-GB"/>
          </a:p>
        </p:txBody>
      </p:sp>
    </p:spTree>
    <p:extLst>
      <p:ext uri="{BB962C8B-B14F-4D97-AF65-F5344CB8AC3E}">
        <p14:creationId xmlns:p14="http://schemas.microsoft.com/office/powerpoint/2010/main" val="1603369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2</a:t>
            </a:fld>
            <a:endParaRPr lang="en-GB"/>
          </a:p>
        </p:txBody>
      </p:sp>
    </p:spTree>
    <p:extLst>
      <p:ext uri="{BB962C8B-B14F-4D97-AF65-F5344CB8AC3E}">
        <p14:creationId xmlns:p14="http://schemas.microsoft.com/office/powerpoint/2010/main" val="38829332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3</a:t>
            </a:fld>
            <a:endParaRPr lang="en-US"/>
          </a:p>
        </p:txBody>
      </p:sp>
    </p:spTree>
    <p:extLst>
      <p:ext uri="{BB962C8B-B14F-4D97-AF65-F5344CB8AC3E}">
        <p14:creationId xmlns:p14="http://schemas.microsoft.com/office/powerpoint/2010/main" val="387637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4</a:t>
            </a:fld>
            <a:endParaRPr lang="en-GB"/>
          </a:p>
        </p:txBody>
      </p:sp>
    </p:spTree>
    <p:extLst>
      <p:ext uri="{BB962C8B-B14F-4D97-AF65-F5344CB8AC3E}">
        <p14:creationId xmlns:p14="http://schemas.microsoft.com/office/powerpoint/2010/main" val="2082272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7</a:t>
            </a:fld>
            <a:endParaRPr lang="en-GB"/>
          </a:p>
        </p:txBody>
      </p:sp>
    </p:spTree>
    <p:extLst>
      <p:ext uri="{BB962C8B-B14F-4D97-AF65-F5344CB8AC3E}">
        <p14:creationId xmlns:p14="http://schemas.microsoft.com/office/powerpoint/2010/main" val="1264632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8</a:t>
            </a:fld>
            <a:endParaRPr lang="en-GB"/>
          </a:p>
        </p:txBody>
      </p:sp>
    </p:spTree>
    <p:extLst>
      <p:ext uri="{BB962C8B-B14F-4D97-AF65-F5344CB8AC3E}">
        <p14:creationId xmlns:p14="http://schemas.microsoft.com/office/powerpoint/2010/main" val="4292230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9</a:t>
            </a:fld>
            <a:endParaRPr lang="en-GB"/>
          </a:p>
        </p:txBody>
      </p:sp>
    </p:spTree>
    <p:extLst>
      <p:ext uri="{BB962C8B-B14F-4D97-AF65-F5344CB8AC3E}">
        <p14:creationId xmlns:p14="http://schemas.microsoft.com/office/powerpoint/2010/main" val="1309162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10</a:t>
            </a:fld>
            <a:endParaRPr lang="en-GB"/>
          </a:p>
        </p:txBody>
      </p:sp>
    </p:spTree>
    <p:extLst>
      <p:ext uri="{BB962C8B-B14F-4D97-AF65-F5344CB8AC3E}">
        <p14:creationId xmlns:p14="http://schemas.microsoft.com/office/powerpoint/2010/main" val="808667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11</a:t>
            </a:fld>
            <a:endParaRPr lang="en-GB"/>
          </a:p>
        </p:txBody>
      </p:sp>
    </p:spTree>
    <p:extLst>
      <p:ext uri="{BB962C8B-B14F-4D97-AF65-F5344CB8AC3E}">
        <p14:creationId xmlns:p14="http://schemas.microsoft.com/office/powerpoint/2010/main" val="6700479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12</a:t>
            </a:fld>
            <a:endParaRPr lang="en-GB"/>
          </a:p>
        </p:txBody>
      </p:sp>
    </p:spTree>
    <p:extLst>
      <p:ext uri="{BB962C8B-B14F-4D97-AF65-F5344CB8AC3E}">
        <p14:creationId xmlns:p14="http://schemas.microsoft.com/office/powerpoint/2010/main" val="3778788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13</a:t>
            </a:fld>
            <a:endParaRPr lang="en-GB"/>
          </a:p>
        </p:txBody>
      </p:sp>
    </p:spTree>
    <p:extLst>
      <p:ext uri="{BB962C8B-B14F-4D97-AF65-F5344CB8AC3E}">
        <p14:creationId xmlns:p14="http://schemas.microsoft.com/office/powerpoint/2010/main" val="2297898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14</a:t>
            </a:fld>
            <a:endParaRPr lang="en-GB"/>
          </a:p>
        </p:txBody>
      </p:sp>
    </p:spTree>
    <p:extLst>
      <p:ext uri="{BB962C8B-B14F-4D97-AF65-F5344CB8AC3E}">
        <p14:creationId xmlns:p14="http://schemas.microsoft.com/office/powerpoint/2010/main" val="12909542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4CF095-84A4-48F7-B568-1AA91FC75A6F}" type="slidenum">
              <a:rPr lang="en-GB" smtClean="0"/>
              <a:t>15</a:t>
            </a:fld>
            <a:endParaRPr lang="en-GB"/>
          </a:p>
        </p:txBody>
      </p:sp>
    </p:spTree>
    <p:extLst>
      <p:ext uri="{BB962C8B-B14F-4D97-AF65-F5344CB8AC3E}">
        <p14:creationId xmlns:p14="http://schemas.microsoft.com/office/powerpoint/2010/main" val="29261665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16</a:t>
            </a:fld>
            <a:endParaRPr lang="en-GB"/>
          </a:p>
        </p:txBody>
      </p:sp>
    </p:spTree>
    <p:extLst>
      <p:ext uri="{BB962C8B-B14F-4D97-AF65-F5344CB8AC3E}">
        <p14:creationId xmlns:p14="http://schemas.microsoft.com/office/powerpoint/2010/main" val="9890448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17</a:t>
            </a:fld>
            <a:endParaRPr lang="en-GB"/>
          </a:p>
        </p:txBody>
      </p:sp>
    </p:spTree>
    <p:extLst>
      <p:ext uri="{BB962C8B-B14F-4D97-AF65-F5344CB8AC3E}">
        <p14:creationId xmlns:p14="http://schemas.microsoft.com/office/powerpoint/2010/main" val="7227320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18</a:t>
            </a:fld>
            <a:endParaRPr lang="en-GB"/>
          </a:p>
        </p:txBody>
      </p:sp>
    </p:spTree>
    <p:extLst>
      <p:ext uri="{BB962C8B-B14F-4D97-AF65-F5344CB8AC3E}">
        <p14:creationId xmlns:p14="http://schemas.microsoft.com/office/powerpoint/2010/main" val="4099650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19</a:t>
            </a:fld>
            <a:endParaRPr lang="en-GB"/>
          </a:p>
        </p:txBody>
      </p:sp>
    </p:spTree>
    <p:extLst>
      <p:ext uri="{BB962C8B-B14F-4D97-AF65-F5344CB8AC3E}">
        <p14:creationId xmlns:p14="http://schemas.microsoft.com/office/powerpoint/2010/main" val="12767220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20</a:t>
            </a:fld>
            <a:endParaRPr lang="en-GB"/>
          </a:p>
        </p:txBody>
      </p:sp>
    </p:spTree>
    <p:extLst>
      <p:ext uri="{BB962C8B-B14F-4D97-AF65-F5344CB8AC3E}">
        <p14:creationId xmlns:p14="http://schemas.microsoft.com/office/powerpoint/2010/main" val="3809833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Righ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57B339D-C6E7-7E48-8ADE-8F00E3236AAA}"/>
              </a:ext>
            </a:extLst>
          </p:cNvPr>
          <p:cNvPicPr>
            <a:picLocks noChangeAspect="1"/>
          </p:cNvPicPr>
          <p:nvPr userDrawn="1"/>
        </p:nvPicPr>
        <p:blipFill>
          <a:blip r:embed="rId2"/>
          <a:srcRect/>
          <a:stretch/>
        </p:blipFill>
        <p:spPr>
          <a:xfrm>
            <a:off x="-56265" y="-37659"/>
            <a:ext cx="12315423" cy="6905844"/>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573881873"/>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hyperlink" Target="https://endviolenceagainstwomen.org.uk/wp-content/uploads/2021/11/EVAW_SexualViolence_211028-1.xls-Compatibility-Mode.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7762" y="640080"/>
            <a:ext cx="6251110" cy="3566160"/>
          </a:xfrm>
        </p:spPr>
        <p:txBody>
          <a:bodyPr anchor="b">
            <a:normAutofit/>
          </a:bodyPr>
          <a:lstStyle/>
          <a:p>
            <a:pPr algn="l"/>
            <a:r>
              <a:rPr lang="en-GB" sz="5400" dirty="0">
                <a:cs typeface="Calibri Light"/>
              </a:rPr>
              <a:t>Week 5- Evidenced based policing (BMPL4016)</a:t>
            </a:r>
            <a:endParaRPr lang="en-GB" sz="5400" dirty="0">
              <a:ea typeface="Calibri Light" panose="020F0302020204030204"/>
              <a:cs typeface="Calibri Light" panose="020F0302020204030204"/>
            </a:endParaRPr>
          </a:p>
        </p:txBody>
      </p:sp>
      <p:sp>
        <p:nvSpPr>
          <p:cNvPr id="3" name="Subtitle 2"/>
          <p:cNvSpPr>
            <a:spLocks noGrp="1"/>
          </p:cNvSpPr>
          <p:nvPr>
            <p:ph type="subTitle" idx="1"/>
          </p:nvPr>
        </p:nvSpPr>
        <p:spPr>
          <a:xfrm>
            <a:off x="5297760" y="4636008"/>
            <a:ext cx="6251111" cy="1572768"/>
          </a:xfrm>
        </p:spPr>
        <p:txBody>
          <a:bodyPr vert="horz" lIns="91440" tIns="45720" rIns="91440" bIns="45720" rtlCol="0">
            <a:normAutofit/>
          </a:bodyPr>
          <a:lstStyle/>
          <a:p>
            <a:pPr algn="l"/>
            <a:r>
              <a:rPr lang="en-GB" dirty="0">
                <a:cs typeface="Calibri"/>
              </a:rPr>
              <a:t>Ethical considerations and professional standards</a:t>
            </a:r>
            <a:endParaRPr lang="en-GB"/>
          </a:p>
        </p:txBody>
      </p:sp>
      <p:pic>
        <p:nvPicPr>
          <p:cNvPr id="5" name="Picture 4">
            <a:extLst>
              <a:ext uri="{FF2B5EF4-FFF2-40B4-BE49-F238E27FC236}">
                <a16:creationId xmlns:a16="http://schemas.microsoft.com/office/drawing/2014/main" id="{91290424-AED6-17CB-3B3B-ED9CA63F1EB9}"/>
              </a:ext>
            </a:extLst>
          </p:cNvPr>
          <p:cNvPicPr>
            <a:picLocks noChangeAspect="1"/>
          </p:cNvPicPr>
          <p:nvPr/>
        </p:nvPicPr>
        <p:blipFill rotWithShape="1">
          <a:blip r:embed="rId3"/>
          <a:srcRect l="16580" r="15516" b="1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15286"/>
    </mc:Choice>
    <mc:Fallback xmlns="">
      <p:transition spd="slow" advTm="1528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7384E-A162-EC97-3227-A00BD08C0403}"/>
              </a:ext>
            </a:extLst>
          </p:cNvPr>
          <p:cNvSpPr>
            <a:spLocks noGrp="1"/>
          </p:cNvSpPr>
          <p:nvPr>
            <p:ph type="title"/>
          </p:nvPr>
        </p:nvSpPr>
        <p:spPr/>
        <p:txBody>
          <a:bodyPr/>
          <a:lstStyle/>
          <a:p>
            <a:r>
              <a:rPr lang="en-GB" dirty="0">
                <a:cs typeface="Calibri Light"/>
              </a:rPr>
              <a:t>Aims for today</a:t>
            </a:r>
          </a:p>
        </p:txBody>
      </p:sp>
      <p:graphicFrame>
        <p:nvGraphicFramePr>
          <p:cNvPr id="10" name="Content Placeholder 2">
            <a:extLst>
              <a:ext uri="{FF2B5EF4-FFF2-40B4-BE49-F238E27FC236}">
                <a16:creationId xmlns:a16="http://schemas.microsoft.com/office/drawing/2014/main" id="{DDF042E9-75F8-26A7-6A01-6868510BDC6D}"/>
              </a:ext>
            </a:extLst>
          </p:cNvPr>
          <p:cNvGraphicFramePr>
            <a:graphicFrameLocks noGrp="1"/>
          </p:cNvGraphicFramePr>
          <p:nvPr>
            <p:ph idx="1"/>
            <p:extLst>
              <p:ext uri="{D42A27DB-BD31-4B8C-83A1-F6EECF244321}">
                <p14:modId xmlns:p14="http://schemas.microsoft.com/office/powerpoint/2010/main" val="364220439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9825388"/>
      </p:ext>
    </p:extLst>
  </p:cSld>
  <p:clrMapOvr>
    <a:masterClrMapping/>
  </p:clrMapOvr>
  <mc:AlternateContent xmlns:mc="http://schemas.openxmlformats.org/markup-compatibility/2006" xmlns:p14="http://schemas.microsoft.com/office/powerpoint/2010/main">
    <mc:Choice Requires="p14">
      <p:transition spd="slow" p14:dur="2000" advTm="47358"/>
    </mc:Choice>
    <mc:Fallback xmlns="">
      <p:transition spd="slow" advTm="4735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Policing – where it all began</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7057" y="1028700"/>
            <a:ext cx="7837713" cy="4996543"/>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900" y="703038"/>
            <a:ext cx="10548257" cy="6214236"/>
          </a:xfrm>
          <a:prstGeom prst="rect">
            <a:avLst/>
          </a:prstGeom>
        </p:spPr>
      </p:pic>
    </p:spTree>
    <p:extLst>
      <p:ext uri="{BB962C8B-B14F-4D97-AF65-F5344CB8AC3E}">
        <p14:creationId xmlns:p14="http://schemas.microsoft.com/office/powerpoint/2010/main" val="1678808421"/>
      </p:ext>
    </p:extLst>
  </p:cSld>
  <p:clrMapOvr>
    <a:masterClrMapping/>
  </p:clrMapOvr>
  <mc:AlternateContent xmlns:mc="http://schemas.openxmlformats.org/markup-compatibility/2006" xmlns:p14="http://schemas.microsoft.com/office/powerpoint/2010/main">
    <mc:Choice Requires="p14">
      <p:transition spd="slow" p14:dur="2000" advTm="315852"/>
    </mc:Choice>
    <mc:Fallback xmlns="">
      <p:transition spd="slow" advTm="31585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74BFB3-F92E-F4C6-4726-0FC7E12935D2}"/>
              </a:ext>
            </a:extLst>
          </p:cNvPr>
          <p:cNvSpPr>
            <a:spLocks noGrp="1"/>
          </p:cNvSpPr>
          <p:nvPr>
            <p:ph type="title"/>
          </p:nvPr>
        </p:nvSpPr>
        <p:spPr>
          <a:xfrm>
            <a:off x="841248" y="548640"/>
            <a:ext cx="3600860" cy="5431536"/>
          </a:xfrm>
        </p:spPr>
        <p:txBody>
          <a:bodyPr>
            <a:normAutofit/>
          </a:bodyPr>
          <a:lstStyle/>
          <a:p>
            <a:r>
              <a:rPr lang="en-GB" sz="5400">
                <a:cs typeface="Calibri Light"/>
              </a:rPr>
              <a:t>Ethics of policing and professional standards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CE56B2-7514-F589-1C34-CC08D9D4B86E}"/>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cs typeface="Calibri"/>
              </a:rPr>
              <a:t>Police act 1996</a:t>
            </a:r>
          </a:p>
          <a:p>
            <a:r>
              <a:rPr lang="en-GB" sz="2200">
                <a:cs typeface="Calibri"/>
              </a:rPr>
              <a:t>Police reform act 2002</a:t>
            </a:r>
          </a:p>
          <a:p>
            <a:r>
              <a:rPr lang="en-GB" sz="2200">
                <a:cs typeface="Calibri"/>
              </a:rPr>
              <a:t>Police (conduct) regulations 2020</a:t>
            </a:r>
          </a:p>
          <a:p>
            <a:r>
              <a:rPr lang="en-GB" sz="2200">
                <a:cs typeface="Calibri"/>
              </a:rPr>
              <a:t>Police (complaints and misconduct) regulations 2020</a:t>
            </a:r>
          </a:p>
          <a:p>
            <a:r>
              <a:rPr lang="en-GB" sz="2200">
                <a:cs typeface="Calibri"/>
              </a:rPr>
              <a:t>The policing protocol order 2011</a:t>
            </a:r>
          </a:p>
          <a:p>
            <a:endParaRPr lang="en-GB" sz="2200">
              <a:cs typeface="Calibri"/>
            </a:endParaRPr>
          </a:p>
          <a:p>
            <a:endParaRPr lang="en-GB" sz="2200"/>
          </a:p>
        </p:txBody>
      </p:sp>
    </p:spTree>
    <p:extLst>
      <p:ext uri="{BB962C8B-B14F-4D97-AF65-F5344CB8AC3E}">
        <p14:creationId xmlns:p14="http://schemas.microsoft.com/office/powerpoint/2010/main" val="1366676325"/>
      </p:ext>
    </p:extLst>
  </p:cSld>
  <p:clrMapOvr>
    <a:masterClrMapping/>
  </p:clrMapOvr>
  <mc:AlternateContent xmlns:mc="http://schemas.openxmlformats.org/markup-compatibility/2006" xmlns:p14="http://schemas.microsoft.com/office/powerpoint/2010/main">
    <mc:Choice Requires="p14">
      <p:transition spd="slow" p14:dur="2000" advTm="37101"/>
    </mc:Choice>
    <mc:Fallback xmlns="">
      <p:transition spd="slow" advTm="3710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A7FD4-4A36-638F-0FCA-0E989113183B}"/>
              </a:ext>
            </a:extLst>
          </p:cNvPr>
          <p:cNvSpPr>
            <a:spLocks noGrp="1"/>
          </p:cNvSpPr>
          <p:nvPr>
            <p:ph type="title"/>
          </p:nvPr>
        </p:nvSpPr>
        <p:spPr>
          <a:xfrm>
            <a:off x="686834" y="1153572"/>
            <a:ext cx="3200400" cy="4461163"/>
          </a:xfrm>
        </p:spPr>
        <p:txBody>
          <a:bodyPr>
            <a:normAutofit/>
          </a:bodyPr>
          <a:lstStyle/>
          <a:p>
            <a:r>
              <a:rPr lang="en-GB">
                <a:solidFill>
                  <a:srgbClr val="FFFFFF"/>
                </a:solidFill>
              </a:rPr>
              <a:t>Professional standards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ACD088-D1C5-D3AA-8C8C-4FB5440E36AB}"/>
              </a:ext>
            </a:extLst>
          </p:cNvPr>
          <p:cNvSpPr>
            <a:spLocks noGrp="1"/>
          </p:cNvSpPr>
          <p:nvPr>
            <p:ph idx="1"/>
          </p:nvPr>
        </p:nvSpPr>
        <p:spPr>
          <a:xfrm>
            <a:off x="4447308" y="591344"/>
            <a:ext cx="6906491" cy="5585619"/>
          </a:xfrm>
        </p:spPr>
        <p:txBody>
          <a:bodyPr anchor="ctr">
            <a:normAutofit/>
          </a:bodyPr>
          <a:lstStyle/>
          <a:p>
            <a:pPr marL="0" indent="0">
              <a:buNone/>
            </a:pPr>
            <a:r>
              <a:rPr lang="en-GB" dirty="0"/>
              <a:t>The College of Policing APP identifies four aspects of the professional standards operations in policing. These relate to:</a:t>
            </a:r>
          </a:p>
          <a:p>
            <a:endParaRPr lang="en-GB" dirty="0"/>
          </a:p>
          <a:p>
            <a:r>
              <a:rPr lang="en-GB" dirty="0"/>
              <a:t>dealing with and countering corruption</a:t>
            </a:r>
          </a:p>
          <a:p>
            <a:r>
              <a:rPr lang="en-GB" dirty="0"/>
              <a:t>vetting</a:t>
            </a:r>
          </a:p>
          <a:p>
            <a:r>
              <a:rPr lang="en-GB" dirty="0"/>
              <a:t>complaints and misconduct </a:t>
            </a:r>
          </a:p>
          <a:p>
            <a:r>
              <a:rPr lang="en-GB" dirty="0"/>
              <a:t>police standards governance</a:t>
            </a:r>
          </a:p>
        </p:txBody>
      </p:sp>
    </p:spTree>
    <p:extLst>
      <p:ext uri="{BB962C8B-B14F-4D97-AF65-F5344CB8AC3E}">
        <p14:creationId xmlns:p14="http://schemas.microsoft.com/office/powerpoint/2010/main" val="1402365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899F7-7B80-8105-AF8A-E8A989A6DB03}"/>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Professional Standards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FC2A818-8039-8DCB-5BF4-AB1F7071A09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600">
                <a:ea typeface="+mn-lt"/>
                <a:cs typeface="+mn-lt"/>
              </a:rPr>
              <a:t>Each police service will have its own Professional Standards Department (PSD) responsible for dealing with routine complaints and misconduct charges internally. </a:t>
            </a:r>
          </a:p>
          <a:p>
            <a:r>
              <a:rPr lang="en-GB" sz="2600">
                <a:ea typeface="+mn-lt"/>
                <a:cs typeface="+mn-lt"/>
              </a:rPr>
              <a:t>More serious cases of police wrong doing might be dealt with by the National Crime Agency (NCA) or the Independent Office for Police Conduct (IOPC) </a:t>
            </a:r>
          </a:p>
          <a:p>
            <a:r>
              <a:rPr lang="en-GB" sz="2600">
                <a:ea typeface="+mn-lt"/>
                <a:cs typeface="+mn-lt"/>
              </a:rPr>
              <a:t>Other bodies play an important role in maintaining and enhancing standards across policing, such as the His Majesty’s Inspectorate of Constabulary and Fire &amp; Rescue Services (HMICFRS).</a:t>
            </a:r>
            <a:endParaRPr lang="en-GB" sz="2600">
              <a:ea typeface="Calibri"/>
              <a:cs typeface="Calibri"/>
            </a:endParaRPr>
          </a:p>
        </p:txBody>
      </p:sp>
    </p:spTree>
    <p:extLst>
      <p:ext uri="{BB962C8B-B14F-4D97-AF65-F5344CB8AC3E}">
        <p14:creationId xmlns:p14="http://schemas.microsoft.com/office/powerpoint/2010/main" val="883068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4" name="Rectangle 2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CF4A0-2A81-6A15-4C78-C004459B7194}"/>
              </a:ext>
            </a:extLst>
          </p:cNvPr>
          <p:cNvSpPr>
            <a:spLocks noGrp="1"/>
          </p:cNvSpPr>
          <p:nvPr>
            <p:ph type="title"/>
          </p:nvPr>
        </p:nvSpPr>
        <p:spPr>
          <a:xfrm>
            <a:off x="1043631" y="809898"/>
            <a:ext cx="10173010" cy="1554480"/>
          </a:xfrm>
        </p:spPr>
        <p:txBody>
          <a:bodyPr anchor="ctr">
            <a:normAutofit/>
          </a:bodyPr>
          <a:lstStyle/>
          <a:p>
            <a:r>
              <a:rPr lang="en-US" sz="4800" dirty="0"/>
              <a:t>Code of Ethics</a:t>
            </a:r>
          </a:p>
        </p:txBody>
      </p:sp>
      <p:cxnSp>
        <p:nvCxnSpPr>
          <p:cNvPr id="30" name="Straight Connector 2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EDD45E-40EA-C8A5-906E-045A6554A1CB}"/>
              </a:ext>
            </a:extLst>
          </p:cNvPr>
          <p:cNvSpPr>
            <a:spLocks/>
          </p:cNvSpPr>
          <p:nvPr/>
        </p:nvSpPr>
        <p:spPr>
          <a:xfrm>
            <a:off x="365764" y="2738709"/>
            <a:ext cx="6818890" cy="2821646"/>
          </a:xfrm>
          <a:prstGeom prst="rect">
            <a:avLst/>
          </a:prstGeom>
        </p:spPr>
        <p:txBody>
          <a:bodyPr vert="horz" lIns="91440" tIns="45720" rIns="91440" bIns="45720" rtlCol="0" anchor="t">
            <a:normAutofit/>
          </a:bodyPr>
          <a:lstStyle/>
          <a:p>
            <a:pPr defTabSz="585216"/>
            <a:r>
              <a:rPr lang="en-GB" sz="1536" kern="1200" dirty="0">
                <a:solidFill>
                  <a:schemeClr val="tx1"/>
                </a:solidFill>
                <a:latin typeface="FSElliotPro"/>
                <a:ea typeface="+mn-ea"/>
                <a:cs typeface="+mn-cs"/>
              </a:rPr>
              <a:t>A Code of Practice for the Principles and Standards of Professional Behaviour for the Policing Profession of England and Wales.</a:t>
            </a:r>
          </a:p>
          <a:p>
            <a:pPr defTabSz="585216"/>
            <a:endParaRPr lang="en-GB" sz="1536" kern="1200" dirty="0">
              <a:solidFill>
                <a:schemeClr val="tx1"/>
              </a:solidFill>
              <a:latin typeface="FSElliotPro"/>
              <a:ea typeface="+mn-ea"/>
              <a:cs typeface="+mn-cs"/>
            </a:endParaRPr>
          </a:p>
          <a:p>
            <a:pPr defTabSz="585216"/>
            <a:endParaRPr lang="en-GB" sz="1536" kern="1200" dirty="0">
              <a:solidFill>
                <a:schemeClr val="tx1"/>
              </a:solidFill>
              <a:latin typeface="FSElliotPro"/>
              <a:ea typeface="+mn-ea"/>
              <a:cs typeface="+mn-cs"/>
            </a:endParaRPr>
          </a:p>
          <a:p>
            <a:pPr defTabSz="585216"/>
            <a:r>
              <a:rPr lang="en-GB" sz="1536" kern="1200" dirty="0">
                <a:solidFill>
                  <a:schemeClr val="tx1"/>
                </a:solidFill>
                <a:latin typeface="FSElliotPro"/>
                <a:ea typeface="+mn-ea"/>
                <a:cs typeface="+mn-cs"/>
              </a:rPr>
              <a:t>The aim of this Code of Ethics is to support each member of the policing profession to deliver the highest professional standards in their service to the public. </a:t>
            </a:r>
            <a:endParaRPr lang="en-GB" sz="1536" kern="1200" dirty="0">
              <a:solidFill>
                <a:schemeClr val="tx1"/>
              </a:solidFill>
              <a:latin typeface="+mn-lt"/>
              <a:ea typeface="+mn-ea"/>
              <a:cs typeface="Calibri"/>
            </a:endParaRPr>
          </a:p>
          <a:p>
            <a:pPr defTabSz="585216"/>
            <a:r>
              <a:rPr lang="en-GB" sz="1536" kern="1200" dirty="0">
                <a:solidFill>
                  <a:schemeClr val="tx1"/>
                </a:solidFill>
                <a:latin typeface="FSElliotPro"/>
                <a:ea typeface="+mn-ea"/>
                <a:cs typeface="+mn-cs"/>
              </a:rPr>
              <a:t>Ethical behaviour comes from the values, beliefs, attitudes and knowledge that guide the judgements of each individual.</a:t>
            </a:r>
            <a:br>
              <a:rPr lang="en-GB" sz="1536" kern="1200" dirty="0">
                <a:solidFill>
                  <a:schemeClr val="tx1"/>
                </a:solidFill>
                <a:latin typeface="FSElliotPro"/>
                <a:ea typeface="+mn-ea"/>
                <a:cs typeface="+mn-cs"/>
              </a:rPr>
            </a:br>
            <a:endParaRPr lang="en-GB" sz="1536" kern="1200" dirty="0">
              <a:solidFill>
                <a:schemeClr val="tx1"/>
              </a:solidFill>
              <a:latin typeface="+mn-lt"/>
              <a:ea typeface="+mn-ea"/>
              <a:cs typeface="Calibri"/>
            </a:endParaRPr>
          </a:p>
          <a:p>
            <a:pPr defTabSz="585216"/>
            <a:endParaRPr lang="en-GB" sz="1152" kern="1200" dirty="0">
              <a:solidFill>
                <a:schemeClr val="tx1"/>
              </a:solidFill>
              <a:latin typeface="+mn-lt"/>
              <a:ea typeface="+mn-ea"/>
              <a:cs typeface="Calibri"/>
            </a:endParaRPr>
          </a:p>
          <a:p>
            <a:endParaRPr lang="en-US" dirty="0"/>
          </a:p>
        </p:txBody>
      </p:sp>
      <p:pic>
        <p:nvPicPr>
          <p:cNvPr id="1030" name="Picture 6" descr="Competency and Values - College of Policing">
            <a:extLst>
              <a:ext uri="{FF2B5EF4-FFF2-40B4-BE49-F238E27FC236}">
                <a16:creationId xmlns:a16="http://schemas.microsoft.com/office/drawing/2014/main" id="{73CC1C74-D372-E1B3-AFF5-7F9CAA4BF0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33" y="1815249"/>
            <a:ext cx="3298109" cy="3298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9854137"/>
      </p:ext>
    </p:extLst>
  </p:cSld>
  <p:clrMapOvr>
    <a:masterClrMapping/>
  </p:clrMapOvr>
  <mc:AlternateContent xmlns:mc="http://schemas.openxmlformats.org/markup-compatibility/2006" xmlns:p14="http://schemas.microsoft.com/office/powerpoint/2010/main">
    <mc:Choice Requires="p14">
      <p:transition spd="slow" p14:dur="2000" advTm="67822"/>
    </mc:Choice>
    <mc:Fallback xmlns="">
      <p:transition spd="slow" advTm="6782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81D79D-4003-DEFB-010E-8BEFA54C7FB7}"/>
              </a:ext>
            </a:extLst>
          </p:cNvPr>
          <p:cNvSpPr>
            <a:spLocks noGrp="1"/>
          </p:cNvSpPr>
          <p:nvPr>
            <p:ph type="title"/>
          </p:nvPr>
        </p:nvSpPr>
        <p:spPr>
          <a:xfrm>
            <a:off x="838200" y="673770"/>
            <a:ext cx="3220329" cy="2027227"/>
          </a:xfrm>
        </p:spPr>
        <p:txBody>
          <a:bodyPr vert="horz" lIns="91440" tIns="45720" rIns="91440" bIns="45720" rtlCol="0" anchor="t">
            <a:normAutofit/>
          </a:bodyPr>
          <a:lstStyle/>
          <a:p>
            <a:r>
              <a:rPr lang="en-US" sz="5400" kern="1200">
                <a:solidFill>
                  <a:srgbClr val="FFFFFF"/>
                </a:solidFill>
                <a:latin typeface="+mj-lt"/>
                <a:ea typeface="+mj-ea"/>
                <a:cs typeface="+mj-cs"/>
              </a:rPr>
              <a:t>Updated in 2024</a:t>
            </a:r>
          </a:p>
        </p:txBody>
      </p:sp>
      <p:pic>
        <p:nvPicPr>
          <p:cNvPr id="4" name="Content Placeholder 3" descr="A diagram of a public service&#10;&#10;Description automatically generated">
            <a:extLst>
              <a:ext uri="{FF2B5EF4-FFF2-40B4-BE49-F238E27FC236}">
                <a16:creationId xmlns:a16="http://schemas.microsoft.com/office/drawing/2014/main" id="{D32958D3-CF94-C01A-6151-B74E1C0E6777}"/>
              </a:ext>
            </a:extLst>
          </p:cNvPr>
          <p:cNvPicPr>
            <a:picLocks noChangeAspect="1"/>
          </p:cNvPicPr>
          <p:nvPr/>
        </p:nvPicPr>
        <p:blipFill>
          <a:blip r:embed="rId3"/>
          <a:stretch>
            <a:fillRect/>
          </a:stretch>
        </p:blipFill>
        <p:spPr>
          <a:xfrm>
            <a:off x="5458479" y="1594634"/>
            <a:ext cx="6393820" cy="4275674"/>
          </a:xfrm>
          <a:prstGeom prst="rect">
            <a:avLst/>
          </a:prstGeom>
        </p:spPr>
      </p:pic>
    </p:spTree>
    <p:extLst>
      <p:ext uri="{BB962C8B-B14F-4D97-AF65-F5344CB8AC3E}">
        <p14:creationId xmlns:p14="http://schemas.microsoft.com/office/powerpoint/2010/main" val="3329984713"/>
      </p:ext>
    </p:extLst>
  </p:cSld>
  <p:clrMapOvr>
    <a:masterClrMapping/>
  </p:clrMapOvr>
  <mc:AlternateContent xmlns:mc="http://schemas.openxmlformats.org/markup-compatibility/2006" xmlns:p14="http://schemas.microsoft.com/office/powerpoint/2010/main">
    <mc:Choice Requires="p14">
      <p:transition spd="slow" p14:dur="2000" advTm="25475"/>
    </mc:Choice>
    <mc:Fallback xmlns="">
      <p:transition spd="slow" advTm="2547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card with white text and blue text&#10;&#10;Description automatically generated">
            <a:extLst>
              <a:ext uri="{FF2B5EF4-FFF2-40B4-BE49-F238E27FC236}">
                <a16:creationId xmlns:a16="http://schemas.microsoft.com/office/drawing/2014/main" id="{4505F454-DC97-0B72-2643-CEA7D746FC44}"/>
              </a:ext>
            </a:extLst>
          </p:cNvPr>
          <p:cNvPicPr>
            <a:picLocks noChangeAspect="1"/>
          </p:cNvPicPr>
          <p:nvPr/>
        </p:nvPicPr>
        <p:blipFill>
          <a:blip r:embed="rId3"/>
          <a:stretch>
            <a:fillRect/>
          </a:stretch>
        </p:blipFill>
        <p:spPr>
          <a:xfrm>
            <a:off x="3314218" y="248668"/>
            <a:ext cx="5139264" cy="5708472"/>
          </a:xfrm>
          <a:prstGeom prst="rect">
            <a:avLst/>
          </a:prstGeom>
          <a:ln>
            <a:noFill/>
          </a:ln>
        </p:spPr>
      </p:pic>
    </p:spTree>
    <p:extLst>
      <p:ext uri="{BB962C8B-B14F-4D97-AF65-F5344CB8AC3E}">
        <p14:creationId xmlns:p14="http://schemas.microsoft.com/office/powerpoint/2010/main" val="2221035573"/>
      </p:ext>
    </p:extLst>
  </p:cSld>
  <p:clrMapOvr>
    <a:masterClrMapping/>
  </p:clrMapOvr>
  <mc:AlternateContent xmlns:mc="http://schemas.openxmlformats.org/markup-compatibility/2006" xmlns:p14="http://schemas.microsoft.com/office/powerpoint/2010/main">
    <mc:Choice Requires="p14">
      <p:transition spd="slow" p14:dur="2000" advTm="97436"/>
    </mc:Choice>
    <mc:Fallback xmlns="">
      <p:transition spd="slow" advTm="9743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and white card with text and a picture of a person&amp;#39;s head&#10;&#10;Description automatically generated">
            <a:extLst>
              <a:ext uri="{FF2B5EF4-FFF2-40B4-BE49-F238E27FC236}">
                <a16:creationId xmlns:a16="http://schemas.microsoft.com/office/drawing/2014/main" id="{021962DD-F541-69E0-E201-410F3D254A73}"/>
              </a:ext>
            </a:extLst>
          </p:cNvPr>
          <p:cNvPicPr>
            <a:picLocks noChangeAspect="1"/>
          </p:cNvPicPr>
          <p:nvPr/>
        </p:nvPicPr>
        <p:blipFill>
          <a:blip r:embed="rId3"/>
          <a:stretch>
            <a:fillRect/>
          </a:stretch>
        </p:blipFill>
        <p:spPr>
          <a:xfrm>
            <a:off x="2450123" y="643467"/>
            <a:ext cx="5138032" cy="5061247"/>
          </a:xfrm>
          <a:prstGeom prst="rect">
            <a:avLst/>
          </a:prstGeom>
          <a:ln>
            <a:noFill/>
          </a:ln>
        </p:spPr>
      </p:pic>
    </p:spTree>
    <p:extLst>
      <p:ext uri="{BB962C8B-B14F-4D97-AF65-F5344CB8AC3E}">
        <p14:creationId xmlns:p14="http://schemas.microsoft.com/office/powerpoint/2010/main" val="2101965845"/>
      </p:ext>
    </p:extLst>
  </p:cSld>
  <p:clrMapOvr>
    <a:masterClrMapping/>
  </p:clrMapOvr>
  <mc:AlternateContent xmlns:mc="http://schemas.openxmlformats.org/markup-compatibility/2006" xmlns:p14="http://schemas.microsoft.com/office/powerpoint/2010/main">
    <mc:Choice Requires="p14">
      <p:transition spd="slow" p14:dur="2000" advTm="48487"/>
    </mc:Choice>
    <mc:Fallback xmlns="">
      <p:transition spd="slow" advTm="48487"/>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and white sign with text and images&#10;&#10;Description automatically generated">
            <a:extLst>
              <a:ext uri="{FF2B5EF4-FFF2-40B4-BE49-F238E27FC236}">
                <a16:creationId xmlns:a16="http://schemas.microsoft.com/office/drawing/2014/main" id="{BB06EA1E-04CF-57B2-3C06-8B55A952EBF7}"/>
              </a:ext>
            </a:extLst>
          </p:cNvPr>
          <p:cNvPicPr>
            <a:picLocks noChangeAspect="1"/>
          </p:cNvPicPr>
          <p:nvPr/>
        </p:nvPicPr>
        <p:blipFill>
          <a:blip r:embed="rId3"/>
          <a:stretch>
            <a:fillRect/>
          </a:stretch>
        </p:blipFill>
        <p:spPr>
          <a:xfrm>
            <a:off x="2446959" y="643467"/>
            <a:ext cx="5228760" cy="5061247"/>
          </a:xfrm>
          <a:prstGeom prst="rect">
            <a:avLst/>
          </a:prstGeom>
          <a:ln>
            <a:noFill/>
          </a:ln>
        </p:spPr>
      </p:pic>
    </p:spTree>
    <p:extLst>
      <p:ext uri="{BB962C8B-B14F-4D97-AF65-F5344CB8AC3E}">
        <p14:creationId xmlns:p14="http://schemas.microsoft.com/office/powerpoint/2010/main" val="3281096786"/>
      </p:ext>
    </p:extLst>
  </p:cSld>
  <p:clrMapOvr>
    <a:masterClrMapping/>
  </p:clrMapOvr>
  <mc:AlternateContent xmlns:mc="http://schemas.openxmlformats.org/markup-compatibility/2006" xmlns:p14="http://schemas.microsoft.com/office/powerpoint/2010/main">
    <mc:Choice Requires="p14">
      <p:transition spd="slow" p14:dur="2000" advTm="25234"/>
    </mc:Choice>
    <mc:Fallback xmlns="">
      <p:transition spd="slow" advTm="2523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8DF14-AF1E-95DE-DA1B-17643C356C17}"/>
              </a:ext>
            </a:extLst>
          </p:cNvPr>
          <p:cNvSpPr>
            <a:spLocks noGrp="1"/>
          </p:cNvSpPr>
          <p:nvPr>
            <p:ph type="title"/>
          </p:nvPr>
        </p:nvSpPr>
        <p:spPr>
          <a:xfrm>
            <a:off x="1155557" y="4551036"/>
            <a:ext cx="4284420" cy="1687143"/>
          </a:xfrm>
        </p:spPr>
        <p:txBody>
          <a:bodyPr anchor="t">
            <a:normAutofit/>
          </a:bodyPr>
          <a:lstStyle/>
          <a:p>
            <a:r>
              <a:rPr lang="en-US" dirty="0">
                <a:solidFill>
                  <a:schemeClr val="bg1"/>
                </a:solidFill>
              </a:rPr>
              <a:t>Police officer character trait</a:t>
            </a:r>
          </a:p>
        </p:txBody>
      </p:sp>
      <p:pic>
        <p:nvPicPr>
          <p:cNvPr id="2050" name="Picture 2" descr="Coaching relationships: To trust or not to trust?">
            <a:extLst>
              <a:ext uri="{FF2B5EF4-FFF2-40B4-BE49-F238E27FC236}">
                <a16:creationId xmlns:a16="http://schemas.microsoft.com/office/drawing/2014/main" id="{CB823DF7-51FC-DC52-2BBF-7DE40C3492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676" r="1" b="15097"/>
          <a:stretch/>
        </p:blipFill>
        <p:spPr bwMode="auto">
          <a:xfrm>
            <a:off x="1155556" y="637762"/>
            <a:ext cx="9889765" cy="357930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4C416B5-BE30-E3AC-822F-F9B82E313521}"/>
              </a:ext>
            </a:extLst>
          </p:cNvPr>
          <p:cNvSpPr>
            <a:spLocks noGrp="1"/>
          </p:cNvSpPr>
          <p:nvPr>
            <p:ph idx="1"/>
          </p:nvPr>
        </p:nvSpPr>
        <p:spPr>
          <a:xfrm>
            <a:off x="968470" y="4756404"/>
            <a:ext cx="4310672" cy="1463834"/>
          </a:xfrm>
        </p:spPr>
        <p:txBody>
          <a:bodyPr vert="horz" lIns="91440" tIns="45720" rIns="91440" bIns="45720" rtlCol="0">
            <a:normAutofit/>
          </a:bodyPr>
          <a:lstStyle/>
          <a:p>
            <a:pPr marL="0" indent="0">
              <a:buNone/>
            </a:pPr>
            <a:r>
              <a:rPr lang="en-US" sz="3200" dirty="0">
                <a:cs typeface="Calibri"/>
              </a:rPr>
              <a:t>Police Officer “traits”</a:t>
            </a:r>
          </a:p>
        </p:txBody>
      </p:sp>
    </p:spTree>
    <p:extLst>
      <p:ext uri="{BB962C8B-B14F-4D97-AF65-F5344CB8AC3E}">
        <p14:creationId xmlns:p14="http://schemas.microsoft.com/office/powerpoint/2010/main" val="3020515044"/>
      </p:ext>
    </p:extLst>
  </p:cSld>
  <p:clrMapOvr>
    <a:masterClrMapping/>
  </p:clrMapOvr>
  <p:transition spd="slow" advTm="53246">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2D3BB-A0D0-FFAA-1C8C-9A1B98994903}"/>
              </a:ext>
            </a:extLst>
          </p:cNvPr>
          <p:cNvSpPr>
            <a:spLocks noGrp="1"/>
          </p:cNvSpPr>
          <p:nvPr>
            <p:ph type="title"/>
          </p:nvPr>
        </p:nvSpPr>
        <p:spPr>
          <a:xfrm>
            <a:off x="1171074" y="1396686"/>
            <a:ext cx="3240506" cy="4064628"/>
          </a:xfrm>
        </p:spPr>
        <p:txBody>
          <a:bodyPr>
            <a:normAutofit/>
          </a:bodyPr>
          <a:lstStyle/>
          <a:p>
            <a:r>
              <a:rPr lang="en-US">
                <a:solidFill>
                  <a:srgbClr val="FFFFFF"/>
                </a:solidFill>
              </a:rPr>
              <a:t>Policing by Consent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A9A43A-B54F-5BDA-2AC5-861B76AEE0AE}"/>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GB" b="0" i="0" u="none" strike="noStrike" dirty="0">
                <a:effectLst/>
                <a:latin typeface="Calibri"/>
                <a:ea typeface="Calibri Light"/>
                <a:cs typeface="Calibri Light"/>
              </a:rPr>
              <a:t>‘Policing by consent’ indicates that the legitimacy of policing in the eyes of the public is based upon a consensus of support that follows from transparency about their powers, their integrity in exercising those powers and their accountability for doing so.</a:t>
            </a:r>
            <a:endParaRPr lang="en-US" dirty="0">
              <a:latin typeface="Calibri"/>
              <a:ea typeface="Calibri Light"/>
              <a:cs typeface="Calibri Light"/>
            </a:endParaRPr>
          </a:p>
        </p:txBody>
      </p:sp>
    </p:spTree>
    <p:extLst>
      <p:ext uri="{BB962C8B-B14F-4D97-AF65-F5344CB8AC3E}">
        <p14:creationId xmlns:p14="http://schemas.microsoft.com/office/powerpoint/2010/main" val="1718155721"/>
      </p:ext>
    </p:extLst>
  </p:cSld>
  <p:clrMapOvr>
    <a:masterClrMapping/>
  </p:clrMapOvr>
  <p:transition spd="slow" advTm="42776">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97FF1-BA73-35EA-87DF-8E341C9D4619}"/>
              </a:ext>
            </a:extLst>
          </p:cNvPr>
          <p:cNvSpPr>
            <a:spLocks noGrp="1"/>
          </p:cNvSpPr>
          <p:nvPr>
            <p:ph type="title"/>
          </p:nvPr>
        </p:nvSpPr>
        <p:spPr>
          <a:xfrm>
            <a:off x="1171074" y="1396686"/>
            <a:ext cx="3240506" cy="4064628"/>
          </a:xfrm>
        </p:spPr>
        <p:txBody>
          <a:bodyPr>
            <a:normAutofit/>
          </a:bodyPr>
          <a:lstStyle/>
          <a:p>
            <a:r>
              <a:rPr lang="en-GB">
                <a:solidFill>
                  <a:srgbClr val="FFFFFF"/>
                </a:solidFill>
              </a:rPr>
              <a:t>Policing by consent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DC02FB9-2C62-09E5-F690-E267D3CC28AE}"/>
              </a:ext>
            </a:extLst>
          </p:cNvPr>
          <p:cNvSpPr>
            <a:spLocks noGrp="1"/>
          </p:cNvSpPr>
          <p:nvPr>
            <p:ph idx="1"/>
          </p:nvPr>
        </p:nvSpPr>
        <p:spPr>
          <a:xfrm>
            <a:off x="5370153" y="1526033"/>
            <a:ext cx="5536397" cy="3935281"/>
          </a:xfrm>
        </p:spPr>
        <p:txBody>
          <a:bodyPr>
            <a:normAutofit/>
          </a:bodyPr>
          <a:lstStyle/>
          <a:p>
            <a:r>
              <a:rPr lang="en-GB" dirty="0"/>
              <a:t>Relies on the trust and confidence of the public</a:t>
            </a:r>
          </a:p>
          <a:p>
            <a:r>
              <a:rPr lang="en-GB" dirty="0"/>
              <a:t>Professional standards play a vital role in achieving this</a:t>
            </a:r>
          </a:p>
          <a:p>
            <a:r>
              <a:rPr lang="en-GB" dirty="0"/>
              <a:t>Trust and confidence can be undermined by incidents of police misconduct</a:t>
            </a:r>
          </a:p>
          <a:p>
            <a:pPr marL="0" indent="0">
              <a:buNone/>
            </a:pPr>
            <a:endParaRPr lang="en-GB" dirty="0"/>
          </a:p>
          <a:p>
            <a:endParaRPr lang="en-GB" dirty="0"/>
          </a:p>
        </p:txBody>
      </p:sp>
    </p:spTree>
    <p:extLst>
      <p:ext uri="{BB962C8B-B14F-4D97-AF65-F5344CB8AC3E}">
        <p14:creationId xmlns:p14="http://schemas.microsoft.com/office/powerpoint/2010/main" val="1936835082"/>
      </p:ext>
    </p:extLst>
  </p:cSld>
  <p:clrMapOvr>
    <a:masterClrMapping/>
  </p:clrMapOvr>
  <mc:AlternateContent xmlns:mc="http://schemas.openxmlformats.org/markup-compatibility/2006" xmlns:p14="http://schemas.microsoft.com/office/powerpoint/2010/main">
    <mc:Choice Requires="p14">
      <p:transition spd="slow" p14:dur="2000" advTm="67828"/>
    </mc:Choice>
    <mc:Fallback xmlns="">
      <p:transition spd="slow" advTm="6782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FFCDD23B-75C8-427B-BD08-53C8156C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Up to 60 Met police officers a month face sack in effort to root out next Wayne  Couzens">
            <a:extLst>
              <a:ext uri="{FF2B5EF4-FFF2-40B4-BE49-F238E27FC236}">
                <a16:creationId xmlns:a16="http://schemas.microsoft.com/office/drawing/2014/main" id="{63EBD86D-C50B-F01F-87F1-729D68D958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253" b="1"/>
          <a:stretch/>
        </p:blipFill>
        <p:spPr bwMode="auto">
          <a:xfrm>
            <a:off x="-1" y="190"/>
            <a:ext cx="8128855" cy="5291194"/>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9">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63844"/>
          </a:xfrm>
          <a:prstGeom prst="rect">
            <a:avLst/>
          </a:prstGeom>
          <a:gradFill>
            <a:gsLst>
              <a:gs pos="28000">
                <a:schemeClr val="accent1">
                  <a:lumMod val="75000"/>
                  <a:alpha val="11000"/>
                </a:schemeClr>
              </a:gs>
              <a:gs pos="100000">
                <a:srgbClr val="000000">
                  <a:alpha val="77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2" name="Rectangle 104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2206"/>
            <a:ext cx="12191998" cy="1586485"/>
          </a:xfrm>
          <a:prstGeom prst="rect">
            <a:avLst/>
          </a:prstGeom>
          <a:gradFill>
            <a:gsLst>
              <a:gs pos="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00680-C7F8-8F48-1919-2F4B0C4BE4D6}"/>
              </a:ext>
            </a:extLst>
          </p:cNvPr>
          <p:cNvSpPr>
            <a:spLocks noGrp="1"/>
          </p:cNvSpPr>
          <p:nvPr>
            <p:ph type="title"/>
          </p:nvPr>
        </p:nvSpPr>
        <p:spPr>
          <a:xfrm>
            <a:off x="699715" y="5635366"/>
            <a:ext cx="7091299" cy="898581"/>
          </a:xfrm>
        </p:spPr>
        <p:txBody>
          <a:bodyPr vert="horz" lIns="91440" tIns="45720" rIns="91440" bIns="45720" rtlCol="0" anchor="ctr">
            <a:normAutofit/>
          </a:bodyPr>
          <a:lstStyle/>
          <a:p>
            <a:r>
              <a:rPr lang="en-US" sz="3400" kern="1200">
                <a:solidFill>
                  <a:srgbClr val="FFFFFF"/>
                </a:solidFill>
                <a:latin typeface="+mj-lt"/>
                <a:ea typeface="+mj-ea"/>
                <a:cs typeface="+mj-cs"/>
              </a:rPr>
              <a:t>The rape and murder of Sarah Everard</a:t>
            </a:r>
          </a:p>
        </p:txBody>
      </p:sp>
      <p:sp>
        <p:nvSpPr>
          <p:cNvPr id="1044" name="Rectangle 104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5282206"/>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arah Everard police reveal moment they learned killer was a serving  officer | The National">
            <a:extLst>
              <a:ext uri="{FF2B5EF4-FFF2-40B4-BE49-F238E27FC236}">
                <a16:creationId xmlns:a16="http://schemas.microsoft.com/office/drawing/2014/main" id="{3ED0FE84-EDC9-C13E-6BCA-C1D50C81B0E3}"/>
              </a:ext>
            </a:extLst>
          </p:cNvPr>
          <p:cNvPicPr>
            <a:picLocks noGrp="1" noChangeAspect="1" noChangeArrowheads="1"/>
          </p:cNvPicPr>
          <p:nvPr>
            <p:ph idx="1"/>
          </p:nvPr>
        </p:nvPicPr>
        <p:blipFill rotWithShape="1">
          <a:blip r:embed="rId4" cstate="print">
            <a:extLst>
              <a:ext uri="{28A0092B-C50C-407E-A947-70E740481C1C}">
                <a14:useLocalDpi xmlns:a14="http://schemas.microsoft.com/office/drawing/2010/main" val="0"/>
              </a:ext>
            </a:extLst>
          </a:blip>
          <a:srcRect l="24122" r="24622"/>
          <a:stretch/>
        </p:blipFill>
        <p:spPr bwMode="auto">
          <a:xfrm>
            <a:off x="8128856" y="1"/>
            <a:ext cx="4063143" cy="5291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8050121"/>
      </p:ext>
    </p:extLst>
  </p:cSld>
  <p:clrMapOvr>
    <a:masterClrMapping/>
  </p:clrMapOvr>
  <mc:AlternateContent xmlns:mc="http://schemas.openxmlformats.org/markup-compatibility/2006" xmlns:p14="http://schemas.microsoft.com/office/powerpoint/2010/main">
    <mc:Choice Requires="p14">
      <p:transition spd="slow" p14:dur="2000" advTm="74705"/>
    </mc:Choice>
    <mc:Fallback xmlns="">
      <p:transition spd="slow" advTm="7470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1A639-9CCA-7B76-9A8D-A8595F0249D8}"/>
              </a:ext>
            </a:extLst>
          </p:cNvPr>
          <p:cNvSpPr>
            <a:spLocks noGrp="1"/>
          </p:cNvSpPr>
          <p:nvPr>
            <p:ph type="title"/>
          </p:nvPr>
        </p:nvSpPr>
        <p:spPr>
          <a:xfrm>
            <a:off x="686834" y="1153572"/>
            <a:ext cx="3200400" cy="4461163"/>
          </a:xfrm>
        </p:spPr>
        <p:txBody>
          <a:bodyPr>
            <a:normAutofit/>
          </a:bodyPr>
          <a:lstStyle/>
          <a:p>
            <a:r>
              <a:rPr lang="en-GB">
                <a:solidFill>
                  <a:srgbClr val="FFFFFF"/>
                </a:solidFill>
              </a:rPr>
              <a:t>Sarah Everard (End violence against women, 2021)</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1321CFD-BC16-1612-118A-E7F1C8265635}"/>
              </a:ext>
            </a:extLst>
          </p:cNvPr>
          <p:cNvSpPr>
            <a:spLocks noGrp="1"/>
          </p:cNvSpPr>
          <p:nvPr>
            <p:ph idx="1"/>
          </p:nvPr>
        </p:nvSpPr>
        <p:spPr>
          <a:xfrm>
            <a:off x="4447308" y="591344"/>
            <a:ext cx="6906491" cy="5585619"/>
          </a:xfrm>
        </p:spPr>
        <p:txBody>
          <a:bodyPr anchor="ctr">
            <a:normAutofit/>
          </a:bodyPr>
          <a:lstStyle/>
          <a:p>
            <a:pPr fontAlgn="base"/>
            <a:r>
              <a:rPr lang="en-GB" sz="2400" b="0" i="0">
                <a:effectLst/>
                <a:latin typeface="Inter-Regular"/>
              </a:rPr>
              <a:t>The End Violence Against Women Coalition commissioned </a:t>
            </a:r>
            <a:r>
              <a:rPr lang="en-GB" sz="2400" b="0" i="0" u="sng">
                <a:effectLst/>
                <a:latin typeface="Inter-Bold"/>
                <a:hlinkClick r:id="rId3"/>
              </a:rPr>
              <a:t>nationwide research</a:t>
            </a:r>
            <a:r>
              <a:rPr lang="en-GB" sz="2400" b="0" i="0">
                <a:effectLst/>
                <a:latin typeface="Inter-Regular"/>
              </a:rPr>
              <a:t> that shows 47% of women and 40% of men reported declining trust in the police following the publication of details about the rape and murder of Sarah Everard by serving Metropolitan Police officer Wayne </a:t>
            </a:r>
            <a:r>
              <a:rPr lang="en-GB" sz="2400" b="0" i="0" err="1">
                <a:effectLst/>
                <a:latin typeface="Inter-Regular"/>
              </a:rPr>
              <a:t>Couzens</a:t>
            </a:r>
            <a:r>
              <a:rPr lang="en-GB" sz="2400" b="0" i="0">
                <a:effectLst/>
                <a:latin typeface="Inter-Regular"/>
              </a:rPr>
              <a:t>.</a:t>
            </a:r>
          </a:p>
          <a:p>
            <a:pPr fontAlgn="base">
              <a:buFont typeface="Arial" panose="020B0604020202020204" pitchFamily="34" charset="0"/>
              <a:buChar char="•"/>
            </a:pPr>
            <a:r>
              <a:rPr lang="en-GB" sz="2400" b="0" i="0">
                <a:effectLst/>
                <a:latin typeface="Inter-Regular"/>
              </a:rPr>
              <a:t>76% of women (and 71% of all adults polled) think the culture of policing has to change in order to better respond to violence against women and girls</a:t>
            </a:r>
          </a:p>
          <a:p>
            <a:pPr fontAlgn="base">
              <a:buFont typeface="Arial" panose="020B0604020202020204" pitchFamily="34" charset="0"/>
              <a:buChar char="•"/>
            </a:pPr>
            <a:r>
              <a:rPr lang="en-GB" sz="2400" b="0" i="0">
                <a:effectLst/>
                <a:latin typeface="Inter-Regular"/>
              </a:rPr>
              <a:t>1 in 10 women (10%) would be less likely to report sexual assault to the police following the Sarah Everard case</a:t>
            </a:r>
          </a:p>
          <a:p>
            <a:pPr fontAlgn="base">
              <a:buFont typeface="Arial" panose="020B0604020202020204" pitchFamily="34" charset="0"/>
              <a:buChar char="•"/>
            </a:pPr>
            <a:r>
              <a:rPr lang="en-GB" sz="2400" b="0" i="0">
                <a:effectLst/>
                <a:latin typeface="Inter-Regular"/>
              </a:rPr>
              <a:t>65% of people think the government should do more to prevent violence against women and girls</a:t>
            </a:r>
          </a:p>
          <a:p>
            <a:endParaRPr lang="en-GB" sz="2400"/>
          </a:p>
        </p:txBody>
      </p:sp>
    </p:spTree>
    <p:extLst>
      <p:ext uri="{BB962C8B-B14F-4D97-AF65-F5344CB8AC3E}">
        <p14:creationId xmlns:p14="http://schemas.microsoft.com/office/powerpoint/2010/main" val="2740900412"/>
      </p:ext>
    </p:extLst>
  </p:cSld>
  <p:clrMapOvr>
    <a:masterClrMapping/>
  </p:clrMapOvr>
  <mc:AlternateContent xmlns:mc="http://schemas.openxmlformats.org/markup-compatibility/2006" xmlns:p14="http://schemas.microsoft.com/office/powerpoint/2010/main">
    <mc:Choice Requires="p14">
      <p:transition spd="slow" p14:dur="2000" advTm="82490"/>
    </mc:Choice>
    <mc:Fallback xmlns="">
      <p:transition spd="slow" advTm="8249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AF657-6864-A7BD-CF7E-FAB436C7B081}"/>
              </a:ext>
            </a:extLst>
          </p:cNvPr>
          <p:cNvSpPr>
            <a:spLocks noGrp="1"/>
          </p:cNvSpPr>
          <p:nvPr>
            <p:ph type="title"/>
          </p:nvPr>
        </p:nvSpPr>
        <p:spPr/>
        <p:txBody>
          <a:bodyPr/>
          <a:lstStyle/>
          <a:p>
            <a:r>
              <a:rPr lang="en-GB" dirty="0"/>
              <a:t>Importance of the Code of Ethics </a:t>
            </a:r>
          </a:p>
        </p:txBody>
      </p:sp>
      <p:pic>
        <p:nvPicPr>
          <p:cNvPr id="4" name="Content Placeholder 3" descr="A diagram of a public service&#10;&#10;Description automatically generated">
            <a:extLst>
              <a:ext uri="{FF2B5EF4-FFF2-40B4-BE49-F238E27FC236}">
                <a16:creationId xmlns:a16="http://schemas.microsoft.com/office/drawing/2014/main" id="{D32958D3-CF94-C01A-6151-B74E1C0E6777}"/>
              </a:ext>
            </a:extLst>
          </p:cNvPr>
          <p:cNvPicPr>
            <a:picLocks noGrp="1" noChangeAspect="1"/>
          </p:cNvPicPr>
          <p:nvPr>
            <p:ph idx="1"/>
          </p:nvPr>
        </p:nvPicPr>
        <p:blipFill>
          <a:blip r:embed="rId3"/>
          <a:stretch>
            <a:fillRect/>
          </a:stretch>
        </p:blipFill>
        <p:spPr>
          <a:xfrm>
            <a:off x="2451145" y="1825625"/>
            <a:ext cx="7289709" cy="4351338"/>
          </a:xfrm>
          <a:prstGeom prst="rect">
            <a:avLst/>
          </a:prstGeom>
        </p:spPr>
      </p:pic>
    </p:spTree>
    <p:extLst>
      <p:ext uri="{BB962C8B-B14F-4D97-AF65-F5344CB8AC3E}">
        <p14:creationId xmlns:p14="http://schemas.microsoft.com/office/powerpoint/2010/main" val="2280688895"/>
      </p:ext>
    </p:extLst>
  </p:cSld>
  <p:clrMapOvr>
    <a:masterClrMapping/>
  </p:clrMapOvr>
  <mc:AlternateContent xmlns:mc="http://schemas.openxmlformats.org/markup-compatibility/2006" xmlns:p14="http://schemas.microsoft.com/office/powerpoint/2010/main">
    <mc:Choice Requires="p14">
      <p:transition spd="slow" p14:dur="2000" advTm="40854"/>
    </mc:Choice>
    <mc:Fallback xmlns="">
      <p:transition spd="slow" advTm="4085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9BC59D-8ABF-CB9C-E92A-F1AC4B1ED336}"/>
              </a:ext>
            </a:extLst>
          </p:cNvPr>
          <p:cNvSpPr>
            <a:spLocks noGrp="1"/>
          </p:cNvSpPr>
          <p:nvPr>
            <p:ph type="title"/>
          </p:nvPr>
        </p:nvSpPr>
        <p:spPr>
          <a:xfrm>
            <a:off x="686834" y="1153572"/>
            <a:ext cx="3200400" cy="4461163"/>
          </a:xfrm>
        </p:spPr>
        <p:txBody>
          <a:bodyPr>
            <a:normAutofit/>
          </a:bodyPr>
          <a:lstStyle/>
          <a:p>
            <a:r>
              <a:rPr lang="en-US">
                <a:solidFill>
                  <a:srgbClr val="FFFFFF"/>
                </a:solidFill>
              </a:rPr>
              <a:t>Scenario 1 – Courage </a:t>
            </a:r>
            <a:endParaRPr lang="en-US">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0C72DFD-DBA7-4CDB-4CF5-2C26C9E34D4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t>You are the</a:t>
            </a:r>
            <a:r>
              <a:rPr lang="en-US" dirty="0"/>
              <a:t> </a:t>
            </a:r>
            <a:r>
              <a:rPr lang="en-US"/>
              <a:t>SIO in a case against the head of an </a:t>
            </a:r>
            <a:r>
              <a:rPr lang="en-US" err="1"/>
              <a:t>organised</a:t>
            </a:r>
            <a:r>
              <a:rPr lang="en-US"/>
              <a:t> crime group involved in Human Trafficking, drugs and firearms supply. You become aware of new information that would lead to the acquittal of this individual at Crown Court.</a:t>
            </a:r>
            <a:r>
              <a:rPr lang="en-US" dirty="0"/>
              <a:t> </a:t>
            </a:r>
            <a:endParaRPr lang="en-US">
              <a:cs typeface="Calibri"/>
            </a:endParaRPr>
          </a:p>
          <a:p>
            <a:pPr marL="0" indent="0">
              <a:buNone/>
            </a:pPr>
            <a:r>
              <a:rPr lang="en-US"/>
              <a:t>What do you do and why?</a:t>
            </a:r>
            <a:endParaRPr lang="en-US">
              <a:cs typeface="Calibri"/>
            </a:endParaRPr>
          </a:p>
          <a:p>
            <a:pPr marL="0" indent="0">
              <a:buNone/>
            </a:pPr>
            <a:endParaRPr lang="en-US">
              <a:cs typeface="Calibri"/>
            </a:endParaRPr>
          </a:p>
          <a:p>
            <a:pPr marL="0" indent="0">
              <a:buNone/>
            </a:pPr>
            <a:endParaRPr lang="en-US"/>
          </a:p>
        </p:txBody>
      </p:sp>
    </p:spTree>
    <p:extLst>
      <p:ext uri="{BB962C8B-B14F-4D97-AF65-F5344CB8AC3E}">
        <p14:creationId xmlns:p14="http://schemas.microsoft.com/office/powerpoint/2010/main" val="3239840262"/>
      </p:ext>
    </p:extLst>
  </p:cSld>
  <p:clrMapOvr>
    <a:masterClrMapping/>
  </p:clrMapOvr>
  <mc:AlternateContent xmlns:mc="http://schemas.openxmlformats.org/markup-compatibility/2006" xmlns:p14="http://schemas.microsoft.com/office/powerpoint/2010/main">
    <mc:Choice Requires="p14">
      <p:transition spd="slow" p14:dur="2000" advTm="46269"/>
    </mc:Choice>
    <mc:Fallback xmlns="">
      <p:transition spd="slow" advTm="46269"/>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694387-07D1-DA8B-F765-FB100DF3B2C2}"/>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Scenario 2-Respect and empathy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0E8FC6E-44AF-0D1E-B25E-B4B7A6DDFFB0}"/>
              </a:ext>
            </a:extLst>
          </p:cNvPr>
          <p:cNvSpPr>
            <a:spLocks noGrp="1"/>
          </p:cNvSpPr>
          <p:nvPr>
            <p:ph idx="1"/>
          </p:nvPr>
        </p:nvSpPr>
        <p:spPr>
          <a:xfrm>
            <a:off x="4447308" y="591344"/>
            <a:ext cx="6906491" cy="5585619"/>
          </a:xfrm>
        </p:spPr>
        <p:txBody>
          <a:bodyPr anchor="ctr">
            <a:normAutofit/>
          </a:bodyPr>
          <a:lstStyle/>
          <a:p>
            <a:r>
              <a:rPr lang="en-GB" dirty="0">
                <a:solidFill>
                  <a:srgbClr val="111111"/>
                </a:solidFill>
                <a:latin typeface="-apple-system"/>
              </a:rPr>
              <a:t>Officer Smith</a:t>
            </a:r>
            <a:r>
              <a:rPr lang="en-GB" b="0" i="0" dirty="0">
                <a:solidFill>
                  <a:srgbClr val="111111"/>
                </a:solidFill>
                <a:effectLst/>
                <a:latin typeface="-apple-system"/>
              </a:rPr>
              <a:t> receives a call about a distressed elderly woman named </a:t>
            </a:r>
            <a:r>
              <a:rPr lang="en-GB" b="0" dirty="0">
                <a:solidFill>
                  <a:srgbClr val="111111"/>
                </a:solidFill>
                <a:effectLst/>
                <a:latin typeface="-apple-system"/>
              </a:rPr>
              <a:t>Mrs Johnson</a:t>
            </a:r>
            <a:r>
              <a:rPr lang="en-GB" b="0" i="0" dirty="0">
                <a:solidFill>
                  <a:srgbClr val="111111"/>
                </a:solidFill>
                <a:effectLst/>
                <a:latin typeface="-apple-system"/>
              </a:rPr>
              <a:t>. </a:t>
            </a:r>
          </a:p>
          <a:p>
            <a:r>
              <a:rPr lang="en-GB" b="0" i="0" dirty="0">
                <a:solidFill>
                  <a:srgbClr val="111111"/>
                </a:solidFill>
                <a:effectLst/>
                <a:latin typeface="-apple-system"/>
              </a:rPr>
              <a:t>Mrs Johnson lives alone and has been feeling overwhelmed due to recent health issues. She’s frightened and anxious, especially after a recent burglary in her neighbourhood.</a:t>
            </a:r>
          </a:p>
          <a:p>
            <a:r>
              <a:rPr lang="en-GB" dirty="0">
                <a:solidFill>
                  <a:srgbClr val="111111"/>
                </a:solidFill>
                <a:latin typeface="-apple-system"/>
              </a:rPr>
              <a:t>How would you show respect and empathy?</a:t>
            </a:r>
            <a:endParaRPr lang="en-GB" dirty="0"/>
          </a:p>
        </p:txBody>
      </p:sp>
    </p:spTree>
    <p:extLst>
      <p:ext uri="{BB962C8B-B14F-4D97-AF65-F5344CB8AC3E}">
        <p14:creationId xmlns:p14="http://schemas.microsoft.com/office/powerpoint/2010/main" val="3431557308"/>
      </p:ext>
    </p:extLst>
  </p:cSld>
  <p:clrMapOvr>
    <a:masterClrMapping/>
  </p:clrMapOvr>
  <mc:AlternateContent xmlns:mc="http://schemas.openxmlformats.org/markup-compatibility/2006" xmlns:p14="http://schemas.microsoft.com/office/powerpoint/2010/main">
    <mc:Choice Requires="p14">
      <p:transition spd="slow" p14:dur="2000" advTm="35808"/>
    </mc:Choice>
    <mc:Fallback xmlns="">
      <p:transition spd="slow" advTm="3580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406A11-4584-294F-B6A4-78B74131B638}"/>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Scenario 3- Public service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3C6082-8E4B-2F2A-A7A0-BBB8D58131C6}"/>
              </a:ext>
            </a:extLst>
          </p:cNvPr>
          <p:cNvSpPr>
            <a:spLocks noGrp="1"/>
          </p:cNvSpPr>
          <p:nvPr>
            <p:ph idx="1"/>
          </p:nvPr>
        </p:nvSpPr>
        <p:spPr>
          <a:xfrm>
            <a:off x="4447308" y="591344"/>
            <a:ext cx="6906491" cy="5585619"/>
          </a:xfrm>
        </p:spPr>
        <p:txBody>
          <a:bodyPr anchor="ctr">
            <a:normAutofit/>
          </a:bodyPr>
          <a:lstStyle/>
          <a:p>
            <a:r>
              <a:rPr lang="en-GB" dirty="0"/>
              <a:t>A local community has made complaints about youths being anti-social in the area. The complaints include loud music at antisocial hours, graffiti and some broken windows at the local library.</a:t>
            </a:r>
          </a:p>
          <a:p>
            <a:endParaRPr lang="en-GB" dirty="0"/>
          </a:p>
          <a:p>
            <a:r>
              <a:rPr lang="en-GB" dirty="0"/>
              <a:t>What would you do to demonstrate you are listening to the community?</a:t>
            </a:r>
            <a:endParaRPr lang="en-GB" dirty="0">
              <a:ea typeface="Calibri"/>
              <a:cs typeface="Calibri"/>
            </a:endParaRPr>
          </a:p>
          <a:p>
            <a:r>
              <a:rPr lang="en-GB" dirty="0"/>
              <a:t>What action would you take to try and resolve the problem?</a:t>
            </a:r>
          </a:p>
        </p:txBody>
      </p:sp>
    </p:spTree>
    <p:extLst>
      <p:ext uri="{BB962C8B-B14F-4D97-AF65-F5344CB8AC3E}">
        <p14:creationId xmlns:p14="http://schemas.microsoft.com/office/powerpoint/2010/main" val="1899025960"/>
      </p:ext>
    </p:extLst>
  </p:cSld>
  <p:clrMapOvr>
    <a:masterClrMapping/>
  </p:clrMapOvr>
  <mc:AlternateContent xmlns:mc="http://schemas.openxmlformats.org/markup-compatibility/2006" xmlns:p14="http://schemas.microsoft.com/office/powerpoint/2010/main">
    <mc:Choice Requires="p14">
      <p:transition spd="slow" p14:dur="2000" advTm="32658"/>
    </mc:Choice>
    <mc:Fallback xmlns="">
      <p:transition spd="slow" advTm="3265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E15AA-5BC6-27E2-434E-DD695D0DAF7D}"/>
              </a:ext>
            </a:extLst>
          </p:cNvPr>
          <p:cNvSpPr>
            <a:spLocks noGrp="1"/>
          </p:cNvSpPr>
          <p:nvPr>
            <p:ph type="title"/>
          </p:nvPr>
        </p:nvSpPr>
        <p:spPr>
          <a:xfrm>
            <a:off x="6513788" y="365125"/>
            <a:ext cx="4840010" cy="1807305"/>
          </a:xfrm>
        </p:spPr>
        <p:txBody>
          <a:bodyPr>
            <a:normAutofit/>
          </a:bodyPr>
          <a:lstStyle/>
          <a:p>
            <a:r>
              <a:rPr lang="en-GB" sz="4100" b="1">
                <a:latin typeface="Calibri"/>
                <a:ea typeface="Calibri"/>
                <a:cs typeface="Calibri"/>
              </a:rPr>
              <a:t>Principles of Evidence-Based Policing</a:t>
            </a:r>
            <a:endParaRPr lang="en-US" sz="4100"/>
          </a:p>
        </p:txBody>
      </p:sp>
      <p:pic>
        <p:nvPicPr>
          <p:cNvPr id="5" name="Picture 4" descr="Magnifying glass showing decling performance">
            <a:extLst>
              <a:ext uri="{FF2B5EF4-FFF2-40B4-BE49-F238E27FC236}">
                <a16:creationId xmlns:a16="http://schemas.microsoft.com/office/drawing/2014/main" id="{A5463BA6-833D-38E9-45A4-1154FBABFF77}"/>
              </a:ext>
            </a:extLst>
          </p:cNvPr>
          <p:cNvPicPr>
            <a:picLocks noChangeAspect="1"/>
          </p:cNvPicPr>
          <p:nvPr/>
        </p:nvPicPr>
        <p:blipFill>
          <a:blip r:embed="rId2"/>
          <a:srcRect l="22247" r="18307" b="-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DB097E10-B444-1188-C523-9EA7AE364952}"/>
              </a:ext>
            </a:extLst>
          </p:cNvPr>
          <p:cNvSpPr>
            <a:spLocks noGrp="1"/>
          </p:cNvSpPr>
          <p:nvPr>
            <p:ph idx="1"/>
          </p:nvPr>
        </p:nvSpPr>
        <p:spPr>
          <a:xfrm>
            <a:off x="6513788" y="2333297"/>
            <a:ext cx="4840010" cy="3843666"/>
          </a:xfrm>
        </p:spPr>
        <p:txBody>
          <a:bodyPr vert="horz" lIns="91440" tIns="45720" rIns="91440" bIns="45720" rtlCol="0">
            <a:normAutofit/>
          </a:bodyPr>
          <a:lstStyle/>
          <a:p>
            <a:endParaRPr lang="en-GB" sz="1400" b="1">
              <a:ea typeface="Calibri" panose="020F0502020204030204"/>
              <a:cs typeface="Calibri" panose="020F0502020204030204"/>
            </a:endParaRPr>
          </a:p>
          <a:p>
            <a:r>
              <a:rPr lang="en-GB" sz="1400" b="1">
                <a:ea typeface="+mn-lt"/>
                <a:cs typeface="+mn-lt"/>
              </a:rPr>
              <a:t>Use of Empirical Research-</a:t>
            </a:r>
            <a:r>
              <a:rPr lang="en-GB" sz="1400">
                <a:ea typeface="+mn-lt"/>
                <a:cs typeface="+mn-lt"/>
              </a:rPr>
              <a:t> Decision making is guided by studies, experiments, and analysis rather than solely by tradition experiences.</a:t>
            </a:r>
            <a:endParaRPr lang="en-GB" sz="1400"/>
          </a:p>
          <a:p>
            <a:r>
              <a:rPr lang="en-GB" sz="1400" b="1">
                <a:ea typeface="+mn-lt"/>
                <a:cs typeface="+mn-lt"/>
              </a:rPr>
              <a:t>Data Driven Strategies</a:t>
            </a:r>
            <a:r>
              <a:rPr lang="en-GB" sz="1400">
                <a:ea typeface="+mn-lt"/>
                <a:cs typeface="+mn-lt"/>
              </a:rPr>
              <a:t> - Crime patterns, statistical analysis, and predictive modelling inform policing tactics.</a:t>
            </a:r>
            <a:endParaRPr lang="en-GB" sz="1400"/>
          </a:p>
          <a:p>
            <a:r>
              <a:rPr lang="en-GB" sz="1400" b="1">
                <a:ea typeface="+mn-lt"/>
                <a:cs typeface="+mn-lt"/>
              </a:rPr>
              <a:t>Continuous Evaluation</a:t>
            </a:r>
            <a:r>
              <a:rPr lang="en-GB" sz="1400">
                <a:ea typeface="+mn-lt"/>
                <a:cs typeface="+mn-lt"/>
              </a:rPr>
              <a:t> -Policies and practices are constantly assessed for their impact, efficiency, and effectiveness.</a:t>
            </a:r>
            <a:endParaRPr lang="en-GB" sz="1400"/>
          </a:p>
          <a:p>
            <a:r>
              <a:rPr lang="en-GB" sz="1400" b="1">
                <a:ea typeface="+mn-lt"/>
                <a:cs typeface="+mn-lt"/>
              </a:rPr>
              <a:t>Transparency and Accountability</a:t>
            </a:r>
            <a:r>
              <a:rPr lang="en-GB" sz="1400">
                <a:ea typeface="+mn-lt"/>
                <a:cs typeface="+mn-lt"/>
              </a:rPr>
              <a:t> - Ensuring that policing strategies are publicly justifiable and open to scrutiny.</a:t>
            </a:r>
            <a:endParaRPr lang="en-GB" sz="1400"/>
          </a:p>
          <a:p>
            <a:r>
              <a:rPr lang="en-GB" sz="1400" b="1">
                <a:ea typeface="+mn-lt"/>
                <a:cs typeface="+mn-lt"/>
              </a:rPr>
              <a:t>Collaboration</a:t>
            </a:r>
            <a:r>
              <a:rPr lang="en-GB" sz="1400">
                <a:ea typeface="+mn-lt"/>
                <a:cs typeface="+mn-lt"/>
              </a:rPr>
              <a:t> - Partnering with academic researchers, communities, and stakeholders to develop best practices.</a:t>
            </a:r>
            <a:endParaRPr lang="en-GB" sz="1400"/>
          </a:p>
          <a:p>
            <a:endParaRPr lang="en-GB" sz="1400">
              <a:ea typeface="Calibri"/>
              <a:cs typeface="Calibri"/>
            </a:endParaRPr>
          </a:p>
        </p:txBody>
      </p:sp>
    </p:spTree>
    <p:extLst>
      <p:ext uri="{BB962C8B-B14F-4D97-AF65-F5344CB8AC3E}">
        <p14:creationId xmlns:p14="http://schemas.microsoft.com/office/powerpoint/2010/main" val="400347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6BF53-77A4-E9D3-7471-846F24E4AD24}"/>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Calibri"/>
                <a:ea typeface="Calibri"/>
                <a:cs typeface="Calibri"/>
              </a:rPr>
              <a:t>Key Components of Evidence-Based Policing</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8DF3D3-CA9B-9530-C803-9B100E957A7A}"/>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sz="2600" b="1">
              <a:ea typeface="Calibri" panose="020F0502020204030204"/>
              <a:cs typeface="Calibri" panose="020F0502020204030204"/>
            </a:endParaRPr>
          </a:p>
          <a:p>
            <a:r>
              <a:rPr lang="en-GB" sz="2600" b="1">
                <a:ea typeface="+mn-lt"/>
                <a:cs typeface="+mn-lt"/>
              </a:rPr>
              <a:t>Crime Mapping &amp; Predictive Policing</a:t>
            </a:r>
            <a:r>
              <a:rPr lang="en-GB" sz="2600">
                <a:ea typeface="+mn-lt"/>
                <a:cs typeface="+mn-lt"/>
              </a:rPr>
              <a:t>: Using geographic data to deploy resources efficiently.</a:t>
            </a:r>
            <a:endParaRPr lang="en-GB" sz="2600"/>
          </a:p>
          <a:p>
            <a:r>
              <a:rPr lang="en-GB" sz="2600" b="1">
                <a:ea typeface="+mn-lt"/>
                <a:cs typeface="+mn-lt"/>
              </a:rPr>
              <a:t>Problem-Oriented Policing (POP)</a:t>
            </a:r>
            <a:r>
              <a:rPr lang="en-GB" sz="2600">
                <a:ea typeface="+mn-lt"/>
                <a:cs typeface="+mn-lt"/>
              </a:rPr>
              <a:t>: Identifying and addressing root causes of crime.</a:t>
            </a:r>
            <a:endParaRPr lang="en-GB" sz="2600"/>
          </a:p>
          <a:p>
            <a:r>
              <a:rPr lang="en-GB" sz="2600" b="1">
                <a:ea typeface="+mn-lt"/>
                <a:cs typeface="+mn-lt"/>
              </a:rPr>
              <a:t>Randomised Controlled Trials (RCTs)</a:t>
            </a:r>
            <a:r>
              <a:rPr lang="en-GB" sz="2600">
                <a:ea typeface="+mn-lt"/>
                <a:cs typeface="+mn-lt"/>
              </a:rPr>
              <a:t>: Experimentation in policing strategies to determine effectiveness.</a:t>
            </a:r>
            <a:endParaRPr lang="en-GB" sz="2600"/>
          </a:p>
          <a:p>
            <a:r>
              <a:rPr lang="en-GB" sz="2600" b="1">
                <a:ea typeface="+mn-lt"/>
                <a:cs typeface="+mn-lt"/>
              </a:rPr>
              <a:t>Hot Spot Policing</a:t>
            </a:r>
            <a:r>
              <a:rPr lang="en-GB" sz="2600">
                <a:ea typeface="+mn-lt"/>
                <a:cs typeface="+mn-lt"/>
              </a:rPr>
              <a:t>: Focusing resources on high-crime areas.</a:t>
            </a:r>
            <a:endParaRPr lang="en-GB" sz="2600"/>
          </a:p>
          <a:p>
            <a:r>
              <a:rPr lang="en-GB" sz="2600" b="1">
                <a:ea typeface="+mn-lt"/>
                <a:cs typeface="+mn-lt"/>
              </a:rPr>
              <a:t>Community Policing</a:t>
            </a:r>
            <a:r>
              <a:rPr lang="en-GB" sz="2600">
                <a:ea typeface="+mn-lt"/>
                <a:cs typeface="+mn-lt"/>
              </a:rPr>
              <a:t>: Engaging with the public to build trust and improve safety outcomes.</a:t>
            </a:r>
            <a:endParaRPr lang="en-GB" sz="2600"/>
          </a:p>
          <a:p>
            <a:endParaRPr lang="en-GB" sz="2600">
              <a:ea typeface="Calibri"/>
              <a:cs typeface="Calibri"/>
            </a:endParaRPr>
          </a:p>
        </p:txBody>
      </p:sp>
    </p:spTree>
    <p:extLst>
      <p:ext uri="{BB962C8B-B14F-4D97-AF65-F5344CB8AC3E}">
        <p14:creationId xmlns:p14="http://schemas.microsoft.com/office/powerpoint/2010/main" val="1284308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BBB04-B33B-4E1E-5C1B-E9D7A82CF262}"/>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Calibri"/>
                <a:ea typeface="Calibri"/>
                <a:cs typeface="Calibri"/>
              </a:rPr>
              <a:t>Professional Standards in Evidence-Based Policing</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A30D8BC-166F-5F74-8B2D-478106A1CEF2}"/>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sz="2600" b="1">
              <a:ea typeface="Calibri" panose="020F0502020204030204"/>
              <a:cs typeface="Calibri" panose="020F0502020204030204"/>
            </a:endParaRPr>
          </a:p>
          <a:p>
            <a:pPr marL="0" indent="0">
              <a:buNone/>
            </a:pPr>
            <a:r>
              <a:rPr lang="en-GB" sz="2600">
                <a:ea typeface="+mn-lt"/>
                <a:cs typeface="+mn-lt"/>
              </a:rPr>
              <a:t>For EBP to be effective, professional standards must be upheld. These standards ensure ethical, legal, and effective implementation.</a:t>
            </a:r>
            <a:endParaRPr lang="en-GB" sz="2600">
              <a:ea typeface="Calibri" panose="020F0502020204030204"/>
              <a:cs typeface="Calibri" panose="020F0502020204030204"/>
            </a:endParaRPr>
          </a:p>
          <a:p>
            <a:pPr marL="0" indent="0">
              <a:buNone/>
            </a:pPr>
            <a:r>
              <a:rPr lang="en-GB" sz="2600" b="1" u="sng"/>
              <a:t>Ethical Considerations</a:t>
            </a:r>
            <a:endParaRPr lang="en-GB" sz="2600" u="sng">
              <a:ea typeface="Calibri" panose="020F0502020204030204"/>
              <a:cs typeface="Calibri" panose="020F0502020204030204"/>
            </a:endParaRPr>
          </a:p>
          <a:p>
            <a:r>
              <a:rPr lang="en-GB" sz="2600" b="1">
                <a:ea typeface="+mn-lt"/>
                <a:cs typeface="+mn-lt"/>
              </a:rPr>
              <a:t>Respect for Human Rights</a:t>
            </a:r>
            <a:r>
              <a:rPr lang="en-GB" sz="2600">
                <a:ea typeface="+mn-lt"/>
                <a:cs typeface="+mn-lt"/>
              </a:rPr>
              <a:t>: Ensuring that policing strategies uphold civil liberties and rights.</a:t>
            </a:r>
            <a:endParaRPr lang="en-GB" sz="2600"/>
          </a:p>
          <a:p>
            <a:r>
              <a:rPr lang="en-GB" sz="2600" b="1">
                <a:ea typeface="+mn-lt"/>
                <a:cs typeface="+mn-lt"/>
              </a:rPr>
              <a:t>Fair and Unbiased Practices</a:t>
            </a:r>
            <a:r>
              <a:rPr lang="en-GB" sz="2600">
                <a:ea typeface="+mn-lt"/>
                <a:cs typeface="+mn-lt"/>
              </a:rPr>
              <a:t>: Avoiding racial profiling and discriminatory enforcement.</a:t>
            </a:r>
            <a:endParaRPr lang="en-GB" sz="2600"/>
          </a:p>
          <a:p>
            <a:r>
              <a:rPr lang="en-GB" sz="2600" b="1">
                <a:ea typeface="+mn-lt"/>
                <a:cs typeface="+mn-lt"/>
              </a:rPr>
              <a:t>Informed Consent in Research</a:t>
            </a:r>
            <a:r>
              <a:rPr lang="en-GB" sz="2600">
                <a:ea typeface="+mn-lt"/>
                <a:cs typeface="+mn-lt"/>
              </a:rPr>
              <a:t>: When conducting studies, officers should ensure ethical research practices.</a:t>
            </a:r>
            <a:endParaRPr lang="en-GB" sz="2600"/>
          </a:p>
          <a:p>
            <a:endParaRPr lang="en-GB" sz="2600">
              <a:ea typeface="Calibri"/>
              <a:cs typeface="Calibri"/>
            </a:endParaRPr>
          </a:p>
        </p:txBody>
      </p:sp>
    </p:spTree>
    <p:extLst>
      <p:ext uri="{BB962C8B-B14F-4D97-AF65-F5344CB8AC3E}">
        <p14:creationId xmlns:p14="http://schemas.microsoft.com/office/powerpoint/2010/main" val="1054355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EED3E-0E05-F3F3-EF17-5A565BEB3B54}"/>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Calibri"/>
                <a:ea typeface="Calibri"/>
                <a:cs typeface="Calibri"/>
              </a:rPr>
              <a:t>Legal and Regulatory Compliance</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71561A-1A32-59D2-E57B-C35B2A06395E}"/>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b="1" dirty="0">
              <a:ea typeface="Calibri" panose="020F0502020204030204"/>
              <a:cs typeface="Calibri" panose="020F0502020204030204"/>
            </a:endParaRPr>
          </a:p>
          <a:p>
            <a:r>
              <a:rPr lang="en-GB" b="1">
                <a:ea typeface="+mn-lt"/>
                <a:cs typeface="+mn-lt"/>
              </a:rPr>
              <a:t>Adhering to Laws and Policies</a:t>
            </a:r>
            <a:r>
              <a:rPr lang="en-GB">
                <a:ea typeface="+mn-lt"/>
                <a:cs typeface="+mn-lt"/>
              </a:rPr>
              <a:t>: All policing actions must comply with national laws and internal regulations.</a:t>
            </a:r>
            <a:endParaRPr lang="en-GB"/>
          </a:p>
          <a:p>
            <a:r>
              <a:rPr lang="en-GB" b="1">
                <a:ea typeface="+mn-lt"/>
                <a:cs typeface="+mn-lt"/>
              </a:rPr>
              <a:t>Data Protection &amp; Privacy</a:t>
            </a:r>
            <a:r>
              <a:rPr lang="en-GB">
                <a:ea typeface="+mn-lt"/>
                <a:cs typeface="+mn-lt"/>
              </a:rPr>
              <a:t>: Safeguarding sensitive crime and personal data from misuse.</a:t>
            </a:r>
            <a:endParaRPr lang="en-GB"/>
          </a:p>
          <a:p>
            <a:r>
              <a:rPr lang="en-GB" b="1">
                <a:ea typeface="+mn-lt"/>
                <a:cs typeface="+mn-lt"/>
              </a:rPr>
              <a:t>Use of Force Guidelines</a:t>
            </a:r>
            <a:r>
              <a:rPr lang="en-GB">
                <a:ea typeface="+mn-lt"/>
                <a:cs typeface="+mn-lt"/>
              </a:rPr>
              <a:t>: Ensuring proportionality and necessity when applying force.</a:t>
            </a:r>
            <a:endParaRPr lang="en-GB"/>
          </a:p>
          <a:p>
            <a:endParaRPr lang="en-GB" dirty="0">
              <a:ea typeface="Calibri"/>
              <a:cs typeface="Calibri"/>
            </a:endParaRPr>
          </a:p>
        </p:txBody>
      </p:sp>
    </p:spTree>
    <p:extLst>
      <p:ext uri="{BB962C8B-B14F-4D97-AF65-F5344CB8AC3E}">
        <p14:creationId xmlns:p14="http://schemas.microsoft.com/office/powerpoint/2010/main" val="368442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760F9-CDCD-2EEC-909F-25F680E67D32}"/>
              </a:ext>
            </a:extLst>
          </p:cNvPr>
          <p:cNvSpPr>
            <a:spLocks noGrp="1"/>
          </p:cNvSpPr>
          <p:nvPr>
            <p:ph type="title"/>
          </p:nvPr>
        </p:nvSpPr>
        <p:spPr>
          <a:xfrm>
            <a:off x="686834" y="1153572"/>
            <a:ext cx="3200400" cy="4461163"/>
          </a:xfrm>
        </p:spPr>
        <p:txBody>
          <a:bodyPr>
            <a:normAutofit/>
          </a:bodyPr>
          <a:lstStyle/>
          <a:p>
            <a:r>
              <a:rPr lang="en-GB" sz="3700" b="1">
                <a:solidFill>
                  <a:srgbClr val="FFFFFF"/>
                </a:solidFill>
                <a:latin typeface="Calibri"/>
                <a:ea typeface="Calibri"/>
                <a:cs typeface="Calibri"/>
              </a:rPr>
              <a:t>Accountability and Transparency</a:t>
            </a:r>
            <a:endParaRPr lang="en-US"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B0BB3B-DD9D-81C1-50F5-685CD92E5BD7}"/>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b="1" dirty="0">
              <a:ea typeface="Calibri" panose="020F0502020204030204"/>
              <a:cs typeface="Calibri" panose="020F0502020204030204"/>
            </a:endParaRPr>
          </a:p>
          <a:p>
            <a:r>
              <a:rPr lang="en-GB" b="1" dirty="0">
                <a:ea typeface="+mn-lt"/>
                <a:cs typeface="+mn-lt"/>
              </a:rPr>
              <a:t>Performance Monitoring</a:t>
            </a:r>
            <a:r>
              <a:rPr lang="en-GB" dirty="0">
                <a:ea typeface="+mn-lt"/>
                <a:cs typeface="+mn-lt"/>
              </a:rPr>
              <a:t>: Regular evaluation of policing strategies based on data-driven results.</a:t>
            </a:r>
            <a:endParaRPr lang="en-GB" dirty="0"/>
          </a:p>
          <a:p>
            <a:r>
              <a:rPr lang="en-GB" b="1" dirty="0">
                <a:ea typeface="+mn-lt"/>
                <a:cs typeface="+mn-lt"/>
              </a:rPr>
              <a:t>Public Reporting &amp; Engagement</a:t>
            </a:r>
            <a:r>
              <a:rPr lang="en-GB" dirty="0">
                <a:ea typeface="+mn-lt"/>
                <a:cs typeface="+mn-lt"/>
              </a:rPr>
              <a:t>: Sharing findings with communities to maintain trust.</a:t>
            </a:r>
            <a:endParaRPr lang="en-GB" dirty="0"/>
          </a:p>
          <a:p>
            <a:r>
              <a:rPr lang="en-GB" b="1" dirty="0">
                <a:ea typeface="+mn-lt"/>
                <a:cs typeface="+mn-lt"/>
              </a:rPr>
              <a:t>Whistleblower Protections</a:t>
            </a:r>
            <a:r>
              <a:rPr lang="en-GB" dirty="0">
                <a:ea typeface="+mn-lt"/>
                <a:cs typeface="+mn-lt"/>
              </a:rPr>
              <a:t>: Encouraging the reporting of unethical or ineffective practices without fear of retaliation.</a:t>
            </a:r>
            <a:endParaRPr lang="en-GB" dirty="0"/>
          </a:p>
          <a:p>
            <a:endParaRPr lang="en-GB" dirty="0">
              <a:ea typeface="Calibri"/>
              <a:cs typeface="Calibri"/>
            </a:endParaRPr>
          </a:p>
        </p:txBody>
      </p:sp>
    </p:spTree>
    <p:extLst>
      <p:ext uri="{BB962C8B-B14F-4D97-AF65-F5344CB8AC3E}">
        <p14:creationId xmlns:p14="http://schemas.microsoft.com/office/powerpoint/2010/main" val="1379207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24BBA-163A-1909-6E3B-A4F7A41B0D55}"/>
              </a:ext>
            </a:extLst>
          </p:cNvPr>
          <p:cNvSpPr>
            <a:spLocks noGrp="1"/>
          </p:cNvSpPr>
          <p:nvPr>
            <p:ph type="title"/>
          </p:nvPr>
        </p:nvSpPr>
        <p:spPr>
          <a:xfrm>
            <a:off x="686834" y="1153572"/>
            <a:ext cx="3200400" cy="4461163"/>
          </a:xfrm>
        </p:spPr>
        <p:txBody>
          <a:bodyPr>
            <a:normAutofit/>
          </a:bodyPr>
          <a:lstStyle/>
          <a:p>
            <a:r>
              <a:rPr lang="en-GB" sz="4100" b="1">
                <a:solidFill>
                  <a:srgbClr val="FFFFFF"/>
                </a:solidFill>
                <a:latin typeface="Calibri"/>
                <a:ea typeface="Calibri"/>
                <a:cs typeface="Calibri"/>
              </a:rPr>
              <a:t>Training and Professional Development</a:t>
            </a:r>
            <a:endParaRPr lang="en-US"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C7F129C-3CB2-8A48-6D24-06E1567F9A9A}"/>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b="1" dirty="0">
              <a:ea typeface="Calibri" panose="020F0502020204030204"/>
              <a:cs typeface="Calibri" panose="020F0502020204030204"/>
            </a:endParaRPr>
          </a:p>
          <a:p>
            <a:r>
              <a:rPr lang="en-GB" b="1" dirty="0">
                <a:ea typeface="+mn-lt"/>
                <a:cs typeface="+mn-lt"/>
              </a:rPr>
              <a:t>Continuous Learning</a:t>
            </a:r>
            <a:r>
              <a:rPr lang="en-GB" dirty="0">
                <a:ea typeface="+mn-lt"/>
                <a:cs typeface="+mn-lt"/>
              </a:rPr>
              <a:t>: Officers should receive training in data analysis, research interpretation, and ethical considerations.</a:t>
            </a:r>
            <a:endParaRPr lang="en-GB" dirty="0"/>
          </a:p>
          <a:p>
            <a:r>
              <a:rPr lang="en-GB" b="1" dirty="0">
                <a:ea typeface="+mn-lt"/>
                <a:cs typeface="+mn-lt"/>
              </a:rPr>
              <a:t>Skill Enhancement</a:t>
            </a:r>
            <a:r>
              <a:rPr lang="en-GB" dirty="0">
                <a:ea typeface="+mn-lt"/>
                <a:cs typeface="+mn-lt"/>
              </a:rPr>
              <a:t>: Developing expertise in technology, conflict resolution, and community engagement.</a:t>
            </a:r>
            <a:endParaRPr lang="en-GB" dirty="0"/>
          </a:p>
          <a:p>
            <a:r>
              <a:rPr lang="en-GB" b="1" dirty="0">
                <a:ea typeface="+mn-lt"/>
                <a:cs typeface="+mn-lt"/>
              </a:rPr>
              <a:t>Standardisation of Practices</a:t>
            </a:r>
            <a:r>
              <a:rPr lang="en-GB" dirty="0">
                <a:ea typeface="+mn-lt"/>
                <a:cs typeface="+mn-lt"/>
              </a:rPr>
              <a:t>: Ensuring uniformity in applying evidence-based strategies across different regions.</a:t>
            </a:r>
            <a:endParaRPr lang="en-GB" dirty="0"/>
          </a:p>
          <a:p>
            <a:endParaRPr lang="en-GB" dirty="0">
              <a:ea typeface="Calibri"/>
              <a:cs typeface="Calibri"/>
            </a:endParaRPr>
          </a:p>
        </p:txBody>
      </p:sp>
    </p:spTree>
    <p:extLst>
      <p:ext uri="{BB962C8B-B14F-4D97-AF65-F5344CB8AC3E}">
        <p14:creationId xmlns:p14="http://schemas.microsoft.com/office/powerpoint/2010/main" val="3942508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B39FF8-704B-5123-7B80-5E3281D9CBEF}"/>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Calibri"/>
                <a:ea typeface="Calibri"/>
                <a:cs typeface="Calibri"/>
              </a:rPr>
              <a:t>Ethical Dilemmas</a:t>
            </a:r>
            <a:r>
              <a:rPr lang="en-GB">
                <a:solidFill>
                  <a:srgbClr val="FFFFFF"/>
                </a:solidFill>
                <a:latin typeface="Calibri"/>
                <a:ea typeface="Calibri"/>
                <a:cs typeface="Calibri"/>
              </a:rPr>
              <a:t>:</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283125A-F1FA-0D11-20AD-5507CB5C9DF2}"/>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dirty="0">
                <a:ea typeface="+mn-lt"/>
                <a:cs typeface="+mn-lt"/>
              </a:rPr>
              <a:t>Balancing data-driven decisions with community concerns and ethical policing.</a:t>
            </a:r>
            <a:endParaRPr lang="en-GB" dirty="0">
              <a:ea typeface="Calibri"/>
              <a:cs typeface="Calibri"/>
            </a:endParaRPr>
          </a:p>
          <a:p>
            <a:pPr marL="0" indent="0">
              <a:buNone/>
            </a:pPr>
            <a:r>
              <a:rPr lang="en-GB">
                <a:latin typeface="Calibri Light"/>
                <a:ea typeface="Calibri Light"/>
                <a:cs typeface="Calibri Light"/>
              </a:rPr>
              <a:t>TASK- What is racial profiling?</a:t>
            </a:r>
            <a:endParaRPr lang="en-GB" dirty="0"/>
          </a:p>
          <a:p>
            <a:endParaRPr lang="en-GB" dirty="0">
              <a:ea typeface="Calibri"/>
              <a:cs typeface="Calibri"/>
            </a:endParaRPr>
          </a:p>
        </p:txBody>
      </p:sp>
    </p:spTree>
    <p:extLst>
      <p:ext uri="{BB962C8B-B14F-4D97-AF65-F5344CB8AC3E}">
        <p14:creationId xmlns:p14="http://schemas.microsoft.com/office/powerpoint/2010/main" val="26807646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2F348-360F-21D6-1AC0-D0FE235CD982}"/>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Racial profiling</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936D4A2-4B12-FCF8-D96E-C60F3AF8112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Refers to the practice of the police targeting individuals for suspicion of crime based on their race, ethnicity, or national origin rather than on evidence of criminal activity. </a:t>
            </a:r>
          </a:p>
          <a:p>
            <a:pPr marL="0" indent="0">
              <a:buNone/>
            </a:pPr>
            <a:endParaRPr lang="en-GB" dirty="0">
              <a:ea typeface="+mn-lt"/>
              <a:cs typeface="+mn-lt"/>
            </a:endParaRPr>
          </a:p>
          <a:p>
            <a:r>
              <a:rPr lang="en-GB" dirty="0">
                <a:ea typeface="+mn-lt"/>
                <a:cs typeface="+mn-lt"/>
              </a:rPr>
              <a:t>This practice can lead to discrimination, erosion of public trust in the police, and ineffective strategies.</a:t>
            </a:r>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1321651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12D899-9C99-24CE-BD5B-DE23173BF782}"/>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Example of racial profiling</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9C12DB3-9652-5FC1-553D-25064ACBB36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b="1" dirty="0">
                <a:ea typeface="+mn-lt"/>
                <a:cs typeface="+mn-lt"/>
              </a:rPr>
              <a:t>Disproportionate use of stop and search powers</a:t>
            </a:r>
            <a:r>
              <a:rPr lang="en-GB" dirty="0">
                <a:ea typeface="+mn-lt"/>
                <a:cs typeface="+mn-lt"/>
              </a:rPr>
              <a:t> under Section 60 of the Criminal Justice and Public Order Act 1994.</a:t>
            </a:r>
            <a:endParaRPr lang="en-GB" dirty="0">
              <a:ea typeface="Calibri"/>
              <a:cs typeface="Calibri"/>
            </a:endParaRPr>
          </a:p>
          <a:p>
            <a:endParaRPr lang="en-GB" dirty="0">
              <a:ea typeface="Calibri"/>
              <a:cs typeface="Calibri"/>
            </a:endParaRPr>
          </a:p>
          <a:p>
            <a:pPr marL="0" indent="0">
              <a:buNone/>
            </a:pPr>
            <a:r>
              <a:rPr lang="en-GB" dirty="0">
                <a:ea typeface="Calibri"/>
                <a:cs typeface="Calibri"/>
              </a:rPr>
              <a:t>TASK- Research into Stop and Search in regards to the number of black people compared to the number of white people that get stopped.</a:t>
            </a:r>
          </a:p>
          <a:p>
            <a:pPr marL="0" indent="0">
              <a:buNone/>
            </a:pPr>
            <a:endParaRPr lang="en-GB" dirty="0">
              <a:ea typeface="Calibri"/>
              <a:cs typeface="Calibri"/>
            </a:endParaRPr>
          </a:p>
        </p:txBody>
      </p:sp>
    </p:spTree>
    <p:extLst>
      <p:ext uri="{BB962C8B-B14F-4D97-AF65-F5344CB8AC3E}">
        <p14:creationId xmlns:p14="http://schemas.microsoft.com/office/powerpoint/2010/main" val="16219005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0E988-935F-8A0B-8E59-B5412B6BDAB5}"/>
              </a:ext>
            </a:extLst>
          </p:cNvPr>
          <p:cNvSpPr>
            <a:spLocks noGrp="1"/>
          </p:cNvSpPr>
          <p:nvPr>
            <p:ph type="title"/>
          </p:nvPr>
        </p:nvSpPr>
        <p:spPr>
          <a:xfrm>
            <a:off x="686834" y="591344"/>
            <a:ext cx="3200400" cy="5585619"/>
          </a:xfrm>
        </p:spPr>
        <p:txBody>
          <a:bodyPr>
            <a:normAutofit/>
          </a:bodyPr>
          <a:lstStyle/>
          <a:p>
            <a:r>
              <a:rPr lang="en-GB">
                <a:solidFill>
                  <a:srgbClr val="FFFFFF"/>
                </a:solidFill>
                <a:ea typeface="Calibri Light"/>
                <a:cs typeface="Calibri Light"/>
              </a:rPr>
              <a:t>What does the data say?</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C1A4F1B-1C9F-A317-7F9A-86A6CF00149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According to data from 2019-2020, Black people were nine times more likely to be stopped and searched than White people.</a:t>
            </a:r>
          </a:p>
          <a:p>
            <a:endParaRPr lang="en-GB" dirty="0">
              <a:ea typeface="Calibri"/>
              <a:cs typeface="Calibri"/>
            </a:endParaRPr>
          </a:p>
          <a:p>
            <a:r>
              <a:rPr lang="en-GB" dirty="0">
                <a:ea typeface="+mn-lt"/>
                <a:cs typeface="+mn-lt"/>
              </a:rPr>
              <a:t>This disparity is even more pronounced under Section 60 powers, which allow officers to conduct searches without reasonable suspicion. Black individuals were found to be 40 times more likely to be stopped under these powers. </a:t>
            </a:r>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7219930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672735-D6A3-15B3-8FED-A3D41A246D48}"/>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Confirmation bias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02921CA-86EE-7507-9E49-6C03C410814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This disparity can create </a:t>
            </a:r>
            <a:r>
              <a:rPr lang="en-GB" b="1" dirty="0">
                <a:ea typeface="+mn-lt"/>
                <a:cs typeface="+mn-lt"/>
              </a:rPr>
              <a:t>confirmation bias-</a:t>
            </a:r>
            <a:r>
              <a:rPr lang="en-GB" dirty="0">
                <a:ea typeface="+mn-lt"/>
                <a:cs typeface="+mn-lt"/>
              </a:rPr>
              <a:t>officers may unconsciously associate certain racial or ethnic groups with crime, leading to a cycle where higher search rates reinforce stereotypes rather than addressing actual criminal behaviour. </a:t>
            </a:r>
          </a:p>
          <a:p>
            <a:endParaRPr lang="en-GB" dirty="0">
              <a:ea typeface="+mn-lt"/>
              <a:cs typeface="+mn-lt"/>
            </a:endParaRPr>
          </a:p>
          <a:p>
            <a:r>
              <a:rPr lang="en-GB" dirty="0">
                <a:ea typeface="+mn-lt"/>
                <a:cs typeface="+mn-lt"/>
              </a:rPr>
              <a:t>Furthermore, this erodes trust between communities and the police, making crime prevention efforts less effective due to reduced public cooperation.</a:t>
            </a:r>
            <a:endParaRPr lang="en-GB">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30600603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758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Content Placeholder 11" descr="A police car on a street&#10;&#10;AI-generated content may be incorrect.">
            <a:extLst>
              <a:ext uri="{FF2B5EF4-FFF2-40B4-BE49-F238E27FC236}">
                <a16:creationId xmlns:a16="http://schemas.microsoft.com/office/drawing/2014/main" id="{43A420EB-26BD-8E08-2D87-E84E279C3A62}"/>
              </a:ext>
            </a:extLst>
          </p:cNvPr>
          <p:cNvPicPr>
            <a:picLocks noGrp="1" noChangeAspect="1"/>
          </p:cNvPicPr>
          <p:nvPr>
            <p:ph idx="1"/>
          </p:nvPr>
        </p:nvPicPr>
        <p:blipFill>
          <a:blip r:embed="rId2"/>
          <a:stretch>
            <a:fillRect/>
          </a:stretch>
        </p:blipFill>
        <p:spPr>
          <a:xfrm>
            <a:off x="2818902" y="643467"/>
            <a:ext cx="6554195" cy="5571066"/>
          </a:xfrm>
          <a:prstGeom prst="rect">
            <a:avLst/>
          </a:prstGeom>
        </p:spPr>
      </p:pic>
      <p:sp>
        <p:nvSpPr>
          <p:cNvPr id="16" name="TextBox 15">
            <a:extLst>
              <a:ext uri="{FF2B5EF4-FFF2-40B4-BE49-F238E27FC236}">
                <a16:creationId xmlns:a16="http://schemas.microsoft.com/office/drawing/2014/main" id="{668BE960-96F6-AE24-682B-99D0FDC1CA5C}"/>
              </a:ext>
            </a:extLst>
          </p:cNvPr>
          <p:cNvSpPr txBox="1"/>
          <p:nvPr/>
        </p:nvSpPr>
        <p:spPr>
          <a:xfrm>
            <a:off x="640643" y="1642375"/>
            <a:ext cx="187533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FULL REPORT ON MOODLE TILE:- AMNESTY INTERNATIONAL REPORT ON PREDICTIVE POLICING</a:t>
            </a:r>
            <a:endParaRPr lang="en-GB" dirty="0"/>
          </a:p>
        </p:txBody>
      </p:sp>
    </p:spTree>
    <p:extLst>
      <p:ext uri="{BB962C8B-B14F-4D97-AF65-F5344CB8AC3E}">
        <p14:creationId xmlns:p14="http://schemas.microsoft.com/office/powerpoint/2010/main" val="12305095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0D0714-23DA-786E-23B8-AB3644577BCA}"/>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Questions?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5875CAE-C3E0-3226-C8B9-63D2E36FA3DE}"/>
              </a:ext>
            </a:extLst>
          </p:cNvPr>
          <p:cNvSpPr>
            <a:spLocks noGrp="1"/>
          </p:cNvSpPr>
          <p:nvPr>
            <p:ph idx="1"/>
          </p:nvPr>
        </p:nvSpPr>
        <p:spPr>
          <a:xfrm>
            <a:off x="4447308" y="591344"/>
            <a:ext cx="6906491" cy="5585619"/>
          </a:xfrm>
        </p:spPr>
        <p:txBody>
          <a:bodyPr anchor="ctr">
            <a:normAutofit/>
          </a:bodyPr>
          <a:lstStyle/>
          <a:p>
            <a:r>
              <a:rPr lang="en-GB" dirty="0">
                <a:ea typeface="Calibri"/>
                <a:cs typeface="Calibri"/>
              </a:rPr>
              <a:t>Draft sessions </a:t>
            </a:r>
          </a:p>
          <a:p>
            <a:r>
              <a:rPr lang="en-GB" dirty="0">
                <a:ea typeface="Calibri"/>
                <a:cs typeface="Calibri"/>
              </a:rPr>
              <a:t>Monday 2pm-4pm</a:t>
            </a:r>
          </a:p>
          <a:p>
            <a:r>
              <a:rPr lang="en-GB" dirty="0">
                <a:ea typeface="Calibri"/>
                <a:cs typeface="Calibri"/>
              </a:rPr>
              <a:t>Tuesday 2pm-4pm</a:t>
            </a:r>
          </a:p>
        </p:txBody>
      </p:sp>
    </p:spTree>
    <p:extLst>
      <p:ext uri="{BB962C8B-B14F-4D97-AF65-F5344CB8AC3E}">
        <p14:creationId xmlns:p14="http://schemas.microsoft.com/office/powerpoint/2010/main" val="23396477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8DD6B7-5CE5-263B-C39B-2AF99DC5FB27}"/>
              </a:ext>
            </a:extLst>
          </p:cNvPr>
          <p:cNvSpPr>
            <a:spLocks noGrp="1"/>
          </p:cNvSpPr>
          <p:nvPr>
            <p:ph type="title"/>
          </p:nvPr>
        </p:nvSpPr>
        <p:spPr>
          <a:xfrm>
            <a:off x="630936" y="639520"/>
            <a:ext cx="3429000" cy="1719072"/>
          </a:xfrm>
        </p:spPr>
        <p:txBody>
          <a:bodyPr anchor="b">
            <a:normAutofit/>
          </a:bodyPr>
          <a:lstStyle/>
          <a:p>
            <a:r>
              <a:rPr lang="en-GB" sz="5400">
                <a:ea typeface="Calibri Light"/>
                <a:cs typeface="Calibri Light"/>
              </a:rPr>
              <a:t>Session 2</a:t>
            </a:r>
            <a:endParaRPr lang="en-GB" sz="5400"/>
          </a:p>
        </p:txBody>
      </p:sp>
      <p:sp>
        <p:nvSpPr>
          <p:cNvPr id="21"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5">
            <a:extLst>
              <a:ext uri="{FF2B5EF4-FFF2-40B4-BE49-F238E27FC236}">
                <a16:creationId xmlns:a16="http://schemas.microsoft.com/office/drawing/2014/main" id="{F7890AB0-DC63-50B5-6262-A5B9BD65CFAE}"/>
              </a:ext>
            </a:extLst>
          </p:cNvPr>
          <p:cNvSpPr>
            <a:spLocks noGrp="1"/>
          </p:cNvSpPr>
          <p:nvPr>
            <p:ph idx="1"/>
          </p:nvPr>
        </p:nvSpPr>
        <p:spPr>
          <a:xfrm>
            <a:off x="630936" y="2807208"/>
            <a:ext cx="3429000" cy="3410712"/>
          </a:xfrm>
        </p:spPr>
        <p:txBody>
          <a:bodyPr anchor="t">
            <a:normAutofit/>
          </a:bodyPr>
          <a:lstStyle/>
          <a:p>
            <a:endParaRPr lang="en-US" sz="2200"/>
          </a:p>
        </p:txBody>
      </p:sp>
      <p:pic>
        <p:nvPicPr>
          <p:cNvPr id="4" name="Content Placeholder 3" descr="a police officer ...">
            <a:extLst>
              <a:ext uri="{FF2B5EF4-FFF2-40B4-BE49-F238E27FC236}">
                <a16:creationId xmlns:a16="http://schemas.microsoft.com/office/drawing/2014/main" id="{7E03AB5B-28AF-19AF-6A5E-B89A16FDC0B8}"/>
              </a:ext>
            </a:extLst>
          </p:cNvPr>
          <p:cNvPicPr>
            <a:picLocks noChangeAspect="1"/>
          </p:cNvPicPr>
          <p:nvPr/>
        </p:nvPicPr>
        <p:blipFill>
          <a:blip r:embed="rId2"/>
          <a:stretch>
            <a:fillRect/>
          </a:stretch>
        </p:blipFill>
        <p:spPr>
          <a:xfrm>
            <a:off x="4654296" y="1277665"/>
            <a:ext cx="6903720" cy="4302670"/>
          </a:xfrm>
          <a:prstGeom prst="rect">
            <a:avLst/>
          </a:prstGeom>
        </p:spPr>
      </p:pic>
    </p:spTree>
    <p:extLst>
      <p:ext uri="{BB962C8B-B14F-4D97-AF65-F5344CB8AC3E}">
        <p14:creationId xmlns:p14="http://schemas.microsoft.com/office/powerpoint/2010/main" val="24602891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B941D-6DC7-35C2-8F0D-D4B525ACB434}"/>
              </a:ext>
            </a:extLst>
          </p:cNvPr>
          <p:cNvSpPr>
            <a:spLocks noGrp="1"/>
          </p:cNvSpPr>
          <p:nvPr>
            <p:ph type="title"/>
          </p:nvPr>
        </p:nvSpPr>
        <p:spPr>
          <a:xfrm>
            <a:off x="640080" y="325369"/>
            <a:ext cx="4368602" cy="1956841"/>
          </a:xfrm>
        </p:spPr>
        <p:txBody>
          <a:bodyPr anchor="b">
            <a:normAutofit/>
          </a:bodyPr>
          <a:lstStyle/>
          <a:p>
            <a:r>
              <a:rPr lang="en-GB" sz="5400">
                <a:ea typeface="Calibri Light"/>
                <a:cs typeface="Calibri Light"/>
              </a:rPr>
              <a:t>Task</a:t>
            </a:r>
            <a:endParaRPr lang="en-GB" sz="5400"/>
          </a:p>
        </p:txBody>
      </p:sp>
      <p:sp>
        <p:nvSpPr>
          <p:cNvPr id="3" name="Content Placeholder 2">
            <a:extLst>
              <a:ext uri="{FF2B5EF4-FFF2-40B4-BE49-F238E27FC236}">
                <a16:creationId xmlns:a16="http://schemas.microsoft.com/office/drawing/2014/main" id="{1F740DB6-1724-7210-B83D-26E3A274AD8E}"/>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dirty="0">
                <a:ea typeface="Calibri"/>
                <a:cs typeface="Calibri"/>
              </a:rPr>
              <a:t>Visit your local force Police and Crime Commissioner and look at the Crime Plan.</a:t>
            </a:r>
          </a:p>
          <a:p>
            <a:r>
              <a:rPr lang="en-GB" sz="2200" dirty="0">
                <a:ea typeface="Calibri"/>
                <a:cs typeface="Calibri"/>
              </a:rPr>
              <a:t>Make a note of the priorities and how they are achieving it.</a:t>
            </a:r>
          </a:p>
          <a:p>
            <a:endParaRPr lang="en-GB" sz="2200" dirty="0">
              <a:ea typeface="Calibri"/>
              <a:cs typeface="Calibri"/>
            </a:endParaRPr>
          </a:p>
          <a:p>
            <a:r>
              <a:rPr lang="en-GB" sz="2200" dirty="0">
                <a:ea typeface="Calibri"/>
                <a:cs typeface="Calibri"/>
              </a:rPr>
              <a:t>We will come back to this later.</a:t>
            </a:r>
          </a:p>
          <a:p>
            <a:endParaRPr lang="en-GB" sz="2200">
              <a:ea typeface="Calibri"/>
              <a:cs typeface="Calibri"/>
            </a:endParaRPr>
          </a:p>
        </p:txBody>
      </p:sp>
      <p:pic>
        <p:nvPicPr>
          <p:cNvPr id="4" name="Picture 3" descr="Role of the PCC">
            <a:extLst>
              <a:ext uri="{FF2B5EF4-FFF2-40B4-BE49-F238E27FC236}">
                <a16:creationId xmlns:a16="http://schemas.microsoft.com/office/drawing/2014/main" id="{6A854C9A-D6B7-4356-91C1-1C00B853DCF8}"/>
              </a:ext>
            </a:extLst>
          </p:cNvPr>
          <p:cNvPicPr>
            <a:picLocks noChangeAspect="1"/>
          </p:cNvPicPr>
          <p:nvPr/>
        </p:nvPicPr>
        <p:blipFill>
          <a:blip r:embed="rId2"/>
          <a:srcRect l="17593" r="1169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318034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6B115F-FC44-2052-8812-A30A18961C08}"/>
              </a:ext>
            </a:extLst>
          </p:cNvPr>
          <p:cNvSpPr>
            <a:spLocks noGrp="1"/>
          </p:cNvSpPr>
          <p:nvPr>
            <p:ph type="title"/>
          </p:nvPr>
        </p:nvSpPr>
        <p:spPr>
          <a:xfrm>
            <a:off x="635000" y="640823"/>
            <a:ext cx="3418659" cy="5583148"/>
          </a:xfrm>
        </p:spPr>
        <p:txBody>
          <a:bodyPr anchor="ctr">
            <a:normAutofit/>
          </a:bodyPr>
          <a:lstStyle/>
          <a:p>
            <a:r>
              <a:rPr lang="en-GB" sz="4200">
                <a:ea typeface="Calibri Light"/>
                <a:cs typeface="Calibri Light"/>
              </a:rPr>
              <a:t>Ethical considerations</a:t>
            </a:r>
            <a:endParaRPr lang="en-GB" sz="4200"/>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4204CE7-42A6-9698-946E-CFA9A1CED37D}"/>
              </a:ext>
            </a:extLst>
          </p:cNvPr>
          <p:cNvGraphicFramePr>
            <a:graphicFrameLocks noGrp="1"/>
          </p:cNvGraphicFramePr>
          <p:nvPr>
            <p:ph idx="1"/>
            <p:extLst>
              <p:ext uri="{D42A27DB-BD31-4B8C-83A1-F6EECF244321}">
                <p14:modId xmlns:p14="http://schemas.microsoft.com/office/powerpoint/2010/main" val="206724037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79922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on top of each other">
            <a:extLst>
              <a:ext uri="{FF2B5EF4-FFF2-40B4-BE49-F238E27FC236}">
                <a16:creationId xmlns:a16="http://schemas.microsoft.com/office/drawing/2014/main" id="{DC818D02-9FAB-0C7A-506A-7027E3EADC42}"/>
              </a:ext>
            </a:extLst>
          </p:cNvPr>
          <p:cNvPicPr>
            <a:picLocks noChangeAspect="1"/>
          </p:cNvPicPr>
          <p:nvPr/>
        </p:nvPicPr>
        <p:blipFill>
          <a:blip r:embed="rId2"/>
          <a:srcRect l="54030" r="11532"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EC5985-DE8C-0859-090A-76FBF12C1675}"/>
              </a:ext>
            </a:extLst>
          </p:cNvPr>
          <p:cNvSpPr>
            <a:spLocks noGrp="1"/>
          </p:cNvSpPr>
          <p:nvPr>
            <p:ph type="title"/>
          </p:nvPr>
        </p:nvSpPr>
        <p:spPr>
          <a:xfrm>
            <a:off x="6115317" y="405685"/>
            <a:ext cx="5464968" cy="1559301"/>
          </a:xfrm>
        </p:spPr>
        <p:txBody>
          <a:bodyPr>
            <a:normAutofit/>
          </a:bodyPr>
          <a:lstStyle/>
          <a:p>
            <a:r>
              <a:rPr lang="en-GB" sz="4000">
                <a:ea typeface="Calibri Light"/>
                <a:cs typeface="Calibri Light"/>
              </a:rPr>
              <a:t>Ethical considerations</a:t>
            </a:r>
            <a:endParaRPr lang="en-GB" sz="4000"/>
          </a:p>
        </p:txBody>
      </p:sp>
      <p:sp>
        <p:nvSpPr>
          <p:cNvPr id="3" name="Content Placeholder 2">
            <a:extLst>
              <a:ext uri="{FF2B5EF4-FFF2-40B4-BE49-F238E27FC236}">
                <a16:creationId xmlns:a16="http://schemas.microsoft.com/office/drawing/2014/main" id="{EEF80741-EB9C-2F0C-9222-0736CCD8BA88}"/>
              </a:ext>
            </a:extLst>
          </p:cNvPr>
          <p:cNvSpPr>
            <a:spLocks noGrp="1"/>
          </p:cNvSpPr>
          <p:nvPr>
            <p:ph idx="1"/>
          </p:nvPr>
        </p:nvSpPr>
        <p:spPr>
          <a:xfrm>
            <a:off x="5971543" y="2671313"/>
            <a:ext cx="5764924" cy="3496878"/>
          </a:xfrm>
        </p:spPr>
        <p:txBody>
          <a:bodyPr vert="horz" lIns="91440" tIns="45720" rIns="91440" bIns="45720" rtlCol="0" anchor="ctr">
            <a:normAutofit fontScale="77500" lnSpcReduction="20000"/>
          </a:bodyPr>
          <a:lstStyle/>
          <a:p>
            <a:r>
              <a:rPr lang="en-GB" sz="1600" dirty="0">
                <a:ea typeface="+mn-lt"/>
                <a:cs typeface="+mn-lt"/>
              </a:rPr>
              <a:t>The ethical policing principles are a series of guiding statements that should be used to help people in policing do the right things, in the right way, for the right reasons.</a:t>
            </a:r>
            <a:endParaRPr lang="en-GB" sz="1600" dirty="0">
              <a:ea typeface="Calibri" panose="020F0502020204030204"/>
              <a:cs typeface="Calibri" panose="020F0502020204030204"/>
            </a:endParaRPr>
          </a:p>
          <a:p>
            <a:r>
              <a:rPr lang="en-GB" sz="1600" dirty="0">
                <a:ea typeface="+mn-lt"/>
                <a:cs typeface="+mn-lt"/>
              </a:rPr>
              <a:t>Everyone in policing routinely makes important decisions. We make these decisions because it is our duty to uphold the law, prevent crime and disorder, protect and reassure communities, investigate crime and bring offenders to justice.</a:t>
            </a:r>
            <a:endParaRPr lang="en-GB" sz="1600">
              <a:ea typeface="Calibri"/>
              <a:cs typeface="Calibri"/>
            </a:endParaRPr>
          </a:p>
          <a:p>
            <a:r>
              <a:rPr lang="en-GB" sz="1600" dirty="0">
                <a:ea typeface="+mn-lt"/>
                <a:cs typeface="+mn-lt"/>
              </a:rPr>
              <a:t>Carrying out these duties can be physically, mentally and emotionally demanding. Our decisions can raise complex ethical issues because they affect other people, often at difficult times in their lives. Deciding what to do is not always straightforward and the best course of action may only become apparent after decisions have been made.</a:t>
            </a:r>
          </a:p>
          <a:p>
            <a:r>
              <a:rPr lang="en-GB" sz="1600" dirty="0">
                <a:ea typeface="+mn-lt"/>
                <a:cs typeface="+mn-lt"/>
              </a:rPr>
              <a:t>Each of us is responsible for upholding the integrity of our profession. We support each other, but never to the detriment of the public. We treat each other with respect and behave in ways that demonstrate and reinforce the standards of our society and the standards expected of us. </a:t>
            </a:r>
            <a:endParaRPr lang="en-GB" sz="1600">
              <a:ea typeface="Calibri"/>
              <a:cs typeface="Calibri"/>
            </a:endParaRPr>
          </a:p>
          <a:p>
            <a:r>
              <a:rPr lang="en-GB" sz="1600" dirty="0">
                <a:ea typeface="+mn-lt"/>
                <a:cs typeface="+mn-lt"/>
              </a:rPr>
              <a:t>The ethical policing principles help us to achieve this.</a:t>
            </a:r>
            <a:endParaRPr lang="en-GB" sz="1600" dirty="0"/>
          </a:p>
          <a:p>
            <a:endParaRPr lang="en-GB" sz="1300" dirty="0">
              <a:ea typeface="Calibri"/>
              <a:cs typeface="Calibri"/>
            </a:endParaRPr>
          </a:p>
          <a:p>
            <a:endParaRPr lang="en-GB" sz="1300">
              <a:ea typeface="Calibri"/>
              <a:cs typeface="Calibri"/>
            </a:endParaRPr>
          </a:p>
          <a:p>
            <a:endParaRPr lang="en-GB" sz="1300">
              <a:ea typeface="Calibri"/>
              <a:cs typeface="Calibri"/>
            </a:endParaRPr>
          </a:p>
          <a:p>
            <a:pPr marL="0" indent="0">
              <a:buNone/>
            </a:pPr>
            <a:r>
              <a:rPr lang="en-GB" sz="1300" dirty="0">
                <a:ea typeface="Calibri"/>
                <a:cs typeface="Calibri"/>
              </a:rPr>
              <a:t>(College of Policing, 2024)</a:t>
            </a:r>
          </a:p>
          <a:p>
            <a:endParaRPr lang="en-GB" sz="1300">
              <a:ea typeface="Calibri"/>
              <a:cs typeface="Calibri"/>
            </a:endParaRPr>
          </a:p>
        </p:txBody>
      </p:sp>
    </p:spTree>
    <p:extLst>
      <p:ext uri="{BB962C8B-B14F-4D97-AF65-F5344CB8AC3E}">
        <p14:creationId xmlns:p14="http://schemas.microsoft.com/office/powerpoint/2010/main" val="1002695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7D6E95-8917-1191-4FEB-13255DE239C8}"/>
              </a:ext>
            </a:extLst>
          </p:cNvPr>
          <p:cNvSpPr>
            <a:spLocks noGrp="1"/>
          </p:cNvSpPr>
          <p:nvPr>
            <p:ph type="title"/>
          </p:nvPr>
        </p:nvSpPr>
        <p:spPr>
          <a:xfrm>
            <a:off x="841248" y="548640"/>
            <a:ext cx="3600860" cy="5431536"/>
          </a:xfrm>
        </p:spPr>
        <p:txBody>
          <a:bodyPr>
            <a:normAutofit/>
          </a:bodyPr>
          <a:lstStyle/>
          <a:p>
            <a:r>
              <a:rPr lang="en-GB" sz="5400" dirty="0">
                <a:ea typeface="Calibri Light"/>
                <a:cs typeface="Calibri Light"/>
              </a:rPr>
              <a:t>Body worn camera's (BWC's)</a:t>
            </a:r>
            <a:endParaRPr lang="en-GB" sz="5400" dirty="0"/>
          </a:p>
        </p:txBody>
      </p:sp>
      <p:sp>
        <p:nvSpPr>
          <p:cNvPr id="1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125FD2-9FA3-3B93-CA00-C4B8520C403C}"/>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ea typeface="Calibri"/>
                <a:cs typeface="Calibri"/>
              </a:rPr>
              <a:t>TASK- research into a recent case where BWC's have played a key role in providing police accountability or criminal justice proceedings</a:t>
            </a:r>
          </a:p>
          <a:p>
            <a:r>
              <a:rPr lang="en-GB" sz="2200">
                <a:ea typeface="Calibri"/>
                <a:cs typeface="Calibri"/>
              </a:rPr>
              <a:t>TASK- Visit the COP "What works toolkit" and research into the effect impact BWC's have on crime</a:t>
            </a:r>
          </a:p>
        </p:txBody>
      </p:sp>
    </p:spTree>
    <p:extLst>
      <p:ext uri="{BB962C8B-B14F-4D97-AF65-F5344CB8AC3E}">
        <p14:creationId xmlns:p14="http://schemas.microsoft.com/office/powerpoint/2010/main" val="67408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306440-1CF0-6164-B1D2-F85890784B8E}"/>
              </a:ext>
            </a:extLst>
          </p:cNvPr>
          <p:cNvSpPr>
            <a:spLocks noGrp="1"/>
          </p:cNvSpPr>
          <p:nvPr>
            <p:ph type="title"/>
          </p:nvPr>
        </p:nvSpPr>
        <p:spPr>
          <a:xfrm>
            <a:off x="630936" y="630936"/>
            <a:ext cx="3599688" cy="1463040"/>
          </a:xfrm>
        </p:spPr>
        <p:txBody>
          <a:bodyPr anchor="ctr">
            <a:normAutofit/>
          </a:bodyPr>
          <a:lstStyle/>
          <a:p>
            <a:r>
              <a:rPr lang="en-GB" sz="4800">
                <a:solidFill>
                  <a:srgbClr val="FFFFFF"/>
                </a:solidFill>
                <a:ea typeface="Calibri Light"/>
                <a:cs typeface="Calibri Light"/>
              </a:rPr>
              <a:t>Effectiveness of BWC's</a:t>
            </a:r>
            <a:endParaRPr lang="en-GB" sz="4800">
              <a:solidFill>
                <a:srgbClr val="FFFFFF"/>
              </a:solidFill>
            </a:endParaRPr>
          </a:p>
        </p:txBody>
      </p:sp>
      <p:sp>
        <p:nvSpPr>
          <p:cNvPr id="22"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68B4842A-FD5A-1E4D-216F-DE50D418B016}"/>
              </a:ext>
            </a:extLst>
          </p:cNvPr>
          <p:cNvSpPr>
            <a:spLocks noGrp="1"/>
          </p:cNvSpPr>
          <p:nvPr>
            <p:ph idx="1"/>
          </p:nvPr>
        </p:nvSpPr>
        <p:spPr>
          <a:xfrm>
            <a:off x="4474462" y="630936"/>
            <a:ext cx="7074409" cy="1463040"/>
          </a:xfrm>
        </p:spPr>
        <p:txBody>
          <a:bodyPr anchor="ctr">
            <a:normAutofit/>
          </a:bodyPr>
          <a:lstStyle/>
          <a:p>
            <a:pPr marL="0" indent="0">
              <a:buNone/>
            </a:pPr>
            <a:endParaRPr lang="en-US" sz="2200">
              <a:solidFill>
                <a:srgbClr val="FFFFFF"/>
              </a:solidFill>
              <a:ea typeface="Calibri" panose="020F0502020204030204"/>
              <a:cs typeface="Calibri" panose="020F0502020204030204"/>
            </a:endParaRPr>
          </a:p>
        </p:txBody>
      </p:sp>
      <p:pic>
        <p:nvPicPr>
          <p:cNvPr id="4" name="Content Placeholder 3" descr="A blue and white box with white text&#10;&#10;AI-generated content may be incorrect.">
            <a:extLst>
              <a:ext uri="{FF2B5EF4-FFF2-40B4-BE49-F238E27FC236}">
                <a16:creationId xmlns:a16="http://schemas.microsoft.com/office/drawing/2014/main" id="{D7F38432-C677-5E8B-982C-9A0BF3FE39F4}"/>
              </a:ext>
            </a:extLst>
          </p:cNvPr>
          <p:cNvPicPr>
            <a:picLocks noChangeAspect="1"/>
          </p:cNvPicPr>
          <p:nvPr/>
        </p:nvPicPr>
        <p:blipFill>
          <a:blip r:embed="rId2"/>
          <a:stretch>
            <a:fillRect/>
          </a:stretch>
        </p:blipFill>
        <p:spPr>
          <a:xfrm>
            <a:off x="630936" y="3096180"/>
            <a:ext cx="10917936" cy="3029728"/>
          </a:xfrm>
          <a:prstGeom prst="rect">
            <a:avLst/>
          </a:prstGeom>
        </p:spPr>
      </p:pic>
    </p:spTree>
    <p:extLst>
      <p:ext uri="{BB962C8B-B14F-4D97-AF65-F5344CB8AC3E}">
        <p14:creationId xmlns:p14="http://schemas.microsoft.com/office/powerpoint/2010/main" val="38287665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09127-F117-60CD-16D7-E541AB66E6E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ea typeface="Calibri Light"/>
                <a:cs typeface="Calibri Light"/>
              </a:rPr>
              <a:t>BWC'S</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7A07F6A2-89AB-F07B-A745-44F96AB1E62C}"/>
              </a:ext>
            </a:extLst>
          </p:cNvPr>
          <p:cNvGraphicFramePr>
            <a:graphicFrameLocks noGrp="1"/>
          </p:cNvGraphicFramePr>
          <p:nvPr>
            <p:ph idx="1"/>
            <p:extLst>
              <p:ext uri="{D42A27DB-BD31-4B8C-83A1-F6EECF244321}">
                <p14:modId xmlns:p14="http://schemas.microsoft.com/office/powerpoint/2010/main" val="166553545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78032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B3C77-03B8-1D81-9D88-AF840D3E394B}"/>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Evidence that BWC's work</a:t>
            </a:r>
            <a:endParaRPr lang="en-US" sz="4000">
              <a:solidFill>
                <a:srgbClr val="FFFFFF"/>
              </a:solidFill>
            </a:endParaRPr>
          </a:p>
          <a:p>
            <a:pPr algn="r"/>
            <a:endParaRPr lang="en-GB" sz="4000">
              <a:solidFill>
                <a:srgbClr val="FFFFFF"/>
              </a:solidFill>
              <a:ea typeface="Calibri Light"/>
              <a:cs typeface="Calibri Light"/>
            </a:endParaRPr>
          </a:p>
        </p:txBody>
      </p:sp>
      <p:graphicFrame>
        <p:nvGraphicFramePr>
          <p:cNvPr id="5" name="Content Placeholder 2">
            <a:extLst>
              <a:ext uri="{FF2B5EF4-FFF2-40B4-BE49-F238E27FC236}">
                <a16:creationId xmlns:a16="http://schemas.microsoft.com/office/drawing/2014/main" id="{5CBDC334-5A32-CF6F-6646-84737E1F0DC0}"/>
              </a:ext>
            </a:extLst>
          </p:cNvPr>
          <p:cNvGraphicFramePr>
            <a:graphicFrameLocks noGrp="1"/>
          </p:cNvGraphicFramePr>
          <p:nvPr>
            <p:ph idx="1"/>
            <p:extLst>
              <p:ext uri="{D42A27DB-BD31-4B8C-83A1-F6EECF244321}">
                <p14:modId xmlns:p14="http://schemas.microsoft.com/office/powerpoint/2010/main" val="11691370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93396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E07F8-70CA-4259-5AD9-7E67ACC49E1D}"/>
              </a:ext>
            </a:extLst>
          </p:cNvPr>
          <p:cNvSpPr>
            <a:spLocks noGrp="1"/>
          </p:cNvSpPr>
          <p:nvPr>
            <p:ph type="title"/>
          </p:nvPr>
        </p:nvSpPr>
        <p:spPr>
          <a:xfrm>
            <a:off x="686834" y="1153572"/>
            <a:ext cx="3200400" cy="4461163"/>
          </a:xfrm>
        </p:spPr>
        <p:txBody>
          <a:bodyPr>
            <a:normAutofit/>
          </a:bodyPr>
          <a:lstStyle/>
          <a:p>
            <a:r>
              <a:rPr lang="en-GB" sz="3700" b="1">
                <a:solidFill>
                  <a:srgbClr val="FFFFFF"/>
                </a:solidFill>
                <a:latin typeface="Calibri"/>
                <a:ea typeface="Calibri"/>
                <a:cs typeface="Calibri"/>
              </a:rPr>
              <a:t>Ethical Considerations of BWC's</a:t>
            </a:r>
            <a:endParaRPr lang="en-US"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4DF1BD3-9731-F96C-3371-697182C9FFA4}"/>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sz="2400" b="1">
              <a:ea typeface="Calibri" panose="020F0502020204030204"/>
              <a:cs typeface="Calibri" panose="020F0502020204030204"/>
            </a:endParaRPr>
          </a:p>
          <a:p>
            <a:r>
              <a:rPr lang="en-GB" sz="2400" b="1">
                <a:ea typeface="+mn-lt"/>
                <a:cs typeface="+mn-lt"/>
              </a:rPr>
              <a:t>Privacy Concerns</a:t>
            </a:r>
            <a:r>
              <a:rPr lang="en-GB" sz="2400">
                <a:ea typeface="+mn-lt"/>
                <a:cs typeface="+mn-lt"/>
              </a:rPr>
              <a:t>: BWCs record members of the public, which raises issues about consent and data storage.</a:t>
            </a:r>
            <a:endParaRPr lang="en-GB" sz="2400"/>
          </a:p>
          <a:p>
            <a:r>
              <a:rPr lang="en-GB" sz="2400" b="1">
                <a:ea typeface="+mn-lt"/>
                <a:cs typeface="+mn-lt"/>
              </a:rPr>
              <a:t>Selective Recording</a:t>
            </a:r>
            <a:r>
              <a:rPr lang="en-GB" sz="2400">
                <a:ea typeface="+mn-lt"/>
                <a:cs typeface="+mn-lt"/>
              </a:rPr>
              <a:t>: Officers have the discretion to activate and deactivate BWCs, leading to concerns about selective use.</a:t>
            </a:r>
            <a:endParaRPr lang="en-GB" sz="2400"/>
          </a:p>
          <a:p>
            <a:r>
              <a:rPr lang="en-GB" sz="2400" b="1">
                <a:ea typeface="+mn-lt"/>
                <a:cs typeface="+mn-lt"/>
              </a:rPr>
              <a:t>Impact on Victims and Witnesses</a:t>
            </a:r>
            <a:r>
              <a:rPr lang="en-GB" sz="2400">
                <a:ea typeface="+mn-lt"/>
                <a:cs typeface="+mn-lt"/>
              </a:rPr>
              <a:t>: Some individuals may feel uncomfortable being recorded, particularly in sensitive cases like domestic abuse.</a:t>
            </a:r>
            <a:endParaRPr lang="en-GB" sz="2400"/>
          </a:p>
          <a:p>
            <a:r>
              <a:rPr lang="en-GB" sz="2400" b="1">
                <a:ea typeface="+mn-lt"/>
                <a:cs typeface="+mn-lt"/>
              </a:rPr>
              <a:t>Potential for Misuse</a:t>
            </a:r>
            <a:r>
              <a:rPr lang="en-GB" sz="2400">
                <a:ea typeface="+mn-lt"/>
                <a:cs typeface="+mn-lt"/>
              </a:rPr>
              <a:t>: Footage can be edited or withheld, undermining the transparency it aims to provide.</a:t>
            </a:r>
            <a:endParaRPr lang="en-GB" sz="2400"/>
          </a:p>
          <a:p>
            <a:endParaRPr lang="en-GB" sz="2400">
              <a:ea typeface="Calibri"/>
              <a:cs typeface="Calibri"/>
            </a:endParaRPr>
          </a:p>
        </p:txBody>
      </p:sp>
    </p:spTree>
    <p:extLst>
      <p:ext uri="{BB962C8B-B14F-4D97-AF65-F5344CB8AC3E}">
        <p14:creationId xmlns:p14="http://schemas.microsoft.com/office/powerpoint/2010/main" val="16070245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13EA7-422A-8E28-A8FA-FA3B9F213D1A}"/>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Calibri"/>
                <a:ea typeface="Calibri"/>
                <a:cs typeface="Calibri"/>
              </a:rPr>
              <a:t>Professional Standards for BWC's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A87C36-8ECC-131E-ABAF-046588962572}"/>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sz="2200" b="1">
              <a:ea typeface="Calibri" panose="020F0502020204030204"/>
              <a:cs typeface="Calibri" panose="020F0502020204030204"/>
            </a:endParaRPr>
          </a:p>
          <a:p>
            <a:r>
              <a:rPr lang="en-GB" sz="2200">
                <a:ea typeface="+mn-lt"/>
                <a:cs typeface="+mn-lt"/>
              </a:rPr>
              <a:t>To ensure ethical and effective use of BWCs, UK police forces follow strict guidelines:</a:t>
            </a:r>
            <a:endParaRPr lang="en-GB" sz="2200"/>
          </a:p>
          <a:p>
            <a:r>
              <a:rPr lang="en-GB" sz="2200" b="1">
                <a:ea typeface="+mn-lt"/>
                <a:cs typeface="+mn-lt"/>
              </a:rPr>
              <a:t>Automatic Activation in Critical Situations</a:t>
            </a:r>
            <a:r>
              <a:rPr lang="en-GB" sz="2200">
                <a:ea typeface="+mn-lt"/>
                <a:cs typeface="+mn-lt"/>
              </a:rPr>
              <a:t>: Officers are required to turn on BWCs during stop and searches, arrests, and use of force incidents.</a:t>
            </a:r>
            <a:endParaRPr lang="en-GB" sz="2200"/>
          </a:p>
          <a:p>
            <a:r>
              <a:rPr lang="en-GB" sz="2200" b="1">
                <a:ea typeface="+mn-lt"/>
                <a:cs typeface="+mn-lt"/>
              </a:rPr>
              <a:t>Secure Storage and Data Protection</a:t>
            </a:r>
            <a:r>
              <a:rPr lang="en-GB" sz="2200">
                <a:ea typeface="+mn-lt"/>
                <a:cs typeface="+mn-lt"/>
              </a:rPr>
              <a:t>: Footage is stored securely, with strict access controls and retention policies.</a:t>
            </a:r>
            <a:endParaRPr lang="en-GB" sz="2200"/>
          </a:p>
          <a:p>
            <a:r>
              <a:rPr lang="en-GB" sz="2200" b="1">
                <a:ea typeface="+mn-lt"/>
                <a:cs typeface="+mn-lt"/>
              </a:rPr>
              <a:t>Accountability and Oversight</a:t>
            </a:r>
            <a:r>
              <a:rPr lang="en-GB" sz="2200">
                <a:ea typeface="+mn-lt"/>
                <a:cs typeface="+mn-lt"/>
              </a:rPr>
              <a:t>: Independent bodies, such as the Independent Office for Police Conduct (IOPC), can review BWC footage.</a:t>
            </a:r>
            <a:endParaRPr lang="en-GB" sz="2200"/>
          </a:p>
          <a:p>
            <a:r>
              <a:rPr lang="en-GB" sz="2200" b="1">
                <a:ea typeface="+mn-lt"/>
                <a:cs typeface="+mn-lt"/>
              </a:rPr>
              <a:t>Training and Policy Compliance</a:t>
            </a:r>
            <a:r>
              <a:rPr lang="en-GB" sz="2200">
                <a:ea typeface="+mn-lt"/>
                <a:cs typeface="+mn-lt"/>
              </a:rPr>
              <a:t>: Officers receive training on the appropriate use of BWCs to ensure compliance with legal and ethical standards.</a:t>
            </a:r>
            <a:endParaRPr lang="en-GB" sz="2200"/>
          </a:p>
          <a:p>
            <a:endParaRPr lang="en-GB" sz="2200">
              <a:ea typeface="Calibri"/>
              <a:cs typeface="Calibri"/>
            </a:endParaRPr>
          </a:p>
        </p:txBody>
      </p:sp>
    </p:spTree>
    <p:extLst>
      <p:ext uri="{BB962C8B-B14F-4D97-AF65-F5344CB8AC3E}">
        <p14:creationId xmlns:p14="http://schemas.microsoft.com/office/powerpoint/2010/main" val="25947428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877A8-B966-D01A-45FB-9045F5F5C518}"/>
              </a:ext>
            </a:extLst>
          </p:cNvPr>
          <p:cNvSpPr>
            <a:spLocks noGrp="1"/>
          </p:cNvSpPr>
          <p:nvPr>
            <p:ph type="title"/>
          </p:nvPr>
        </p:nvSpPr>
        <p:spPr>
          <a:xfrm>
            <a:off x="761803" y="350196"/>
            <a:ext cx="4646904" cy="1624520"/>
          </a:xfrm>
        </p:spPr>
        <p:txBody>
          <a:bodyPr anchor="ctr">
            <a:normAutofit/>
          </a:bodyPr>
          <a:lstStyle/>
          <a:p>
            <a:r>
              <a:rPr lang="en-GB" sz="4000">
                <a:ea typeface="Calibri Light"/>
                <a:cs typeface="Calibri Light"/>
              </a:rPr>
              <a:t>Findings</a:t>
            </a:r>
            <a:endParaRPr lang="en-GB" sz="4000"/>
          </a:p>
        </p:txBody>
      </p:sp>
      <p:sp>
        <p:nvSpPr>
          <p:cNvPr id="3" name="Content Placeholder 2">
            <a:extLst>
              <a:ext uri="{FF2B5EF4-FFF2-40B4-BE49-F238E27FC236}">
                <a16:creationId xmlns:a16="http://schemas.microsoft.com/office/drawing/2014/main" id="{299FB29E-CD3F-2829-AA51-E62E32B5A5DC}"/>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900">
                <a:ea typeface="+mn-lt"/>
                <a:cs typeface="+mn-lt"/>
              </a:rPr>
              <a:t>In 2014, the London Metropolitan Police conducted a pilot study on BWCs across multiple boroughs. Key findings included:</a:t>
            </a:r>
            <a:endParaRPr lang="en-GB" sz="1900">
              <a:ea typeface="Calibri" panose="020F0502020204030204"/>
              <a:cs typeface="Calibri" panose="020F0502020204030204"/>
            </a:endParaRPr>
          </a:p>
          <a:p>
            <a:r>
              <a:rPr lang="en-GB" sz="1900" b="1">
                <a:ea typeface="+mn-lt"/>
                <a:cs typeface="+mn-lt"/>
              </a:rPr>
              <a:t>50% Reduction in Use-of-Force Incidents</a:t>
            </a:r>
            <a:r>
              <a:rPr lang="en-GB" sz="1900">
                <a:ea typeface="+mn-lt"/>
                <a:cs typeface="+mn-lt"/>
              </a:rPr>
              <a:t>: Officers wearing BWCs used force less frequently than those without.</a:t>
            </a:r>
            <a:endParaRPr lang="en-GB" sz="1900"/>
          </a:p>
          <a:p>
            <a:r>
              <a:rPr lang="en-GB" sz="1900" b="1">
                <a:ea typeface="+mn-lt"/>
                <a:cs typeface="+mn-lt"/>
              </a:rPr>
              <a:t>33% Increase in Early Guilty Pleas</a:t>
            </a:r>
            <a:r>
              <a:rPr lang="en-GB" sz="1900">
                <a:ea typeface="+mn-lt"/>
                <a:cs typeface="+mn-lt"/>
              </a:rPr>
              <a:t>: Footage provided strong evidence, leading to faster case resolutions.</a:t>
            </a:r>
            <a:endParaRPr lang="en-GB" sz="1900"/>
          </a:p>
          <a:p>
            <a:r>
              <a:rPr lang="en-GB" sz="1900" b="1">
                <a:ea typeface="+mn-lt"/>
                <a:cs typeface="+mn-lt"/>
              </a:rPr>
              <a:t>Improved Officer Behaviour</a:t>
            </a:r>
            <a:r>
              <a:rPr lang="en-GB" sz="1900">
                <a:ea typeface="+mn-lt"/>
                <a:cs typeface="+mn-lt"/>
              </a:rPr>
              <a:t>: Officers were more conscious of their conduct when wearing BWCs, promoting professionalism.</a:t>
            </a:r>
            <a:endParaRPr lang="en-GB" sz="1900"/>
          </a:p>
          <a:p>
            <a:endParaRPr lang="en-GB" sz="1900">
              <a:ea typeface="Calibri"/>
              <a:cs typeface="Calibri"/>
            </a:endParaRPr>
          </a:p>
        </p:txBody>
      </p:sp>
      <p:pic>
        <p:nvPicPr>
          <p:cNvPr id="5" name="Picture 4">
            <a:extLst>
              <a:ext uri="{FF2B5EF4-FFF2-40B4-BE49-F238E27FC236}">
                <a16:creationId xmlns:a16="http://schemas.microsoft.com/office/drawing/2014/main" id="{2B1CFF8E-CCE2-6D8F-3336-2265D36410C8}"/>
              </a:ext>
            </a:extLst>
          </p:cNvPr>
          <p:cNvPicPr>
            <a:picLocks noChangeAspect="1"/>
          </p:cNvPicPr>
          <p:nvPr/>
        </p:nvPicPr>
        <p:blipFill>
          <a:blip r:embed="rId2"/>
          <a:srcRect l="28662" r="24410" b="6250"/>
          <a:stretch/>
        </p:blipFill>
        <p:spPr>
          <a:xfrm>
            <a:off x="6096000" y="1"/>
            <a:ext cx="6102825" cy="6858000"/>
          </a:xfrm>
          <a:prstGeom prst="rect">
            <a:avLst/>
          </a:prstGeom>
        </p:spPr>
      </p:pic>
    </p:spTree>
    <p:extLst>
      <p:ext uri="{BB962C8B-B14F-4D97-AF65-F5344CB8AC3E}">
        <p14:creationId xmlns:p14="http://schemas.microsoft.com/office/powerpoint/2010/main" val="40774566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17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41DC1-CE73-477E-63D4-19DEC5874D38}"/>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300">
                <a:solidFill>
                  <a:srgbClr val="FFFFFF"/>
                </a:solidFill>
              </a:rPr>
              <a:t>Frontline Fightback documentary </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sing police body worn camera footage ...">
            <a:extLst>
              <a:ext uri="{FF2B5EF4-FFF2-40B4-BE49-F238E27FC236}">
                <a16:creationId xmlns:a16="http://schemas.microsoft.com/office/drawing/2014/main" id="{A45BB959-80FC-413E-A5A6-716D90F2BB13}"/>
              </a:ext>
            </a:extLst>
          </p:cNvPr>
          <p:cNvPicPr>
            <a:picLocks noGrp="1" noChangeAspect="1"/>
          </p:cNvPicPr>
          <p:nvPr>
            <p:ph idx="1"/>
          </p:nvPr>
        </p:nvPicPr>
        <p:blipFill>
          <a:blip r:embed="rId2"/>
          <a:srcRect l="12720" r="3854"/>
          <a:stretch/>
        </p:blipFill>
        <p:spPr>
          <a:xfrm>
            <a:off x="976251" y="942538"/>
            <a:ext cx="7163222" cy="4808332"/>
          </a:xfrm>
          <a:prstGeom prst="rect">
            <a:avLst/>
          </a:prstGeom>
          <a:effectLst/>
        </p:spPr>
      </p:pic>
    </p:spTree>
    <p:extLst>
      <p:ext uri="{BB962C8B-B14F-4D97-AF65-F5344CB8AC3E}">
        <p14:creationId xmlns:p14="http://schemas.microsoft.com/office/powerpoint/2010/main" val="38549104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CFE2E-0AAF-4A35-A0D2-CB4337D1A0B5}"/>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Task from earlier</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33AE77D-58ED-0F85-B5FC-EFE6A05A308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Calibri"/>
                <a:cs typeface="Calibri"/>
              </a:rPr>
              <a:t>Take into account the priorities you found for your local Police and Crime Commissioner and note any ethical considerations that will need to be taken into account.</a:t>
            </a:r>
            <a:endParaRPr lang="en-GB" dirty="0"/>
          </a:p>
        </p:txBody>
      </p:sp>
    </p:spTree>
    <p:extLst>
      <p:ext uri="{BB962C8B-B14F-4D97-AF65-F5344CB8AC3E}">
        <p14:creationId xmlns:p14="http://schemas.microsoft.com/office/powerpoint/2010/main" val="20930301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3BC49-0EE5-B37C-C86A-C103DF7597C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ea typeface="Calibri Light"/>
                <a:cs typeface="Calibri Light"/>
              </a:rPr>
              <a:t>Assignment 2</a:t>
            </a:r>
            <a:endParaRPr lang="en-GB" sz="4000">
              <a:solidFill>
                <a:srgbClr val="FFFFFF"/>
              </a:solidFill>
            </a:endParaRPr>
          </a:p>
        </p:txBody>
      </p:sp>
      <p:sp>
        <p:nvSpPr>
          <p:cNvPr id="3" name="Content Placeholder 2">
            <a:extLst>
              <a:ext uri="{FF2B5EF4-FFF2-40B4-BE49-F238E27FC236}">
                <a16:creationId xmlns:a16="http://schemas.microsoft.com/office/drawing/2014/main" id="{1590A2FB-23C5-7DE2-2FEF-28855F25BC8D}"/>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ea typeface="Calibri"/>
                <a:cs typeface="Calibri"/>
              </a:rPr>
              <a:t>Lets take a look......</a:t>
            </a:r>
            <a:endParaRPr lang="en-GB" sz="2000"/>
          </a:p>
        </p:txBody>
      </p:sp>
    </p:spTree>
    <p:extLst>
      <p:ext uri="{BB962C8B-B14F-4D97-AF65-F5344CB8AC3E}">
        <p14:creationId xmlns:p14="http://schemas.microsoft.com/office/powerpoint/2010/main" val="40122419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E55B9-952D-625E-2396-80162BFD2253}"/>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ea typeface="Calibri Light"/>
                <a:cs typeface="Calibri Light"/>
              </a:rPr>
              <a:t>Questions</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732FCD6B-95E6-7C0C-8148-344DC66A361C}"/>
              </a:ext>
            </a:extLst>
          </p:cNvPr>
          <p:cNvGraphicFramePr>
            <a:graphicFrameLocks noGrp="1"/>
          </p:cNvGraphicFramePr>
          <p:nvPr>
            <p:ph idx="1"/>
            <p:extLst>
              <p:ext uri="{D42A27DB-BD31-4B8C-83A1-F6EECF244321}">
                <p14:modId xmlns:p14="http://schemas.microsoft.com/office/powerpoint/2010/main" val="133972355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44477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8" ma:contentTypeDescription="Create a new document." ma:contentTypeScope="" ma:versionID="e0465d74ebac8dfe47a12250450985d3">
  <xsd:schema xmlns:xsd="http://www.w3.org/2001/XMLSchema" xmlns:xs="http://www.w3.org/2001/XMLSchema" xmlns:p="http://schemas.microsoft.com/office/2006/metadata/properties" xmlns:ns3="e89b0d28-101f-4150-bb20-b1c24cca2db8" xmlns:ns4="97e90ac9-f7c9-4ef0-b151-0ad37f9b04e3" targetNamespace="http://schemas.microsoft.com/office/2006/metadata/properties" ma:root="true" ma:fieldsID="502608be97d6e0f3ee519ccb634121f1" ns3:_="" ns4:_="">
    <xsd:import namespace="e89b0d28-101f-4150-bb20-b1c24cca2db8"/>
    <xsd:import namespace="97e90ac9-f7c9-4ef0-b151-0ad37f9b04e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CR" minOccurs="0"/>
                <xsd:element ref="ns3:MediaServiceObjectDetectorVersion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46521D4C-0E31-43AA-9794-AC0F4DCA0F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9b0d28-101f-4150-bb20-b1c24cca2db8"/>
    <ds:schemaRef ds:uri="97e90ac9-f7c9-4ef0-b151-0ad37f9b04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8676C40-F1E3-45A4-985A-B027900E9E33}">
  <ds:schemaRefs>
    <ds:schemaRef ds:uri="http://schemas.microsoft.com/sharepoint/v3/contenttype/forms"/>
  </ds:schemaRefs>
</ds:datastoreItem>
</file>

<file path=customXml/itemProps3.xml><?xml version="1.0" encoding="utf-8"?>
<ds:datastoreItem xmlns:ds="http://schemas.openxmlformats.org/officeDocument/2006/customXml" ds:itemID="{A2D8DD32-8F8F-4544-8C6E-3DE1C1C62F1B}">
  <ds:schemaRefs>
    <ds:schemaRef ds:uri="http://schemas.microsoft.com/office/infopath/2007/PartnerControls"/>
    <ds:schemaRef ds:uri="http://schemas.microsoft.com/office/2006/documentManagement/types"/>
    <ds:schemaRef ds:uri="http://purl.org/dc/terms/"/>
    <ds:schemaRef ds:uri="http://schemas.microsoft.com/office/2006/metadata/properties"/>
    <ds:schemaRef ds:uri="http://purl.org/dc/elements/1.1/"/>
    <ds:schemaRef ds:uri="http://purl.org/dc/dcmitype/"/>
    <ds:schemaRef ds:uri="97e90ac9-f7c9-4ef0-b151-0ad37f9b04e3"/>
    <ds:schemaRef ds:uri="http://schemas.openxmlformats.org/package/2006/metadata/core-properties"/>
    <ds:schemaRef ds:uri="e89b0d28-101f-4150-bb20-b1c24cca2db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1571</Words>
  <Application>Microsoft Office PowerPoint</Application>
  <PresentationFormat>Widescreen</PresentationFormat>
  <Paragraphs>175</Paragraphs>
  <Slides>48</Slides>
  <Notes>18</Notes>
  <HiddenSlides>0</HiddenSlides>
  <MMClips>32</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Week 5- Evidenced based policing (BMPL4016)</vt:lpstr>
      <vt:lpstr>Aims for today</vt:lpstr>
      <vt:lpstr>Policing – where it all began</vt:lpstr>
      <vt:lpstr>Ethics of policing and professional standards</vt:lpstr>
      <vt:lpstr>Professional standards</vt:lpstr>
      <vt:lpstr>Professional Standards</vt:lpstr>
      <vt:lpstr>Code of Ethics</vt:lpstr>
      <vt:lpstr>Updated in 2024</vt:lpstr>
      <vt:lpstr>PowerPoint Presentation</vt:lpstr>
      <vt:lpstr>PowerPoint Presentation</vt:lpstr>
      <vt:lpstr>PowerPoint Presentation</vt:lpstr>
      <vt:lpstr>Police officer character trait</vt:lpstr>
      <vt:lpstr>Policing by Consent</vt:lpstr>
      <vt:lpstr>Policing by consent</vt:lpstr>
      <vt:lpstr>The rape and murder of Sarah Everard</vt:lpstr>
      <vt:lpstr>Sarah Everard (End violence against women, 2021)</vt:lpstr>
      <vt:lpstr>Importance of the Code of Ethics </vt:lpstr>
      <vt:lpstr>Scenario 1 – Courage </vt:lpstr>
      <vt:lpstr>Scenario 2-Respect and empathy</vt:lpstr>
      <vt:lpstr>Scenario 3- Public service </vt:lpstr>
      <vt:lpstr>Principles of Evidence-Based Policing</vt:lpstr>
      <vt:lpstr>Key Components of Evidence-Based Policing</vt:lpstr>
      <vt:lpstr>Professional Standards in Evidence-Based Policing</vt:lpstr>
      <vt:lpstr>Legal and Regulatory Compliance</vt:lpstr>
      <vt:lpstr>Accountability and Transparency</vt:lpstr>
      <vt:lpstr>Training and Professional Development</vt:lpstr>
      <vt:lpstr>Ethical Dilemmas:</vt:lpstr>
      <vt:lpstr>Racial profiling</vt:lpstr>
      <vt:lpstr>Example of racial profiling</vt:lpstr>
      <vt:lpstr>What does the data say?</vt:lpstr>
      <vt:lpstr>Confirmation bias </vt:lpstr>
      <vt:lpstr>PowerPoint Presentation</vt:lpstr>
      <vt:lpstr>Questions?</vt:lpstr>
      <vt:lpstr>Session 2</vt:lpstr>
      <vt:lpstr>Task</vt:lpstr>
      <vt:lpstr>Ethical considerations</vt:lpstr>
      <vt:lpstr>Ethical considerations</vt:lpstr>
      <vt:lpstr>Body worn camera's (BWC's)</vt:lpstr>
      <vt:lpstr>Effectiveness of BWC's</vt:lpstr>
      <vt:lpstr>BWC'S</vt:lpstr>
      <vt:lpstr>Evidence that BWC's work </vt:lpstr>
      <vt:lpstr>Ethical Considerations of BWC's</vt:lpstr>
      <vt:lpstr>Professional Standards for BWC's</vt:lpstr>
      <vt:lpstr>Findings</vt:lpstr>
      <vt:lpstr>Frontline Fightback documentary </vt:lpstr>
      <vt:lpstr>Task from earlier</vt:lpstr>
      <vt:lpstr>Assignment 2</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lastModifiedBy>Sadie France</cp:lastModifiedBy>
  <cp:revision>445</cp:revision>
  <cp:lastPrinted>2024-03-11T16:13:21Z</cp:lastPrinted>
  <dcterms:created xsi:type="dcterms:W3CDTF">2024-02-29T11:29:17Z</dcterms:created>
  <dcterms:modified xsi:type="dcterms:W3CDTF">2025-02-25T19:12:38Z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