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327" r:id="rId3"/>
    <p:sldId id="324" r:id="rId4"/>
    <p:sldId id="273" r:id="rId5"/>
    <p:sldId id="275" r:id="rId6"/>
    <p:sldId id="316" r:id="rId7"/>
    <p:sldId id="296" r:id="rId8"/>
    <p:sldId id="333" r:id="rId9"/>
    <p:sldId id="326" r:id="rId10"/>
    <p:sldId id="261" r:id="rId11"/>
    <p:sldId id="330" r:id="rId12"/>
    <p:sldId id="329" r:id="rId13"/>
    <p:sldId id="331" r:id="rId14"/>
    <p:sldId id="262" r:id="rId15"/>
    <p:sldId id="263" r:id="rId16"/>
    <p:sldId id="332" r:id="rId17"/>
    <p:sldId id="293" r:id="rId18"/>
    <p:sldId id="301" r:id="rId19"/>
    <p:sldId id="265" r:id="rId20"/>
    <p:sldId id="302" r:id="rId21"/>
  </p:sldIdLst>
  <p:sldSz cx="12192000" cy="6858000"/>
  <p:notesSz cx="6858000" cy="9144000"/>
  <p:photoAlbum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2F13C90-0363-CF79-1C41-673681A3950D}" name="Shahd Omer (2130010)" initials="SO(" userId="S::2130010@student.uwtsd.ac.uk::10fe6e33-6571-48ee-ae21-bdb083fcae1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4388D2-3FDB-49F5-8E94-A59F16B2C845}" v="477" dt="2021-12-02T09:28:13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CE8300-7E0A-48F8-8058-FC78AC95BC5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62013-EA1B-437F-A205-293371C05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86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09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05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370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697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833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96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899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781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344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10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44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454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37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00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9AF9F-86B4-4354-89DB-E1A743966B36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8762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32">
            <a:extLst>
              <a:ext uri="{FF2B5EF4-FFF2-40B4-BE49-F238E27FC236}">
                <a16:creationId xmlns:a16="http://schemas.microsoft.com/office/drawing/2014/main" id="{324CCFA0-27D3-4A36-9B02-FAB6B3DB0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34">
            <a:extLst>
              <a:ext uri="{FF2B5EF4-FFF2-40B4-BE49-F238E27FC236}">
                <a16:creationId xmlns:a16="http://schemas.microsoft.com/office/drawing/2014/main" id="{2E8A693E-D7CA-4A38-90F9-DD4981DA7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84EE7-85DE-4768-9112-7E7EFA1219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52832" y="482171"/>
            <a:ext cx="4972063" cy="2618838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role and importance of quality service, hospitality, and guest service for 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moxy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hotels)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Hospitality &amp; guest service management (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bmih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4003).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7B800-E5FC-4862-8F79-DC8369DF7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0074" y="4396391"/>
            <a:ext cx="4972063" cy="882568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Lisa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Bassler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9" name="Group 36">
            <a:extLst>
              <a:ext uri="{FF2B5EF4-FFF2-40B4-BE49-F238E27FC236}">
                <a16:creationId xmlns:a16="http://schemas.microsoft.com/office/drawing/2014/main" id="{E3FD8210-A63E-4CE0-AD3A-B6DCF3DA6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1"/>
            <a:ext cx="4641751" cy="5149101"/>
            <a:chOff x="7463259" y="583365"/>
            <a:chExt cx="4641750" cy="5181928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01A69E07-729F-4BEA-99D8-165568BA3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38">
              <a:extLst>
                <a:ext uri="{FF2B5EF4-FFF2-40B4-BE49-F238E27FC236}">
                  <a16:creationId xmlns:a16="http://schemas.microsoft.com/office/drawing/2014/main" id="{5C80F5DA-B2AF-4E91-9FC5-1EF5E1B64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close-up of some candy&#10;&#10;Description automatically generated with low confidence">
            <a:extLst>
              <a:ext uri="{FF2B5EF4-FFF2-40B4-BE49-F238E27FC236}">
                <a16:creationId xmlns:a16="http://schemas.microsoft.com/office/drawing/2014/main" id="{CB598309-862A-F48F-7316-D67DFB6994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38" r="-4" b="-4"/>
          <a:stretch/>
        </p:blipFill>
        <p:spPr>
          <a:xfrm>
            <a:off x="1271223" y="1116345"/>
            <a:ext cx="3362141" cy="3866172"/>
          </a:xfrm>
          <a:prstGeom prst="rect">
            <a:avLst/>
          </a:prstGeom>
        </p:spPr>
      </p:pic>
      <p:cxnSp>
        <p:nvCxnSpPr>
          <p:cNvPr id="51" name="Straight Connector 40">
            <a:extLst>
              <a:ext uri="{FF2B5EF4-FFF2-40B4-BE49-F238E27FC236}">
                <a16:creationId xmlns:a16="http://schemas.microsoft.com/office/drawing/2014/main" id="{C50D4A03-F785-4A2E-9C26-16C933B9A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0073" y="4393728"/>
            <a:ext cx="495950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2" name="Picture 42">
            <a:extLst>
              <a:ext uri="{FF2B5EF4-FFF2-40B4-BE49-F238E27FC236}">
                <a16:creationId xmlns:a16="http://schemas.microsoft.com/office/drawing/2014/main" id="{8BA569A1-C57C-468F-959A-2D19D87ED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3" name="Straight Connector 44">
            <a:extLst>
              <a:ext uri="{FF2B5EF4-FFF2-40B4-BE49-F238E27FC236}">
                <a16:creationId xmlns:a16="http://schemas.microsoft.com/office/drawing/2014/main" id="{0EE46E04-2233-468F-9337-55EDFF9C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525A59C-E3D0-505C-2257-BA9ED15C9837}"/>
              </a:ext>
            </a:extLst>
          </p:cNvPr>
          <p:cNvSpPr txBox="1"/>
          <p:nvPr/>
        </p:nvSpPr>
        <p:spPr>
          <a:xfrm>
            <a:off x="1270920" y="1226728"/>
            <a:ext cx="25049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Shahd Omer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8004D1-7178-AEEE-D087-B79EB4DDDCFC}"/>
              </a:ext>
            </a:extLst>
          </p:cNvPr>
          <p:cNvSpPr txBox="1"/>
          <p:nvPr/>
        </p:nvSpPr>
        <p:spPr>
          <a:xfrm>
            <a:off x="1270920" y="1596060"/>
            <a:ext cx="230677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2130010</a:t>
            </a:r>
          </a:p>
        </p:txBody>
      </p:sp>
    </p:spTree>
    <p:extLst>
      <p:ext uri="{BB962C8B-B14F-4D97-AF65-F5344CB8AC3E}">
        <p14:creationId xmlns:p14="http://schemas.microsoft.com/office/powerpoint/2010/main" val="118551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hecklist with solid fill">
            <a:extLst>
              <a:ext uri="{FF2B5EF4-FFF2-40B4-BE49-F238E27FC236}">
                <a16:creationId xmlns:a16="http://schemas.microsoft.com/office/drawing/2014/main" id="{8E689207-6910-2D3C-29D6-5DB56E3DA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50462" y="2277991"/>
            <a:ext cx="2926098" cy="2926098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6DF3378-78B5-34BE-84F7-327E66299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9070" y="2015734"/>
            <a:ext cx="6195784" cy="3450613"/>
          </a:xfrm>
        </p:spPr>
        <p:txBody>
          <a:bodyPr>
            <a:normAutofit fontScale="85000" lnSpcReduction="2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Content List: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Segmentation/concept / positioning.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Hotel Nature.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Guests’ Services Facilities.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Food &amp; Beverage outlet.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References List.</a:t>
            </a:r>
          </a:p>
        </p:txBody>
      </p:sp>
    </p:spTree>
    <p:extLst>
      <p:ext uri="{BB962C8B-B14F-4D97-AF65-F5344CB8AC3E}">
        <p14:creationId xmlns:p14="http://schemas.microsoft.com/office/powerpoint/2010/main" val="352784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any name">
            <a:extLst>
              <a:ext uri="{FF2B5EF4-FFF2-40B4-BE49-F238E27FC236}">
                <a16:creationId xmlns:a16="http://schemas.microsoft.com/office/drawing/2014/main" id="{0D072098-6CE6-A748-5703-A01187665C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4"/>
          <a:stretch/>
        </p:blipFill>
        <p:spPr>
          <a:xfrm>
            <a:off x="7903" y="0"/>
            <a:ext cx="12191980" cy="86055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5AAED7-4701-4235-96E4-0E78B26FC56A}"/>
              </a:ext>
            </a:extLst>
          </p:cNvPr>
          <p:cNvSpPr txBox="1"/>
          <p:nvPr/>
        </p:nvSpPr>
        <p:spPr>
          <a:xfrm>
            <a:off x="838200" y="3526300"/>
            <a:ext cx="10165218" cy="25884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>
              <a:solidFill>
                <a:srgbClr val="000000"/>
              </a:solidFill>
              <a:highlight>
                <a:srgbClr val="C0C0C0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8688B8-14D3-E165-B465-B56D57F48995}"/>
              </a:ext>
            </a:extLst>
          </p:cNvPr>
          <p:cNvSpPr txBox="1"/>
          <p:nvPr/>
        </p:nvSpPr>
        <p:spPr>
          <a:xfrm>
            <a:off x="20" y="6398460"/>
            <a:ext cx="121919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Marriott International</a:t>
            </a:r>
            <a:r>
              <a:rPr lang="en-GB" sz="2000" b="1" dirty="0">
                <a:effectLst/>
                <a:latin typeface="Arial" panose="020B0604020202020204" pitchFamily="34" charset="0"/>
                <a:ea typeface="SimHei" panose="02010609060101010101" pitchFamily="49" charset="-122"/>
                <a:cs typeface="Arial" panose="020B0604020202020204" pitchFamily="34" charset="0"/>
              </a:rPr>
              <a:t>, founded by J. Willard &amp; Alice Marriott and led by the family since 1927.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Moxy Hotels is Marriott International’s newest ground-up brand, the first one was opened in Milan in 2014 ( Marriott Bonvoy 2022).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0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qr code&#10;&#10;Description automatically generated">
            <a:extLst>
              <a:ext uri="{FF2B5EF4-FFF2-40B4-BE49-F238E27FC236}">
                <a16:creationId xmlns:a16="http://schemas.microsoft.com/office/drawing/2014/main" id="{B6A90BCC-6C06-759E-4D67-89A9B8C17F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29"/>
          <a:stretch/>
        </p:blipFill>
        <p:spPr>
          <a:xfrm>
            <a:off x="662152" y="449319"/>
            <a:ext cx="11114689" cy="56519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DF55F8-B546-471E-8A99-5BD3EB0FF2C5}"/>
              </a:ext>
            </a:extLst>
          </p:cNvPr>
          <p:cNvSpPr txBox="1"/>
          <p:nvPr/>
        </p:nvSpPr>
        <p:spPr>
          <a:xfrm>
            <a:off x="7676115" y="99162"/>
            <a:ext cx="4354304" cy="52550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u="sng" dirty="0">
              <a:highlight>
                <a:srgbClr val="C0C0C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37039F-86F5-4E4F-3C97-D2DC91C67B63}"/>
              </a:ext>
            </a:extLst>
          </p:cNvPr>
          <p:cNvSpPr txBox="1"/>
          <p:nvPr/>
        </p:nvSpPr>
        <p:spPr>
          <a:xfrm>
            <a:off x="0" y="5989747"/>
            <a:ext cx="120304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European economic 3 stars.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Cooperation of American Hotel Group, Marriott, and Ikea Group after the success in Milan to open new locations under the same concept of budget hotels ( Marriott Bonvoy 2023).</a:t>
            </a:r>
          </a:p>
        </p:txBody>
      </p:sp>
    </p:spTree>
    <p:extLst>
      <p:ext uri="{BB962C8B-B14F-4D97-AF65-F5344CB8AC3E}">
        <p14:creationId xmlns:p14="http://schemas.microsoft.com/office/powerpoint/2010/main" val="431416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43251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B8633C-14C8-EC1A-16CA-6A64FAC07505}"/>
              </a:ext>
            </a:extLst>
          </p:cNvPr>
          <p:cNvSpPr txBox="1"/>
          <p:nvPr/>
        </p:nvSpPr>
        <p:spPr>
          <a:xfrm>
            <a:off x="182880" y="2026142"/>
            <a:ext cx="6511630" cy="35821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Moxy brand focused on creating a techno-friendly travel experience ( Home- Moxy Hotels,2022).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Moxy appeals to the young and young at heart.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Fun hunters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 stars hotel focuses on the millennial traveler but in an attractive way with an attractive price (playful, affordable and playful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Matura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Takaza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Moxy is a boutique hotel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Götz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</p:txBody>
      </p:sp>
      <p:pic>
        <p:nvPicPr>
          <p:cNvPr id="5" name="Picture 4" descr="A picture containing text, indoor, orange">
            <a:extLst>
              <a:ext uri="{FF2B5EF4-FFF2-40B4-BE49-F238E27FC236}">
                <a16:creationId xmlns:a16="http://schemas.microsoft.com/office/drawing/2014/main" id="{67E98C1F-86A7-9540-8EBB-979DDB8E16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813" y="0"/>
            <a:ext cx="5496884" cy="6869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529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51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92BE4B6-222D-0451-45E4-179F73F213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7" r="1" b="1"/>
          <a:stretch/>
        </p:blipFill>
        <p:spPr>
          <a:xfrm>
            <a:off x="691389" y="643467"/>
            <a:ext cx="10905066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38B767-A267-71FC-952E-5BD632429EB2}"/>
              </a:ext>
            </a:extLst>
          </p:cNvPr>
          <p:cNvSpPr txBox="1"/>
          <p:nvPr/>
        </p:nvSpPr>
        <p:spPr>
          <a:xfrm>
            <a:off x="750655" y="547987"/>
            <a:ext cx="107865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Moxy hotels reception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serves a full day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The premises are equipped and beautified by are paints, and modern furniture. Moxy offers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CPUs for free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TV, meeting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areas, Internet access, 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presentation screens, and a library and ironing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place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(Home - Moxy Hotels, 2016). Car parking is available 18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hours per 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day.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58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1847088"/>
            <a:ext cx="41587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5" name="Picture 4" descr="A picture containing indoor, ceiling, bar, counter&#10;&#10;Description automatically generated">
            <a:extLst>
              <a:ext uri="{FF2B5EF4-FFF2-40B4-BE49-F238E27FC236}">
                <a16:creationId xmlns:a16="http://schemas.microsoft.com/office/drawing/2014/main" id="{DFD51A9F-F648-0403-327D-67976F0E67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"/>
            <a:ext cx="5940932" cy="613684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95C6BD-D62B-418B-B72A-D08A6CAE4C6D}"/>
              </a:ext>
            </a:extLst>
          </p:cNvPr>
          <p:cNvSpPr txBox="1"/>
          <p:nvPr/>
        </p:nvSpPr>
        <p:spPr>
          <a:xfrm>
            <a:off x="6096000" y="2015732"/>
            <a:ext cx="5496560" cy="41241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Hotels is Marriott’s new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affordable stylish 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Boutique Hotel</a:t>
            </a:r>
          </a:p>
          <a:p>
            <a:pPr marL="457200" indent="-457200" algn="l" rtl="0">
              <a:buFont typeface="Arial" panose="020B0604020202020204" pitchFamily="34" charset="0"/>
              <a:buChar char="•"/>
            </a:pPr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customers are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millennials.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dapt to new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guests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who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appreciate the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value of technology, socializing, and personalization of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offered services more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than before.</a:t>
            </a:r>
          </a:p>
          <a:p>
            <a:pPr marL="457200" indent="-457200" algn="l" rtl="0">
              <a:buFont typeface="Arial" panose="020B0604020202020204" pitchFamily="34" charset="0"/>
              <a:buChar char="•"/>
            </a:pPr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doesn’t underestimate the power of data.</a:t>
            </a:r>
          </a:p>
          <a:p>
            <a:pPr algn="l" rtl="0"/>
            <a:endParaRPr lang="en-GB" sz="7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takes advantage of social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platforms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900" dirty="0"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51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25639D38-29A6-8FB9-EEF1-100A01518A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89" b="14478"/>
          <a:stretch/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B6B880-AE8B-3F26-F22E-937B920C4A49}"/>
              </a:ext>
            </a:extLst>
          </p:cNvPr>
          <p:cNvSpPr txBox="1"/>
          <p:nvPr/>
        </p:nvSpPr>
        <p:spPr>
          <a:xfrm>
            <a:off x="20" y="5380662"/>
            <a:ext cx="121919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Moxy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invented t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he guestbook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which is a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technological 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platform situated in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the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lobby. The hotel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supports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travellers to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tell their experiences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quotes, and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pictures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Online videos to share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on 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Instagram or other platforms.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Plus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the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do not disturb 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comedy series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 by gathering travellers to share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fun stories on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the Hotel’s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YouTube channel. 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For 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more value as it allows the potential customers to experience Moxy via social media (Watkins, 2016).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18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indoor, several">
            <a:extLst>
              <a:ext uri="{FF2B5EF4-FFF2-40B4-BE49-F238E27FC236}">
                <a16:creationId xmlns:a16="http://schemas.microsoft.com/office/drawing/2014/main" id="{ECC22177-9B2E-8795-9FCE-BF72E1CB89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8316"/>
          <a:stretch/>
        </p:blipFill>
        <p:spPr>
          <a:xfrm>
            <a:off x="1784603" y="795924"/>
            <a:ext cx="8622792" cy="4584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DF863DC-838C-4F16-AFA1-39E2AD44EB9B}"/>
              </a:ext>
            </a:extLst>
          </p:cNvPr>
          <p:cNvSpPr txBox="1"/>
          <p:nvPr/>
        </p:nvSpPr>
        <p:spPr>
          <a:xfrm>
            <a:off x="490537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02744D-2040-4F1C-9737-CCB612519BC1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6CA526-6F7B-BCA8-E749-EB0CF60E1730}"/>
              </a:ext>
            </a:extLst>
          </p:cNvPr>
          <p:cNvSpPr txBox="1"/>
          <p:nvPr/>
        </p:nvSpPr>
        <p:spPr>
          <a:xfrm>
            <a:off x="1556084" y="4489329"/>
            <a:ext cx="9079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mission is to recreate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 classic 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and </a:t>
            </a:r>
            <a:r>
              <a:rPr lang="en-GB" sz="2400" b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fulfill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its living spaces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vibrant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that help fun-hunters to get the maximum enjoyment.</a:t>
            </a:r>
          </a:p>
        </p:txBody>
      </p:sp>
    </p:spTree>
    <p:extLst>
      <p:ext uri="{BB962C8B-B14F-4D97-AF65-F5344CB8AC3E}">
        <p14:creationId xmlns:p14="http://schemas.microsoft.com/office/powerpoint/2010/main" val="91102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E6D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indoor, floor, wall, ceiling&#10;&#10;Description automatically generated">
            <a:extLst>
              <a:ext uri="{FF2B5EF4-FFF2-40B4-BE49-F238E27FC236}">
                <a16:creationId xmlns:a16="http://schemas.microsoft.com/office/drawing/2014/main" id="{193A791D-3B31-8051-0C54-442CEE0F56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71" r="1" b="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B7309C-A027-C693-9105-5D53B1D48E3E}"/>
              </a:ext>
            </a:extLst>
          </p:cNvPr>
          <p:cNvSpPr txBox="1"/>
          <p:nvPr/>
        </p:nvSpPr>
        <p:spPr>
          <a:xfrm>
            <a:off x="643467" y="925033"/>
            <a:ext cx="109050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Bed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rooms are </a:t>
            </a: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tiny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but </a:t>
            </a: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carefully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equipped.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Clever design is Moxy’s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goal, and to offer economically stylish rooms by investing in each inch of space (Marriott Bonvoy, 2022).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Hotel designed for people who wants more than a room to sleep in.</a:t>
            </a:r>
            <a:endParaRPr lang="en-GB" sz="2000" b="1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335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edroom with a large window&#10;&#10;Description automatically generated with medium confidence">
            <a:extLst>
              <a:ext uri="{FF2B5EF4-FFF2-40B4-BE49-F238E27FC236}">
                <a16:creationId xmlns:a16="http://schemas.microsoft.com/office/drawing/2014/main" id="{4CF0ACFA-B9FA-D8F1-C274-ED4C54B2A5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2" b="6790"/>
          <a:stretch/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800B79-8329-8BC2-98DD-858FB3E19FAA}"/>
              </a:ext>
            </a:extLst>
          </p:cNvPr>
          <p:cNvSpPr txBox="1"/>
          <p:nvPr/>
        </p:nvSpPr>
        <p:spPr>
          <a:xfrm flipH="1">
            <a:off x="-1" y="5766618"/>
            <a:ext cx="1219198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sleepers ( 1 Queen) 18 sqm 90.</a:t>
            </a:r>
          </a:p>
          <a:p>
            <a:pPr marL="285750" indent="-285750" algn="l" rtl="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ooms containing 42-inch HD TV with Chromecast and a high-standard sound system.</a:t>
            </a:r>
          </a:p>
          <a:p>
            <a:br>
              <a:rPr lang="en-GB" b="0" i="0" dirty="0">
                <a:solidFill>
                  <a:srgbClr val="222222"/>
                </a:solidFill>
                <a:effectLst/>
                <a:latin typeface="Google Sans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545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wall, bed, window">
            <a:extLst>
              <a:ext uri="{FF2B5EF4-FFF2-40B4-BE49-F238E27FC236}">
                <a16:creationId xmlns:a16="http://schemas.microsoft.com/office/drawing/2014/main" id="{3515F1CD-F696-6133-04BD-BF01FB8F4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22" b="1620"/>
          <a:stretch/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33FDBE-E3B3-2C68-12C5-E6A897C5D618}"/>
              </a:ext>
            </a:extLst>
          </p:cNvPr>
          <p:cNvSpPr txBox="1"/>
          <p:nvPr/>
        </p:nvSpPr>
        <p:spPr>
          <a:xfrm>
            <a:off x="0" y="6121343"/>
            <a:ext cx="10595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Twin Sleeper ( 2 Twin)  18 sqm 90</a:t>
            </a:r>
          </a:p>
        </p:txBody>
      </p:sp>
    </p:spTree>
    <p:extLst>
      <p:ext uri="{BB962C8B-B14F-4D97-AF65-F5344CB8AC3E}">
        <p14:creationId xmlns:p14="http://schemas.microsoft.com/office/powerpoint/2010/main" val="282614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ed in a room&#10;&#10;Description automatically generated with low confidence">
            <a:extLst>
              <a:ext uri="{FF2B5EF4-FFF2-40B4-BE49-F238E27FC236}">
                <a16:creationId xmlns:a16="http://schemas.microsoft.com/office/drawing/2014/main" id="{C55DC684-E2DD-A736-EBAD-C2F09F3616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32" b="6710"/>
          <a:stretch/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CFF0C5-D9EC-B73F-CBF2-69CC828B24A8}"/>
              </a:ext>
            </a:extLst>
          </p:cNvPr>
          <p:cNvSpPr txBox="1"/>
          <p:nvPr/>
        </p:nvSpPr>
        <p:spPr>
          <a:xfrm>
            <a:off x="0" y="6121343"/>
            <a:ext cx="93141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Family Sleeper ( Sofa, Bed) 28 sqm 14.</a:t>
            </a:r>
          </a:p>
        </p:txBody>
      </p:sp>
    </p:spTree>
    <p:extLst>
      <p:ext uri="{BB962C8B-B14F-4D97-AF65-F5344CB8AC3E}">
        <p14:creationId xmlns:p14="http://schemas.microsoft.com/office/powerpoint/2010/main" val="386910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43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building, outdoor, store&#10;&#10;Description automatically generated">
            <a:extLst>
              <a:ext uri="{FF2B5EF4-FFF2-40B4-BE49-F238E27FC236}">
                <a16:creationId xmlns:a16="http://schemas.microsoft.com/office/drawing/2014/main" id="{A5E51CA4-3D18-26FF-4009-91B0F3C73D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01" r="1" b="16665"/>
          <a:stretch/>
        </p:blipFill>
        <p:spPr>
          <a:xfrm>
            <a:off x="477012" y="480060"/>
            <a:ext cx="11237975" cy="589788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A30806-0596-0222-4DD1-4BBD2A1C8EFC}"/>
              </a:ext>
            </a:extLst>
          </p:cNvPr>
          <p:cNvSpPr txBox="1"/>
          <p:nvPr/>
        </p:nvSpPr>
        <p:spPr>
          <a:xfrm>
            <a:off x="187841" y="4987587"/>
            <a:ext cx="120041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things to know about Moxy: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millennials and social media, and yet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greeted as long as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your mind you are a social media lover.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loyal customer still guests can use their points to book stays as Moxy is part of Marriott so guests can take advantage of Marriott’s rewards program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lobby is the place to be.</a:t>
            </a:r>
          </a:p>
        </p:txBody>
      </p:sp>
    </p:spTree>
    <p:extLst>
      <p:ext uri="{BB962C8B-B14F-4D97-AF65-F5344CB8AC3E}">
        <p14:creationId xmlns:p14="http://schemas.microsoft.com/office/powerpoint/2010/main" val="1324185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43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indoor, area, cluttered&#10;&#10;Description automatically generated">
            <a:extLst>
              <a:ext uri="{FF2B5EF4-FFF2-40B4-BE49-F238E27FC236}">
                <a16:creationId xmlns:a16="http://schemas.microsoft.com/office/drawing/2014/main" id="{C7B8FE44-C2EA-9728-EA70-0E3F247F3F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063"/>
          <a:stretch/>
        </p:blipFill>
        <p:spPr>
          <a:xfrm>
            <a:off x="523875" y="518139"/>
            <a:ext cx="11024658" cy="589788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56A241-10C0-4FF6-A7C6-7A07317D98A4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8BB3A7-E5FE-42B2-9673-04584AAA8970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D42415-F481-8702-0592-77CD87498E0C}"/>
              </a:ext>
            </a:extLst>
          </p:cNvPr>
          <p:cNvSpPr txBox="1"/>
          <p:nvPr/>
        </p:nvSpPr>
        <p:spPr>
          <a:xfrm>
            <a:off x="419381" y="5727169"/>
            <a:ext cx="75718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Sorry cat lovers dogs only.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Bring your pet with you. pet-friendly hotel.</a:t>
            </a: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203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food, plate, drink&#10;&#10;Description automatically generated">
            <a:extLst>
              <a:ext uri="{FF2B5EF4-FFF2-40B4-BE49-F238E27FC236}">
                <a16:creationId xmlns:a16="http://schemas.microsoft.com/office/drawing/2014/main" id="{37D0D84D-10A7-D532-2491-EC9589DCFD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0" b="18810"/>
          <a:stretch/>
        </p:blipFill>
        <p:spPr>
          <a:xfrm>
            <a:off x="20" y="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D829CF-0457-D369-B455-0A2A782C45CB}"/>
              </a:ext>
            </a:extLst>
          </p:cNvPr>
          <p:cNvSpPr txBox="1"/>
          <p:nvPr/>
        </p:nvSpPr>
        <p:spPr>
          <a:xfrm>
            <a:off x="-20" y="5515055"/>
            <a:ext cx="121920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Food and Beverage outlets 24/7 are available with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global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food and beverage available for breakfast, lunch, and dinner.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Moxy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provides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two types of breakfast:</a:t>
            </a:r>
          </a:p>
          <a:p>
            <a:pPr algn="l"/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 Grab and Go breakfast.</a:t>
            </a:r>
          </a:p>
          <a:p>
            <a:pPr algn="l"/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 Continental breakfast.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69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176DA6-4BBF-42A4-9C94-E6613CCD6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AAB0AE-172B-4FB4-80C2-86CD6B824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BD53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person, person, child, sport&#10;&#10;Description automatically generated">
            <a:extLst>
              <a:ext uri="{FF2B5EF4-FFF2-40B4-BE49-F238E27FC236}">
                <a16:creationId xmlns:a16="http://schemas.microsoft.com/office/drawing/2014/main" id="{DFE46342-BAF6-C889-41F1-8783A673B1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084" y="480060"/>
            <a:ext cx="5655904" cy="58978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4C04EF-0B23-D6CA-C44F-663C706E6932}"/>
              </a:ext>
            </a:extLst>
          </p:cNvPr>
          <p:cNvSpPr txBox="1"/>
          <p:nvPr/>
        </p:nvSpPr>
        <p:spPr>
          <a:xfrm>
            <a:off x="477012" y="1994338"/>
            <a:ext cx="55820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latin typeface="Arial" panose="020B0604020202020204" pitchFamily="34" charset="0"/>
              </a:rPr>
              <a:t>S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election of MOXY Hotels has remained during the pandemic. </a:t>
            </a:r>
          </a:p>
          <a:p>
            <a:pPr algn="l"/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/>
            <a:b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</a:b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We are open for:</a:t>
            </a:r>
          </a:p>
          <a:p>
            <a:pPr algn="l"/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Key Workers.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Travel.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sz="1800" dirty="0">
                <a:solidFill>
                  <a:srgbClr val="222222"/>
                </a:solidFill>
                <a:latin typeface="Arial" panose="020B0604020202020204" pitchFamily="34" charset="0"/>
              </a:rPr>
              <a:t>* 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Emergency Travel.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99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ceiling, people, hall, restaurant">
            <a:extLst>
              <a:ext uri="{FF2B5EF4-FFF2-40B4-BE49-F238E27FC236}">
                <a16:creationId xmlns:a16="http://schemas.microsoft.com/office/drawing/2014/main" id="{5F5461FA-8047-9987-E443-E9D5C7487B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928" y="1166421"/>
            <a:ext cx="6486144" cy="36484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FA4643-E1FF-4E89-8831-9D397C35BA2E}"/>
              </a:ext>
            </a:extLst>
          </p:cNvPr>
          <p:cNvSpPr txBox="1"/>
          <p:nvPr/>
        </p:nvSpPr>
        <p:spPr>
          <a:xfrm>
            <a:off x="1784605" y="5856522"/>
            <a:ext cx="8622792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conclude:</a:t>
            </a:r>
          </a:p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has a revolutionary and effectiveness of style as well as tech-savvy, which are the demands that are very attractive to the young generation’s needs ( Anil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Bilgihan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Nejad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2015) ). </a:t>
            </a:r>
          </a:p>
          <a:p>
            <a:b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D623A7-154D-454A-AF9B-035921BEF1CB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0748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40E283-1E27-3A2D-F22A-EA23C71B71BD}"/>
              </a:ext>
            </a:extLst>
          </p:cNvPr>
          <p:cNvSpPr txBox="1"/>
          <p:nvPr/>
        </p:nvSpPr>
        <p:spPr>
          <a:xfrm>
            <a:off x="260130" y="701566"/>
            <a:ext cx="118399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List: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974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42011A-65DA-158E-3F33-5F9A2A410A7F}"/>
              </a:ext>
            </a:extLst>
          </p:cNvPr>
          <p:cNvSpPr txBox="1"/>
          <p:nvPr/>
        </p:nvSpPr>
        <p:spPr>
          <a:xfrm>
            <a:off x="197069" y="528145"/>
            <a:ext cx="96721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 ( Images):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79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4306</TotalTime>
  <Words>732</Words>
  <Application>Microsoft Office PowerPoint</Application>
  <PresentationFormat>Widescreen</PresentationFormat>
  <Paragraphs>77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Google Sans</vt:lpstr>
      <vt:lpstr>Arial</vt:lpstr>
      <vt:lpstr>Calibri</vt:lpstr>
      <vt:lpstr>Gill Sans MT</vt:lpstr>
      <vt:lpstr>Gallery</vt:lpstr>
      <vt:lpstr>The role and importance of quality service, hospitality, and guest service for  (moxy hotels)  Hospitality &amp; guest service management ( bmih 4003).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Photo Album</dc:title>
  <dc:creator>Eiman Hussien</dc:creator>
  <cp:lastModifiedBy>Shahd Omer (2130010)</cp:lastModifiedBy>
  <cp:revision>91</cp:revision>
  <dcterms:created xsi:type="dcterms:W3CDTF">2021-11-29T14:27:35Z</dcterms:created>
  <dcterms:modified xsi:type="dcterms:W3CDTF">2023-02-08T18:08:39Z</dcterms:modified>
</cp:coreProperties>
</file>