
<file path=[Content_Types].xml><?xml version="1.0" encoding="utf-8"?>
<Types xmlns="http://schemas.openxmlformats.org/package/2006/content-types">
  <Override PartName="/customXml/itemProps2.xml" ContentType="application/vnd.openxmlformats-officedocument.customXmlProperties+xml"/>
  <Override PartName="/customXml/itemProps3.xml" ContentType="application/vnd.openxmlformats-officedocument.customXmlProperties+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customXml/itemProps1.xml" ContentType="application/vnd.openxmlformats-officedocument.customXmlProperties+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9824"/>
    <p:restoredTop sz="94652"/>
  </p:normalViewPr>
  <p:slideViewPr>
    <p:cSldViewPr snapToGrid="0" snapToObjects="1">
      <p:cViewPr>
        <p:scale>
          <a:sx n="40" d="100"/>
          <a:sy n="40" d="100"/>
        </p:scale>
        <p:origin x="-966" y="3732"/>
      </p:cViewPr>
      <p:guideLst>
        <p:guide orient="horz" pos="9535"/>
        <p:guide pos="6735"/>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pPr/>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pPr/>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pPr/>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pPr/>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pPr/>
              <a:t>12/5/2020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pPr/>
              <a:t>12/5/2020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pPr/>
              <a:t>12/5/2020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pPr/>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pPr/>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pPr/>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pPr/>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pPr/>
              <a:t>12/5/2020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pPr/>
              <a:t>‹#›</a:t>
            </a:fld>
            <a:endParaRPr lang="en-US"/>
          </a:p>
        </p:txBody>
      </p:sp>
    </p:spTree>
    <p:extLst>
      <p:ext uri="{BB962C8B-B14F-4D97-AF65-F5344CB8AC3E}">
        <p14:creationId xmlns:p14="http://schemas.microsoft.com/office/powerpoint/2010/main" xmlns=""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Technical Poster Review of Aerodynamics</a:t>
            </a:r>
            <a:endParaRPr lang="en-GB" altLang="en-US" sz="4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Alex Lewis </a:t>
            </a:r>
            <a:endParaRPr lang="en-GB" altLang="en-US" sz="40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b="1" dirty="0" smtClean="0">
                <a:solidFill>
                  <a:srgbClr val="002060"/>
                </a:solidFill>
                <a:latin typeface="Calibri" charset="0"/>
                <a:ea typeface="Calibri" charset="0"/>
                <a:cs typeface="Calibri" charset="0"/>
              </a:rPr>
              <a:t>University of Wales Trinity Saint David</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zh-CN" sz="3600" dirty="0" smtClean="0">
                <a:solidFill>
                  <a:srgbClr val="002060"/>
                </a:solidFill>
                <a:latin typeface="Calibri" charset="0"/>
                <a:ea typeface="Calibri" charset="0"/>
                <a:cs typeface="Calibri" charset="0"/>
              </a:rPr>
              <a:t>BEng Foundation Motorsport Engineering </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0"/>
            <a:ext cx="5426716" cy="625930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smtClean="0"/>
              <a:t>Today this poster is going to be talking about the different ways of aerodynamics and what advantages they can produce in motorsport and everyday life this poster is going to touch upon everything from the CAD stages to the forces to the final product and the stages between.</a:t>
            </a:r>
            <a:endParaRPr lang="en-US" altLang="en-US" sz="2800" dirty="0"/>
          </a:p>
          <a:p>
            <a:pPr>
              <a:spcBef>
                <a:spcPct val="50000"/>
              </a:spcBef>
            </a:pPr>
            <a:endParaRPr lang="en-US" altLang="en-US" sz="2800" dirty="0"/>
          </a:p>
        </p:txBody>
      </p:sp>
      <p:sp>
        <p:nvSpPr>
          <p:cNvPr id="23" name="Text Box 11"/>
          <p:cNvSpPr txBox="1">
            <a:spLocks noChangeArrowheads="1"/>
          </p:cNvSpPr>
          <p:nvPr/>
        </p:nvSpPr>
        <p:spPr bwMode="auto">
          <a:xfrm>
            <a:off x="14625098" y="19628494"/>
            <a:ext cx="6415087" cy="1919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a:spcBef>
                <a:spcPct val="50000"/>
              </a:spcBef>
            </a:pPr>
            <a:endParaRPr lang="en-AU" altLang="en-US" sz="3600" b="1" dirty="0">
              <a:ea typeface="Arial" charset="0"/>
              <a:cs typeface="Arial" charset="0"/>
            </a:endParaRPr>
          </a:p>
        </p:txBody>
      </p:sp>
      <p:sp>
        <p:nvSpPr>
          <p:cNvPr id="26" name="Text Box 28"/>
          <p:cNvSpPr txBox="1">
            <a:spLocks noChangeArrowheads="1"/>
          </p:cNvSpPr>
          <p:nvPr/>
        </p:nvSpPr>
        <p:spPr bwMode="auto">
          <a:xfrm>
            <a:off x="14711488" y="13810527"/>
            <a:ext cx="6410325" cy="9655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smtClean="0">
                <a:solidFill>
                  <a:srgbClr val="FF0000"/>
                </a:solidFill>
              </a:rPr>
              <a:t> </a:t>
            </a:r>
            <a:endParaRPr lang="en-AU" altLang="en-US" sz="2800" b="1" dirty="0">
              <a:solidFill>
                <a:srgbClr val="FF0000"/>
              </a:solidFill>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2050" name="Picture 2" descr="Blank Face Png Photo - Self Portrait Coloring Pages , Free Transparent  Clipart - ClipartKey">
            <a:extLst>
              <a:ext uri="{FF2B5EF4-FFF2-40B4-BE49-F238E27FC236}">
                <a16:creationId xmlns:a16="http://schemas.microsoft.com/office/drawing/2014/main" xmlns="" id="{3B8E54AC-DEF5-4F19-AEFC-E5319CBC8075}"/>
              </a:ext>
            </a:extLst>
          </p:cNvPr>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179999" y="2302721"/>
            <a:ext cx="2876550" cy="3048000"/>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p:cNvSpPr txBox="1"/>
          <p:nvPr/>
        </p:nvSpPr>
        <p:spPr>
          <a:xfrm>
            <a:off x="499627" y="2472059"/>
            <a:ext cx="2237294" cy="2554545"/>
          </a:xfrm>
          <a:prstGeom prst="rect">
            <a:avLst/>
          </a:prstGeom>
          <a:noFill/>
        </p:spPr>
        <p:txBody>
          <a:bodyPr wrap="square" rtlCol="0">
            <a:spAutoFit/>
          </a:bodyPr>
          <a:lstStyle/>
          <a:p>
            <a:pPr algn="ctr"/>
            <a:r>
              <a:rPr lang="en-US" sz="8000" b="1" dirty="0">
                <a:solidFill>
                  <a:srgbClr val="FF0000"/>
                </a:solidFill>
              </a:rPr>
              <a:t>Your Pic</a:t>
            </a:r>
          </a:p>
        </p:txBody>
      </p:sp>
      <p:pic>
        <p:nvPicPr>
          <p:cNvPr id="37" name="Picture 36" descr="vehicle_aerodynamics_3.jpg"/>
          <p:cNvPicPr>
            <a:picLocks noChangeAspect="1"/>
          </p:cNvPicPr>
          <p:nvPr/>
        </p:nvPicPr>
        <p:blipFill>
          <a:blip r:embed="rId5"/>
          <a:stretch>
            <a:fillRect/>
          </a:stretch>
        </p:blipFill>
        <p:spPr>
          <a:xfrm>
            <a:off x="342899" y="11726378"/>
            <a:ext cx="4892706" cy="3261804"/>
          </a:xfrm>
          <a:prstGeom prst="rect">
            <a:avLst/>
          </a:prstGeom>
        </p:spPr>
      </p:pic>
      <p:sp>
        <p:nvSpPr>
          <p:cNvPr id="38" name="TextBox 37"/>
          <p:cNvSpPr txBox="1"/>
          <p:nvPr/>
        </p:nvSpPr>
        <p:spPr>
          <a:xfrm>
            <a:off x="451502" y="14988182"/>
            <a:ext cx="4681968" cy="707886"/>
          </a:xfrm>
          <a:prstGeom prst="rect">
            <a:avLst/>
          </a:prstGeom>
          <a:noFill/>
        </p:spPr>
        <p:txBody>
          <a:bodyPr wrap="square" rtlCol="0">
            <a:spAutoFit/>
          </a:bodyPr>
          <a:lstStyle/>
          <a:p>
            <a:r>
              <a:rPr lang="en-GB" sz="2000" dirty="0" smtClean="0">
                <a:latin typeface="Times New Roman" pitchFamily="18" charset="0"/>
                <a:cs typeface="Times New Roman" pitchFamily="18" charset="0"/>
              </a:rPr>
              <a:t>Vehicle Aerodynamics Group –Oxford Thermo fluids Institute.</a:t>
            </a:r>
            <a:endParaRPr lang="en-GB" sz="2000" dirty="0">
              <a:latin typeface="Times New Roman" pitchFamily="18" charset="0"/>
              <a:cs typeface="Times New Roman" pitchFamily="18" charset="0"/>
            </a:endParaRPr>
          </a:p>
        </p:txBody>
      </p:sp>
      <p:sp>
        <p:nvSpPr>
          <p:cNvPr id="44" name="TextBox 43"/>
          <p:cNvSpPr txBox="1"/>
          <p:nvPr/>
        </p:nvSpPr>
        <p:spPr>
          <a:xfrm>
            <a:off x="499627" y="22523115"/>
            <a:ext cx="5707308" cy="2677656"/>
          </a:xfrm>
          <a:prstGeom prst="rect">
            <a:avLst/>
          </a:prstGeom>
          <a:noFill/>
        </p:spPr>
        <p:txBody>
          <a:bodyPr wrap="square" rtlCol="0">
            <a:spAutoFit/>
          </a:bodyPr>
          <a:lstStyle/>
          <a:p>
            <a:r>
              <a:rPr lang="en-GB" sz="2800" dirty="0" smtClean="0">
                <a:latin typeface="Arial" pitchFamily="34" charset="0"/>
                <a:cs typeface="Arial" pitchFamily="34" charset="0"/>
              </a:rPr>
              <a:t>This equation above lets us determine one of the forces acting on the car when it is in motion the type of forces that are acting are Lift, Aero drag, Rolling resistance and Tractive force.</a:t>
            </a:r>
            <a:endParaRPr lang="en-GB" sz="2800" dirty="0">
              <a:latin typeface="Arial" pitchFamily="34" charset="0"/>
              <a:cs typeface="Arial" pitchFamily="34" charset="0"/>
            </a:endParaRPr>
          </a:p>
        </p:txBody>
      </p:sp>
      <p:pic>
        <p:nvPicPr>
          <p:cNvPr id="46" name="Picture 45" descr="images.png"/>
          <p:cNvPicPr>
            <a:picLocks noChangeAspect="1"/>
          </p:cNvPicPr>
          <p:nvPr/>
        </p:nvPicPr>
        <p:blipFill>
          <a:blip r:embed="rId6"/>
          <a:stretch>
            <a:fillRect/>
          </a:stretch>
        </p:blipFill>
        <p:spPr>
          <a:xfrm>
            <a:off x="592692" y="25200771"/>
            <a:ext cx="5222489" cy="3705111"/>
          </a:xfrm>
          <a:prstGeom prst="rect">
            <a:avLst/>
          </a:prstGeom>
        </p:spPr>
      </p:pic>
      <p:sp>
        <p:nvSpPr>
          <p:cNvPr id="49" name="TextBox 48"/>
          <p:cNvSpPr txBox="1"/>
          <p:nvPr/>
        </p:nvSpPr>
        <p:spPr>
          <a:xfrm>
            <a:off x="5815181" y="26493434"/>
            <a:ext cx="2147718" cy="1015663"/>
          </a:xfrm>
          <a:prstGeom prst="rect">
            <a:avLst/>
          </a:prstGeom>
          <a:noFill/>
        </p:spPr>
        <p:txBody>
          <a:bodyPr wrap="square" rtlCol="0">
            <a:spAutoFit/>
          </a:bodyPr>
          <a:lstStyle/>
          <a:p>
            <a:r>
              <a:rPr lang="en-GB" sz="2000" dirty="0" smtClean="0">
                <a:latin typeface="Times New Roman" pitchFamily="18" charset="0"/>
                <a:cs typeface="Times New Roman" pitchFamily="18" charset="0"/>
              </a:rPr>
              <a:t>Forces-The Fundamentals of physics</a:t>
            </a:r>
            <a:endParaRPr lang="en-GB" sz="2000" dirty="0">
              <a:latin typeface="Times New Roman" pitchFamily="18" charset="0"/>
              <a:cs typeface="Times New Roman" pitchFamily="18" charset="0"/>
            </a:endParaRPr>
          </a:p>
        </p:txBody>
      </p:sp>
      <p:sp>
        <p:nvSpPr>
          <p:cNvPr id="41" name="TextBox 40"/>
          <p:cNvSpPr txBox="1"/>
          <p:nvPr/>
        </p:nvSpPr>
        <p:spPr>
          <a:xfrm>
            <a:off x="7740046" y="6257120"/>
            <a:ext cx="5031206" cy="6555641"/>
          </a:xfrm>
          <a:prstGeom prst="rect">
            <a:avLst/>
          </a:prstGeom>
          <a:noFill/>
        </p:spPr>
        <p:txBody>
          <a:bodyPr wrap="square" rtlCol="0">
            <a:spAutoFit/>
          </a:bodyPr>
          <a:lstStyle/>
          <a:p>
            <a:r>
              <a:rPr lang="en-GB" sz="2800" dirty="0" smtClean="0">
                <a:latin typeface="Arial" pitchFamily="34" charset="0"/>
                <a:cs typeface="Arial" pitchFamily="34" charset="0"/>
              </a:rPr>
              <a:t>Aerodynamics has a major impact in the industry sector and as the technology improves so do the cars as so many companies are now using Aerodynamics to reduce their fuel consumption, drag, and other factors and if they don’t pass first time then they follow a procedure which takes them back to the design stage and start all over again this procedure cements in the precaution and safety as well as performance. </a:t>
            </a:r>
            <a:endParaRPr lang="en-GB" sz="2800" dirty="0">
              <a:latin typeface="Arial" pitchFamily="34" charset="0"/>
              <a:cs typeface="Arial" pitchFamily="34" charset="0"/>
            </a:endParaRPr>
          </a:p>
        </p:txBody>
      </p:sp>
      <p:sp>
        <p:nvSpPr>
          <p:cNvPr id="47" name="TextBox 46"/>
          <p:cNvSpPr txBox="1"/>
          <p:nvPr/>
        </p:nvSpPr>
        <p:spPr>
          <a:xfrm>
            <a:off x="7962899" y="13366962"/>
            <a:ext cx="4808353" cy="3970318"/>
          </a:xfrm>
          <a:prstGeom prst="rect">
            <a:avLst/>
          </a:prstGeom>
          <a:noFill/>
        </p:spPr>
        <p:txBody>
          <a:bodyPr wrap="square" rtlCol="0">
            <a:spAutoFit/>
          </a:bodyPr>
          <a:lstStyle/>
          <a:p>
            <a:r>
              <a:rPr lang="en-GB" sz="2800" dirty="0" smtClean="0">
                <a:latin typeface="Arial" pitchFamily="34" charset="0"/>
                <a:cs typeface="Arial" pitchFamily="34" charset="0"/>
              </a:rPr>
              <a:t>Another way industries can analyse Aerodynamics is through a wind tunnel this is as good as digitally doing it on a computer but it can provide some compelling results in field as well as off and can provide real life data as opposed to digital.</a:t>
            </a:r>
            <a:endParaRPr lang="en-GB" sz="2800" dirty="0">
              <a:latin typeface="Arial" pitchFamily="34" charset="0"/>
              <a:cs typeface="Arial" pitchFamily="34" charset="0"/>
            </a:endParaRPr>
          </a:p>
        </p:txBody>
      </p:sp>
      <p:pic>
        <p:nvPicPr>
          <p:cNvPr id="1026" name="Picture 2" descr="C:\Users\Alex\AppData\Local\Microsoft\Windows\INetCache\IE\K9244DGQ\lfst-car[1].jpg"/>
          <p:cNvPicPr>
            <a:picLocks noChangeAspect="1" noChangeArrowheads="1"/>
          </p:cNvPicPr>
          <p:nvPr/>
        </p:nvPicPr>
        <p:blipFill>
          <a:blip r:embed="rId7"/>
          <a:srcRect/>
          <a:stretch>
            <a:fillRect/>
          </a:stretch>
        </p:blipFill>
        <p:spPr bwMode="auto">
          <a:xfrm>
            <a:off x="7962899" y="17610735"/>
            <a:ext cx="5097915" cy="3739333"/>
          </a:xfrm>
          <a:prstGeom prst="rect">
            <a:avLst/>
          </a:prstGeom>
          <a:noFill/>
        </p:spPr>
      </p:pic>
      <p:sp>
        <p:nvSpPr>
          <p:cNvPr id="52" name="TextBox 51"/>
          <p:cNvSpPr txBox="1"/>
          <p:nvPr/>
        </p:nvSpPr>
        <p:spPr>
          <a:xfrm>
            <a:off x="7962899" y="21350068"/>
            <a:ext cx="5097915" cy="707886"/>
          </a:xfrm>
          <a:prstGeom prst="rect">
            <a:avLst/>
          </a:prstGeom>
          <a:noFill/>
        </p:spPr>
        <p:txBody>
          <a:bodyPr wrap="square" rtlCol="0">
            <a:spAutoFit/>
          </a:bodyPr>
          <a:lstStyle/>
          <a:p>
            <a:r>
              <a:rPr lang="en-GB" sz="2000" dirty="0" smtClean="0">
                <a:latin typeface="Times New Roman" pitchFamily="18" charset="0"/>
                <a:cs typeface="Times New Roman" pitchFamily="18" charset="0"/>
              </a:rPr>
              <a:t>Above  is a picture of a car being tested in a wind tunnel</a:t>
            </a:r>
            <a:endParaRPr lang="en-GB" sz="2000" dirty="0">
              <a:latin typeface="Times New Roman" pitchFamily="18" charset="0"/>
              <a:cs typeface="Times New Roman" pitchFamily="18" charset="0"/>
            </a:endParaRPr>
          </a:p>
        </p:txBody>
      </p:sp>
      <p:sp>
        <p:nvSpPr>
          <p:cNvPr id="53" name="TextBox 52"/>
          <p:cNvSpPr txBox="1"/>
          <p:nvPr/>
        </p:nvSpPr>
        <p:spPr>
          <a:xfrm>
            <a:off x="7962899" y="22523116"/>
            <a:ext cx="5729038" cy="3970318"/>
          </a:xfrm>
          <a:prstGeom prst="rect">
            <a:avLst/>
          </a:prstGeom>
          <a:noFill/>
        </p:spPr>
        <p:txBody>
          <a:bodyPr wrap="square" rtlCol="0">
            <a:spAutoFit/>
          </a:bodyPr>
          <a:lstStyle/>
          <a:p>
            <a:r>
              <a:rPr lang="en-GB" sz="2800" dirty="0" smtClean="0">
                <a:latin typeface="Arial" pitchFamily="34" charset="0"/>
                <a:cs typeface="Arial" pitchFamily="34" charset="0"/>
              </a:rPr>
              <a:t>Over the years since Aerodynamics has been introduced to industries all over the world they seem to be coming more into effect due to consumers wanting more economical and environmental friendly vehicles especially with the new hybrid and all electric vehicles. </a:t>
            </a:r>
            <a:endParaRPr lang="en-GB" sz="2800" dirty="0">
              <a:latin typeface="Arial" pitchFamily="34" charset="0"/>
              <a:cs typeface="Arial" pitchFamily="34" charset="0"/>
            </a:endParaRPr>
          </a:p>
        </p:txBody>
      </p:sp>
      <p:pic>
        <p:nvPicPr>
          <p:cNvPr id="1027" name="Picture 3" descr="C:\Users\Alex\AppData\Local\Microsoft\Windows\INetCache\IE\IGP2SO1T\52694ea39410aa410b12afef2746d8a4[1].png"/>
          <p:cNvPicPr>
            <a:picLocks noChangeAspect="1" noChangeArrowheads="1"/>
          </p:cNvPicPr>
          <p:nvPr/>
        </p:nvPicPr>
        <p:blipFill>
          <a:blip r:embed="rId8"/>
          <a:srcRect/>
          <a:stretch>
            <a:fillRect/>
          </a:stretch>
        </p:blipFill>
        <p:spPr bwMode="auto">
          <a:xfrm>
            <a:off x="222301" y="20239555"/>
            <a:ext cx="7084600" cy="1818399"/>
          </a:xfrm>
          <a:prstGeom prst="rect">
            <a:avLst/>
          </a:prstGeom>
          <a:noFill/>
        </p:spPr>
      </p:pic>
      <p:sp>
        <p:nvSpPr>
          <p:cNvPr id="55" name="TextBox 54"/>
          <p:cNvSpPr txBox="1"/>
          <p:nvPr/>
        </p:nvSpPr>
        <p:spPr>
          <a:xfrm>
            <a:off x="14895095" y="6424863"/>
            <a:ext cx="5197642" cy="646331"/>
          </a:xfrm>
          <a:prstGeom prst="rect">
            <a:avLst/>
          </a:prstGeom>
          <a:noFill/>
        </p:spPr>
        <p:txBody>
          <a:bodyPr wrap="square" rtlCol="0">
            <a:spAutoFit/>
          </a:bodyPr>
          <a:lstStyle/>
          <a:p>
            <a:r>
              <a:rPr lang="en-GB" sz="3600" dirty="0" smtClean="0">
                <a:latin typeface="Arial" pitchFamily="34" charset="0"/>
                <a:cs typeface="Arial" pitchFamily="34" charset="0"/>
              </a:rPr>
              <a:t>Conclusion</a:t>
            </a:r>
            <a:endParaRPr lang="en-GB" sz="3600" dirty="0">
              <a:latin typeface="Arial" pitchFamily="34" charset="0"/>
              <a:cs typeface="Arial" pitchFamily="34" charset="0"/>
            </a:endParaRPr>
          </a:p>
        </p:txBody>
      </p:sp>
      <p:sp>
        <p:nvSpPr>
          <p:cNvPr id="56" name="TextBox 55"/>
          <p:cNvSpPr txBox="1"/>
          <p:nvPr/>
        </p:nvSpPr>
        <p:spPr>
          <a:xfrm>
            <a:off x="15111663" y="7483642"/>
            <a:ext cx="5510463" cy="7848302"/>
          </a:xfrm>
          <a:prstGeom prst="rect">
            <a:avLst/>
          </a:prstGeom>
          <a:noFill/>
        </p:spPr>
        <p:txBody>
          <a:bodyPr wrap="square" rtlCol="0">
            <a:spAutoFit/>
          </a:bodyPr>
          <a:lstStyle/>
          <a:p>
            <a:r>
              <a:rPr lang="en-GB" sz="2800" dirty="0" smtClean="0">
                <a:latin typeface="Arial" pitchFamily="34" charset="0"/>
                <a:cs typeface="Arial" pitchFamily="34" charset="0"/>
              </a:rPr>
              <a:t>In conclusion I think </a:t>
            </a:r>
            <a:r>
              <a:rPr lang="en-GB" sz="2800" dirty="0" smtClean="0">
                <a:latin typeface="Arial" pitchFamily="34" charset="0"/>
                <a:cs typeface="Arial" pitchFamily="34" charset="0"/>
              </a:rPr>
              <a:t>Aerodynamics </a:t>
            </a:r>
            <a:r>
              <a:rPr lang="en-GB" sz="2800" dirty="0" smtClean="0">
                <a:latin typeface="Arial" pitchFamily="34" charset="0"/>
                <a:cs typeface="Arial" pitchFamily="34" charset="0"/>
              </a:rPr>
              <a:t>has really helped the automotive </a:t>
            </a:r>
            <a:r>
              <a:rPr lang="en-GB" sz="2800" dirty="0" smtClean="0">
                <a:latin typeface="Arial" pitchFamily="34" charset="0"/>
                <a:cs typeface="Arial" pitchFamily="34" charset="0"/>
              </a:rPr>
              <a:t>industry </a:t>
            </a:r>
            <a:r>
              <a:rPr lang="en-GB" sz="2800" dirty="0" smtClean="0">
                <a:latin typeface="Arial" pitchFamily="34" charset="0"/>
                <a:cs typeface="Arial" pitchFamily="34" charset="0"/>
              </a:rPr>
              <a:t>as well as many others by shaping the future of what we can do with new and upcoming inventions within the industry and out I think the prospect of aerodynamics will improve as the technology improves for years to come it has already made so many advancements up to date and it will be so crucial to the new hybrid and all electric cars of the future and it will be up to the future generations to decide what kind of aerodynamics is best for their </a:t>
            </a:r>
            <a:r>
              <a:rPr lang="en-GB" sz="2800" dirty="0" smtClean="0">
                <a:latin typeface="Arial" pitchFamily="34" charset="0"/>
                <a:cs typeface="Arial" pitchFamily="34" charset="0"/>
              </a:rPr>
              <a:t>company.</a:t>
            </a:r>
            <a:endParaRPr lang="en-GB" sz="2800" dirty="0">
              <a:latin typeface="Arial" pitchFamily="34" charset="0"/>
              <a:cs typeface="Arial" pitchFamily="34" charset="0"/>
            </a:endParaRPr>
          </a:p>
        </p:txBody>
      </p:sp>
      <p:sp>
        <p:nvSpPr>
          <p:cNvPr id="34" name="Rectangle 33"/>
          <p:cNvSpPr>
            <a:spLocks noChangeArrowheads="1"/>
          </p:cNvSpPr>
          <p:nvPr/>
        </p:nvSpPr>
        <p:spPr bwMode="auto">
          <a:xfrm>
            <a:off x="592692" y="17271312"/>
            <a:ext cx="4741303" cy="13995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5" name="Rectangle 34"/>
          <p:cNvSpPr/>
          <p:nvPr/>
        </p:nvSpPr>
        <p:spPr>
          <a:xfrm>
            <a:off x="151666" y="16074187"/>
            <a:ext cx="7235724" cy="3834896"/>
          </a:xfrm>
          <a:prstGeom prst="rect">
            <a:avLst/>
          </a:prstGeom>
        </p:spPr>
        <p:txBody>
          <a:bodyPr wrap="square">
            <a:spAutoFit/>
          </a:bodyPr>
          <a:lstStyle/>
          <a:p>
            <a:pPr>
              <a:spcBef>
                <a:spcPct val="20000"/>
              </a:spcBef>
            </a:pPr>
            <a:r>
              <a:rPr lang="en-AU" altLang="en-US" sz="3600" b="1" dirty="0" smtClean="0">
                <a:latin typeface="Arial" pitchFamily="34" charset="0"/>
                <a:cs typeface="Arial" pitchFamily="34" charset="0"/>
              </a:rPr>
              <a:t>Background Information</a:t>
            </a:r>
          </a:p>
          <a:p>
            <a:pPr>
              <a:spcBef>
                <a:spcPct val="20000"/>
              </a:spcBef>
            </a:pPr>
            <a:r>
              <a:rPr lang="en-AU" altLang="en-US" sz="2800" dirty="0" smtClean="0">
                <a:latin typeface="Arial" pitchFamily="34" charset="0"/>
                <a:cs typeface="Arial" pitchFamily="34" charset="0"/>
              </a:rPr>
              <a:t>Aerodynamics is the study of how air flows around an object such as a car, boat or even an aeroplane.</a:t>
            </a:r>
          </a:p>
          <a:p>
            <a:pPr>
              <a:spcBef>
                <a:spcPct val="20000"/>
              </a:spcBef>
            </a:pPr>
            <a:r>
              <a:rPr lang="en-AU" altLang="en-US" sz="2800" dirty="0" smtClean="0">
                <a:latin typeface="Arial" pitchFamily="34" charset="0"/>
                <a:cs typeface="Arial" pitchFamily="34" charset="0"/>
              </a:rPr>
              <a:t>To study Aerodynamics on an object we have to determine how much force is exerting on the object to do this we have to use this equation below</a:t>
            </a:r>
          </a:p>
        </p:txBody>
      </p:sp>
      <p:pic>
        <p:nvPicPr>
          <p:cNvPr id="3" name="Picture 2" descr="C:\Users\Alex\AppData\Local\Microsoft\Windows\INetCache\IE\K9244DGQ\1200px-Final_assembly_2[1].jpg"/>
          <p:cNvPicPr>
            <a:picLocks noChangeAspect="1" noChangeArrowheads="1"/>
          </p:cNvPicPr>
          <p:nvPr/>
        </p:nvPicPr>
        <p:blipFill>
          <a:blip r:embed="rId9"/>
          <a:srcRect/>
          <a:stretch>
            <a:fillRect/>
          </a:stretch>
        </p:blipFill>
        <p:spPr bwMode="auto">
          <a:xfrm>
            <a:off x="17108904" y="15512646"/>
            <a:ext cx="4010391" cy="3158183"/>
          </a:xfrm>
          <a:prstGeom prst="rect">
            <a:avLst/>
          </a:prstGeom>
          <a:noFill/>
        </p:spPr>
      </p:pic>
      <p:sp>
        <p:nvSpPr>
          <p:cNvPr id="39" name="TextBox 38"/>
          <p:cNvSpPr txBox="1"/>
          <p:nvPr/>
        </p:nvSpPr>
        <p:spPr>
          <a:xfrm>
            <a:off x="15448547" y="15696068"/>
            <a:ext cx="1227221" cy="2554545"/>
          </a:xfrm>
          <a:prstGeom prst="rect">
            <a:avLst/>
          </a:prstGeom>
          <a:noFill/>
        </p:spPr>
        <p:txBody>
          <a:bodyPr wrap="square" rtlCol="0">
            <a:spAutoFit/>
          </a:bodyPr>
          <a:lstStyle/>
          <a:p>
            <a:r>
              <a:rPr lang="en-GB" sz="2000" dirty="0" smtClean="0">
                <a:latin typeface="Times New Roman" pitchFamily="18" charset="0"/>
                <a:cs typeface="Times New Roman" pitchFamily="18" charset="0"/>
              </a:rPr>
              <a:t>Picture to the side depicts an assembly line of cars in a automotive factory.</a:t>
            </a:r>
            <a:endParaRPr lang="en-GB" sz="2000" dirty="0">
              <a:latin typeface="Times New Roman" pitchFamily="18" charset="0"/>
              <a:cs typeface="Times New Roman" pitchFamily="18" charset="0"/>
            </a:endParaRPr>
          </a:p>
        </p:txBody>
      </p:sp>
      <p:sp>
        <p:nvSpPr>
          <p:cNvPr id="45" name="Rectangle 44"/>
          <p:cNvSpPr/>
          <p:nvPr/>
        </p:nvSpPr>
        <p:spPr>
          <a:xfrm>
            <a:off x="14317579" y="20911135"/>
            <a:ext cx="6801716" cy="923330"/>
          </a:xfrm>
          <a:prstGeom prst="rect">
            <a:avLst/>
          </a:prstGeom>
        </p:spPr>
        <p:txBody>
          <a:bodyPr wrap="square">
            <a:spAutoFit/>
          </a:bodyPr>
          <a:lstStyle/>
          <a:p>
            <a:r>
              <a:rPr lang="en-GB" sz="1800" dirty="0" smtClean="0">
                <a:latin typeface="Arial" pitchFamily="34" charset="0"/>
                <a:cs typeface="Arial" pitchFamily="34" charset="0"/>
              </a:rPr>
              <a:t>https://uowtsd-my.sharepoint.com/:o:/g/personal/tim_tudor_uwtsd_ac_uk/Es9r7J450pNIpc28Ts8myiMBiN5s6PEB4m9f1TEpxjt8HQ?e=1TcnbC</a:t>
            </a:r>
            <a:endParaRPr lang="en-GB" sz="1800" dirty="0">
              <a:latin typeface="Arial" pitchFamily="34" charset="0"/>
              <a:cs typeface="Arial" pitchFamily="34" charset="0"/>
            </a:endParaRPr>
          </a:p>
        </p:txBody>
      </p:sp>
      <p:pic>
        <p:nvPicPr>
          <p:cNvPr id="48" name="Picture 47" descr="download (5).jpg"/>
          <p:cNvPicPr>
            <a:picLocks noChangeAspect="1"/>
          </p:cNvPicPr>
          <p:nvPr/>
        </p:nvPicPr>
        <p:blipFill>
          <a:blip r:embed="rId10"/>
          <a:stretch>
            <a:fillRect/>
          </a:stretch>
        </p:blipFill>
        <p:spPr>
          <a:xfrm>
            <a:off x="342900" y="28905883"/>
            <a:ext cx="1582154" cy="1369330"/>
          </a:xfrm>
          <a:prstGeom prst="rect">
            <a:avLst/>
          </a:prstGeom>
        </p:spPr>
      </p:pic>
    </p:spTree>
    <p:extLst>
      <p:ext uri="{BB962C8B-B14F-4D97-AF65-F5344CB8AC3E}">
        <p14:creationId xmlns:p14="http://schemas.microsoft.com/office/powerpoint/2010/main" xmlns=""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B59B1840862A54D87559EB5EE4C39F9" ma:contentTypeVersion="3" ma:contentTypeDescription="Create a new document." ma:contentTypeScope="" ma:versionID="77b9193623b57f573840a061ae17c633">
  <xsd:schema xmlns:xsd="http://www.w3.org/2001/XMLSchema" xmlns:xs="http://www.w3.org/2001/XMLSchema" xmlns:p="http://schemas.microsoft.com/office/2006/metadata/properties" xmlns:ns2="0777963d-7f3d-4727-9e72-4d6490188740" targetNamespace="http://schemas.microsoft.com/office/2006/metadata/properties" ma:root="true" ma:fieldsID="eb26b7556d6f72bc4c0e10cb459a420f" ns2:_="">
    <xsd:import namespace="0777963d-7f3d-4727-9e72-4d6490188740"/>
    <xsd:element name="properties">
      <xsd:complexType>
        <xsd:sequence>
          <xsd:element name="documentManagement">
            <xsd:complexType>
              <xsd:all>
                <xsd:element ref="ns2:ReferenceId"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7963d-7f3d-4727-9e72-4d6490188740"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ReferenceId xmlns="0777963d-7f3d-4727-9e72-4d6490188740" xsi:nil="true"/>
  </documentManagement>
</p:properties>
</file>

<file path=customXml/itemProps1.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2.xml><?xml version="1.0" encoding="utf-8"?>
<ds:datastoreItem xmlns:ds="http://schemas.openxmlformats.org/officeDocument/2006/customXml" ds:itemID="{9F0BA984-208A-4201-B257-499F2F41E9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77963d-7f3d-4727-9e72-4d6490188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77FD30C-AD50-4D03-81AB-F75D65DA10BF}">
  <ds:schemaRefs>
    <ds:schemaRef ds:uri="http://schemas.microsoft.com/office/2006/metadata/properties"/>
    <ds:schemaRef ds:uri="http://schemas.microsoft.com/office/infopath/2007/PartnerControls"/>
    <ds:schemaRef ds:uri="0777963d-7f3d-4727-9e72-4d6490188740"/>
  </ds:schemaRefs>
</ds:datastoreItem>
</file>

<file path=docProps/app.xml><?xml version="1.0" encoding="utf-8"?>
<Properties xmlns="http://schemas.openxmlformats.org/officeDocument/2006/extended-properties" xmlns:vt="http://schemas.openxmlformats.org/officeDocument/2006/docPropsVTypes">
  <Template>Office Theme</Template>
  <TotalTime>340</TotalTime>
  <Words>480</Words>
  <Application>Microsoft Office PowerPoint</Application>
  <PresentationFormat>Custom</PresentationFormat>
  <Paragraphs>26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Alex</cp:lastModifiedBy>
  <cp:revision>39</cp:revision>
  <dcterms:created xsi:type="dcterms:W3CDTF">2016-02-25T08:27:32Z</dcterms:created>
  <dcterms:modified xsi:type="dcterms:W3CDTF">2020-12-05T20:01:45Z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0x0101003B59B1840862A54D87559EB5EE4C39F9</vt:lpwstr>
  </property>
</Properties>
</file>