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65" r:id="rId4"/>
    <p:sldId id="259" r:id="rId5"/>
    <p:sldId id="260" r:id="rId6"/>
    <p:sldId id="266" r:id="rId7"/>
    <p:sldId id="267" r:id="rId8"/>
    <p:sldId id="268" r:id="rId9"/>
    <p:sldId id="261" r:id="rId10"/>
    <p:sldId id="262" r:id="rId11"/>
    <p:sldId id="263" r:id="rId12"/>
    <p:sldId id="264"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8" autoAdjust="0"/>
    <p:restoredTop sz="94660"/>
  </p:normalViewPr>
  <p:slideViewPr>
    <p:cSldViewPr snapToGrid="0">
      <p:cViewPr>
        <p:scale>
          <a:sx n="103" d="100"/>
          <a:sy n="103" d="100"/>
        </p:scale>
        <p:origin x="174" y="108"/>
      </p:cViewPr>
      <p:guideLst/>
    </p:cSldViewPr>
  </p:slideViewPr>
  <p:notesTextViewPr>
    <p:cViewPr>
      <p:scale>
        <a:sx n="1" d="1"/>
        <a:sy n="1" d="1"/>
      </p:scale>
      <p:origin x="0" y="0"/>
    </p:cViewPr>
  </p:notesTextViewPr>
  <p:sorterViewPr>
    <p:cViewPr>
      <p:scale>
        <a:sx n="127" d="100"/>
        <a:sy n="127" d="100"/>
      </p:scale>
      <p:origin x="0" y="-16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2EC061-184F-B644-839C-BB1247EC5B6F}" type="doc">
      <dgm:prSet loTypeId="urn:microsoft.com/office/officeart/2005/8/layout/StepDownProcess" loCatId="" qsTypeId="urn:microsoft.com/office/officeart/2005/8/quickstyle/simple4" qsCatId="simple" csTypeId="urn:microsoft.com/office/officeart/2005/8/colors/accent1_2" csCatId="accent1" phldr="1"/>
      <dgm:spPr/>
      <dgm:t>
        <a:bodyPr/>
        <a:lstStyle/>
        <a:p>
          <a:endParaRPr lang="en-US"/>
        </a:p>
      </dgm:t>
    </dgm:pt>
    <dgm:pt modelId="{896E5D17-9B22-9E4A-A527-3312710213AD}">
      <dgm:prSet phldrT="[Text]"/>
      <dgm:spPr/>
      <dgm:t>
        <a:bodyPr/>
        <a:lstStyle/>
        <a:p>
          <a:r>
            <a:rPr lang="en-US" dirty="0"/>
            <a:t>Research Question</a:t>
          </a:r>
        </a:p>
      </dgm:t>
    </dgm:pt>
    <dgm:pt modelId="{A413B020-8501-D24C-999F-78486AC03CBA}" type="parTrans" cxnId="{90E7A292-8169-6E4E-A3F2-C11590317A54}">
      <dgm:prSet/>
      <dgm:spPr/>
      <dgm:t>
        <a:bodyPr/>
        <a:lstStyle/>
        <a:p>
          <a:endParaRPr lang="en-US"/>
        </a:p>
      </dgm:t>
    </dgm:pt>
    <dgm:pt modelId="{27569B01-1812-914C-BC3C-5846DE2D274D}" type="sibTrans" cxnId="{90E7A292-8169-6E4E-A3F2-C11590317A54}">
      <dgm:prSet/>
      <dgm:spPr/>
      <dgm:t>
        <a:bodyPr/>
        <a:lstStyle/>
        <a:p>
          <a:endParaRPr lang="en-US"/>
        </a:p>
      </dgm:t>
    </dgm:pt>
    <dgm:pt modelId="{6557FC60-0196-C647-8D3B-DEB98C4493E0}">
      <dgm:prSet phldrT="[Text]"/>
      <dgm:spPr/>
      <dgm:t>
        <a:bodyPr/>
        <a:lstStyle/>
        <a:p>
          <a:r>
            <a:rPr lang="en-US" dirty="0"/>
            <a:t>An overarching question – what are you tying to find out? (e.g. How, Why, What, Who?)</a:t>
          </a:r>
        </a:p>
      </dgm:t>
    </dgm:pt>
    <dgm:pt modelId="{A5329638-18C3-6347-B186-C0DEF8541D37}" type="parTrans" cxnId="{97850767-CA83-BD4B-9F19-9873419D4002}">
      <dgm:prSet/>
      <dgm:spPr/>
      <dgm:t>
        <a:bodyPr/>
        <a:lstStyle/>
        <a:p>
          <a:endParaRPr lang="en-US"/>
        </a:p>
      </dgm:t>
    </dgm:pt>
    <dgm:pt modelId="{85CC448E-FE24-BE4E-865A-8E1C84B87BEA}" type="sibTrans" cxnId="{97850767-CA83-BD4B-9F19-9873419D4002}">
      <dgm:prSet/>
      <dgm:spPr/>
      <dgm:t>
        <a:bodyPr/>
        <a:lstStyle/>
        <a:p>
          <a:endParaRPr lang="en-US"/>
        </a:p>
      </dgm:t>
    </dgm:pt>
    <dgm:pt modelId="{EF6A29C0-2B19-AA4B-9B56-13F5D8A3628F}">
      <dgm:prSet phldrT="[Text]"/>
      <dgm:spPr/>
      <dgm:t>
        <a:bodyPr/>
        <a:lstStyle/>
        <a:p>
          <a:r>
            <a:rPr lang="en-US" dirty="0"/>
            <a:t>Research Aim</a:t>
          </a:r>
        </a:p>
      </dgm:t>
    </dgm:pt>
    <dgm:pt modelId="{36C42385-3737-DF4E-A903-010748871202}" type="parTrans" cxnId="{178F8C85-254C-424D-840F-6971DB1B395E}">
      <dgm:prSet/>
      <dgm:spPr/>
      <dgm:t>
        <a:bodyPr/>
        <a:lstStyle/>
        <a:p>
          <a:endParaRPr lang="en-US"/>
        </a:p>
      </dgm:t>
    </dgm:pt>
    <dgm:pt modelId="{8AEDCAF0-B3D0-9548-9548-DA0A1026CE37}" type="sibTrans" cxnId="{178F8C85-254C-424D-840F-6971DB1B395E}">
      <dgm:prSet/>
      <dgm:spPr/>
      <dgm:t>
        <a:bodyPr/>
        <a:lstStyle/>
        <a:p>
          <a:endParaRPr lang="en-US"/>
        </a:p>
      </dgm:t>
    </dgm:pt>
    <dgm:pt modelId="{6B8FB66D-D3C8-F644-966B-15F49342CE00}">
      <dgm:prSet phldrT="[Text]"/>
      <dgm:spPr/>
      <dgm:t>
        <a:bodyPr/>
        <a:lstStyle/>
        <a:p>
          <a:r>
            <a:rPr lang="en-US" dirty="0"/>
            <a:t> State your aim/purpose of the research project (what do you hope to achieve?)</a:t>
          </a:r>
        </a:p>
      </dgm:t>
    </dgm:pt>
    <dgm:pt modelId="{AEEB2658-3CBF-5947-BE27-CD81F4392B3B}" type="parTrans" cxnId="{E1905C4E-D1B9-304F-85AF-22AFC08435A3}">
      <dgm:prSet/>
      <dgm:spPr/>
      <dgm:t>
        <a:bodyPr/>
        <a:lstStyle/>
        <a:p>
          <a:endParaRPr lang="en-US"/>
        </a:p>
      </dgm:t>
    </dgm:pt>
    <dgm:pt modelId="{7B148E5A-EC02-A945-AF32-7A551E2AF1B8}" type="sibTrans" cxnId="{E1905C4E-D1B9-304F-85AF-22AFC08435A3}">
      <dgm:prSet/>
      <dgm:spPr/>
      <dgm:t>
        <a:bodyPr/>
        <a:lstStyle/>
        <a:p>
          <a:endParaRPr lang="en-US"/>
        </a:p>
      </dgm:t>
    </dgm:pt>
    <dgm:pt modelId="{3C930EAF-044E-2349-821A-846E295BBB35}">
      <dgm:prSet phldrT="[Text]"/>
      <dgm:spPr/>
      <dgm:t>
        <a:bodyPr/>
        <a:lstStyle/>
        <a:p>
          <a:r>
            <a:rPr lang="en-US" dirty="0"/>
            <a:t>Research Objectives </a:t>
          </a:r>
        </a:p>
      </dgm:t>
    </dgm:pt>
    <dgm:pt modelId="{41809372-9760-EB45-8198-D9F63E94C4EE}" type="parTrans" cxnId="{015BB5E6-276D-1048-8634-59B5070BED0E}">
      <dgm:prSet/>
      <dgm:spPr/>
      <dgm:t>
        <a:bodyPr/>
        <a:lstStyle/>
        <a:p>
          <a:endParaRPr lang="en-US"/>
        </a:p>
      </dgm:t>
    </dgm:pt>
    <dgm:pt modelId="{0ADF2B2F-4DE8-614C-9DEE-CA159A2809CD}" type="sibTrans" cxnId="{015BB5E6-276D-1048-8634-59B5070BED0E}">
      <dgm:prSet/>
      <dgm:spPr/>
      <dgm:t>
        <a:bodyPr/>
        <a:lstStyle/>
        <a:p>
          <a:endParaRPr lang="en-US"/>
        </a:p>
      </dgm:t>
    </dgm:pt>
    <dgm:pt modelId="{BC457CA0-9D16-2340-9C57-F8C5D58BA659}">
      <dgm:prSet phldrT="[Text]" custT="1"/>
      <dgm:spPr/>
      <dgm:t>
        <a:bodyPr/>
        <a:lstStyle/>
        <a:p>
          <a:r>
            <a:rPr lang="en-US" sz="1800"/>
            <a:t>Outlines the key steps of the research project. These tend to use specific ‘action verbs’</a:t>
          </a:r>
          <a:endParaRPr lang="en-US" sz="1800" dirty="0"/>
        </a:p>
      </dgm:t>
    </dgm:pt>
    <dgm:pt modelId="{266E4FFB-447E-EC47-B752-EF0DFA90FE5B}" type="parTrans" cxnId="{64220DD8-4F60-0846-A678-C9C0F71A3406}">
      <dgm:prSet/>
      <dgm:spPr/>
      <dgm:t>
        <a:bodyPr/>
        <a:lstStyle/>
        <a:p>
          <a:endParaRPr lang="en-US"/>
        </a:p>
      </dgm:t>
    </dgm:pt>
    <dgm:pt modelId="{ECF4797A-CE12-B645-B5D6-B3D211D2A7AF}" type="sibTrans" cxnId="{64220DD8-4F60-0846-A678-C9C0F71A3406}">
      <dgm:prSet/>
      <dgm:spPr/>
      <dgm:t>
        <a:bodyPr/>
        <a:lstStyle/>
        <a:p>
          <a:pPr rtl="0"/>
          <a:endParaRPr lang="en-US"/>
        </a:p>
      </dgm:t>
    </dgm:pt>
    <dgm:pt modelId="{780D6BC8-BB41-C441-A8F0-58B482DD5838}" type="pres">
      <dgm:prSet presAssocID="{9A2EC061-184F-B644-839C-BB1247EC5B6F}" presName="rootnode" presStyleCnt="0">
        <dgm:presLayoutVars>
          <dgm:chMax/>
          <dgm:chPref/>
          <dgm:dir/>
          <dgm:animLvl val="lvl"/>
        </dgm:presLayoutVars>
      </dgm:prSet>
      <dgm:spPr/>
    </dgm:pt>
    <dgm:pt modelId="{ED9BB4BC-8816-3446-A4DE-E95A9C0F42EC}" type="pres">
      <dgm:prSet presAssocID="{896E5D17-9B22-9E4A-A527-3312710213AD}" presName="composite" presStyleCnt="0"/>
      <dgm:spPr/>
    </dgm:pt>
    <dgm:pt modelId="{13FF29AE-05F1-0442-9CCE-2129EE71DBF3}" type="pres">
      <dgm:prSet presAssocID="{896E5D17-9B22-9E4A-A527-3312710213AD}" presName="bentUpArrow1" presStyleLbl="alignImgPlace1" presStyleIdx="0" presStyleCnt="2"/>
      <dgm:spPr/>
    </dgm:pt>
    <dgm:pt modelId="{E8FA67F6-2F61-4E46-82DD-94D5DFED3D96}" type="pres">
      <dgm:prSet presAssocID="{896E5D17-9B22-9E4A-A527-3312710213AD}" presName="ParentText" presStyleLbl="node1" presStyleIdx="0" presStyleCnt="3">
        <dgm:presLayoutVars>
          <dgm:chMax val="1"/>
          <dgm:chPref val="1"/>
          <dgm:bulletEnabled val="1"/>
        </dgm:presLayoutVars>
      </dgm:prSet>
      <dgm:spPr/>
    </dgm:pt>
    <dgm:pt modelId="{784BE843-2615-7B41-964C-D84CBB05655E}" type="pres">
      <dgm:prSet presAssocID="{896E5D17-9B22-9E4A-A527-3312710213AD}" presName="ChildText" presStyleLbl="revTx" presStyleIdx="0" presStyleCnt="3" custScaleX="359393" custLinFactX="51519" custLinFactNeighborX="100000" custLinFactNeighborY="2744">
        <dgm:presLayoutVars>
          <dgm:chMax val="0"/>
          <dgm:chPref val="0"/>
          <dgm:bulletEnabled val="1"/>
        </dgm:presLayoutVars>
      </dgm:prSet>
      <dgm:spPr/>
    </dgm:pt>
    <dgm:pt modelId="{32B44F55-2CAB-084F-887F-413CDC0F5AFD}" type="pres">
      <dgm:prSet presAssocID="{27569B01-1812-914C-BC3C-5846DE2D274D}" presName="sibTrans" presStyleCnt="0"/>
      <dgm:spPr/>
    </dgm:pt>
    <dgm:pt modelId="{C3FC24D2-5029-B84A-9E87-9232A69F2F87}" type="pres">
      <dgm:prSet presAssocID="{EF6A29C0-2B19-AA4B-9B56-13F5D8A3628F}" presName="composite" presStyleCnt="0"/>
      <dgm:spPr/>
    </dgm:pt>
    <dgm:pt modelId="{376B68AA-1BA5-5F47-89BF-005B33672D99}" type="pres">
      <dgm:prSet presAssocID="{EF6A29C0-2B19-AA4B-9B56-13F5D8A3628F}" presName="bentUpArrow1" presStyleLbl="alignImgPlace1" presStyleIdx="1" presStyleCnt="2"/>
      <dgm:spPr/>
    </dgm:pt>
    <dgm:pt modelId="{6BE3EC01-8A53-2F41-B12D-D2A9C4AE8E9B}" type="pres">
      <dgm:prSet presAssocID="{EF6A29C0-2B19-AA4B-9B56-13F5D8A3628F}" presName="ParentText" presStyleLbl="node1" presStyleIdx="1" presStyleCnt="3" custLinFactNeighborX="-35267" custLinFactNeighborY="-813">
        <dgm:presLayoutVars>
          <dgm:chMax val="1"/>
          <dgm:chPref val="1"/>
          <dgm:bulletEnabled val="1"/>
        </dgm:presLayoutVars>
      </dgm:prSet>
      <dgm:spPr/>
    </dgm:pt>
    <dgm:pt modelId="{5585F740-58B5-B147-BCBD-A9F7728DE834}" type="pres">
      <dgm:prSet presAssocID="{EF6A29C0-2B19-AA4B-9B56-13F5D8A3628F}" presName="ChildText" presStyleLbl="revTx" presStyleIdx="1" presStyleCnt="3" custScaleX="340192" custLinFactX="32312" custLinFactNeighborX="100000">
        <dgm:presLayoutVars>
          <dgm:chMax val="0"/>
          <dgm:chPref val="0"/>
          <dgm:bulletEnabled val="1"/>
        </dgm:presLayoutVars>
      </dgm:prSet>
      <dgm:spPr/>
    </dgm:pt>
    <dgm:pt modelId="{FFC97800-77DB-1D43-8A1E-7E3C8CB8FAB7}" type="pres">
      <dgm:prSet presAssocID="{8AEDCAF0-B3D0-9548-9548-DA0A1026CE37}" presName="sibTrans" presStyleCnt="0"/>
      <dgm:spPr/>
    </dgm:pt>
    <dgm:pt modelId="{5A2ED4F5-EA3E-A34E-AD7A-FFE9661A28C1}" type="pres">
      <dgm:prSet presAssocID="{3C930EAF-044E-2349-821A-846E295BBB35}" presName="composite" presStyleCnt="0"/>
      <dgm:spPr/>
    </dgm:pt>
    <dgm:pt modelId="{DD4341C9-58BA-C940-83C8-CCC79CAD9CE6}" type="pres">
      <dgm:prSet presAssocID="{3C930EAF-044E-2349-821A-846E295BBB35}" presName="ParentText" presStyleLbl="node1" presStyleIdx="2" presStyleCnt="3" custLinFactNeighborX="-47212" custLinFactNeighborY="6501">
        <dgm:presLayoutVars>
          <dgm:chMax val="1"/>
          <dgm:chPref val="1"/>
          <dgm:bulletEnabled val="1"/>
        </dgm:presLayoutVars>
      </dgm:prSet>
      <dgm:spPr/>
    </dgm:pt>
    <dgm:pt modelId="{12526655-7641-C649-94AF-4717B23EAAD9}" type="pres">
      <dgm:prSet presAssocID="{3C930EAF-044E-2349-821A-846E295BBB35}" presName="FinalChildText" presStyleLbl="revTx" presStyleIdx="2" presStyleCnt="3" custScaleX="214245" custScaleY="133523" custLinFactNeighborX="65326" custLinFactNeighborY="-1372">
        <dgm:presLayoutVars>
          <dgm:chMax val="0"/>
          <dgm:chPref val="0"/>
          <dgm:bulletEnabled val="1"/>
        </dgm:presLayoutVars>
      </dgm:prSet>
      <dgm:spPr/>
    </dgm:pt>
  </dgm:ptLst>
  <dgm:cxnLst>
    <dgm:cxn modelId="{2ACB6846-0871-42E2-802C-BAE3CB76A82E}" type="presOf" srcId="{6557FC60-0196-C647-8D3B-DEB98C4493E0}" destId="{784BE843-2615-7B41-964C-D84CBB05655E}" srcOrd="0" destOrd="0" presId="urn:microsoft.com/office/officeart/2005/8/layout/StepDownProcess"/>
    <dgm:cxn modelId="{97850767-CA83-BD4B-9F19-9873419D4002}" srcId="{896E5D17-9B22-9E4A-A527-3312710213AD}" destId="{6557FC60-0196-C647-8D3B-DEB98C4493E0}" srcOrd="0" destOrd="0" parTransId="{A5329638-18C3-6347-B186-C0DEF8541D37}" sibTransId="{85CC448E-FE24-BE4E-865A-8E1C84B87BEA}"/>
    <dgm:cxn modelId="{E1905C4E-D1B9-304F-85AF-22AFC08435A3}" srcId="{EF6A29C0-2B19-AA4B-9B56-13F5D8A3628F}" destId="{6B8FB66D-D3C8-F644-966B-15F49342CE00}" srcOrd="0" destOrd="0" parTransId="{AEEB2658-3CBF-5947-BE27-CD81F4392B3B}" sibTransId="{7B148E5A-EC02-A945-AF32-7A551E2AF1B8}"/>
    <dgm:cxn modelId="{178F8C85-254C-424D-840F-6971DB1B395E}" srcId="{9A2EC061-184F-B644-839C-BB1247EC5B6F}" destId="{EF6A29C0-2B19-AA4B-9B56-13F5D8A3628F}" srcOrd="1" destOrd="0" parTransId="{36C42385-3737-DF4E-A903-010748871202}" sibTransId="{8AEDCAF0-B3D0-9548-9548-DA0A1026CE37}"/>
    <dgm:cxn modelId="{360DB18B-C45B-43AA-A77B-7AB119E0434D}" type="presOf" srcId="{6B8FB66D-D3C8-F644-966B-15F49342CE00}" destId="{5585F740-58B5-B147-BCBD-A9F7728DE834}" srcOrd="0" destOrd="0" presId="urn:microsoft.com/office/officeart/2005/8/layout/StepDownProcess"/>
    <dgm:cxn modelId="{90E7A292-8169-6E4E-A3F2-C11590317A54}" srcId="{9A2EC061-184F-B644-839C-BB1247EC5B6F}" destId="{896E5D17-9B22-9E4A-A527-3312710213AD}" srcOrd="0" destOrd="0" parTransId="{A413B020-8501-D24C-999F-78486AC03CBA}" sibTransId="{27569B01-1812-914C-BC3C-5846DE2D274D}"/>
    <dgm:cxn modelId="{1E7F56A4-997A-41F6-8D5C-D2A6EAEF40E5}" type="presOf" srcId="{EF6A29C0-2B19-AA4B-9B56-13F5D8A3628F}" destId="{6BE3EC01-8A53-2F41-B12D-D2A9C4AE8E9B}" srcOrd="0" destOrd="0" presId="urn:microsoft.com/office/officeart/2005/8/layout/StepDownProcess"/>
    <dgm:cxn modelId="{64220DD8-4F60-0846-A678-C9C0F71A3406}" srcId="{3C930EAF-044E-2349-821A-846E295BBB35}" destId="{BC457CA0-9D16-2340-9C57-F8C5D58BA659}" srcOrd="0" destOrd="0" parTransId="{266E4FFB-447E-EC47-B752-EF0DFA90FE5B}" sibTransId="{ECF4797A-CE12-B645-B5D6-B3D211D2A7AF}"/>
    <dgm:cxn modelId="{F84733E5-DAB6-4487-9F58-9F8F99D918C1}" type="presOf" srcId="{3C930EAF-044E-2349-821A-846E295BBB35}" destId="{DD4341C9-58BA-C940-83C8-CCC79CAD9CE6}" srcOrd="0" destOrd="0" presId="urn:microsoft.com/office/officeart/2005/8/layout/StepDownProcess"/>
    <dgm:cxn modelId="{015BB5E6-276D-1048-8634-59B5070BED0E}" srcId="{9A2EC061-184F-B644-839C-BB1247EC5B6F}" destId="{3C930EAF-044E-2349-821A-846E295BBB35}" srcOrd="2" destOrd="0" parTransId="{41809372-9760-EB45-8198-D9F63E94C4EE}" sibTransId="{0ADF2B2F-4DE8-614C-9DEE-CA159A2809CD}"/>
    <dgm:cxn modelId="{F9A1B8E8-8B35-46A0-9A82-4D2577312A90}" type="presOf" srcId="{896E5D17-9B22-9E4A-A527-3312710213AD}" destId="{E8FA67F6-2F61-4E46-82DD-94D5DFED3D96}" srcOrd="0" destOrd="0" presId="urn:microsoft.com/office/officeart/2005/8/layout/StepDownProcess"/>
    <dgm:cxn modelId="{85BCEBF0-E025-4607-943D-B5B6B3C67022}" type="presOf" srcId="{BC457CA0-9D16-2340-9C57-F8C5D58BA659}" destId="{12526655-7641-C649-94AF-4717B23EAAD9}" srcOrd="0" destOrd="0" presId="urn:microsoft.com/office/officeart/2005/8/layout/StepDownProcess"/>
    <dgm:cxn modelId="{AE74E1FF-9438-48F5-BD31-D4A659B768AC}" type="presOf" srcId="{9A2EC061-184F-B644-839C-BB1247EC5B6F}" destId="{780D6BC8-BB41-C441-A8F0-58B482DD5838}" srcOrd="0" destOrd="0" presId="urn:microsoft.com/office/officeart/2005/8/layout/StepDownProcess"/>
    <dgm:cxn modelId="{E0229CB7-A03C-47BD-83A0-ACD307891AB7}" type="presParOf" srcId="{780D6BC8-BB41-C441-A8F0-58B482DD5838}" destId="{ED9BB4BC-8816-3446-A4DE-E95A9C0F42EC}" srcOrd="0" destOrd="0" presId="urn:microsoft.com/office/officeart/2005/8/layout/StepDownProcess"/>
    <dgm:cxn modelId="{BDB983E3-FFC6-4592-B898-C4D1994560D0}" type="presParOf" srcId="{ED9BB4BC-8816-3446-A4DE-E95A9C0F42EC}" destId="{13FF29AE-05F1-0442-9CCE-2129EE71DBF3}" srcOrd="0" destOrd="0" presId="urn:microsoft.com/office/officeart/2005/8/layout/StepDownProcess"/>
    <dgm:cxn modelId="{4794CA0A-D648-44D1-9AC4-5BE7D442A6C6}" type="presParOf" srcId="{ED9BB4BC-8816-3446-A4DE-E95A9C0F42EC}" destId="{E8FA67F6-2F61-4E46-82DD-94D5DFED3D96}" srcOrd="1" destOrd="0" presId="urn:microsoft.com/office/officeart/2005/8/layout/StepDownProcess"/>
    <dgm:cxn modelId="{CC015BAD-C524-4518-A798-38DD06526ABD}" type="presParOf" srcId="{ED9BB4BC-8816-3446-A4DE-E95A9C0F42EC}" destId="{784BE843-2615-7B41-964C-D84CBB05655E}" srcOrd="2" destOrd="0" presId="urn:microsoft.com/office/officeart/2005/8/layout/StepDownProcess"/>
    <dgm:cxn modelId="{32EDC39B-499B-4CED-A9D1-5A3561230DF2}" type="presParOf" srcId="{780D6BC8-BB41-C441-A8F0-58B482DD5838}" destId="{32B44F55-2CAB-084F-887F-413CDC0F5AFD}" srcOrd="1" destOrd="0" presId="urn:microsoft.com/office/officeart/2005/8/layout/StepDownProcess"/>
    <dgm:cxn modelId="{CA41B64C-C5A7-4F81-A7F8-B08A20B412A5}" type="presParOf" srcId="{780D6BC8-BB41-C441-A8F0-58B482DD5838}" destId="{C3FC24D2-5029-B84A-9E87-9232A69F2F87}" srcOrd="2" destOrd="0" presId="urn:microsoft.com/office/officeart/2005/8/layout/StepDownProcess"/>
    <dgm:cxn modelId="{E4874A29-04BC-4D1F-8746-6B9180108871}" type="presParOf" srcId="{C3FC24D2-5029-B84A-9E87-9232A69F2F87}" destId="{376B68AA-1BA5-5F47-89BF-005B33672D99}" srcOrd="0" destOrd="0" presId="urn:microsoft.com/office/officeart/2005/8/layout/StepDownProcess"/>
    <dgm:cxn modelId="{3207827B-4C70-40EE-A7B8-4145F3403644}" type="presParOf" srcId="{C3FC24D2-5029-B84A-9E87-9232A69F2F87}" destId="{6BE3EC01-8A53-2F41-B12D-D2A9C4AE8E9B}" srcOrd="1" destOrd="0" presId="urn:microsoft.com/office/officeart/2005/8/layout/StepDownProcess"/>
    <dgm:cxn modelId="{7390EAED-A744-4BF9-BE0A-F4D0D721E1E5}" type="presParOf" srcId="{C3FC24D2-5029-B84A-9E87-9232A69F2F87}" destId="{5585F740-58B5-B147-BCBD-A9F7728DE834}" srcOrd="2" destOrd="0" presId="urn:microsoft.com/office/officeart/2005/8/layout/StepDownProcess"/>
    <dgm:cxn modelId="{F50D41DA-342B-48DB-9D2E-65EDA4369BA5}" type="presParOf" srcId="{780D6BC8-BB41-C441-A8F0-58B482DD5838}" destId="{FFC97800-77DB-1D43-8A1E-7E3C8CB8FAB7}" srcOrd="3" destOrd="0" presId="urn:microsoft.com/office/officeart/2005/8/layout/StepDownProcess"/>
    <dgm:cxn modelId="{55094232-786F-44EF-BD65-D88731E5F6CE}" type="presParOf" srcId="{780D6BC8-BB41-C441-A8F0-58B482DD5838}" destId="{5A2ED4F5-EA3E-A34E-AD7A-FFE9661A28C1}" srcOrd="4" destOrd="0" presId="urn:microsoft.com/office/officeart/2005/8/layout/StepDownProcess"/>
    <dgm:cxn modelId="{7BAA01EB-DDC7-4B7A-A445-D1A701265DD8}" type="presParOf" srcId="{5A2ED4F5-EA3E-A34E-AD7A-FFE9661A28C1}" destId="{DD4341C9-58BA-C940-83C8-CCC79CAD9CE6}" srcOrd="0" destOrd="0" presId="urn:microsoft.com/office/officeart/2005/8/layout/StepDownProcess"/>
    <dgm:cxn modelId="{4AC3CE5C-7D07-4F8F-B690-A4BF31D9CEA8}" type="presParOf" srcId="{5A2ED4F5-EA3E-A34E-AD7A-FFE9661A28C1}" destId="{12526655-7641-C649-94AF-4717B23EAAD9}"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FF29AE-05F1-0442-9CCE-2129EE71DBF3}">
      <dsp:nvSpPr>
        <dsp:cNvPr id="0" name=""/>
        <dsp:cNvSpPr/>
      </dsp:nvSpPr>
      <dsp:spPr>
        <a:xfrm rot="5400000">
          <a:off x="277079" y="1303143"/>
          <a:ext cx="1026806" cy="1168983"/>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8FA67F6-2F61-4E46-82DD-94D5DFED3D96}">
      <dsp:nvSpPr>
        <dsp:cNvPr id="0" name=""/>
        <dsp:cNvSpPr/>
      </dsp:nvSpPr>
      <dsp:spPr>
        <a:xfrm>
          <a:off x="5038" y="164907"/>
          <a:ext cx="1728538" cy="120992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Research Question</a:t>
          </a:r>
        </a:p>
      </dsp:txBody>
      <dsp:txXfrm>
        <a:off x="64112" y="223981"/>
        <a:ext cx="1610390" cy="1091772"/>
      </dsp:txXfrm>
    </dsp:sp>
    <dsp:sp modelId="{784BE843-2615-7B41-964C-D84CBB05655E}">
      <dsp:nvSpPr>
        <dsp:cNvPr id="0" name=""/>
        <dsp:cNvSpPr/>
      </dsp:nvSpPr>
      <dsp:spPr>
        <a:xfrm>
          <a:off x="2007923" y="307134"/>
          <a:ext cx="4518195" cy="977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An overarching question – what are you tying to find out? (e.g. How, Why, What, Who?)</a:t>
          </a:r>
        </a:p>
      </dsp:txBody>
      <dsp:txXfrm>
        <a:off x="2007923" y="307134"/>
        <a:ext cx="4518195" cy="977911"/>
      </dsp:txXfrm>
    </dsp:sp>
    <dsp:sp modelId="{376B68AA-1BA5-5F47-89BF-005B33672D99}">
      <dsp:nvSpPr>
        <dsp:cNvPr id="0" name=""/>
        <dsp:cNvSpPr/>
      </dsp:nvSpPr>
      <dsp:spPr>
        <a:xfrm rot="5400000">
          <a:off x="2492866" y="2662283"/>
          <a:ext cx="1026806" cy="1168983"/>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BE3EC01-8A53-2F41-B12D-D2A9C4AE8E9B}">
      <dsp:nvSpPr>
        <dsp:cNvPr id="0" name=""/>
        <dsp:cNvSpPr/>
      </dsp:nvSpPr>
      <dsp:spPr>
        <a:xfrm>
          <a:off x="1611221" y="1514210"/>
          <a:ext cx="1728538" cy="120992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Research Aim</a:t>
          </a:r>
        </a:p>
      </dsp:txBody>
      <dsp:txXfrm>
        <a:off x="1670295" y="1573284"/>
        <a:ext cx="1610390" cy="1091772"/>
      </dsp:txXfrm>
    </dsp:sp>
    <dsp:sp modelId="{5585F740-58B5-B147-BCBD-A9F7728DE834}">
      <dsp:nvSpPr>
        <dsp:cNvPr id="0" name=""/>
        <dsp:cNvSpPr/>
      </dsp:nvSpPr>
      <dsp:spPr>
        <a:xfrm>
          <a:off x="3868686" y="1639440"/>
          <a:ext cx="4276805" cy="977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 State your aim/purpose of the research project (what do you hope to achieve?)</a:t>
          </a:r>
        </a:p>
      </dsp:txBody>
      <dsp:txXfrm>
        <a:off x="3868686" y="1639440"/>
        <a:ext cx="4276805" cy="977911"/>
      </dsp:txXfrm>
    </dsp:sp>
    <dsp:sp modelId="{DD4341C9-58BA-C940-83C8-CCC79CAD9CE6}">
      <dsp:nvSpPr>
        <dsp:cNvPr id="0" name=""/>
        <dsp:cNvSpPr/>
      </dsp:nvSpPr>
      <dsp:spPr>
        <a:xfrm>
          <a:off x="3620534" y="3010363"/>
          <a:ext cx="1728538" cy="1209920"/>
        </a:xfrm>
        <a:prstGeom prst="roundRect">
          <a:avLst>
            <a:gd name="adj" fmla="val 166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Research Objectives </a:t>
          </a:r>
        </a:p>
      </dsp:txBody>
      <dsp:txXfrm>
        <a:off x="3679608" y="3069437"/>
        <a:ext cx="1610390" cy="1091772"/>
      </dsp:txXfrm>
    </dsp:sp>
    <dsp:sp modelId="{12526655-7641-C649-94AF-4717B23EAAD9}">
      <dsp:nvSpPr>
        <dsp:cNvPr id="0" name=""/>
        <dsp:cNvSpPr/>
      </dsp:nvSpPr>
      <dsp:spPr>
        <a:xfrm>
          <a:off x="5452059" y="2869770"/>
          <a:ext cx="2693432" cy="1305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US" sz="1800" kern="1200"/>
            <a:t>Outlines the key steps of the research project. These tend to use specific ‘action verbs’</a:t>
          </a:r>
          <a:endParaRPr lang="en-US" sz="1800" kern="1200" dirty="0"/>
        </a:p>
      </dsp:txBody>
      <dsp:txXfrm>
        <a:off x="5452059" y="2869770"/>
        <a:ext cx="2693432" cy="1305736"/>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D26FB2-36AE-4FD6-8AAC-B4E731C74C65}" type="datetimeFigureOut">
              <a:rPr lang="en-GB" smtClean="0"/>
              <a:t>05/05/2023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63463E-2E3A-44C8-B014-C53EB6292325}" type="slidenum">
              <a:rPr lang="en-GB" smtClean="0"/>
              <a:t>‹#›</a:t>
            </a:fld>
            <a:endParaRPr lang="en-GB"/>
          </a:p>
        </p:txBody>
      </p:sp>
    </p:spTree>
    <p:extLst>
      <p:ext uri="{BB962C8B-B14F-4D97-AF65-F5344CB8AC3E}">
        <p14:creationId xmlns:p14="http://schemas.microsoft.com/office/powerpoint/2010/main" val="4063653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Often when we begin to</a:t>
            </a:r>
            <a:r>
              <a:rPr lang="en-US" baseline="0" dirty="0"/>
              <a:t> think about a study it can be overwhelming, there is so much out there to explore and investigate.  All of us have different interests and skills, if you are like me then you will be interested in so many different topics and this can often cause us to spend a long time settling on a subject to study. A key thing to remember is that the topic you select will need to sustain your interest for many weeks and months as you write your dissertation.</a:t>
            </a:r>
            <a:endParaRPr lang="en-US" dirty="0"/>
          </a:p>
          <a:p>
            <a:endParaRPr lang="en-US" dirty="0"/>
          </a:p>
          <a:p>
            <a:r>
              <a:rPr lang="en-US" dirty="0"/>
              <a:t>It’s also worth writing down </a:t>
            </a:r>
          </a:p>
          <a:p>
            <a:r>
              <a:rPr lang="en-US" dirty="0"/>
              <a:t>-what modules</a:t>
            </a:r>
            <a:r>
              <a:rPr lang="en-US" baseline="0" dirty="0"/>
              <a:t> you’ve enjoyed</a:t>
            </a:r>
          </a:p>
          <a:p>
            <a:r>
              <a:rPr lang="en-US" baseline="0" dirty="0"/>
              <a:t>-was there particular theme within the module that really interested you?</a:t>
            </a:r>
          </a:p>
          <a:p>
            <a:endParaRPr lang="en-US" baseline="0" dirty="0"/>
          </a:p>
          <a:p>
            <a:r>
              <a:rPr lang="en-US" baseline="0" dirty="0"/>
              <a:t>Or you may wish to focus on the career you want, and if there is a particular area you’d like to base your dissertation on. </a:t>
            </a:r>
          </a:p>
          <a:p>
            <a:endParaRPr lang="en-US" baseline="0" dirty="0"/>
          </a:p>
          <a:p>
            <a:r>
              <a:rPr lang="en-US" baseline="0" dirty="0"/>
              <a:t>Another aspect to think about is what sort of data you might need for your study?  If you enjoy talking to people and listening and reflecting on what they’ve told you, then you may want to focus on research which will require you to interview people?</a:t>
            </a:r>
          </a:p>
          <a:p>
            <a:r>
              <a:rPr lang="en-US" baseline="0" dirty="0"/>
              <a:t>Some of you may enjoy numbers and statistics, in that case you may want to measure something and use a survey? </a:t>
            </a:r>
          </a:p>
          <a:p>
            <a:endParaRPr lang="en-US" baseline="0" dirty="0"/>
          </a:p>
          <a:p>
            <a:r>
              <a:rPr lang="en-US" baseline="0" dirty="0"/>
              <a:t>You may also want to think about who you have access too, for example if you work for a large company that undergoing a merger or restructure you may wish to do a case study on how the staff have been affected by the changes?</a:t>
            </a:r>
          </a:p>
          <a:p>
            <a:endParaRPr lang="en-US" baseline="0" dirty="0"/>
          </a:p>
          <a:p>
            <a:r>
              <a:rPr lang="en-US" baseline="0" dirty="0"/>
              <a:t>Essentially, we need to consider our topic and what we want to explore and how we will explore it at an early stage. I strongly recommend you determine your topic as soon as possible, this give you more time to read up on it and prepare for assignment 1 and the dissertation. </a:t>
            </a:r>
            <a:endParaRPr lang="en-US" dirty="0"/>
          </a:p>
          <a:p>
            <a:endParaRPr lang="en-US" dirty="0"/>
          </a:p>
          <a:p>
            <a:r>
              <a:rPr lang="en-US" dirty="0"/>
              <a:t>[PRESS] Developing</a:t>
            </a:r>
            <a:r>
              <a:rPr lang="en-US" baseline="0" dirty="0"/>
              <a:t> a good research question may sound easy, after all it’s only going to be one or two lines of text, how hard can it be? However, </a:t>
            </a:r>
            <a:r>
              <a:rPr lang="en-US" dirty="0"/>
              <a:t>this is the part where many problems can occur. Constructing</a:t>
            </a:r>
            <a:r>
              <a:rPr lang="en-US" baseline="0" dirty="0"/>
              <a:t> a good research question is not easy and takes time. It is worth investing some time into developing it and refining it as you go.</a:t>
            </a:r>
          </a:p>
          <a:p>
            <a:endParaRPr lang="en-US" baseline="0" dirty="0"/>
          </a:p>
          <a:p>
            <a:r>
              <a:rPr lang="en-US" baseline="0" dirty="0"/>
              <a:t>The more you read on your chosen topic, the more it will help to inform your research question.</a:t>
            </a:r>
          </a:p>
          <a:p>
            <a:endParaRPr lang="en-US" baseline="0" dirty="0"/>
          </a:p>
          <a:p>
            <a:r>
              <a:rPr lang="en-US" baseline="0" dirty="0"/>
              <a:t>[PRESS] however, it easy to go astray, if the question is very broad, the research focus becomes vague and can lead you down all sorts of paths that will cause issues</a:t>
            </a:r>
          </a:p>
          <a:p>
            <a:r>
              <a:rPr lang="en-US" baseline="0" dirty="0"/>
              <a:t>Too narrow a focus and you limit the scope of your study and won’t have much to write about. </a:t>
            </a:r>
          </a:p>
          <a:p>
            <a:endParaRPr lang="en-US" baseline="0" dirty="0"/>
          </a:p>
          <a:p>
            <a:endParaRPr lang="en-US" baseline="0" dirty="0"/>
          </a:p>
        </p:txBody>
      </p:sp>
      <p:sp>
        <p:nvSpPr>
          <p:cNvPr id="4" name="Slide Number Placeholder 3"/>
          <p:cNvSpPr>
            <a:spLocks noGrp="1"/>
          </p:cNvSpPr>
          <p:nvPr>
            <p:ph type="sldNum" sz="quarter" idx="10"/>
          </p:nvPr>
        </p:nvSpPr>
        <p:spPr/>
        <p:txBody>
          <a:bodyPr/>
          <a:lstStyle/>
          <a:p>
            <a:fld id="{E4B7BF90-9CE0-064F-930C-D543360F6D0E}" type="slidenum">
              <a:rPr lang="en-US" smtClean="0"/>
              <a:t>3</a:t>
            </a:fld>
            <a:endParaRPr lang="en-US"/>
          </a:p>
        </p:txBody>
      </p:sp>
    </p:spTree>
    <p:extLst>
      <p:ext uri="{BB962C8B-B14F-4D97-AF65-F5344CB8AC3E}">
        <p14:creationId xmlns:p14="http://schemas.microsoft.com/office/powerpoint/2010/main" val="928057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A research question should not result in a ‘yes’ or ‘no’ answer for example: is smoking bad for you?  A better question would be “ what are the negative effects of smoking cigarettes on human health?”</a:t>
            </a:r>
          </a:p>
          <a:p>
            <a:endParaRPr lang="en-US" baseline="0" dirty="0"/>
          </a:p>
          <a:p>
            <a:endParaRPr lang="en-US" baseline="0" dirty="0"/>
          </a:p>
          <a:p>
            <a:r>
              <a:rPr lang="en-US" baseline="0" dirty="0"/>
              <a:t>To give you another example, “is consumer decision-making different online?” again the end result to that question demands a ‘yes’ or ‘no’ answer. This is not exactly inspiring research</a:t>
            </a:r>
          </a:p>
          <a:p>
            <a:r>
              <a:rPr lang="en-US" baseline="0" dirty="0"/>
              <a:t>However, if we asked “How does consumer decision-making differ when making online purchases compared to instore purchase </a:t>
            </a:r>
            <a:r>
              <a:rPr lang="en-US" baseline="0" dirty="0" err="1"/>
              <a:t>behaviour</a:t>
            </a:r>
            <a:r>
              <a:rPr lang="en-US" baseline="0" dirty="0"/>
              <a:t>?”</a:t>
            </a:r>
          </a:p>
          <a:p>
            <a:r>
              <a:rPr lang="en-US" baseline="0" dirty="0"/>
              <a:t>This opens up a far more interesting study.</a:t>
            </a:r>
          </a:p>
          <a:p>
            <a:endParaRPr lang="en-US" baseline="0" dirty="0"/>
          </a:p>
          <a:p>
            <a:endParaRPr lang="en-US" baseline="0" dirty="0"/>
          </a:p>
          <a:p>
            <a:r>
              <a:rPr lang="en-US" baseline="0" dirty="0"/>
              <a:t>So where to get started? Sometimes the most difficult part is selecting your topic. I recommend you do some reading on topics you are interested in – what do you already know about the topic? What have you discovered that you didn’t know and has interested you ever since?  When you’ve been reading up on your topic have you found any gaps in the literature that might be worth exploring further? </a:t>
            </a:r>
          </a:p>
          <a:p>
            <a:endParaRPr lang="en-US" baseline="0" dirty="0"/>
          </a:p>
          <a:p>
            <a:endParaRPr lang="en-US" baseline="0" dirty="0"/>
          </a:p>
          <a:p>
            <a:endParaRPr lang="en-US" baseline="0" dirty="0"/>
          </a:p>
          <a:p>
            <a:r>
              <a:rPr lang="en-US" baseline="0" dirty="0"/>
              <a:t>if I am interested in studying ‘consumer decision-making’ I would start searching for articles on the subject. However, consumer decision-making is a very broad subject area, too broad for me to write about as a whole.</a:t>
            </a:r>
          </a:p>
          <a:p>
            <a:r>
              <a:rPr lang="en-US" baseline="0" dirty="0"/>
              <a:t>Therefore, as I read, I might start to identify a particular area of consumer decision-making that I am interested in and as such I will start to focus my search and reading on that area e.g. Consumer decision-making and online shopping.</a:t>
            </a:r>
          </a:p>
          <a:p>
            <a:r>
              <a:rPr lang="en-US" baseline="0" dirty="0"/>
              <a:t>I might be able to narrow this still rather broad topic further, because as I’ve been reading more I’ve found a number of really interesting articles on  consumer decision-making, online shopping and luxury goods.</a:t>
            </a:r>
          </a:p>
          <a:p>
            <a:r>
              <a:rPr lang="en-US" baseline="0" dirty="0"/>
              <a:t>Within these I have read a number of articles on personality and the people most likely to buy or avoid buying luxury goods online.</a:t>
            </a:r>
          </a:p>
          <a:p>
            <a:endParaRPr lang="en-US" baseline="0" dirty="0"/>
          </a:p>
          <a:p>
            <a:r>
              <a:rPr lang="en-US" baseline="0" dirty="0"/>
              <a:t>So for now my research question will be: Does personality influence consumer decision-making when it comes to purchasing luxury goods online?</a:t>
            </a:r>
          </a:p>
          <a:p>
            <a:endParaRPr lang="en-US" baseline="0" dirty="0"/>
          </a:p>
          <a:p>
            <a:endParaRPr lang="en-US" baseline="0" dirty="0"/>
          </a:p>
          <a:p>
            <a:endParaRPr lang="en-US" dirty="0"/>
          </a:p>
        </p:txBody>
      </p:sp>
      <p:sp>
        <p:nvSpPr>
          <p:cNvPr id="4" name="Slide Number Placeholder 3"/>
          <p:cNvSpPr>
            <a:spLocks noGrp="1"/>
          </p:cNvSpPr>
          <p:nvPr>
            <p:ph type="sldNum" sz="quarter" idx="10"/>
          </p:nvPr>
        </p:nvSpPr>
        <p:spPr/>
        <p:txBody>
          <a:bodyPr/>
          <a:lstStyle/>
          <a:p>
            <a:fld id="{E4B7BF90-9CE0-064F-930C-D543360F6D0E}" type="slidenum">
              <a:rPr lang="en-US" smtClean="0"/>
              <a:t>6</a:t>
            </a:fld>
            <a:endParaRPr lang="en-US"/>
          </a:p>
        </p:txBody>
      </p:sp>
    </p:spTree>
    <p:extLst>
      <p:ext uri="{BB962C8B-B14F-4D97-AF65-F5344CB8AC3E}">
        <p14:creationId xmlns:p14="http://schemas.microsoft.com/office/powerpoint/2010/main" val="3723770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research question</a:t>
            </a:r>
            <a:r>
              <a:rPr lang="en-US" baseline="0" dirty="0"/>
              <a:t> should begin with one of the following</a:t>
            </a:r>
            <a:r>
              <a:rPr lang="mr-IN" baseline="0" dirty="0"/>
              <a:t>…</a:t>
            </a:r>
            <a:r>
              <a:rPr lang="en-GB" baseline="0" dirty="0"/>
              <a:t>why, how, who, can, could, should </a:t>
            </a:r>
            <a:r>
              <a:rPr lang="en-GB" baseline="0" dirty="0" err="1"/>
              <a:t>etc</a:t>
            </a:r>
            <a:r>
              <a:rPr lang="en-GB" baseline="0" dirty="0"/>
              <a:t> it’s asking something.</a:t>
            </a:r>
          </a:p>
          <a:p>
            <a:endParaRPr lang="en-GB" baseline="0" dirty="0"/>
          </a:p>
          <a:p>
            <a:r>
              <a:rPr lang="en-GB" baseline="0" dirty="0"/>
              <a:t>The research question and aim set the direction. It clarifies exactly what we are looking at. Yes the research questions gives us an idea, however the aim confirms what we are trying to achieve with our study.  </a:t>
            </a:r>
          </a:p>
          <a:p>
            <a:endParaRPr lang="en-GB" baseline="0" dirty="0"/>
          </a:p>
          <a:p>
            <a:r>
              <a:rPr lang="en-GB" baseline="0" dirty="0"/>
              <a:t>Once you have your research question you will need to think about the aim of the research – what are you trying to achieve by asking this question?</a:t>
            </a:r>
          </a:p>
          <a:p>
            <a:endParaRPr lang="en-GB" baseline="0" dirty="0"/>
          </a:p>
          <a:p>
            <a:r>
              <a:rPr lang="en-GB" baseline="0" dirty="0"/>
              <a:t>For example if your research question is “What drives employee satisfaction at Google HQ?”</a:t>
            </a:r>
          </a:p>
          <a:p>
            <a:endParaRPr lang="en-GB" baseline="0" dirty="0"/>
          </a:p>
          <a:p>
            <a:r>
              <a:rPr lang="en-GB" baseline="0" dirty="0"/>
              <a:t>The aim could be to assess the level of employee satisfaction at Google HQ.</a:t>
            </a:r>
          </a:p>
          <a:p>
            <a:endParaRPr lang="en-GB" baseline="0" dirty="0"/>
          </a:p>
          <a:p>
            <a:r>
              <a:rPr lang="en-GB" baseline="0" dirty="0"/>
              <a:t>If the research question and aim determine the direction of your study, then the research objectives determine the depth of the study. </a:t>
            </a:r>
          </a:p>
          <a:p>
            <a:endParaRPr lang="en-GB" baseline="0" dirty="0"/>
          </a:p>
          <a:p>
            <a:r>
              <a:rPr lang="en-GB" baseline="0" dirty="0"/>
              <a:t>Research objectives are important to the study.  These help to determine the steps needed to answer your research question and achieve your aim.</a:t>
            </a:r>
          </a:p>
          <a:p>
            <a:endParaRPr lang="en-GB" baseline="0" dirty="0"/>
          </a:p>
          <a:p>
            <a:r>
              <a:rPr lang="en-GB" baseline="0" dirty="0"/>
              <a:t>Your research objectives should include ‘action verbs’ in it such as, </a:t>
            </a:r>
            <a:r>
              <a:rPr lang="en-GB" b="1" baseline="0" dirty="0"/>
              <a:t>to explore, to establish, to calculate, to determine, to, explain, to identify, to assess.</a:t>
            </a:r>
          </a:p>
          <a:p>
            <a:r>
              <a:rPr lang="en-GB" baseline="0" dirty="0"/>
              <a:t>Vague terms such as - to study, to understand, to believe, to appreciate should be avoided. The reason for this is that it’s difficult to know or measure if these have been achieved. </a:t>
            </a:r>
          </a:p>
          <a:p>
            <a:r>
              <a:rPr lang="en-GB" baseline="0" dirty="0"/>
              <a:t>Some students will also make the mistake of writing the general tasks of an assignment as the research objectives or of a dissertation. So we will see objectives such as</a:t>
            </a:r>
          </a:p>
          <a:p>
            <a:endParaRPr lang="en-GB" baseline="0" dirty="0"/>
          </a:p>
          <a:p>
            <a:r>
              <a:rPr lang="en-GB" baseline="0" dirty="0"/>
              <a:t>To write an in-depth literature review</a:t>
            </a:r>
          </a:p>
          <a:p>
            <a:r>
              <a:rPr lang="en-GB" baseline="0" dirty="0"/>
              <a:t>To develop a questionnaire</a:t>
            </a:r>
          </a:p>
          <a:p>
            <a:r>
              <a:rPr lang="en-GB" baseline="0" dirty="0"/>
              <a:t>To collect data </a:t>
            </a:r>
          </a:p>
          <a:p>
            <a:r>
              <a:rPr lang="en-GB" baseline="0" dirty="0"/>
              <a:t>To write up the findings</a:t>
            </a:r>
          </a:p>
          <a:p>
            <a:endParaRPr lang="en-GB" baseline="0" dirty="0"/>
          </a:p>
          <a:p>
            <a:r>
              <a:rPr lang="en-GB" baseline="0" dirty="0"/>
              <a:t>These are not research objectives.  Think about what you are asking, what are you trying to find the answer too? Or trying to understand? </a:t>
            </a:r>
          </a:p>
          <a:p>
            <a:endParaRPr lang="en-GB" baseline="0" dirty="0"/>
          </a:p>
          <a:p>
            <a:r>
              <a:rPr lang="en-GB" baseline="0" dirty="0"/>
              <a:t>What smaller steps do you need to do to help you get there? Research objectives need to be specific, for example they may include a measure, the variables you will be looking at, they also make it clear to the reader what you won’t be looking at.  Research objectives will also help you focus on what data you will be collecting and why. It stops you going off target.</a:t>
            </a:r>
          </a:p>
          <a:p>
            <a:endParaRPr lang="en-GB" baseline="0" dirty="0"/>
          </a:p>
          <a:p>
            <a:r>
              <a:rPr lang="en-GB" baseline="0" dirty="0"/>
              <a:t>If we think back to our aim of assessing the level of employee satisfaction at Google HQ, what sort of things would you need to address along the way?</a:t>
            </a:r>
          </a:p>
          <a:p>
            <a:endParaRPr lang="en-GB" baseline="0" dirty="0"/>
          </a:p>
          <a:p>
            <a:pPr marL="228600" indent="-228600">
              <a:buAutoNum type="arabicPeriod"/>
            </a:pPr>
            <a:r>
              <a:rPr lang="en-GB" baseline="0" dirty="0"/>
              <a:t>To clarify what is meant by the term ‘employee satisfaction’ in the academic literature</a:t>
            </a:r>
          </a:p>
          <a:p>
            <a:pPr marL="228600" indent="-228600">
              <a:buAutoNum type="arabicPeriod"/>
            </a:pPr>
            <a:endParaRPr lang="en-GB" baseline="0" dirty="0"/>
          </a:p>
          <a:p>
            <a:pPr marL="228600" indent="-228600">
              <a:buAutoNum type="arabicPeriod"/>
            </a:pPr>
            <a:endParaRPr lang="en-US" dirty="0"/>
          </a:p>
        </p:txBody>
      </p:sp>
      <p:sp>
        <p:nvSpPr>
          <p:cNvPr id="4" name="Slide Number Placeholder 3"/>
          <p:cNvSpPr>
            <a:spLocks noGrp="1"/>
          </p:cNvSpPr>
          <p:nvPr>
            <p:ph type="sldNum" sz="quarter" idx="10"/>
          </p:nvPr>
        </p:nvSpPr>
        <p:spPr/>
        <p:txBody>
          <a:bodyPr/>
          <a:lstStyle/>
          <a:p>
            <a:fld id="{E4B7BF90-9CE0-064F-930C-D543360F6D0E}" type="slidenum">
              <a:rPr lang="en-US" smtClean="0"/>
              <a:t>7</a:t>
            </a:fld>
            <a:endParaRPr lang="en-US"/>
          </a:p>
        </p:txBody>
      </p:sp>
    </p:spTree>
    <p:extLst>
      <p:ext uri="{BB962C8B-B14F-4D97-AF65-F5344CB8AC3E}">
        <p14:creationId xmlns:p14="http://schemas.microsoft.com/office/powerpoint/2010/main" val="36974999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216D57-F402-4430-961B-83757739CB0A}" type="datetimeFigureOut">
              <a:rPr lang="en-GB" smtClean="0"/>
              <a:t>05/05/2023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2993518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16D57-F402-4430-961B-83757739CB0A}" type="datetimeFigureOut">
              <a:rPr lang="en-GB" smtClean="0"/>
              <a:t>05/05/2023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3541903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216D57-F402-4430-961B-83757739CB0A}" type="datetimeFigureOut">
              <a:rPr lang="en-GB" smtClean="0"/>
              <a:t>05/05/2023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2068382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216D57-F402-4430-961B-83757739CB0A}" type="datetimeFigureOut">
              <a:rPr lang="en-GB" smtClean="0"/>
              <a:t>05/05/2023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535781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216D57-F402-4430-961B-83757739CB0A}" type="datetimeFigureOut">
              <a:rPr lang="en-GB" smtClean="0"/>
              <a:t>05/05/2023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3330172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216D57-F402-4430-961B-83757739CB0A}" type="datetimeFigureOut">
              <a:rPr lang="en-GB" smtClean="0"/>
              <a:t>05/05/2023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4997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16D57-F402-4430-961B-83757739CB0A}" type="datetimeFigureOut">
              <a:rPr lang="en-GB" smtClean="0"/>
              <a:t>05/05/2023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2602752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6D57-F402-4430-961B-83757739CB0A}" type="datetimeFigureOut">
              <a:rPr lang="en-GB" smtClean="0"/>
              <a:t>05/05/2023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975043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6D57-F402-4430-961B-83757739CB0A}" type="datetimeFigureOut">
              <a:rPr lang="en-GB" smtClean="0"/>
              <a:t>05/05/2023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85813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16D57-F402-4430-961B-83757739CB0A}" type="datetimeFigureOut">
              <a:rPr lang="en-GB" smtClean="0"/>
              <a:t>05/05/2023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138478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16D57-F402-4430-961B-83757739CB0A}" type="datetimeFigureOut">
              <a:rPr lang="en-GB" smtClean="0"/>
              <a:t>05/05/2023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DBA4A-6CC8-4F8A-8EF1-4E264E89A6E2}" type="slidenum">
              <a:rPr lang="en-GB" smtClean="0"/>
              <a:t>‹#›</a:t>
            </a:fld>
            <a:endParaRPr lang="en-GB"/>
          </a:p>
        </p:txBody>
      </p:sp>
    </p:spTree>
    <p:extLst>
      <p:ext uri="{BB962C8B-B14F-4D97-AF65-F5344CB8AC3E}">
        <p14:creationId xmlns:p14="http://schemas.microsoft.com/office/powerpoint/2010/main" val="2266921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216D57-F402-4430-961B-83757739CB0A}" type="datetimeFigureOut">
              <a:rPr lang="en-GB" smtClean="0"/>
              <a:t>05/05/2023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ADBA4A-6CC8-4F8A-8EF1-4E264E89A6E2}" type="slidenum">
              <a:rPr lang="en-GB" smtClean="0"/>
              <a:t>‹#›</a:t>
            </a:fld>
            <a:endParaRPr lang="en-GB"/>
          </a:p>
        </p:txBody>
      </p:sp>
    </p:spTree>
    <p:extLst>
      <p:ext uri="{BB962C8B-B14F-4D97-AF65-F5344CB8AC3E}">
        <p14:creationId xmlns:p14="http://schemas.microsoft.com/office/powerpoint/2010/main" val="34884477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482600" y="1431847"/>
            <a:ext cx="8178799" cy="2437613"/>
          </a:xfrm>
        </p:spPr>
        <p:txBody>
          <a:bodyPr>
            <a:noAutofit/>
          </a:bodyPr>
          <a:lstStyle/>
          <a:p>
            <a:pPr defTabSz="1444752"/>
            <a:r>
              <a:rPr lang="en-US" sz="7584" kern="1200">
                <a:solidFill>
                  <a:srgbClr val="000000"/>
                </a:solidFill>
                <a:latin typeface="+mj-lt"/>
                <a:ea typeface="+mj-ea"/>
                <a:cs typeface="+mj-cs"/>
              </a:rPr>
              <a:t>The Research Question</a:t>
            </a:r>
            <a:endParaRPr lang="en-US" sz="4800">
              <a:solidFill>
                <a:srgbClr val="000000"/>
              </a:solidFill>
            </a:endParaRPr>
          </a:p>
        </p:txBody>
      </p:sp>
      <p:sp>
        <p:nvSpPr>
          <p:cNvPr id="2" name="TextBox 1"/>
          <p:cNvSpPr txBox="1"/>
          <p:nvPr/>
        </p:nvSpPr>
        <p:spPr>
          <a:xfrm>
            <a:off x="1076373" y="4620602"/>
            <a:ext cx="7243512" cy="748795"/>
          </a:xfrm>
          <a:prstGeom prst="rect">
            <a:avLst/>
          </a:prstGeom>
          <a:noFill/>
        </p:spPr>
        <p:txBody>
          <a:bodyPr wrap="square" rtlCol="0">
            <a:spAutoFit/>
          </a:bodyPr>
          <a:lstStyle/>
          <a:p>
            <a:pPr algn="ctr" defTabSz="722376">
              <a:spcAft>
                <a:spcPts val="600"/>
              </a:spcAft>
            </a:pPr>
            <a:r>
              <a:rPr lang="en-US" sz="4266" kern="1200">
                <a:solidFill>
                  <a:schemeClr val="tx1"/>
                </a:solidFill>
                <a:latin typeface="+mn-lt"/>
                <a:ea typeface="+mn-ea"/>
                <a:cs typeface="+mn-cs"/>
              </a:rPr>
              <a:t>What do you want to find out?</a:t>
            </a:r>
            <a:endParaRPr lang="en-US" sz="2700"/>
          </a:p>
        </p:txBody>
      </p:sp>
    </p:spTree>
    <p:extLst>
      <p:ext uri="{BB962C8B-B14F-4D97-AF65-F5344CB8AC3E}">
        <p14:creationId xmlns:p14="http://schemas.microsoft.com/office/powerpoint/2010/main" val="2548588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B67019C0-FD52-4E92-8D98-534B8E8DE5A4}"/>
              </a:ext>
            </a:extLst>
          </p:cNvPr>
          <p:cNvSpPr>
            <a:spLocks noGrp="1"/>
          </p:cNvSpPr>
          <p:nvPr>
            <p:ph type="title"/>
          </p:nvPr>
        </p:nvSpPr>
        <p:spPr>
          <a:xfrm>
            <a:off x="3415299" y="548464"/>
            <a:ext cx="5098906" cy="1675623"/>
          </a:xfrm>
        </p:spPr>
        <p:txBody>
          <a:bodyPr anchor="b">
            <a:normAutofit/>
          </a:bodyPr>
          <a:lstStyle/>
          <a:p>
            <a:r>
              <a:rPr lang="en-US" sz="3500">
                <a:cs typeface="Calibri Light"/>
              </a:rPr>
              <a:t>The Research Topic</a:t>
            </a:r>
            <a:endParaRPr lang="en-US" sz="3500"/>
          </a:p>
        </p:txBody>
      </p:sp>
      <p:pic>
        <p:nvPicPr>
          <p:cNvPr id="19" name="Picture 18" descr="Magnifying glass on clear background">
            <a:extLst>
              <a:ext uri="{FF2B5EF4-FFF2-40B4-BE49-F238E27FC236}">
                <a16:creationId xmlns:a16="http://schemas.microsoft.com/office/drawing/2014/main" id="{FEF7FDB8-7C8F-147B-9AB9-49111547ACA2}"/>
              </a:ext>
            </a:extLst>
          </p:cNvPr>
          <p:cNvPicPr>
            <a:picLocks noChangeAspect="1"/>
          </p:cNvPicPr>
          <p:nvPr/>
        </p:nvPicPr>
        <p:blipFill rotWithShape="1">
          <a:blip r:embed="rId2"/>
          <a:srcRect l="47823" r="21543" b="-1"/>
          <a:stretch/>
        </p:blipFill>
        <p:spPr>
          <a:xfrm>
            <a:off x="20" y="10"/>
            <a:ext cx="3147352" cy="6857990"/>
          </a:xfrm>
          <a:prstGeom prst="rect">
            <a:avLst/>
          </a:prstGeom>
          <a:effectLst/>
        </p:spPr>
      </p:pic>
      <p:sp>
        <p:nvSpPr>
          <p:cNvPr id="3" name="Content Placeholder 2"/>
          <p:cNvSpPr>
            <a:spLocks noGrp="1"/>
          </p:cNvSpPr>
          <p:nvPr>
            <p:ph idx="1"/>
          </p:nvPr>
        </p:nvSpPr>
        <p:spPr>
          <a:xfrm>
            <a:off x="3415300" y="2409830"/>
            <a:ext cx="5098904" cy="3705217"/>
          </a:xfrm>
        </p:spPr>
        <p:txBody>
          <a:bodyPr vert="horz" lIns="91440" tIns="45720" rIns="91440" bIns="45720" rtlCol="0">
            <a:normAutofit/>
          </a:bodyPr>
          <a:lstStyle/>
          <a:p>
            <a:r>
              <a:rPr lang="en-GB" sz="1700"/>
              <a:t>Choosing your research topic is the starting point of your research</a:t>
            </a:r>
          </a:p>
          <a:p>
            <a:r>
              <a:rPr lang="en-GB" sz="1700"/>
              <a:t>From this point you will be able to select the most appropriate research strategy, data collection and analysis techniques </a:t>
            </a:r>
          </a:p>
          <a:p>
            <a:r>
              <a:rPr lang="en-GB" sz="1700"/>
              <a:t>It can take some time </a:t>
            </a:r>
            <a:endParaRPr lang="en-GB" sz="1700">
              <a:cs typeface="Calibri"/>
            </a:endParaRPr>
          </a:p>
        </p:txBody>
      </p:sp>
    </p:spTree>
    <p:extLst>
      <p:ext uri="{BB962C8B-B14F-4D97-AF65-F5344CB8AC3E}">
        <p14:creationId xmlns:p14="http://schemas.microsoft.com/office/powerpoint/2010/main" val="4142899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1">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334644"/>
            <a:ext cx="7882128" cy="1076914"/>
          </a:xfrm>
        </p:spPr>
        <p:txBody>
          <a:bodyPr anchor="ctr">
            <a:normAutofit/>
          </a:bodyPr>
          <a:lstStyle/>
          <a:p>
            <a:r>
              <a:rPr lang="en-US" sz="3500"/>
              <a:t>Why is a research question important?</a:t>
            </a:r>
          </a:p>
        </p:txBody>
      </p:sp>
      <p:sp>
        <p:nvSpPr>
          <p:cNvPr id="25" name="Rectangle 13">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15">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512994"/>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628650" y="1802894"/>
            <a:ext cx="7879842" cy="687583"/>
          </a:xfrm>
        </p:spPr>
        <p:txBody>
          <a:bodyPr>
            <a:normAutofit/>
          </a:bodyPr>
          <a:lstStyle/>
          <a:p>
            <a:pPr marL="226314" indent="-226314" defTabSz="905256">
              <a:spcBef>
                <a:spcPts val="990"/>
              </a:spcBef>
            </a:pPr>
            <a:r>
              <a:rPr lang="en-US" sz="1980" kern="1200">
                <a:solidFill>
                  <a:schemeClr val="tx1"/>
                </a:solidFill>
                <a:latin typeface="+mn-lt"/>
                <a:ea typeface="+mn-ea"/>
                <a:cs typeface="+mn-cs"/>
              </a:rPr>
              <a:t>A focused research question will determine what data is collected, how it is collected and how the data will be analysed</a:t>
            </a:r>
            <a:endParaRPr lang="en-US" sz="2000"/>
          </a:p>
        </p:txBody>
      </p:sp>
      <p:sp>
        <p:nvSpPr>
          <p:cNvPr id="4" name="TextBox 3"/>
          <p:cNvSpPr txBox="1"/>
          <p:nvPr/>
        </p:nvSpPr>
        <p:spPr>
          <a:xfrm>
            <a:off x="628650" y="2595408"/>
            <a:ext cx="7879842" cy="1086451"/>
          </a:xfrm>
          <a:prstGeom prst="rect">
            <a:avLst/>
          </a:prstGeom>
          <a:noFill/>
        </p:spPr>
        <p:txBody>
          <a:bodyPr wrap="square" rtlCol="0">
            <a:spAutoFit/>
          </a:bodyPr>
          <a:lstStyle/>
          <a:p>
            <a:pPr marL="212170" indent="-212170" defTabSz="452628">
              <a:spcAft>
                <a:spcPts val="600"/>
              </a:spcAft>
              <a:buFont typeface="Arial" charset="0"/>
              <a:buChar char="•"/>
            </a:pPr>
            <a:r>
              <a:rPr lang="en-US" sz="1980" kern="1200">
                <a:solidFill>
                  <a:schemeClr val="tx1"/>
                </a:solidFill>
                <a:latin typeface="+mn-lt"/>
                <a:ea typeface="+mn-ea"/>
                <a:cs typeface="+mn-cs"/>
              </a:rPr>
              <a:t>The majority of sections within your dissertation will ‘hang-off’ the research question</a:t>
            </a:r>
          </a:p>
          <a:p>
            <a:pPr>
              <a:spcAft>
                <a:spcPts val="600"/>
              </a:spcAft>
            </a:pPr>
            <a:endParaRPr lang="en-US" sz="2000"/>
          </a:p>
        </p:txBody>
      </p:sp>
      <p:sp>
        <p:nvSpPr>
          <p:cNvPr id="5" name="TextBox 4"/>
          <p:cNvSpPr txBox="1"/>
          <p:nvPr/>
        </p:nvSpPr>
        <p:spPr>
          <a:xfrm>
            <a:off x="628650" y="3325301"/>
            <a:ext cx="7582172" cy="2552324"/>
          </a:xfrm>
          <a:prstGeom prst="rect">
            <a:avLst/>
          </a:prstGeom>
          <a:noFill/>
        </p:spPr>
        <p:txBody>
          <a:bodyPr wrap="square" rtlCol="0">
            <a:spAutoFit/>
          </a:bodyPr>
          <a:lstStyle/>
          <a:p>
            <a:pPr marL="212170" indent="-212170" defTabSz="452628">
              <a:spcAft>
                <a:spcPts val="600"/>
              </a:spcAft>
              <a:buFont typeface="Arial" charset="0"/>
              <a:buChar char="•"/>
            </a:pPr>
            <a:r>
              <a:rPr lang="en-US" sz="1980" kern="1200" dirty="0">
                <a:solidFill>
                  <a:schemeClr val="tx1"/>
                </a:solidFill>
                <a:latin typeface="+mn-lt"/>
                <a:ea typeface="+mn-ea"/>
                <a:cs typeface="+mn-cs"/>
              </a:rPr>
              <a:t>If it is too vague or broad then this will cause problems with what information you gather e.g. </a:t>
            </a:r>
            <a:r>
              <a:rPr lang="en-US" sz="1980" i="1" kern="1200" dirty="0">
                <a:solidFill>
                  <a:schemeClr val="tx1"/>
                </a:solidFill>
                <a:latin typeface="+mn-lt"/>
                <a:ea typeface="+mn-ea"/>
                <a:cs typeface="+mn-cs"/>
              </a:rPr>
              <a:t>How does the internet influence shopping?</a:t>
            </a:r>
          </a:p>
          <a:p>
            <a:pPr marL="212170" indent="-212170" defTabSz="452628">
              <a:spcAft>
                <a:spcPts val="600"/>
              </a:spcAft>
              <a:buFont typeface="Arial" charset="0"/>
              <a:buChar char="•"/>
            </a:pPr>
            <a:endParaRPr lang="en-US" sz="1980" i="1" kern="1200" dirty="0">
              <a:solidFill>
                <a:schemeClr val="tx1"/>
              </a:solidFill>
              <a:latin typeface="+mn-lt"/>
              <a:ea typeface="+mn-ea"/>
              <a:cs typeface="+mn-cs"/>
            </a:endParaRPr>
          </a:p>
          <a:p>
            <a:pPr marL="212170" indent="-212170" defTabSz="452628">
              <a:spcAft>
                <a:spcPts val="600"/>
              </a:spcAft>
              <a:buFont typeface="Arial" charset="0"/>
              <a:buChar char="•"/>
            </a:pPr>
            <a:r>
              <a:rPr lang="en-US" sz="1980" kern="1200" dirty="0">
                <a:solidFill>
                  <a:schemeClr val="tx1"/>
                </a:solidFill>
                <a:latin typeface="+mn-lt"/>
                <a:ea typeface="+mn-ea"/>
                <a:cs typeface="+mn-cs"/>
              </a:rPr>
              <a:t>If it too limiting, then the focus is the research can be too narrow and limit your work e.g. </a:t>
            </a:r>
            <a:r>
              <a:rPr lang="en-US" sz="1980" i="1" kern="1200" dirty="0">
                <a:solidFill>
                  <a:schemeClr val="tx1"/>
                </a:solidFill>
                <a:latin typeface="+mn-lt"/>
                <a:ea typeface="+mn-ea"/>
                <a:cs typeface="+mn-cs"/>
              </a:rPr>
              <a:t>Why does the Adidas store in Swansea hold sales in January and August?</a:t>
            </a:r>
          </a:p>
          <a:p>
            <a:pPr>
              <a:spcAft>
                <a:spcPts val="600"/>
              </a:spcAft>
            </a:pPr>
            <a:endParaRPr lang="en-US" sz="2000" dirty="0"/>
          </a:p>
        </p:txBody>
      </p:sp>
      <p:sp>
        <p:nvSpPr>
          <p:cNvPr id="7" name="Footer Placeholder 6"/>
          <p:cNvSpPr>
            <a:spLocks noGrp="1"/>
          </p:cNvSpPr>
          <p:nvPr>
            <p:ph type="ftr" sz="quarter" idx="11"/>
          </p:nvPr>
        </p:nvSpPr>
        <p:spPr>
          <a:xfrm>
            <a:off x="628650" y="5877625"/>
            <a:ext cx="1670905" cy="329625"/>
          </a:xfrm>
        </p:spPr>
        <p:txBody>
          <a:bodyPr/>
          <a:lstStyle/>
          <a:p>
            <a:pPr defTabSz="452628">
              <a:spcAft>
                <a:spcPts val="600"/>
              </a:spcAft>
            </a:pPr>
            <a:r>
              <a:rPr lang="en-US" sz="1188" kern="1200">
                <a:solidFill>
                  <a:schemeClr val="tx1">
                    <a:tint val="75000"/>
                  </a:schemeClr>
                </a:solidFill>
                <a:latin typeface="+mn-lt"/>
                <a:ea typeface="+mn-ea"/>
                <a:cs typeface="+mn-cs"/>
              </a:rPr>
              <a:t>©Sian Roderick</a:t>
            </a:r>
            <a:endParaRPr lang="en-US"/>
          </a:p>
        </p:txBody>
      </p:sp>
    </p:spTree>
    <p:extLst>
      <p:ext uri="{BB962C8B-B14F-4D97-AF65-F5344CB8AC3E}">
        <p14:creationId xmlns:p14="http://schemas.microsoft.com/office/powerpoint/2010/main" val="3509825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29000" y="601744"/>
            <a:ext cx="5086350" cy="1338696"/>
          </a:xfrm>
        </p:spPr>
        <p:txBody>
          <a:bodyPr>
            <a:normAutofit/>
          </a:bodyPr>
          <a:lstStyle/>
          <a:p>
            <a:r>
              <a:rPr lang="en-GB"/>
              <a:t>What is a Good Research Topic?</a:t>
            </a:r>
          </a:p>
        </p:txBody>
      </p:sp>
      <p:pic>
        <p:nvPicPr>
          <p:cNvPr id="18" name="Picture 17" descr="Close up of beakers with solutions on a shelf in a lab">
            <a:extLst>
              <a:ext uri="{FF2B5EF4-FFF2-40B4-BE49-F238E27FC236}">
                <a16:creationId xmlns:a16="http://schemas.microsoft.com/office/drawing/2014/main" id="{2BE82EAF-A051-3F62-0A82-D4C1DAA0AEF7}"/>
              </a:ext>
            </a:extLst>
          </p:cNvPr>
          <p:cNvPicPr>
            <a:picLocks noChangeAspect="1"/>
          </p:cNvPicPr>
          <p:nvPr/>
        </p:nvPicPr>
        <p:blipFill rotWithShape="1">
          <a:blip r:embed="rId2"/>
          <a:srcRect l="11744" r="60846"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3429000" y="2201958"/>
            <a:ext cx="5086350" cy="3900730"/>
          </a:xfrm>
        </p:spPr>
        <p:txBody>
          <a:bodyPr vert="horz" lIns="91440" tIns="45720" rIns="91440" bIns="45720" rtlCol="0" anchor="t">
            <a:normAutofit/>
          </a:bodyPr>
          <a:lstStyle/>
          <a:p>
            <a:r>
              <a:rPr lang="en-GB" sz="1700"/>
              <a:t>Is the topic something you are really interested in?</a:t>
            </a:r>
            <a:endParaRPr lang="en-US" sz="1700"/>
          </a:p>
          <a:p>
            <a:r>
              <a:rPr lang="en-GB" sz="1700">
                <a:ea typeface="+mn-lt"/>
                <a:cs typeface="+mn-lt"/>
              </a:rPr>
              <a:t>Are you able to state your research question(s) and objectives clearly?</a:t>
            </a:r>
          </a:p>
          <a:p>
            <a:r>
              <a:rPr lang="en-GB" sz="1700">
                <a:ea typeface="+mn-lt"/>
                <a:cs typeface="+mn-lt"/>
              </a:rPr>
              <a:t>Is the research topic achievable within the available time?</a:t>
            </a:r>
            <a:endParaRPr lang="en-GB" sz="1700">
              <a:cs typeface="Calibri"/>
            </a:endParaRPr>
          </a:p>
          <a:p>
            <a:r>
              <a:rPr lang="en-GB" sz="1700"/>
              <a:t>Does your research topic contain issues that have a clear link to theory?</a:t>
            </a:r>
            <a:endParaRPr lang="en-GB" sz="1700">
              <a:cs typeface="Calibri"/>
            </a:endParaRPr>
          </a:p>
          <a:p>
            <a:r>
              <a:rPr lang="en-GB" sz="1700">
                <a:ea typeface="+mn-lt"/>
                <a:cs typeface="+mn-lt"/>
              </a:rPr>
              <a:t>Are you reasonably certain of being able to gain access to data you are likely to require for this topic?</a:t>
            </a:r>
            <a:endParaRPr lang="en-US" sz="1700">
              <a:ea typeface="+mn-lt"/>
              <a:cs typeface="+mn-lt"/>
            </a:endParaRPr>
          </a:p>
          <a:p>
            <a:r>
              <a:rPr lang="en-GB" sz="1700">
                <a:ea typeface="+mn-lt"/>
                <a:cs typeface="+mn-lt"/>
              </a:rPr>
              <a:t>Do you have, or can you develop within the project time frame, the necessary research skills to undertake the topic?</a:t>
            </a:r>
            <a:endParaRPr lang="en-GB" sz="1700"/>
          </a:p>
        </p:txBody>
      </p:sp>
    </p:spTree>
    <p:extLst>
      <p:ext uri="{BB962C8B-B14F-4D97-AF65-F5344CB8AC3E}">
        <p14:creationId xmlns:p14="http://schemas.microsoft.com/office/powerpoint/2010/main" val="62732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Generating Research Ideas </a:t>
            </a:r>
          </a:p>
        </p:txBody>
      </p:sp>
      <p:pic>
        <p:nvPicPr>
          <p:cNvPr id="4" name="Content Placeholder 3" descr="Picture1.png"/>
          <p:cNvPicPr>
            <a:picLocks noGrp="1" noChangeAspect="1"/>
          </p:cNvPicPr>
          <p:nvPr>
            <p:ph idx="1"/>
          </p:nvPr>
        </p:nvPicPr>
        <p:blipFill>
          <a:blip r:embed="rId2" cstate="print"/>
          <a:stretch>
            <a:fillRect/>
          </a:stretch>
        </p:blipFill>
        <p:spPr>
          <a:xfrm>
            <a:off x="3582987" y="2048386"/>
            <a:ext cx="5085525" cy="2758898"/>
          </a:xfrm>
          <a:prstGeom prst="rect">
            <a:avLst/>
          </a:prstGeom>
        </p:spPr>
      </p:pic>
    </p:spTree>
    <p:extLst>
      <p:ext uri="{BB962C8B-B14F-4D97-AF65-F5344CB8AC3E}">
        <p14:creationId xmlns:p14="http://schemas.microsoft.com/office/powerpoint/2010/main" val="3616866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29000" y="601744"/>
            <a:ext cx="5086350" cy="1338696"/>
          </a:xfrm>
        </p:spPr>
        <p:txBody>
          <a:bodyPr>
            <a:normAutofit/>
          </a:bodyPr>
          <a:lstStyle/>
          <a:p>
            <a:r>
              <a:rPr lang="en-US"/>
              <a:t>Where to begin</a:t>
            </a:r>
          </a:p>
        </p:txBody>
      </p:sp>
      <p:pic>
        <p:nvPicPr>
          <p:cNvPr id="17" name="Picture 16" descr="Abstract blurred public library with bookshelves">
            <a:extLst>
              <a:ext uri="{FF2B5EF4-FFF2-40B4-BE49-F238E27FC236}">
                <a16:creationId xmlns:a16="http://schemas.microsoft.com/office/drawing/2014/main" id="{1C8A51C3-BBFF-69F2-C821-F2E7AE7E3226}"/>
              </a:ext>
            </a:extLst>
          </p:cNvPr>
          <p:cNvPicPr>
            <a:picLocks noChangeAspect="1"/>
          </p:cNvPicPr>
          <p:nvPr/>
        </p:nvPicPr>
        <p:blipFill rotWithShape="1">
          <a:blip r:embed="rId3"/>
          <a:srcRect l="25126" r="47465"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3429000" y="2201958"/>
            <a:ext cx="5086350" cy="3900730"/>
          </a:xfrm>
        </p:spPr>
        <p:txBody>
          <a:bodyPr anchor="t">
            <a:normAutofit/>
          </a:bodyPr>
          <a:lstStyle/>
          <a:p>
            <a:r>
              <a:rPr lang="en-US" sz="1700"/>
              <a:t>Research generally poses a question or problem</a:t>
            </a:r>
            <a:endParaRPr lang="en-US" sz="1700" i="1"/>
          </a:p>
          <a:p>
            <a:r>
              <a:rPr lang="en-US" sz="1700"/>
              <a:t>We start with a ‘rough’ draft of a research question e.g. </a:t>
            </a:r>
            <a:r>
              <a:rPr lang="en-US" sz="1700" i="1"/>
              <a:t>what influences online student engagement?</a:t>
            </a:r>
          </a:p>
          <a:p>
            <a:r>
              <a:rPr lang="en-US" sz="1700"/>
              <a:t>The next step is to review the literature on the subject e.g. we may search terms </a:t>
            </a:r>
            <a:r>
              <a:rPr lang="en-US" sz="1700" i="1"/>
              <a:t>‘online learning, e-learning, student participation, student engagement, student cohorts and interaction’ </a:t>
            </a:r>
            <a:r>
              <a:rPr lang="en-US" sz="1700"/>
              <a:t>etc. </a:t>
            </a:r>
          </a:p>
          <a:p>
            <a:r>
              <a:rPr lang="en-US" sz="1700"/>
              <a:t>As we start to refine the research question through our reading, we need to think about </a:t>
            </a:r>
          </a:p>
          <a:p>
            <a:pPr lvl="1"/>
            <a:r>
              <a:rPr lang="en-US" sz="1700" i="1"/>
              <a:t>What information do I need to answer my research question?</a:t>
            </a:r>
          </a:p>
          <a:p>
            <a:pPr lvl="1"/>
            <a:r>
              <a:rPr lang="en-US" sz="1700" i="1"/>
              <a:t>How will I collect this information?</a:t>
            </a:r>
          </a:p>
        </p:txBody>
      </p:sp>
      <p:sp>
        <p:nvSpPr>
          <p:cNvPr id="10"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US" sz="900"/>
              <a:t>©Sian Roderick</a:t>
            </a:r>
          </a:p>
        </p:txBody>
      </p:sp>
    </p:spTree>
    <p:extLst>
      <p:ext uri="{BB962C8B-B14F-4D97-AF65-F5344CB8AC3E}">
        <p14:creationId xmlns:p14="http://schemas.microsoft.com/office/powerpoint/2010/main" val="3328005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Framing your research</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765348565"/>
              </p:ext>
            </p:extLst>
          </p:nvPr>
        </p:nvGraphicFramePr>
        <p:xfrm>
          <a:off x="628650" y="1771666"/>
          <a:ext cx="8145492" cy="4353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Footer Placeholder 6"/>
          <p:cNvSpPr>
            <a:spLocks noGrp="1"/>
          </p:cNvSpPr>
          <p:nvPr>
            <p:ph type="ftr" sz="quarter" idx="11"/>
          </p:nvPr>
        </p:nvSpPr>
        <p:spPr>
          <a:xfrm>
            <a:off x="628650" y="6312150"/>
            <a:ext cx="1672359" cy="329912"/>
          </a:xfrm>
        </p:spPr>
        <p:txBody>
          <a:bodyPr/>
          <a:lstStyle/>
          <a:p>
            <a:r>
              <a:rPr lang="en-US"/>
              <a:t>©Sian Roderick</a:t>
            </a:r>
            <a:endParaRPr lang="en-US" dirty="0"/>
          </a:p>
        </p:txBody>
      </p:sp>
    </p:spTree>
    <p:extLst>
      <p:ext uri="{BB962C8B-B14F-4D97-AF65-F5344CB8AC3E}">
        <p14:creationId xmlns:p14="http://schemas.microsoft.com/office/powerpoint/2010/main" val="1890502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Western food arranged on table">
            <a:extLst>
              <a:ext uri="{FF2B5EF4-FFF2-40B4-BE49-F238E27FC236}">
                <a16:creationId xmlns:a16="http://schemas.microsoft.com/office/drawing/2014/main" id="{8E1790F2-4474-05EB-9304-AC5E9C5C1BA3}"/>
              </a:ext>
            </a:extLst>
          </p:cNvPr>
          <p:cNvPicPr>
            <a:picLocks noChangeAspect="1"/>
          </p:cNvPicPr>
          <p:nvPr/>
        </p:nvPicPr>
        <p:blipFill rotWithShape="1">
          <a:blip r:embed="rId2"/>
          <a:srcRect l="37118" r="32048" b="-1"/>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p:cNvSpPr>
            <a:spLocks noGrp="1"/>
          </p:cNvSpPr>
          <p:nvPr>
            <p:ph type="title"/>
          </p:nvPr>
        </p:nvSpPr>
        <p:spPr>
          <a:xfrm>
            <a:off x="852775" y="609600"/>
            <a:ext cx="5123391" cy="1322887"/>
          </a:xfrm>
        </p:spPr>
        <p:txBody>
          <a:bodyPr>
            <a:normAutofit/>
          </a:bodyPr>
          <a:lstStyle/>
          <a:p>
            <a:r>
              <a:rPr lang="en-US"/>
              <a:t>An Example</a:t>
            </a:r>
          </a:p>
        </p:txBody>
      </p:sp>
      <p:sp>
        <p:nvSpPr>
          <p:cNvPr id="3" name="Content Placeholder 2"/>
          <p:cNvSpPr>
            <a:spLocks noGrp="1"/>
          </p:cNvSpPr>
          <p:nvPr>
            <p:ph idx="1"/>
          </p:nvPr>
        </p:nvSpPr>
        <p:spPr>
          <a:xfrm>
            <a:off x="852776" y="2194102"/>
            <a:ext cx="4887162" cy="3908585"/>
          </a:xfrm>
        </p:spPr>
        <p:txBody>
          <a:bodyPr>
            <a:normAutofit/>
          </a:bodyPr>
          <a:lstStyle/>
          <a:p>
            <a:pPr marL="0" indent="0" defTabSz="685800">
              <a:spcBef>
                <a:spcPts val="0"/>
              </a:spcBef>
              <a:spcAft>
                <a:spcPts val="600"/>
              </a:spcAft>
              <a:buNone/>
            </a:pPr>
            <a:r>
              <a:rPr lang="en-US" sz="1300" b="1"/>
              <a:t>Research question </a:t>
            </a:r>
          </a:p>
          <a:p>
            <a:pPr marL="0" indent="0" defTabSz="685800">
              <a:spcBef>
                <a:spcPts val="0"/>
              </a:spcBef>
              <a:spcAft>
                <a:spcPts val="600"/>
              </a:spcAft>
              <a:buNone/>
            </a:pPr>
            <a:r>
              <a:rPr lang="en-US" sz="1300"/>
              <a:t>What is the impact on brand image when fast food outlets launch vegan options?</a:t>
            </a:r>
          </a:p>
          <a:p>
            <a:pPr marL="0" indent="0" defTabSz="685800">
              <a:spcBef>
                <a:spcPts val="0"/>
              </a:spcBef>
              <a:spcAft>
                <a:spcPts val="600"/>
              </a:spcAft>
              <a:buNone/>
            </a:pPr>
            <a:endParaRPr lang="en-US" sz="1300"/>
          </a:p>
          <a:p>
            <a:pPr marL="0" indent="0" defTabSz="685800">
              <a:spcBef>
                <a:spcPts val="0"/>
              </a:spcBef>
              <a:spcAft>
                <a:spcPts val="600"/>
              </a:spcAft>
              <a:buNone/>
            </a:pPr>
            <a:r>
              <a:rPr lang="en-US" sz="1300" b="1"/>
              <a:t>Research Aim </a:t>
            </a:r>
          </a:p>
          <a:p>
            <a:pPr marL="0" indent="0" defTabSz="685800">
              <a:spcBef>
                <a:spcPts val="0"/>
              </a:spcBef>
              <a:spcAft>
                <a:spcPts val="600"/>
              </a:spcAft>
              <a:buNone/>
            </a:pPr>
            <a:r>
              <a:rPr lang="en-US" sz="1300"/>
              <a:t>To evaluate the impact of vegan menu options on the brand image of three UK fast food chains</a:t>
            </a:r>
          </a:p>
          <a:p>
            <a:pPr marL="0" indent="0" defTabSz="685800">
              <a:spcBef>
                <a:spcPts val="0"/>
              </a:spcBef>
              <a:spcAft>
                <a:spcPts val="600"/>
              </a:spcAft>
              <a:buNone/>
            </a:pPr>
            <a:endParaRPr lang="en-US" sz="1300" b="1"/>
          </a:p>
          <a:p>
            <a:pPr marL="0" indent="0" defTabSz="685800">
              <a:spcBef>
                <a:spcPts val="0"/>
              </a:spcBef>
              <a:spcAft>
                <a:spcPts val="600"/>
              </a:spcAft>
              <a:buNone/>
            </a:pPr>
            <a:r>
              <a:rPr lang="en-US" sz="1300" b="1"/>
              <a:t>Research Objectives</a:t>
            </a:r>
          </a:p>
          <a:p>
            <a:pPr marL="0" indent="0" defTabSz="685800">
              <a:spcBef>
                <a:spcPts val="0"/>
              </a:spcBef>
              <a:spcAft>
                <a:spcPts val="600"/>
              </a:spcAft>
              <a:buNone/>
            </a:pPr>
            <a:r>
              <a:rPr lang="en-US" sz="1300" b="1"/>
              <a:t>RO1. </a:t>
            </a:r>
            <a:r>
              <a:rPr lang="en-US" sz="1300"/>
              <a:t>To examine the emergence of vegan food in fast food environments</a:t>
            </a:r>
          </a:p>
          <a:p>
            <a:pPr marL="0" indent="0" defTabSz="685800">
              <a:spcBef>
                <a:spcPts val="0"/>
              </a:spcBef>
              <a:spcAft>
                <a:spcPts val="600"/>
              </a:spcAft>
              <a:buNone/>
            </a:pPr>
            <a:r>
              <a:rPr lang="en-US" sz="1300" b="1"/>
              <a:t>RO2. </a:t>
            </a:r>
            <a:r>
              <a:rPr lang="en-US" sz="1300"/>
              <a:t>To determine key factors that influence consumer decision-making in fast food environments </a:t>
            </a:r>
          </a:p>
          <a:p>
            <a:pPr marL="0" indent="0" defTabSz="685800">
              <a:spcBef>
                <a:spcPts val="0"/>
              </a:spcBef>
              <a:spcAft>
                <a:spcPts val="600"/>
              </a:spcAft>
              <a:buNone/>
            </a:pPr>
            <a:r>
              <a:rPr lang="en-US" sz="1300" b="1"/>
              <a:t>RO3. </a:t>
            </a:r>
            <a:r>
              <a:rPr lang="en-US" sz="1300"/>
              <a:t>To measure the impact of vegan fast food options on brand image of KFC, McDonalds and Burger King</a:t>
            </a:r>
          </a:p>
          <a:p>
            <a:pPr marL="0" indent="0" defTabSz="685800">
              <a:spcBef>
                <a:spcPts val="0"/>
              </a:spcBef>
              <a:spcAft>
                <a:spcPts val="600"/>
              </a:spcAft>
              <a:buNone/>
            </a:pPr>
            <a:r>
              <a:rPr lang="en-US" sz="1300" b="1"/>
              <a:t>RO4. </a:t>
            </a:r>
            <a:r>
              <a:rPr lang="en-US" sz="1300"/>
              <a:t>To develop a set of evidence-based recommendations for the effective launch of new vegan products in fast food chains. </a:t>
            </a:r>
          </a:p>
        </p:txBody>
      </p:sp>
      <p:sp>
        <p:nvSpPr>
          <p:cNvPr id="10"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US" sz="900">
                <a:solidFill>
                  <a:schemeClr val="tx1">
                    <a:lumMod val="50000"/>
                    <a:lumOff val="50000"/>
                  </a:schemeClr>
                </a:solidFill>
              </a:rPr>
              <a:t>©Sian Roderick</a:t>
            </a:r>
          </a:p>
        </p:txBody>
      </p:sp>
    </p:spTree>
    <p:extLst>
      <p:ext uri="{BB962C8B-B14F-4D97-AF65-F5344CB8AC3E}">
        <p14:creationId xmlns:p14="http://schemas.microsoft.com/office/powerpoint/2010/main" val="2326343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r>
              <a:rPr lang="en-GB" sz="4700" dirty="0"/>
              <a:t>Turning Ideas to Aims</a:t>
            </a:r>
          </a:p>
        </p:txBody>
      </p:sp>
      <p:pic>
        <p:nvPicPr>
          <p:cNvPr id="18" name="Picture 17" descr="Many question marks on black background">
            <a:extLst>
              <a:ext uri="{FF2B5EF4-FFF2-40B4-BE49-F238E27FC236}">
                <a16:creationId xmlns:a16="http://schemas.microsoft.com/office/drawing/2014/main" id="{772B7283-83AB-8D4B-F878-3354CB09E8FC}"/>
              </a:ext>
            </a:extLst>
          </p:cNvPr>
          <p:cNvPicPr>
            <a:picLocks noChangeAspect="1"/>
          </p:cNvPicPr>
          <p:nvPr/>
        </p:nvPicPr>
        <p:blipFill rotWithShape="1">
          <a:blip r:embed="rId2"/>
          <a:srcRect l="65633" r="3299" b="2"/>
          <a:stretch/>
        </p:blipFill>
        <p:spPr>
          <a:xfrm>
            <a:off x="20" y="10"/>
            <a:ext cx="2080707"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407299" y="2706624"/>
            <a:ext cx="6254356" cy="3909152"/>
          </a:xfrm>
        </p:spPr>
        <p:txBody>
          <a:bodyPr vert="horz" lIns="91440" tIns="45720" rIns="91440" bIns="45720" rtlCol="0">
            <a:normAutofit/>
          </a:bodyPr>
          <a:lstStyle/>
          <a:p>
            <a:r>
              <a:rPr lang="en-GB" sz="1800" dirty="0"/>
              <a:t>Writing ‘appropriate’ research questions from broad topic ideas is as important as the formulation of topic</a:t>
            </a:r>
          </a:p>
          <a:p>
            <a:r>
              <a:rPr lang="en-GB" sz="1800" dirty="0"/>
              <a:t>Try not to ask questions that do not generate ‘new’ insights </a:t>
            </a:r>
          </a:p>
          <a:p>
            <a:r>
              <a:rPr lang="en-GB" sz="1800" dirty="0"/>
              <a:t>Start with one general research question</a:t>
            </a:r>
            <a:endParaRPr lang="en-GB" sz="1800" dirty="0">
              <a:cs typeface="Calibri" panose="020F0502020204030204"/>
            </a:endParaRPr>
          </a:p>
          <a:p>
            <a:pPr lvl="1"/>
            <a:r>
              <a:rPr lang="en-GB" sz="1800" dirty="0"/>
              <a:t>This  will lead to more specific/detailed questions often known as objectives </a:t>
            </a:r>
            <a:endParaRPr lang="en-GB" sz="1800" dirty="0">
              <a:cs typeface="Calibri" panose="020F0502020204030204"/>
            </a:endParaRPr>
          </a:p>
          <a:p>
            <a:r>
              <a:rPr lang="en-GB" sz="1800" dirty="0"/>
              <a:t>Objectives are evidence of a clear direction and purpose </a:t>
            </a:r>
          </a:p>
          <a:p>
            <a:r>
              <a:rPr lang="en-GB" sz="1800" dirty="0"/>
              <a:t>Objectives make clear that the research has a specific tasks</a:t>
            </a:r>
          </a:p>
          <a:p>
            <a:r>
              <a:rPr lang="en-GB" sz="1800" dirty="0">
                <a:cs typeface="Calibri"/>
              </a:rPr>
              <a:t>They help to provide the structure for the whole project</a:t>
            </a:r>
          </a:p>
          <a:p>
            <a:r>
              <a:rPr lang="en-GB" sz="1800" dirty="0">
                <a:cs typeface="Calibri"/>
              </a:rPr>
              <a:t>This can stop the study going in the wrong direction</a:t>
            </a:r>
            <a:endParaRPr lang="en-GB" sz="1300" dirty="0">
              <a:cs typeface="Calibri"/>
            </a:endParaRPr>
          </a:p>
        </p:txBody>
      </p:sp>
    </p:spTree>
    <p:extLst>
      <p:ext uri="{BB962C8B-B14F-4D97-AF65-F5344CB8AC3E}">
        <p14:creationId xmlns:p14="http://schemas.microsoft.com/office/powerpoint/2010/main" val="134782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2BC18-A87B-074D-9D3D-706B48BA20B6}"/>
              </a:ext>
            </a:extLst>
          </p:cNvPr>
          <p:cNvSpPr>
            <a:spLocks noGrp="1"/>
          </p:cNvSpPr>
          <p:nvPr>
            <p:ph type="title"/>
          </p:nvPr>
        </p:nvSpPr>
        <p:spPr/>
        <p:txBody>
          <a:bodyPr/>
          <a:lstStyle/>
          <a:p>
            <a:r>
              <a:rPr lang="en-US"/>
              <a:t>Good Research Questions?</a:t>
            </a:r>
            <a:endParaRPr lang="en-US" dirty="0"/>
          </a:p>
        </p:txBody>
      </p:sp>
      <p:sp>
        <p:nvSpPr>
          <p:cNvPr id="3" name="Content Placeholder 2">
            <a:extLst>
              <a:ext uri="{FF2B5EF4-FFF2-40B4-BE49-F238E27FC236}">
                <a16:creationId xmlns:a16="http://schemas.microsoft.com/office/drawing/2014/main" id="{0B0ADF6E-590E-EA41-A5F6-8567ABCC1C97}"/>
              </a:ext>
            </a:extLst>
          </p:cNvPr>
          <p:cNvSpPr>
            <a:spLocks noGrp="1"/>
          </p:cNvSpPr>
          <p:nvPr>
            <p:ph idx="1"/>
          </p:nvPr>
        </p:nvSpPr>
        <p:spPr>
          <a:xfrm>
            <a:off x="357717" y="1690688"/>
            <a:ext cx="6122105" cy="4552067"/>
          </a:xfrm>
        </p:spPr>
        <p:txBody>
          <a:bodyPr/>
          <a:lstStyle/>
          <a:p>
            <a:r>
              <a:rPr lang="en-US"/>
              <a:t>How do Chief Executives of major corporations develop strategy?</a:t>
            </a:r>
          </a:p>
          <a:p>
            <a:endParaRPr lang="en-US"/>
          </a:p>
          <a:p>
            <a:r>
              <a:rPr lang="en-US"/>
              <a:t>Study manufacturing in China</a:t>
            </a:r>
          </a:p>
          <a:p>
            <a:endParaRPr lang="en-US"/>
          </a:p>
          <a:p>
            <a:endParaRPr lang="en-US"/>
          </a:p>
          <a:p>
            <a:r>
              <a:rPr lang="en-US"/>
              <a:t>Examine how Digital Marketing develops competitive advantage </a:t>
            </a:r>
          </a:p>
          <a:p>
            <a:endParaRPr lang="en-US"/>
          </a:p>
          <a:p>
            <a:endParaRPr lang="en-US" dirty="0"/>
          </a:p>
        </p:txBody>
      </p:sp>
      <p:pic>
        <p:nvPicPr>
          <p:cNvPr id="5" name="Picture 4">
            <a:extLst>
              <a:ext uri="{FF2B5EF4-FFF2-40B4-BE49-F238E27FC236}">
                <a16:creationId xmlns:a16="http://schemas.microsoft.com/office/drawing/2014/main" id="{A278F51E-DFFA-E748-9226-77E204464759}"/>
              </a:ext>
            </a:extLst>
          </p:cNvPr>
          <p:cNvPicPr>
            <a:picLocks noChangeAspect="1"/>
          </p:cNvPicPr>
          <p:nvPr/>
        </p:nvPicPr>
        <p:blipFill>
          <a:blip r:embed="rId2"/>
          <a:stretch>
            <a:fillRect/>
          </a:stretch>
        </p:blipFill>
        <p:spPr>
          <a:xfrm>
            <a:off x="6639856" y="1805650"/>
            <a:ext cx="734860" cy="793649"/>
          </a:xfrm>
          <a:prstGeom prst="rect">
            <a:avLst/>
          </a:prstGeom>
        </p:spPr>
      </p:pic>
      <p:pic>
        <p:nvPicPr>
          <p:cNvPr id="6" name="Picture 5">
            <a:extLst>
              <a:ext uri="{FF2B5EF4-FFF2-40B4-BE49-F238E27FC236}">
                <a16:creationId xmlns:a16="http://schemas.microsoft.com/office/drawing/2014/main" id="{95DBA379-86BF-8746-9225-864978D7D727}"/>
              </a:ext>
            </a:extLst>
          </p:cNvPr>
          <p:cNvPicPr>
            <a:picLocks noChangeAspect="1"/>
          </p:cNvPicPr>
          <p:nvPr/>
        </p:nvPicPr>
        <p:blipFill>
          <a:blip r:embed="rId2"/>
          <a:stretch>
            <a:fillRect/>
          </a:stretch>
        </p:blipFill>
        <p:spPr>
          <a:xfrm>
            <a:off x="6639856" y="3173072"/>
            <a:ext cx="734860" cy="793649"/>
          </a:xfrm>
          <a:prstGeom prst="rect">
            <a:avLst/>
          </a:prstGeom>
        </p:spPr>
      </p:pic>
      <p:pic>
        <p:nvPicPr>
          <p:cNvPr id="8" name="Picture 7">
            <a:extLst>
              <a:ext uri="{FF2B5EF4-FFF2-40B4-BE49-F238E27FC236}">
                <a16:creationId xmlns:a16="http://schemas.microsoft.com/office/drawing/2014/main" id="{15C0B74B-2EB6-5045-AA52-0C29E5F8984E}"/>
              </a:ext>
            </a:extLst>
          </p:cNvPr>
          <p:cNvPicPr>
            <a:picLocks noChangeAspect="1"/>
          </p:cNvPicPr>
          <p:nvPr/>
        </p:nvPicPr>
        <p:blipFill>
          <a:blip r:embed="rId3"/>
          <a:stretch>
            <a:fillRect/>
          </a:stretch>
        </p:blipFill>
        <p:spPr>
          <a:xfrm>
            <a:off x="6639857" y="4683107"/>
            <a:ext cx="734860" cy="722270"/>
          </a:xfrm>
          <a:prstGeom prst="rect">
            <a:avLst/>
          </a:prstGeom>
        </p:spPr>
      </p:pic>
    </p:spTree>
    <p:extLst>
      <p:ext uri="{BB962C8B-B14F-4D97-AF65-F5344CB8AC3E}">
        <p14:creationId xmlns:p14="http://schemas.microsoft.com/office/powerpoint/2010/main" val="1208264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6070" name="Rectangle 386055">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6071" name="Rectangle 386057">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6072" name="Rectangle 386059">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6050" name="Rectangle 2"/>
          <p:cNvSpPr>
            <a:spLocks noGrp="1" noChangeArrowheads="1"/>
          </p:cNvSpPr>
          <p:nvPr>
            <p:ph type="title"/>
          </p:nvPr>
        </p:nvSpPr>
        <p:spPr>
          <a:xfrm>
            <a:off x="836676" y="548640"/>
            <a:ext cx="7626096" cy="1179576"/>
          </a:xfrm>
        </p:spPr>
        <p:txBody>
          <a:bodyPr>
            <a:normAutofit/>
          </a:bodyPr>
          <a:lstStyle/>
          <a:p>
            <a:r>
              <a:rPr lang="en-GB" altLang="en-US" sz="3500"/>
              <a:t>Summary – What makes a Good Project </a:t>
            </a:r>
            <a:endParaRPr lang="en-GB" altLang="en-US" sz="3500">
              <a:cs typeface="Calibri Light" panose="020F0302020204030204"/>
            </a:endParaRPr>
          </a:p>
        </p:txBody>
      </p:sp>
      <p:sp>
        <p:nvSpPr>
          <p:cNvPr id="386073" name="Rectangle 386061">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6051" name="Rectangle 3"/>
          <p:cNvSpPr>
            <a:spLocks noGrp="1" noChangeArrowheads="1"/>
          </p:cNvSpPr>
          <p:nvPr>
            <p:ph idx="1"/>
          </p:nvPr>
        </p:nvSpPr>
        <p:spPr>
          <a:xfrm>
            <a:off x="836676" y="2481943"/>
            <a:ext cx="7626096" cy="3695020"/>
          </a:xfrm>
        </p:spPr>
        <p:txBody>
          <a:bodyPr vert="horz" lIns="91440" tIns="45720" rIns="91440" bIns="45720" rtlCol="0">
            <a:normAutofit/>
          </a:bodyPr>
          <a:lstStyle/>
          <a:p>
            <a:pPr marL="0" indent="0">
              <a:buNone/>
            </a:pPr>
            <a:r>
              <a:rPr lang="en-GB" altLang="en-US" sz="1600"/>
              <a:t>The following list provides a summary of the attributes of a good research project: </a:t>
            </a:r>
            <a:endParaRPr lang="en-US" sz="1600"/>
          </a:p>
          <a:p>
            <a:r>
              <a:rPr lang="en-GB" altLang="en-US" sz="1600"/>
              <a:t>Careful selection of relevant problem(s) or issue(s).</a:t>
            </a:r>
          </a:p>
          <a:p>
            <a:r>
              <a:rPr lang="en-GB" altLang="en-US" sz="1600"/>
              <a:t>A clear definition of the problem(s)/issue(s) to be investigated.</a:t>
            </a:r>
          </a:p>
          <a:p>
            <a:r>
              <a:rPr lang="en-GB" altLang="en-US" sz="1600"/>
              <a:t>A clear statement of aims — the research question should be specific and achievable.</a:t>
            </a:r>
          </a:p>
          <a:p>
            <a:r>
              <a:rPr lang="en-GB" altLang="en-US" sz="1600"/>
              <a:t>An appropriate literature review.</a:t>
            </a:r>
          </a:p>
          <a:p>
            <a:r>
              <a:rPr lang="en-GB" altLang="en-US" sz="1600"/>
              <a:t>An appropriate research design for investigating the specified area of enquiry; it should include an awareness of alternative approaches and a defence of the chosen methods.</a:t>
            </a:r>
          </a:p>
          <a:p>
            <a:r>
              <a:rPr lang="en-GB" altLang="en-US" sz="1600"/>
              <a:t>A consistent and careful implementation of the chosen method.</a:t>
            </a:r>
          </a:p>
          <a:p>
            <a:r>
              <a:rPr lang="en-GB" altLang="en-US" sz="1600"/>
              <a:t>Where applicable, selection of an unbiased and adequately extensive sample and an awareness of how sample size and selection will affect the drawing of conclusions.</a:t>
            </a:r>
          </a:p>
          <a:p>
            <a:r>
              <a:rPr lang="en-GB" altLang="en-US" sz="1600"/>
              <a:t>A systematic analysis of the collected data.</a:t>
            </a:r>
          </a:p>
          <a:p>
            <a:endParaRPr lang="en-GB" altLang="en-US" sz="1600" dirty="0"/>
          </a:p>
        </p:txBody>
      </p:sp>
    </p:spTree>
    <p:extLst>
      <p:ext uri="{BB962C8B-B14F-4D97-AF65-F5344CB8AC3E}">
        <p14:creationId xmlns:p14="http://schemas.microsoft.com/office/powerpoint/2010/main" val="3980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7084" name="Rectangle 387083">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7086" name="Rectangle 387085">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7088" name="Rectangle 387087">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2">
            <a:extLst>
              <a:ext uri="{FF2B5EF4-FFF2-40B4-BE49-F238E27FC236}">
                <a16:creationId xmlns:a16="http://schemas.microsoft.com/office/drawing/2014/main" id="{61FAA4BC-0357-4E9C-A173-1C75FD6A4E72}"/>
              </a:ext>
            </a:extLst>
          </p:cNvPr>
          <p:cNvSpPr txBox="1">
            <a:spLocks noChangeArrowheads="1"/>
          </p:cNvSpPr>
          <p:nvPr/>
        </p:nvSpPr>
        <p:spPr>
          <a:xfrm>
            <a:off x="836676" y="548640"/>
            <a:ext cx="7626096" cy="117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500" kern="1200">
                <a:solidFill>
                  <a:schemeClr val="tx1"/>
                </a:solidFill>
                <a:latin typeface="+mj-lt"/>
                <a:ea typeface="+mj-ea"/>
                <a:cs typeface="+mj-cs"/>
              </a:rPr>
              <a:t>Summary – What makes a Good Project, cont.</a:t>
            </a:r>
          </a:p>
        </p:txBody>
      </p:sp>
      <p:sp>
        <p:nvSpPr>
          <p:cNvPr id="387090" name="Rectangle 387089">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87075" name="Rectangle 3"/>
          <p:cNvSpPr>
            <a:spLocks noGrp="1" noChangeArrowheads="1"/>
          </p:cNvSpPr>
          <p:nvPr>
            <p:ph idx="1"/>
          </p:nvPr>
        </p:nvSpPr>
        <p:spPr>
          <a:xfrm>
            <a:off x="836676" y="2481943"/>
            <a:ext cx="7626096" cy="3695020"/>
          </a:xfrm>
        </p:spPr>
        <p:txBody>
          <a:bodyPr vert="horz" lIns="91440" tIns="45720" rIns="91440" bIns="45720" rtlCol="0">
            <a:normAutofit/>
          </a:bodyPr>
          <a:lstStyle/>
          <a:p>
            <a:r>
              <a:rPr lang="en-US" altLang="en-US" sz="1600" dirty="0"/>
              <a:t>The drawing of relevant conclusions from the data analysis. Conclusions should be supported by the data; they should be compared and contrasted with the findings of previous studies and put into the context of the existing literature.</a:t>
            </a:r>
          </a:p>
          <a:p>
            <a:r>
              <a:rPr lang="en-US" altLang="en-US" sz="1600" dirty="0"/>
              <a:t>A demonstration that you have a good grasp and understanding of the relevant theory and have integrated it well into the report.</a:t>
            </a:r>
          </a:p>
          <a:p>
            <a:r>
              <a:rPr lang="en-US" altLang="en-US" sz="1600" dirty="0"/>
              <a:t>A demonstration of originality and initiative in pursuing the objectives of the study.</a:t>
            </a:r>
          </a:p>
          <a:p>
            <a:r>
              <a:rPr lang="en-US" altLang="en-US" sz="1600" dirty="0"/>
              <a:t>A set of recommendations which follow from the conclusions.</a:t>
            </a:r>
          </a:p>
          <a:p>
            <a:r>
              <a:rPr lang="en-US" altLang="en-US" sz="1600" dirty="0"/>
              <a:t>In terms of presentation, the report should:</a:t>
            </a:r>
          </a:p>
          <a:p>
            <a:pPr lvl="1"/>
            <a:r>
              <a:rPr lang="en-US" altLang="en-US" sz="1600" dirty="0"/>
              <a:t>have a consistent outline of the material and a logical flow of arguments;</a:t>
            </a:r>
          </a:p>
          <a:p>
            <a:pPr lvl="1"/>
            <a:r>
              <a:rPr lang="en-US" altLang="en-US" sz="1600" dirty="0"/>
              <a:t>contain or give references for all material and evidence supporting the conclusions; and</a:t>
            </a:r>
          </a:p>
          <a:p>
            <a:pPr lvl="1"/>
            <a:r>
              <a:rPr lang="en-US" altLang="en-US" sz="1600" dirty="0"/>
              <a:t>where appropriate, a collection of appendices.</a:t>
            </a:r>
          </a:p>
          <a:p>
            <a:endParaRPr lang="en-US" altLang="en-US" sz="1600" dirty="0"/>
          </a:p>
        </p:txBody>
      </p:sp>
    </p:spTree>
    <p:extLst>
      <p:ext uri="{BB962C8B-B14F-4D97-AF65-F5344CB8AC3E}">
        <p14:creationId xmlns:p14="http://schemas.microsoft.com/office/powerpoint/2010/main" val="4091695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2246</Words>
  <Application>Microsoft Office PowerPoint</Application>
  <PresentationFormat>On-screen Show (4:3)</PresentationFormat>
  <Paragraphs>158</Paragraphs>
  <Slides>12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Research Question</vt:lpstr>
      <vt:lpstr>The Research Topic</vt:lpstr>
      <vt:lpstr>Why is a research question important?</vt:lpstr>
      <vt:lpstr>What is a Good Research Topic?</vt:lpstr>
      <vt:lpstr>Generating Research Ideas </vt:lpstr>
      <vt:lpstr>Where to begin</vt:lpstr>
      <vt:lpstr>Framing your research</vt:lpstr>
      <vt:lpstr>An Example</vt:lpstr>
      <vt:lpstr>Turning Ideas to Aims</vt:lpstr>
      <vt:lpstr>Good Research Questions?</vt:lpstr>
      <vt:lpstr>Summary – What makes a Good Project </vt:lpstr>
      <vt:lpstr>PowerPoint Presentation</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Research Question</dc:title>
  <dc:creator>Davies Paul.G.</dc:creator>
  <cp:lastModifiedBy>Badir Miftah</cp:lastModifiedBy>
  <cp:revision>8</cp:revision>
  <dcterms:created xsi:type="dcterms:W3CDTF">2021-01-21T18:36:32Z</dcterms:created>
  <dcterms:modified xsi:type="dcterms:W3CDTF">2023-05-04T23:28:58Z</dcterms:modified>
</cp:coreProperties>
</file>