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84" r:id="rId4"/>
  </p:sldMasterIdLst>
  <p:notesMasterIdLst>
    <p:notesMasterId r:id="rId18"/>
  </p:notesMasterIdLst>
  <p:sldIdLst>
    <p:sldId id="271" r:id="rId5"/>
    <p:sldId id="257" r:id="rId6"/>
    <p:sldId id="258" r:id="rId7"/>
    <p:sldId id="267" r:id="rId8"/>
    <p:sldId id="260" r:id="rId9"/>
    <p:sldId id="261" r:id="rId10"/>
    <p:sldId id="269" r:id="rId11"/>
    <p:sldId id="270" r:id="rId12"/>
    <p:sldId id="259" r:id="rId13"/>
    <p:sldId id="268" r:id="rId14"/>
    <p:sldId id="264" r:id="rId15"/>
    <p:sldId id="265" r:id="rId16"/>
    <p:sldId id="266" r:id="rId17"/>
  </p:sldIdLst>
  <p:sldSz cx="18288000" cy="10287000"/>
  <p:notesSz cx="6858000" cy="9144000"/>
  <p:embeddedFontLst>
    <p:embeddedFont>
      <p:font typeface="Anton" pitchFamily="2" charset="0"/>
      <p:regular r:id="rId19"/>
    </p:embeddedFont>
    <p:embeddedFont>
      <p:font typeface="Canva Sans" panose="020B0604020202020204" charset="0"/>
      <p:regular r:id="rId20"/>
    </p:embeddedFont>
    <p:embeddedFont>
      <p:font typeface="Corbel" panose="020B0503020204020204" pitchFamily="34" charset="0"/>
      <p:regular r:id="rId21"/>
      <p:bold r:id="rId22"/>
      <p:italic r:id="rId23"/>
      <p:boldItalic r:id="rId2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C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CDA4C0-611B-4B6E-A618-C7B9345235B8}" v="23" dt="2026-03-06T22:22:50.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0458" autoAdjust="0"/>
  </p:normalViewPr>
  <p:slideViewPr>
    <p:cSldViewPr>
      <p:cViewPr varScale="1">
        <p:scale>
          <a:sx n="36" d="100"/>
          <a:sy n="36" d="100"/>
        </p:scale>
        <p:origin x="1140" y="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3.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font" Target="fonts/font2.fntdata"/><Relationship Id="rId29"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font" Target="fonts/font6.fntdata"/><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5.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1.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4.fntdata"/><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0275C3-ED27-495D-999A-0AE4CF873788}" type="datetimeFigureOut">
              <a:rPr lang="en-IN" smtClean="0"/>
              <a:t>06-03-2026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533F4F-4CD6-4905-BDED-49C4523C53A2}" type="slidenum">
              <a:rPr lang="en-IN" smtClean="0"/>
              <a:t>‹#›</a:t>
            </a:fld>
            <a:endParaRPr lang="en-IN"/>
          </a:p>
        </p:txBody>
      </p:sp>
    </p:spTree>
    <p:extLst>
      <p:ext uri="{BB962C8B-B14F-4D97-AF65-F5344CB8AC3E}">
        <p14:creationId xmlns:p14="http://schemas.microsoft.com/office/powerpoint/2010/main" val="17400062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33F4F-4CD6-4905-BDED-49C4523C53A2}" type="slidenum">
              <a:rPr lang="en-IN" smtClean="0"/>
              <a:t>1</a:t>
            </a:fld>
            <a:endParaRPr lang="en-IN"/>
          </a:p>
        </p:txBody>
      </p:sp>
    </p:spTree>
    <p:extLst>
      <p:ext uri="{BB962C8B-B14F-4D97-AF65-F5344CB8AC3E}">
        <p14:creationId xmlns:p14="http://schemas.microsoft.com/office/powerpoint/2010/main" val="19251396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2</a:t>
            </a:fld>
            <a:endParaRPr lang="en-IN"/>
          </a:p>
        </p:txBody>
      </p:sp>
    </p:spTree>
    <p:extLst>
      <p:ext uri="{BB962C8B-B14F-4D97-AF65-F5344CB8AC3E}">
        <p14:creationId xmlns:p14="http://schemas.microsoft.com/office/powerpoint/2010/main" val="31773629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3</a:t>
            </a:fld>
            <a:endParaRPr lang="en-IN"/>
          </a:p>
        </p:txBody>
      </p:sp>
    </p:spTree>
    <p:extLst>
      <p:ext uri="{BB962C8B-B14F-4D97-AF65-F5344CB8AC3E}">
        <p14:creationId xmlns:p14="http://schemas.microsoft.com/office/powerpoint/2010/main" val="1713008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EE2D2C-C552-885D-34CB-8DC0E4ED6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595E15-8D4E-A5D4-4821-8B1630517CA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FE2911-09ED-9220-4195-7A016F23745F}"/>
              </a:ext>
            </a:extLst>
          </p:cNvPr>
          <p:cNvSpPr>
            <a:spLocks noGrp="1"/>
          </p:cNvSpPr>
          <p:nvPr>
            <p:ph type="body" idx="1"/>
          </p:nvPr>
        </p:nvSpPr>
        <p:spPr/>
        <p:txBody>
          <a:bodyPr/>
          <a:lstStyle/>
          <a:p>
            <a:pPr algn="just"/>
            <a:endParaRPr lang="en-IN" dirty="0"/>
          </a:p>
        </p:txBody>
      </p:sp>
      <p:sp>
        <p:nvSpPr>
          <p:cNvPr id="4" name="Slide Number Placeholder 3">
            <a:extLst>
              <a:ext uri="{FF2B5EF4-FFF2-40B4-BE49-F238E27FC236}">
                <a16:creationId xmlns:a16="http://schemas.microsoft.com/office/drawing/2014/main" id="{BF51089B-3248-A908-2581-BCC7EA67CE23}"/>
              </a:ext>
            </a:extLst>
          </p:cNvPr>
          <p:cNvSpPr>
            <a:spLocks noGrp="1"/>
          </p:cNvSpPr>
          <p:nvPr>
            <p:ph type="sldNum" sz="quarter" idx="5"/>
          </p:nvPr>
        </p:nvSpPr>
        <p:spPr/>
        <p:txBody>
          <a:bodyPr/>
          <a:lstStyle/>
          <a:p>
            <a:fld id="{63533F4F-4CD6-4905-BDED-49C4523C53A2}" type="slidenum">
              <a:rPr lang="en-IN" smtClean="0"/>
              <a:t>4</a:t>
            </a:fld>
            <a:endParaRPr lang="en-IN"/>
          </a:p>
        </p:txBody>
      </p:sp>
    </p:spTree>
    <p:extLst>
      <p:ext uri="{BB962C8B-B14F-4D97-AF65-F5344CB8AC3E}">
        <p14:creationId xmlns:p14="http://schemas.microsoft.com/office/powerpoint/2010/main" val="18928070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5</a:t>
            </a:fld>
            <a:endParaRPr lang="en-IN"/>
          </a:p>
        </p:txBody>
      </p:sp>
    </p:spTree>
    <p:extLst>
      <p:ext uri="{BB962C8B-B14F-4D97-AF65-F5344CB8AC3E}">
        <p14:creationId xmlns:p14="http://schemas.microsoft.com/office/powerpoint/2010/main" val="199411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ts val="3640"/>
              </a:lnSpc>
            </a:pPr>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6</a:t>
            </a:fld>
            <a:endParaRPr lang="en-IN"/>
          </a:p>
        </p:txBody>
      </p:sp>
    </p:spTree>
    <p:extLst>
      <p:ext uri="{BB962C8B-B14F-4D97-AF65-F5344CB8AC3E}">
        <p14:creationId xmlns:p14="http://schemas.microsoft.com/office/powerpoint/2010/main" val="41855746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6F98FA-0879-14E7-DBAF-A681DE25411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A452A6-B90D-F3F6-BF5E-5802083B3D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97AD2C-CA4C-5C77-0AA4-2B0593DBE077}"/>
              </a:ext>
            </a:extLst>
          </p:cNvPr>
          <p:cNvSpPr>
            <a:spLocks noGrp="1"/>
          </p:cNvSpPr>
          <p:nvPr>
            <p:ph type="body" idx="1"/>
          </p:nvPr>
        </p:nvSpPr>
        <p:spPr/>
        <p:txBody>
          <a:bodyPr/>
          <a:lstStyle/>
          <a:p>
            <a:pPr algn="just">
              <a:lnSpc>
                <a:spcPts val="3640"/>
              </a:lnSpc>
            </a:pPr>
            <a:endParaRPr lang="en-IN" dirty="0"/>
          </a:p>
        </p:txBody>
      </p:sp>
      <p:sp>
        <p:nvSpPr>
          <p:cNvPr id="4" name="Slide Number Placeholder 3">
            <a:extLst>
              <a:ext uri="{FF2B5EF4-FFF2-40B4-BE49-F238E27FC236}">
                <a16:creationId xmlns:a16="http://schemas.microsoft.com/office/drawing/2014/main" id="{F892FBDC-37EC-1104-4B56-98FD807ABE79}"/>
              </a:ext>
            </a:extLst>
          </p:cNvPr>
          <p:cNvSpPr>
            <a:spLocks noGrp="1"/>
          </p:cNvSpPr>
          <p:nvPr>
            <p:ph type="sldNum" sz="quarter" idx="5"/>
          </p:nvPr>
        </p:nvSpPr>
        <p:spPr/>
        <p:txBody>
          <a:bodyPr/>
          <a:lstStyle/>
          <a:p>
            <a:fld id="{63533F4F-4CD6-4905-BDED-49C4523C53A2}" type="slidenum">
              <a:rPr lang="en-IN" smtClean="0"/>
              <a:t>7</a:t>
            </a:fld>
            <a:endParaRPr lang="en-IN"/>
          </a:p>
        </p:txBody>
      </p:sp>
    </p:spTree>
    <p:extLst>
      <p:ext uri="{BB962C8B-B14F-4D97-AF65-F5344CB8AC3E}">
        <p14:creationId xmlns:p14="http://schemas.microsoft.com/office/powerpoint/2010/main" val="4105052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B1165-D020-ED08-ABEF-42F75A1EBD8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B92AFE8-7D17-00CE-49AA-6FE77F32CCD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B0F8BE-04EE-14C6-2754-C32181B00026}"/>
              </a:ext>
            </a:extLst>
          </p:cNvPr>
          <p:cNvSpPr>
            <a:spLocks noGrp="1"/>
          </p:cNvSpPr>
          <p:nvPr>
            <p:ph type="body" idx="1"/>
          </p:nvPr>
        </p:nvSpPr>
        <p:spPr/>
        <p:txBody>
          <a:bodyPr/>
          <a:lstStyle/>
          <a:p>
            <a:pPr algn="just">
              <a:lnSpc>
                <a:spcPts val="3640"/>
              </a:lnSpc>
            </a:pPr>
            <a:endParaRPr lang="en-IN" dirty="0"/>
          </a:p>
        </p:txBody>
      </p:sp>
      <p:sp>
        <p:nvSpPr>
          <p:cNvPr id="4" name="Slide Number Placeholder 3">
            <a:extLst>
              <a:ext uri="{FF2B5EF4-FFF2-40B4-BE49-F238E27FC236}">
                <a16:creationId xmlns:a16="http://schemas.microsoft.com/office/drawing/2014/main" id="{783D052C-3E82-934D-59E7-0C20BADAA3A3}"/>
              </a:ext>
            </a:extLst>
          </p:cNvPr>
          <p:cNvSpPr>
            <a:spLocks noGrp="1"/>
          </p:cNvSpPr>
          <p:nvPr>
            <p:ph type="sldNum" sz="quarter" idx="5"/>
          </p:nvPr>
        </p:nvSpPr>
        <p:spPr/>
        <p:txBody>
          <a:bodyPr/>
          <a:lstStyle/>
          <a:p>
            <a:fld id="{63533F4F-4CD6-4905-BDED-49C4523C53A2}" type="slidenum">
              <a:rPr lang="en-IN" smtClean="0"/>
              <a:t>8</a:t>
            </a:fld>
            <a:endParaRPr lang="en-IN"/>
          </a:p>
        </p:txBody>
      </p:sp>
    </p:spTree>
    <p:extLst>
      <p:ext uri="{BB962C8B-B14F-4D97-AF65-F5344CB8AC3E}">
        <p14:creationId xmlns:p14="http://schemas.microsoft.com/office/powerpoint/2010/main" val="42030488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9</a:t>
            </a:fld>
            <a:endParaRPr lang="en-IN"/>
          </a:p>
        </p:txBody>
      </p:sp>
    </p:spTree>
    <p:extLst>
      <p:ext uri="{BB962C8B-B14F-4D97-AF65-F5344CB8AC3E}">
        <p14:creationId xmlns:p14="http://schemas.microsoft.com/office/powerpoint/2010/main" val="13146734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05E5B6-5442-C19D-BB6D-17F24C13495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AAB0F9B-173B-364D-1504-5C9630939E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A40B94-B9F5-D287-C784-E27329B3B696}"/>
              </a:ext>
            </a:extLst>
          </p:cNvPr>
          <p:cNvSpPr>
            <a:spLocks noGrp="1"/>
          </p:cNvSpPr>
          <p:nvPr>
            <p:ph type="body" idx="1"/>
          </p:nvPr>
        </p:nvSpPr>
        <p:spPr/>
        <p:txBody>
          <a:bodyPr/>
          <a:lstStyle/>
          <a:p>
            <a:pPr algn="just"/>
            <a:endParaRPr lang="en-IN" dirty="0"/>
          </a:p>
        </p:txBody>
      </p:sp>
      <p:sp>
        <p:nvSpPr>
          <p:cNvPr id="4" name="Slide Number Placeholder 3">
            <a:extLst>
              <a:ext uri="{FF2B5EF4-FFF2-40B4-BE49-F238E27FC236}">
                <a16:creationId xmlns:a16="http://schemas.microsoft.com/office/drawing/2014/main" id="{9B6D1ED5-1A7F-517B-BC9F-FBE8297B6C03}"/>
              </a:ext>
            </a:extLst>
          </p:cNvPr>
          <p:cNvSpPr>
            <a:spLocks noGrp="1"/>
          </p:cNvSpPr>
          <p:nvPr>
            <p:ph type="sldNum" sz="quarter" idx="5"/>
          </p:nvPr>
        </p:nvSpPr>
        <p:spPr/>
        <p:txBody>
          <a:bodyPr/>
          <a:lstStyle/>
          <a:p>
            <a:fld id="{63533F4F-4CD6-4905-BDED-49C4523C53A2}" type="slidenum">
              <a:rPr lang="en-IN" smtClean="0"/>
              <a:t>10</a:t>
            </a:fld>
            <a:endParaRPr lang="en-IN"/>
          </a:p>
        </p:txBody>
      </p:sp>
    </p:spTree>
    <p:extLst>
      <p:ext uri="{BB962C8B-B14F-4D97-AF65-F5344CB8AC3E}">
        <p14:creationId xmlns:p14="http://schemas.microsoft.com/office/powerpoint/2010/main" val="1045267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11</a:t>
            </a:fld>
            <a:endParaRPr lang="en-IN"/>
          </a:p>
        </p:txBody>
      </p:sp>
    </p:spTree>
    <p:extLst>
      <p:ext uri="{BB962C8B-B14F-4D97-AF65-F5344CB8AC3E}">
        <p14:creationId xmlns:p14="http://schemas.microsoft.com/office/powerpoint/2010/main" val="29188380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3533F4F-4CD6-4905-BDED-49C4523C53A2}" type="slidenum">
              <a:rPr lang="en-IN" smtClean="0"/>
              <a:t>12</a:t>
            </a:fld>
            <a:endParaRPr lang="en-IN"/>
          </a:p>
        </p:txBody>
      </p:sp>
    </p:spTree>
    <p:extLst>
      <p:ext uri="{BB962C8B-B14F-4D97-AF65-F5344CB8AC3E}">
        <p14:creationId xmlns:p14="http://schemas.microsoft.com/office/powerpoint/2010/main" val="36364712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63533F4F-4CD6-4905-BDED-49C4523C53A2}" type="slidenum">
              <a:rPr lang="en-IN" smtClean="0"/>
              <a:t>13</a:t>
            </a:fld>
            <a:endParaRPr lang="en-IN"/>
          </a:p>
        </p:txBody>
      </p:sp>
    </p:spTree>
    <p:extLst>
      <p:ext uri="{BB962C8B-B14F-4D97-AF65-F5344CB8AC3E}">
        <p14:creationId xmlns:p14="http://schemas.microsoft.com/office/powerpoint/2010/main" val="27365321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0265" y="3088518"/>
            <a:ext cx="18293502" cy="27432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548639" y="3249547"/>
            <a:ext cx="17207348" cy="2609021"/>
          </a:xfrm>
        </p:spPr>
        <p:txBody>
          <a:bodyPr tIns="45720" bIns="45720" anchor="ctr">
            <a:normAutofit/>
          </a:bodyPr>
          <a:lstStyle>
            <a:lvl1pPr algn="ctr">
              <a:lnSpc>
                <a:spcPct val="80000"/>
              </a:lnSpc>
              <a:defRPr sz="9000" spc="225" baseline="0"/>
            </a:lvl1pPr>
          </a:lstStyle>
          <a:p>
            <a:r>
              <a:rPr lang="en-GB"/>
              <a:t>Click to edit Master title style</a:t>
            </a:r>
            <a:endParaRPr lang="en-US" dirty="0"/>
          </a:p>
        </p:txBody>
      </p:sp>
      <p:sp>
        <p:nvSpPr>
          <p:cNvPr id="3" name="Subtitle 2"/>
          <p:cNvSpPr>
            <a:spLocks noGrp="1"/>
          </p:cNvSpPr>
          <p:nvPr>
            <p:ph type="subTitle" idx="1"/>
          </p:nvPr>
        </p:nvSpPr>
        <p:spPr>
          <a:xfrm>
            <a:off x="2286000" y="5994376"/>
            <a:ext cx="13716000" cy="1963883"/>
          </a:xfrm>
        </p:spPr>
        <p:txBody>
          <a:bodyPr>
            <a:normAutofit/>
          </a:bodyPr>
          <a:lstStyle>
            <a:lvl1pPr marL="0" indent="0" algn="ctr">
              <a:buNone/>
              <a:defRPr sz="3000"/>
            </a:lvl1pPr>
            <a:lvl2pPr marL="685800" indent="0" algn="ctr">
              <a:buNone/>
              <a:defRPr sz="3000"/>
            </a:lvl2pPr>
            <a:lvl3pPr marL="1371600" indent="0" algn="ctr">
              <a:buNone/>
              <a:defRPr sz="3000"/>
            </a:lvl3pPr>
            <a:lvl4pPr marL="2057400" indent="0" algn="ctr">
              <a:buNone/>
              <a:defRPr sz="3000"/>
            </a:lvl4pPr>
            <a:lvl5pPr marL="2743200" indent="0" algn="ctr">
              <a:buNone/>
              <a:defRPr sz="3000"/>
            </a:lvl5pPr>
            <a:lvl6pPr marL="3429000" indent="0" algn="ctr">
              <a:buNone/>
              <a:defRPr sz="3000"/>
            </a:lvl6pPr>
            <a:lvl7pPr marL="4114800" indent="0" algn="ctr">
              <a:buNone/>
              <a:defRPr sz="3000"/>
            </a:lvl7pPr>
            <a:lvl8pPr marL="4800600" indent="0" algn="ctr">
              <a:buNone/>
              <a:defRPr sz="3000"/>
            </a:lvl8pPr>
            <a:lvl9pPr marL="5486400" indent="0" algn="ctr">
              <a:buNone/>
              <a:defRPr sz="3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03673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732627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10265" y="3088518"/>
            <a:ext cx="18293502" cy="2743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787" y="3313319"/>
            <a:ext cx="15773400" cy="2514600"/>
          </a:xfrm>
        </p:spPr>
        <p:txBody>
          <a:bodyPr anchor="ctr">
            <a:noAutofit/>
          </a:bodyPr>
          <a:lstStyle>
            <a:lvl1pPr algn="ctr">
              <a:lnSpc>
                <a:spcPct val="80000"/>
              </a:lnSpc>
              <a:defRPr sz="9000" b="0" spc="225" baseline="0">
                <a:solidFill>
                  <a:schemeClr val="bg1"/>
                </a:solidFill>
              </a:defRPr>
            </a:lvl1pPr>
          </a:lstStyle>
          <a:p>
            <a:r>
              <a:rPr lang="en-GB"/>
              <a:t>Click to edit Master title style</a:t>
            </a:r>
            <a:endParaRPr lang="en-US" dirty="0"/>
          </a:p>
        </p:txBody>
      </p:sp>
      <p:sp>
        <p:nvSpPr>
          <p:cNvPr id="3" name="Text Placeholder 2"/>
          <p:cNvSpPr>
            <a:spLocks noGrp="1"/>
          </p:cNvSpPr>
          <p:nvPr>
            <p:ph type="body" idx="1"/>
          </p:nvPr>
        </p:nvSpPr>
        <p:spPr>
          <a:xfrm>
            <a:off x="1249787" y="6015502"/>
            <a:ext cx="15773400" cy="1761959"/>
          </a:xfrm>
        </p:spPr>
        <p:txBody>
          <a:bodyPr anchor="t">
            <a:normAutofit/>
          </a:bodyPr>
          <a:lstStyle>
            <a:lvl1pPr marL="0" indent="0" algn="ctr">
              <a:buNone/>
              <a:defRPr sz="3000">
                <a:solidFill>
                  <a:schemeClr val="tx2"/>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3183991887"/>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808016" y="3017520"/>
            <a:ext cx="7132320" cy="630936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9345587" y="3017520"/>
            <a:ext cx="7132320" cy="630936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597922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810512" y="2870205"/>
            <a:ext cx="7132320" cy="1114641"/>
          </a:xfrm>
        </p:spPr>
        <p:txBody>
          <a:bodyPr anchor="ctr">
            <a:normAutofit/>
          </a:bodyPr>
          <a:lstStyle>
            <a:lvl1pPr marL="0" indent="0">
              <a:buNone/>
              <a:defRPr sz="315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4" name="Content Placeholder 3"/>
          <p:cNvSpPr>
            <a:spLocks noGrp="1"/>
          </p:cNvSpPr>
          <p:nvPr>
            <p:ph sz="half" idx="2"/>
          </p:nvPr>
        </p:nvSpPr>
        <p:spPr>
          <a:xfrm>
            <a:off x="1810512" y="3984849"/>
            <a:ext cx="7132320" cy="53492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9346845" y="2870205"/>
            <a:ext cx="7132320" cy="1114641"/>
          </a:xfrm>
        </p:spPr>
        <p:txBody>
          <a:bodyPr anchor="ctr">
            <a:normAutofit/>
          </a:bodyPr>
          <a:lstStyle>
            <a:lvl1pPr marL="0" indent="0">
              <a:buNone/>
              <a:defRPr sz="3150" b="1"/>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GB"/>
              <a:t>Click to edit Master text styles</a:t>
            </a:r>
          </a:p>
        </p:txBody>
      </p:sp>
      <p:sp>
        <p:nvSpPr>
          <p:cNvPr id="6" name="Content Placeholder 5"/>
          <p:cNvSpPr>
            <a:spLocks noGrp="1"/>
          </p:cNvSpPr>
          <p:nvPr>
            <p:ph sz="quarter" idx="4"/>
          </p:nvPr>
        </p:nvSpPr>
        <p:spPr>
          <a:xfrm>
            <a:off x="9346845" y="3984846"/>
            <a:ext cx="7132320" cy="5349240"/>
          </a:xfrm>
        </p:spPr>
        <p:txBody>
          <a:bodyPr/>
          <a:lstStyle>
            <a:lvl1pPr>
              <a:defRPr sz="3300"/>
            </a:lvl1pPr>
            <a:lvl2pPr>
              <a:defRPr sz="3000"/>
            </a:lvl2pPr>
            <a:lvl3pPr>
              <a:defRPr sz="2700"/>
            </a:lvl3pPr>
            <a:lvl4pPr>
              <a:defRPr sz="2400"/>
            </a:lvl4pPr>
            <a:lvl5pPr>
              <a:defRPr sz="2400"/>
            </a:lvl5pPr>
            <a:lvl6pPr>
              <a:defRPr sz="2400"/>
            </a:lvl6pPr>
            <a:lvl7pPr>
              <a:defRPr sz="2400"/>
            </a:lvl7pPr>
            <a:lvl8pPr>
              <a:defRPr sz="2400"/>
            </a:lvl8pPr>
            <a:lvl9pPr>
              <a:defRPr sz="2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3/6/2026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677905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3/6/2026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5289071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713731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810512" y="3180081"/>
            <a:ext cx="9189720" cy="6172200"/>
          </a:xfrm>
        </p:spPr>
        <p:txBody>
          <a:bodyPr/>
          <a:lstStyle>
            <a:lvl1pPr>
              <a:defRPr sz="4800"/>
            </a:lvl1pPr>
            <a:lvl2pPr>
              <a:defRPr sz="4200"/>
            </a:lvl2pPr>
            <a:lvl3pPr>
              <a:defRPr sz="3600"/>
            </a:lvl3pPr>
            <a:lvl4pPr>
              <a:defRPr sz="3000"/>
            </a:lvl4pPr>
            <a:lvl5pPr>
              <a:defRPr sz="3000"/>
            </a:lvl5pPr>
            <a:lvl6pPr>
              <a:defRPr sz="3000"/>
            </a:lvl6pPr>
            <a:lvl7pPr>
              <a:defRPr sz="3000"/>
            </a:lvl7pPr>
            <a:lvl8pPr>
              <a:defRPr sz="3000"/>
            </a:lvl8pPr>
            <a:lvl9pPr>
              <a:defRPr sz="3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683535" y="3221230"/>
            <a:ext cx="4800600" cy="5148479"/>
          </a:xfrm>
        </p:spPr>
        <p:txBody>
          <a:bodyPr>
            <a:normAutofit/>
          </a:bodyPr>
          <a:lstStyle>
            <a:lvl1pPr marL="0" indent="0">
              <a:lnSpc>
                <a:spcPct val="95000"/>
              </a:lnSpc>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138892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Picture Placeholder 2"/>
          <p:cNvSpPr>
            <a:spLocks noGrp="1" noChangeAspect="1"/>
          </p:cNvSpPr>
          <p:nvPr>
            <p:ph type="pic" idx="1"/>
          </p:nvPr>
        </p:nvSpPr>
        <p:spPr>
          <a:xfrm>
            <a:off x="1920240" y="3317241"/>
            <a:ext cx="9189720" cy="5897880"/>
          </a:xfrm>
          <a:solidFill>
            <a:schemeClr val="tx2">
              <a:lumMod val="60000"/>
              <a:lumOff val="40000"/>
            </a:schemeClr>
          </a:solidFill>
        </p:spPr>
        <p:txBody>
          <a:bodyPr tIns="365760" anchor="t"/>
          <a:lstStyle>
            <a:lvl1pPr marL="0" indent="0" algn="ctr">
              <a:buNone/>
              <a:defRPr sz="4800">
                <a:solidFill>
                  <a:schemeClr val="tx1">
                    <a:lumMod val="50000"/>
                  </a:schemeClr>
                </a:solidFill>
              </a:defRPr>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GB"/>
              <a:t>Click icon to add picture</a:t>
            </a:r>
            <a:endParaRPr lang="en-US" dirty="0"/>
          </a:p>
        </p:txBody>
      </p:sp>
      <p:sp>
        <p:nvSpPr>
          <p:cNvPr id="4" name="Text Placeholder 3"/>
          <p:cNvSpPr>
            <a:spLocks noGrp="1"/>
          </p:cNvSpPr>
          <p:nvPr>
            <p:ph type="body" sz="half" idx="2"/>
          </p:nvPr>
        </p:nvSpPr>
        <p:spPr>
          <a:xfrm>
            <a:off x="11686032" y="3225932"/>
            <a:ext cx="4800600" cy="5143500"/>
          </a:xfrm>
        </p:spPr>
        <p:txBody>
          <a:bodyPr>
            <a:normAutofit/>
          </a:bodyPr>
          <a:lstStyle>
            <a:lvl1pPr marL="0" indent="0">
              <a:lnSpc>
                <a:spcPct val="95000"/>
              </a:lnSpc>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10567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234061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13528968" y="0"/>
            <a:ext cx="4114800" cy="10287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3740936" y="411957"/>
            <a:ext cx="3603570" cy="8846343"/>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57299" y="411957"/>
            <a:ext cx="11959937" cy="884634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257300" y="9634282"/>
            <a:ext cx="4114794" cy="547688"/>
          </a:xfrm>
        </p:spPr>
        <p:txBody>
          <a:bodyPr/>
          <a:lstStyle/>
          <a:p>
            <a:fld id="{1D8BD707-D9CF-40AE-B4C6-C98DA3205C09}" type="datetimeFigureOut">
              <a:rPr lang="en-US" smtClean="0"/>
              <a:pPr/>
              <a:t>3/6/2026</a:t>
            </a:fld>
            <a:endParaRPr lang="en-US"/>
          </a:p>
        </p:txBody>
      </p:sp>
      <p:sp>
        <p:nvSpPr>
          <p:cNvPr id="5" name="Footer Placeholder 4"/>
          <p:cNvSpPr>
            <a:spLocks noGrp="1"/>
          </p:cNvSpPr>
          <p:nvPr>
            <p:ph type="ftr" sz="quarter" idx="11"/>
          </p:nvPr>
        </p:nvSpPr>
        <p:spPr>
          <a:xfrm>
            <a:off x="5664203" y="9634282"/>
            <a:ext cx="6419504" cy="547688"/>
          </a:xfrm>
        </p:spPr>
        <p:txBody>
          <a:bodyPr/>
          <a:lstStyle/>
          <a:p>
            <a:endParaRPr lang="en-US"/>
          </a:p>
        </p:txBody>
      </p:sp>
      <p:sp>
        <p:nvSpPr>
          <p:cNvPr id="6" name="Slide Number Placeholder 5"/>
          <p:cNvSpPr>
            <a:spLocks noGrp="1"/>
          </p:cNvSpPr>
          <p:nvPr>
            <p:ph type="sldNum" sz="quarter" idx="12"/>
          </p:nvPr>
        </p:nvSpPr>
        <p:spPr>
          <a:xfrm>
            <a:off x="12109573" y="9634282"/>
            <a:ext cx="1319639" cy="547688"/>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254818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725" y="264164"/>
            <a:ext cx="18283428" cy="24688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804379" y="426264"/>
            <a:ext cx="14676120" cy="226314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804379" y="3017520"/>
            <a:ext cx="14676120" cy="630936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803399" y="9634282"/>
            <a:ext cx="4501341" cy="547688"/>
          </a:xfrm>
          <a:prstGeom prst="rect">
            <a:avLst/>
          </a:prstGeom>
        </p:spPr>
        <p:txBody>
          <a:bodyPr vert="horz" lIns="91440" tIns="45720" rIns="45720" bIns="45720" rtlCol="0" anchor="ctr"/>
          <a:lstStyle>
            <a:lvl1pPr algn="l">
              <a:defRPr sz="1575">
                <a:solidFill>
                  <a:schemeClr val="tx1"/>
                </a:solidFill>
              </a:defRPr>
            </a:lvl1pPr>
          </a:lstStyle>
          <a:p>
            <a:fld id="{1D8BD707-D9CF-40AE-B4C6-C98DA3205C09}" type="datetimeFigureOut">
              <a:rPr lang="en-US" smtClean="0"/>
              <a:pPr/>
              <a:t>3/6/2026</a:t>
            </a:fld>
            <a:endParaRPr lang="en-US"/>
          </a:p>
        </p:txBody>
      </p:sp>
      <p:sp>
        <p:nvSpPr>
          <p:cNvPr id="5" name="Footer Placeholder 4"/>
          <p:cNvSpPr>
            <a:spLocks noGrp="1"/>
          </p:cNvSpPr>
          <p:nvPr>
            <p:ph type="ftr" sz="quarter" idx="3"/>
          </p:nvPr>
        </p:nvSpPr>
        <p:spPr>
          <a:xfrm>
            <a:off x="8394707" y="9634282"/>
            <a:ext cx="7566660" cy="547688"/>
          </a:xfrm>
          <a:prstGeom prst="rect">
            <a:avLst/>
          </a:prstGeom>
        </p:spPr>
        <p:txBody>
          <a:bodyPr vert="horz" lIns="91440" tIns="45720" rIns="91440" bIns="45720" rtlCol="0" anchor="ctr"/>
          <a:lstStyle>
            <a:lvl1pPr algn="r">
              <a:defRPr sz="1575">
                <a:solidFill>
                  <a:schemeClr val="tx1"/>
                </a:solidFill>
              </a:defRPr>
            </a:lvl1pPr>
          </a:lstStyle>
          <a:p>
            <a:endParaRPr lang="en-US"/>
          </a:p>
        </p:txBody>
      </p:sp>
      <p:sp>
        <p:nvSpPr>
          <p:cNvPr id="6" name="Slide Number Placeholder 5"/>
          <p:cNvSpPr>
            <a:spLocks noGrp="1"/>
          </p:cNvSpPr>
          <p:nvPr>
            <p:ph type="sldNum" sz="quarter" idx="4"/>
          </p:nvPr>
        </p:nvSpPr>
        <p:spPr>
          <a:xfrm>
            <a:off x="15988391" y="9634282"/>
            <a:ext cx="1419396" cy="547688"/>
          </a:xfrm>
          <a:prstGeom prst="rect">
            <a:avLst/>
          </a:prstGeom>
        </p:spPr>
        <p:txBody>
          <a:bodyPr vert="horz" lIns="45720" tIns="45720" rIns="91440" bIns="45720" rtlCol="0" anchor="ctr"/>
          <a:lstStyle>
            <a:lvl1pPr algn="l">
              <a:defRPr sz="1800" b="0">
                <a:solidFill>
                  <a:schemeClr val="tx1"/>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952283920"/>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371600" rtl="0" eaLnBrk="1" latinLnBrk="0" hangingPunct="1">
        <a:lnSpc>
          <a:spcPct val="85000"/>
        </a:lnSpc>
        <a:spcBef>
          <a:spcPct val="0"/>
        </a:spcBef>
        <a:buNone/>
        <a:defRPr sz="6000" kern="1200" cap="all" baseline="0">
          <a:solidFill>
            <a:schemeClr val="bg2"/>
          </a:solidFill>
          <a:latin typeface="+mj-lt"/>
          <a:ea typeface="+mj-ea"/>
          <a:cs typeface="+mj-cs"/>
        </a:defRPr>
      </a:lvl1pPr>
    </p:titleStyle>
    <p:bodyStyle>
      <a:lvl1pPr marL="274320" indent="-274320" algn="l" defTabSz="1371600" rtl="0" eaLnBrk="1" latinLnBrk="0" hangingPunct="1">
        <a:lnSpc>
          <a:spcPct val="90000"/>
        </a:lnSpc>
        <a:spcBef>
          <a:spcPts val="1800"/>
        </a:spcBef>
        <a:spcAft>
          <a:spcPts val="300"/>
        </a:spcAft>
        <a:buClr>
          <a:schemeClr val="tx1"/>
        </a:buClr>
        <a:buFont typeface="Wingdings" pitchFamily="2" charset="2"/>
        <a:buChar char=""/>
        <a:defRPr sz="3300" kern="1200">
          <a:solidFill>
            <a:schemeClr val="tx1"/>
          </a:solidFill>
          <a:latin typeface="+mn-lt"/>
          <a:ea typeface="+mn-ea"/>
          <a:cs typeface="+mn-cs"/>
        </a:defRPr>
      </a:lvl1pPr>
      <a:lvl2pPr marL="617220" indent="-274320" algn="l" defTabSz="1371600" rtl="0" eaLnBrk="1" latinLnBrk="0" hangingPunct="1">
        <a:lnSpc>
          <a:spcPct val="90000"/>
        </a:lnSpc>
        <a:spcBef>
          <a:spcPts val="300"/>
        </a:spcBef>
        <a:spcAft>
          <a:spcPts val="600"/>
        </a:spcAft>
        <a:buClr>
          <a:schemeClr val="tx1"/>
        </a:buClr>
        <a:buFont typeface="Wingdings" pitchFamily="2" charset="2"/>
        <a:buChar char=""/>
        <a:defRPr sz="3000" kern="1200">
          <a:solidFill>
            <a:schemeClr val="tx1"/>
          </a:solidFill>
          <a:latin typeface="+mn-lt"/>
          <a:ea typeface="+mn-ea"/>
          <a:cs typeface="+mn-cs"/>
        </a:defRPr>
      </a:lvl2pPr>
      <a:lvl3pPr marL="960120" indent="-274320" algn="l" defTabSz="1371600" rtl="0" eaLnBrk="1" latinLnBrk="0" hangingPunct="1">
        <a:lnSpc>
          <a:spcPct val="90000"/>
        </a:lnSpc>
        <a:spcBef>
          <a:spcPts val="300"/>
        </a:spcBef>
        <a:spcAft>
          <a:spcPts val="600"/>
        </a:spcAft>
        <a:buClr>
          <a:schemeClr val="tx1"/>
        </a:buClr>
        <a:buFont typeface="Wingdings" pitchFamily="2" charset="2"/>
        <a:buChar char=""/>
        <a:defRPr sz="2700" kern="1200">
          <a:solidFill>
            <a:schemeClr val="tx1"/>
          </a:solidFill>
          <a:latin typeface="+mn-lt"/>
          <a:ea typeface="+mn-ea"/>
          <a:cs typeface="+mn-cs"/>
        </a:defRPr>
      </a:lvl3pPr>
      <a:lvl4pPr marL="1303020" indent="-27432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4pPr>
      <a:lvl5pPr marL="1645920" indent="-27432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5pPr>
      <a:lvl6pPr marL="1926900" indent="-34290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6pPr>
      <a:lvl7pPr marL="2207700" indent="-34290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7pPr>
      <a:lvl8pPr marL="2443500" indent="-34290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8pPr>
      <a:lvl9pPr marL="2709300" indent="-342900" algn="l" defTabSz="1371600" rtl="0" eaLnBrk="1" latinLnBrk="0" hangingPunct="1">
        <a:lnSpc>
          <a:spcPct val="90000"/>
        </a:lnSpc>
        <a:spcBef>
          <a:spcPts val="300"/>
        </a:spcBef>
        <a:spcAft>
          <a:spcPts val="600"/>
        </a:spcAft>
        <a:buClr>
          <a:schemeClr val="tx1"/>
        </a:buClr>
        <a:buFont typeface="Wingdings" pitchFamily="2" charset="2"/>
        <a:buChar char=""/>
        <a:defRPr sz="24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www.darwenhealthlink.nhs.uk/Public/P81140/Image/8d71df49-f0c9-4932-8fcf-7e1921bba229.png"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hyperlink" Target="https://www.mencap.org.uk/sites/default/files/2024-12/NHS%20care%20services%20hospital%20GP%20surgery%20care%20home.JP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hyperlink" Target="https://i2-prod.mirror.co.uk/article36799333.ece/ALTERNATES/s1200f/1_NHS-app-users-were-told-to-make-the-most-of-the-important-feature.jp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hyperlink" Target="https://www.southwestlondon.icb.nhs.uk/wp-content/uploads/bis-images/12066/NHS-app-800x450-f50_50.png"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hyperlink" Target="https://d1eipm3vz40hy0.cloudfront.net/images/Customer+Stories+/NHS+Digital/NHS-Digital_Phone.png"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creativefabrica.com/wp-content/uploads/2020/03/29/NHS-Rainbow-and-Heart-Graphics-3754252-1.jpg"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independent.co.uk/news/health/kidney-disease-nhs-digital-diagnosis-text-app-gp-b2848495.html" TargetMode="External"/><Relationship Id="rId13" Type="http://schemas.openxmlformats.org/officeDocument/2006/relationships/hyperlink" Target="https://digital.nhs.uk/blog/transformation-blog/2020/how-the-nhs-app-is-upping-its-game" TargetMode="External"/><Relationship Id="rId18" Type="http://schemas.openxmlformats.org/officeDocument/2006/relationships/hyperlink" Target="https://www.nature.com/articles/s41586-021-03606-z.pdf" TargetMode="External"/><Relationship Id="rId3" Type="http://schemas.openxmlformats.org/officeDocument/2006/relationships/hyperlink" Target="https://papers.ssrn.com/sol3/Delivery.cfm?abstractid=4855013" TargetMode="External"/><Relationship Id="rId7" Type="http://schemas.openxmlformats.org/officeDocument/2006/relationships/hyperlink" Target="https://www.gov.uk/government/news/major-nhs-app-expansion-cuts-waiting-times" TargetMode="External"/><Relationship Id="rId12" Type="http://schemas.openxmlformats.org/officeDocument/2006/relationships/hyperlink" Target="https://digital.nhs.uk/services/nhs-app/nhs-app-features" TargetMode="External"/><Relationship Id="rId17" Type="http://schemas.openxmlformats.org/officeDocument/2006/relationships/hyperlink" Target="https://www.medrxiv.org/content/10.1101/2022.03.16.22272200.full.pdf" TargetMode="External"/><Relationship Id="rId2" Type="http://schemas.openxmlformats.org/officeDocument/2006/relationships/notesSlide" Target="../notesSlides/notesSlide13.xml"/><Relationship Id="rId16" Type="http://schemas.openxmlformats.org/officeDocument/2006/relationships/hyperlink" Target="https://bjgp.org/content/bjgp/early/2023/10/02/BJGP.2022.0150.full.pdf?versioned=true" TargetMode="External"/><Relationship Id="rId1" Type="http://schemas.openxmlformats.org/officeDocument/2006/relationships/slideLayout" Target="../slideLayouts/slideLayout2.xml"/><Relationship Id="rId6" Type="http://schemas.openxmlformats.org/officeDocument/2006/relationships/hyperlink" Target="https://onlinelibrary.wiley.com/doi/pdf/10.1111/hex.70199" TargetMode="External"/><Relationship Id="rId11" Type="http://schemas.openxmlformats.org/officeDocument/2006/relationships/hyperlink" Target="https://www.healthcare.digital/single-post/the-future-of-patient-portals-as-engines-and-infrastructure-supporting-the-nhs-app?utm_source=chatgpt.com" TargetMode="External"/><Relationship Id="rId5" Type="http://schemas.openxmlformats.org/officeDocument/2006/relationships/hyperlink" Target="https://bjgp.org/content/bjgp/early/2025/01/06/BJGP.2024.0322.full.pdf" TargetMode="External"/><Relationship Id="rId15" Type="http://schemas.openxmlformats.org/officeDocument/2006/relationships/hyperlink" Target="https://doi.org/10.1186/s12916-024-03842-w" TargetMode="External"/><Relationship Id="rId10" Type="http://schemas.openxmlformats.org/officeDocument/2006/relationships/hyperlink" Target="https://keele-repository.worktribe.com/OutputFile/464639" TargetMode="External"/><Relationship Id="rId4" Type="http://schemas.openxmlformats.org/officeDocument/2006/relationships/hyperlink" Target="https://mededu.jmir.org/2025/1/e51101" TargetMode="External"/><Relationship Id="rId9" Type="http://schemas.openxmlformats.org/officeDocument/2006/relationships/hyperlink" Target="https://www.jmir.org/2024/1/e56320/" TargetMode="External"/><Relationship Id="rId14" Type="http://schemas.openxmlformats.org/officeDocument/2006/relationships/hyperlink" Target="https://transform.england.nhs.uk/digitise-connect-transform/what-good-looks-like/what-good-looks-like-publi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chemeClr val="bg2">
                <a:shade val="91000"/>
                <a:satMod val="105000"/>
              </a:schemeClr>
            </a:duotone>
          </a:blip>
          <a:tile tx="0" ty="0" sx="100000" sy="100000" flip="none" algn="tl"/>
        </a:blip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CC828AE3-FA58-43DF-B083-6AA3C102AF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AB7295-AB74-83D6-004F-9A36E0BD8A57}"/>
              </a:ext>
            </a:extLst>
          </p:cNvPr>
          <p:cNvSpPr>
            <a:spLocks noGrp="1"/>
          </p:cNvSpPr>
          <p:nvPr>
            <p:ph type="ctrTitle"/>
          </p:nvPr>
        </p:nvSpPr>
        <p:spPr>
          <a:xfrm>
            <a:off x="965202" y="2872290"/>
            <a:ext cx="16357599" cy="3711388"/>
          </a:xfrm>
        </p:spPr>
        <p:txBody>
          <a:bodyPr>
            <a:normAutofit/>
          </a:bodyPr>
          <a:lstStyle/>
          <a:p>
            <a:r>
              <a:rPr lang="en-GB" sz="4600" b="1">
                <a:solidFill>
                  <a:schemeClr val="tx1"/>
                </a:solidFill>
                <a:latin typeface="Arial" panose="020B0604020202020204" pitchFamily="34" charset="0"/>
                <a:cs typeface="Arial" panose="020B0604020202020204" pitchFamily="34" charset="0"/>
              </a:rPr>
              <a:t>Salma Begum</a:t>
            </a:r>
            <a:br>
              <a:rPr lang="en-GB" sz="4600" b="1">
                <a:solidFill>
                  <a:schemeClr val="tx1"/>
                </a:solidFill>
                <a:latin typeface="Arial" panose="020B0604020202020204" pitchFamily="34" charset="0"/>
                <a:cs typeface="Arial" panose="020B0604020202020204" pitchFamily="34" charset="0"/>
              </a:rPr>
            </a:br>
            <a:r>
              <a:rPr lang="en-GB" sz="4600" b="1">
                <a:solidFill>
                  <a:schemeClr val="tx1"/>
                </a:solidFill>
                <a:latin typeface="Arial" panose="020B0604020202020204" pitchFamily="34" charset="0"/>
                <a:cs typeface="Arial" panose="020B0604020202020204" pitchFamily="34" charset="0"/>
              </a:rPr>
              <a:t>Student ID: 2323795</a:t>
            </a:r>
            <a:br>
              <a:rPr lang="en-GB" sz="4600" b="1">
                <a:solidFill>
                  <a:schemeClr val="tx1"/>
                </a:solidFill>
                <a:latin typeface="Arial" panose="020B0604020202020204" pitchFamily="34" charset="0"/>
                <a:cs typeface="Arial" panose="020B0604020202020204" pitchFamily="34" charset="0"/>
              </a:rPr>
            </a:br>
            <a:r>
              <a:rPr lang="en-GB" sz="4600" b="1">
                <a:solidFill>
                  <a:schemeClr val="tx1"/>
                </a:solidFill>
                <a:latin typeface="Arial" panose="020B0604020202020204" pitchFamily="34" charset="0"/>
                <a:cs typeface="Arial" panose="020B0604020202020204" pitchFamily="34" charset="0"/>
              </a:rPr>
              <a:t>Component 2: Presentation NHS APP</a:t>
            </a:r>
            <a:br>
              <a:rPr lang="en-GB" sz="4600" b="1">
                <a:solidFill>
                  <a:schemeClr val="tx1"/>
                </a:solidFill>
                <a:latin typeface="Arial" panose="020B0604020202020204" pitchFamily="34" charset="0"/>
                <a:cs typeface="Arial" panose="020B0604020202020204" pitchFamily="34" charset="0"/>
              </a:rPr>
            </a:br>
            <a:r>
              <a:rPr lang="en-GB" sz="4600" b="1">
                <a:solidFill>
                  <a:schemeClr val="tx1"/>
                </a:solidFill>
                <a:latin typeface="Arial" panose="020B0604020202020204" pitchFamily="34" charset="0"/>
                <a:cs typeface="Arial" panose="020B0604020202020204" pitchFamily="34" charset="0"/>
              </a:rPr>
              <a:t>Module Code: BMHP6026</a:t>
            </a:r>
            <a:br>
              <a:rPr lang="en-GB" sz="4600" b="1">
                <a:solidFill>
                  <a:schemeClr val="tx1"/>
                </a:solidFill>
                <a:latin typeface="Arial" panose="020B0604020202020204" pitchFamily="34" charset="0"/>
                <a:cs typeface="Arial" panose="020B0604020202020204" pitchFamily="34" charset="0"/>
              </a:rPr>
            </a:br>
            <a:r>
              <a:rPr lang="en-GB" sz="4600" b="1">
                <a:solidFill>
                  <a:schemeClr val="tx1"/>
                </a:solidFill>
                <a:latin typeface="Arial" panose="020B0604020202020204" pitchFamily="34" charset="0"/>
                <a:cs typeface="Arial" panose="020B0604020202020204" pitchFamily="34" charset="0"/>
              </a:rPr>
              <a:t>Lecturer: Joanne Davies</a:t>
            </a:r>
            <a:br>
              <a:rPr lang="en-GB" sz="4600">
                <a:solidFill>
                  <a:schemeClr val="tx1"/>
                </a:solidFill>
              </a:rPr>
            </a:br>
            <a:endParaRPr lang="en-GB" sz="4600">
              <a:solidFill>
                <a:schemeClr val="tx1"/>
              </a:solidFill>
            </a:endParaRPr>
          </a:p>
        </p:txBody>
      </p:sp>
      <p:sp>
        <p:nvSpPr>
          <p:cNvPr id="16" name="Rectangle 15">
            <a:extLst>
              <a:ext uri="{FF2B5EF4-FFF2-40B4-BE49-F238E27FC236}">
                <a16:creationId xmlns:a16="http://schemas.microsoft.com/office/drawing/2014/main" id="{14AF9CD9-31C2-43D9-9F5C-A0E097262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8000"/>
            <a:ext cx="18293502" cy="3429000"/>
          </a:xfrm>
          <a:prstGeom prst="rect">
            <a:avLst/>
          </a:prstGeom>
          <a:solidFill>
            <a:schemeClr val="bg2">
              <a:lumMod val="7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7" name="Rectangle 16">
            <a:extLst>
              <a:ext uri="{FF2B5EF4-FFF2-40B4-BE49-F238E27FC236}">
                <a16:creationId xmlns:a16="http://schemas.microsoft.com/office/drawing/2014/main" id="{C0A57A26-ECBF-4A8A-B307-41F0BDD94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63100"/>
            <a:ext cx="18293502" cy="7239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4792916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92853" y="0"/>
            <a:ext cx="11049000" cy="10287000"/>
            <a:chOff x="0" y="0"/>
            <a:chExt cx="4711936" cy="2483845"/>
          </a:xfrm>
        </p:grpSpPr>
        <p:sp>
          <p:nvSpPr>
            <p:cNvPr id="3" name="Freeform 3"/>
            <p:cNvSpPr/>
            <p:nvPr/>
          </p:nvSpPr>
          <p:spPr>
            <a:xfrm>
              <a:off x="0" y="0"/>
              <a:ext cx="4711936" cy="2483845"/>
            </a:xfrm>
            <a:custGeom>
              <a:avLst/>
              <a:gdLst/>
              <a:ahLst/>
              <a:cxnLst/>
              <a:rect l="l" t="t" r="r" b="b"/>
              <a:pathLst>
                <a:path w="4711936" h="2483845">
                  <a:moveTo>
                    <a:pt x="0" y="0"/>
                  </a:moveTo>
                  <a:lnTo>
                    <a:pt x="4711936" y="0"/>
                  </a:lnTo>
                  <a:lnTo>
                    <a:pt x="4711936" y="2483845"/>
                  </a:lnTo>
                  <a:lnTo>
                    <a:pt x="0" y="2483845"/>
                  </a:lnTo>
                  <a:close/>
                </a:path>
              </a:pathLst>
            </a:custGeom>
            <a:solidFill>
              <a:srgbClr val="3CC7EC"/>
            </a:solidFill>
          </p:spPr>
          <p:txBody>
            <a:bodyPr/>
            <a:lstStyle/>
            <a:p>
              <a:endParaRPr lang="en-IN"/>
            </a:p>
          </p:txBody>
        </p:sp>
        <p:sp>
          <p:nvSpPr>
            <p:cNvPr id="4" name="TextBox 4"/>
            <p:cNvSpPr txBox="1"/>
            <p:nvPr/>
          </p:nvSpPr>
          <p:spPr>
            <a:xfrm>
              <a:off x="0" y="-57150"/>
              <a:ext cx="4711936" cy="2540995"/>
            </a:xfrm>
            <a:prstGeom prst="rect">
              <a:avLst/>
            </a:prstGeom>
          </p:spPr>
          <p:txBody>
            <a:bodyPr lIns="50800" tIns="50800" rIns="50800" bIns="50800" rtlCol="0" anchor="ctr"/>
            <a:lstStyle/>
            <a:p>
              <a:pPr algn="ctr">
                <a:lnSpc>
                  <a:spcPts val="3640"/>
                </a:lnSpc>
              </a:pPr>
              <a:endParaRPr/>
            </a:p>
          </p:txBody>
        </p:sp>
      </p:grpSp>
      <p:sp>
        <p:nvSpPr>
          <p:cNvPr id="10" name="TextBox 10"/>
          <p:cNvSpPr txBox="1"/>
          <p:nvPr/>
        </p:nvSpPr>
        <p:spPr>
          <a:xfrm>
            <a:off x="1524000" y="637858"/>
            <a:ext cx="11049000" cy="693844"/>
          </a:xfrm>
          <a:prstGeom prst="rect">
            <a:avLst/>
          </a:prstGeom>
        </p:spPr>
        <p:txBody>
          <a:bodyPr wrap="square" lIns="0" tIns="0" rIns="0" bIns="0" rtlCol="0" anchor="t">
            <a:spAutoFit/>
          </a:bodyPr>
          <a:lstStyle/>
          <a:p>
            <a:pPr algn="l">
              <a:lnSpc>
                <a:spcPts val="6000"/>
              </a:lnSpc>
            </a:pPr>
            <a:r>
              <a:rPr lang="en-US" sz="4000" b="1" dirty="0">
                <a:solidFill>
                  <a:srgbClr val="FFFF00"/>
                </a:solidFill>
                <a:latin typeface="Arial" panose="020B0604020202020204" pitchFamily="34" charset="0"/>
                <a:ea typeface="Anton"/>
                <a:cs typeface="Arial" panose="020B0604020202020204" pitchFamily="34" charset="0"/>
                <a:sym typeface="Anton"/>
              </a:rPr>
              <a:t>Introduction: NHS app</a:t>
            </a:r>
          </a:p>
        </p:txBody>
      </p:sp>
      <p:sp>
        <p:nvSpPr>
          <p:cNvPr id="11" name="TextBox 11"/>
          <p:cNvSpPr txBox="1"/>
          <p:nvPr/>
        </p:nvSpPr>
        <p:spPr>
          <a:xfrm>
            <a:off x="685800" y="1882623"/>
            <a:ext cx="9677400" cy="5009577"/>
          </a:xfrm>
          <a:prstGeom prst="rect">
            <a:avLst/>
          </a:prstGeom>
        </p:spPr>
        <p:txBody>
          <a:bodyPr wrap="square" lIns="0" tIns="0" rIns="0" bIns="0" rtlCol="0" anchor="t">
            <a:spAutoFit/>
          </a:bodyPr>
          <a:lstStyle/>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My chosen digital innovative platform is NHS app that is a free and secure platform fostering services to patients in UK over 13+ years old. </a:t>
            </a:r>
          </a:p>
          <a:p>
            <a:pPr algn="just">
              <a:lnSpc>
                <a:spcPts val="3640"/>
              </a:lnSpc>
            </a:pPr>
            <a:endParaRPr lang="en-US" sz="1600" dirty="0">
              <a:solidFill>
                <a:srgbClr val="0F0911"/>
              </a:solidFill>
              <a:latin typeface="Arial" panose="020B0604020202020204" pitchFamily="34" charset="0"/>
              <a:ea typeface="Canva Sans"/>
              <a:cs typeface="Arial" panose="020B0604020202020204" pitchFamily="34" charset="0"/>
              <a:sym typeface="Canva Sans"/>
            </a:endParaRP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This app allows individuals to manage their health and social records, view their test results, can manage their appointment, vaccination schedule, availability and others. </a:t>
            </a:r>
          </a:p>
          <a:p>
            <a:pPr algn="just">
              <a:lnSpc>
                <a:spcPts val="3640"/>
              </a:lnSpc>
            </a:pPr>
            <a:endParaRPr lang="en-US" sz="1600" dirty="0">
              <a:solidFill>
                <a:srgbClr val="0F0911"/>
              </a:solidFill>
              <a:latin typeface="Arial" panose="020B0604020202020204" pitchFamily="34" charset="0"/>
              <a:ea typeface="Canva Sans"/>
              <a:cs typeface="Arial" panose="020B0604020202020204" pitchFamily="34" charset="0"/>
              <a:sym typeface="Canva Sans"/>
            </a:endParaRP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In this presentation, I will cover its impact on three aspects such as on workforce, service delivery and patients.</a:t>
            </a:r>
          </a:p>
          <a:p>
            <a:pPr algn="just">
              <a:lnSpc>
                <a:spcPts val="3640"/>
              </a:lnSpc>
            </a:pPr>
            <a:endParaRPr lang="en-US" sz="1600" dirty="0">
              <a:solidFill>
                <a:srgbClr val="0F0911"/>
              </a:solidFill>
              <a:latin typeface="Arial" panose="020B0604020202020204" pitchFamily="34" charset="0"/>
              <a:ea typeface="Canva Sans"/>
              <a:cs typeface="Arial" panose="020B0604020202020204" pitchFamily="34" charset="0"/>
              <a:sym typeface="Canva Sans"/>
            </a:endParaRP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In this presentation, I will discuss how this NHS app foster well-being of the patients, staffs and improve service delivery by reducing waiting times, workloads. </a:t>
            </a:r>
          </a:p>
        </p:txBody>
      </p:sp>
      <p:pic>
        <p:nvPicPr>
          <p:cNvPr id="6148" name="Picture 4">
            <a:extLst>
              <a:ext uri="{FF2B5EF4-FFF2-40B4-BE49-F238E27FC236}">
                <a16:creationId xmlns:a16="http://schemas.microsoft.com/office/drawing/2014/main" id="{599303E5-5000-850C-5ED1-C98903D949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25704" y="0"/>
            <a:ext cx="7231498" cy="94107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20094A6C-A90F-FC61-BA8D-CA110ABF1E22}"/>
              </a:ext>
            </a:extLst>
          </p:cNvPr>
          <p:cNvSpPr txBox="1"/>
          <p:nvPr/>
        </p:nvSpPr>
        <p:spPr>
          <a:xfrm>
            <a:off x="11663679" y="9525684"/>
            <a:ext cx="6155547" cy="646331"/>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4"/>
              </a:rPr>
              <a:t>https://www.darwenhealthlink.nhs.uk/Public/P81140/Image/8d71df49-f0c9-4932-8fcf-7e1921bba229.png</a:t>
            </a:r>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2" name="Group 2"/>
          <p:cNvGrpSpPr/>
          <p:nvPr/>
        </p:nvGrpSpPr>
        <p:grpSpPr>
          <a:xfrm>
            <a:off x="0" y="8552947"/>
            <a:ext cx="18288000" cy="1734053"/>
            <a:chOff x="0" y="0"/>
            <a:chExt cx="4816593" cy="456705"/>
          </a:xfrm>
        </p:grpSpPr>
        <p:sp>
          <p:nvSpPr>
            <p:cNvPr id="3" name="Freeform 3"/>
            <p:cNvSpPr/>
            <p:nvPr/>
          </p:nvSpPr>
          <p:spPr>
            <a:xfrm>
              <a:off x="0" y="0"/>
              <a:ext cx="4816592" cy="456705"/>
            </a:xfrm>
            <a:custGeom>
              <a:avLst/>
              <a:gdLst/>
              <a:ahLst/>
              <a:cxnLst/>
              <a:rect l="l" t="t" r="r" b="b"/>
              <a:pathLst>
                <a:path w="4816592" h="456705">
                  <a:moveTo>
                    <a:pt x="0" y="0"/>
                  </a:moveTo>
                  <a:lnTo>
                    <a:pt x="4816592" y="0"/>
                  </a:lnTo>
                  <a:lnTo>
                    <a:pt x="4816592" y="456705"/>
                  </a:lnTo>
                  <a:lnTo>
                    <a:pt x="0" y="456705"/>
                  </a:lnTo>
                  <a:close/>
                </a:path>
              </a:pathLst>
            </a:custGeom>
            <a:solidFill>
              <a:srgbClr val="3CC7EC"/>
            </a:solidFill>
          </p:spPr>
          <p:txBody>
            <a:bodyPr/>
            <a:lstStyle/>
            <a:p>
              <a:endParaRPr lang="en-IN"/>
            </a:p>
          </p:txBody>
        </p:sp>
        <p:sp>
          <p:nvSpPr>
            <p:cNvPr id="4" name="TextBox 4"/>
            <p:cNvSpPr txBox="1"/>
            <p:nvPr/>
          </p:nvSpPr>
          <p:spPr>
            <a:xfrm>
              <a:off x="0" y="-57150"/>
              <a:ext cx="4816593" cy="513855"/>
            </a:xfrm>
            <a:prstGeom prst="rect">
              <a:avLst/>
            </a:prstGeom>
          </p:spPr>
          <p:txBody>
            <a:bodyPr lIns="50800" tIns="50800" rIns="50800" bIns="50800" rtlCol="0" anchor="ctr"/>
            <a:lstStyle/>
            <a:p>
              <a:pPr algn="ctr">
                <a:lnSpc>
                  <a:spcPts val="3640"/>
                </a:lnSpc>
              </a:pPr>
              <a:endParaRPr/>
            </a:p>
          </p:txBody>
        </p:sp>
      </p:grpSp>
      <p:sp>
        <p:nvSpPr>
          <p:cNvPr id="13" name="TextBox 13"/>
          <p:cNvSpPr txBox="1"/>
          <p:nvPr/>
        </p:nvSpPr>
        <p:spPr>
          <a:xfrm>
            <a:off x="7696200" y="351117"/>
            <a:ext cx="10287000" cy="693844"/>
          </a:xfrm>
          <a:prstGeom prst="rect">
            <a:avLst/>
          </a:prstGeom>
          <a:solidFill>
            <a:srgbClr val="33CCFF"/>
          </a:solidFill>
        </p:spPr>
        <p:txBody>
          <a:bodyPr wrap="square" lIns="0" tIns="0" rIns="0" bIns="0" rtlCol="0" anchor="t">
            <a:spAutoFit/>
          </a:bodyPr>
          <a:lstStyle/>
          <a:p>
            <a:pPr algn="just">
              <a:lnSpc>
                <a:spcPts val="6000"/>
              </a:lnSpc>
            </a:pPr>
            <a:r>
              <a:rPr lang="en-US" sz="4000" b="1" dirty="0">
                <a:solidFill>
                  <a:srgbClr val="FFFF00"/>
                </a:solidFill>
                <a:latin typeface="Arial" panose="020B0604020202020204" pitchFamily="34" charset="0"/>
                <a:ea typeface="Anton"/>
                <a:cs typeface="Arial" panose="020B0604020202020204" pitchFamily="34" charset="0"/>
                <a:sym typeface="Anton"/>
              </a:rPr>
              <a:t>Overview of the innovation</a:t>
            </a:r>
          </a:p>
        </p:txBody>
      </p:sp>
      <p:sp>
        <p:nvSpPr>
          <p:cNvPr id="14" name="TextBox 14"/>
          <p:cNvSpPr txBox="1"/>
          <p:nvPr/>
        </p:nvSpPr>
        <p:spPr>
          <a:xfrm>
            <a:off x="7467600" y="1943100"/>
            <a:ext cx="10267122" cy="4086247"/>
          </a:xfrm>
          <a:prstGeom prst="rect">
            <a:avLst/>
          </a:prstGeom>
        </p:spPr>
        <p:txBody>
          <a:bodyPr wrap="square" lIns="0" tIns="0" rIns="0" bIns="0" rtlCol="0" anchor="t">
            <a:spAutoFit/>
          </a:bodyPr>
          <a:lstStyle/>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The NHS app offers several benefits to the patients along with staffs that include-</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Prescriptions in the app where patients can view prescriptions, request repeat prescriptions and select a pharmacy as per their preferences.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Patients can register with a GP surgery using the NHS app, where GP can upload relevant patient’s information and patients can view their health information.</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Patients are also able to book appointment via the NHS app where they can get advice on making appointment using their language.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Patients aged 16 and over can track their average waiting time when they are referred into a specialist NHS acute trust (NHS England 2025). </a:t>
            </a:r>
          </a:p>
        </p:txBody>
      </p:sp>
      <p:pic>
        <p:nvPicPr>
          <p:cNvPr id="5122" name="Picture 2">
            <a:extLst>
              <a:ext uri="{FF2B5EF4-FFF2-40B4-BE49-F238E27FC236}">
                <a16:creationId xmlns:a16="http://schemas.microsoft.com/office/drawing/2014/main" id="{2999152C-8E3A-237F-D5E4-D71037F914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5" y="736139"/>
            <a:ext cx="7295790" cy="651510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55515E7-CF77-2449-9322-EC51BA8AEFC0}"/>
              </a:ext>
            </a:extLst>
          </p:cNvPr>
          <p:cNvSpPr txBox="1"/>
          <p:nvPr/>
        </p:nvSpPr>
        <p:spPr>
          <a:xfrm>
            <a:off x="8965" y="7468231"/>
            <a:ext cx="9144000" cy="646331"/>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4"/>
              </a:rPr>
              <a:t>https://www.mencap.org.uk/sites/default/files/2024-12/NHS%20care%20services%20hospital%20GP%20surgery%20care%20home.JPG</a:t>
            </a:r>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81A2F477-AA98-5BB8-14EC-E10F5B2162C6}"/>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5FEE53ED-925B-49C1-B7A9-DFBD9991D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264163"/>
            <a:ext cx="18283428" cy="24688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TextBox 13">
            <a:extLst>
              <a:ext uri="{FF2B5EF4-FFF2-40B4-BE49-F238E27FC236}">
                <a16:creationId xmlns:a16="http://schemas.microsoft.com/office/drawing/2014/main" id="{52F7E4E7-C07D-D3D0-F841-7380BB68EE17}"/>
              </a:ext>
            </a:extLst>
          </p:cNvPr>
          <p:cNvSpPr txBox="1"/>
          <p:nvPr/>
        </p:nvSpPr>
        <p:spPr>
          <a:xfrm>
            <a:off x="1804378" y="426264"/>
            <a:ext cx="14676120" cy="2263140"/>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4000" b="1" cap="all">
                <a:solidFill>
                  <a:schemeClr val="bg2"/>
                </a:solidFill>
                <a:latin typeface="+mj-lt"/>
                <a:ea typeface="+mj-ea"/>
                <a:cs typeface="+mj-cs"/>
                <a:sym typeface="Anton"/>
              </a:rPr>
              <a:t>Overview of the innovation</a:t>
            </a:r>
          </a:p>
        </p:txBody>
      </p:sp>
      <p:sp>
        <p:nvSpPr>
          <p:cNvPr id="31" name="Rectangle 30">
            <a:extLst>
              <a:ext uri="{FF2B5EF4-FFF2-40B4-BE49-F238E27FC236}">
                <a16:creationId xmlns:a16="http://schemas.microsoft.com/office/drawing/2014/main" id="{C14D3828-515C-4F9A-9C64-367751853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6144" y="3307080"/>
            <a:ext cx="4062047" cy="4724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F008B56-05A2-4799-8236-CEB9EF3740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80390" y="3307080"/>
            <a:ext cx="4062047" cy="47244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4">
            <a:extLst>
              <a:ext uri="{FF2B5EF4-FFF2-40B4-BE49-F238E27FC236}">
                <a16:creationId xmlns:a16="http://schemas.microsoft.com/office/drawing/2014/main" id="{147B1A01-61AE-6DC5-99AC-02C80C01A69A}"/>
              </a:ext>
            </a:extLst>
          </p:cNvPr>
          <p:cNvSpPr txBox="1"/>
          <p:nvPr/>
        </p:nvSpPr>
        <p:spPr>
          <a:xfrm>
            <a:off x="9646920" y="3307080"/>
            <a:ext cx="7760866" cy="6327201"/>
          </a:xfrm>
          <a:prstGeom prst="rect">
            <a:avLst/>
          </a:prstGeom>
        </p:spPr>
        <p:txBody>
          <a:bodyPr vert="horz" lIns="91440" tIns="45720" rIns="91440" bIns="45720" rtlCol="0">
            <a:normAutofit/>
          </a:bodyPr>
          <a:lstStyle/>
          <a:p>
            <a:pPr marL="457200" indent="-182880" defTabSz="914400">
              <a:lnSpc>
                <a:spcPct val="90000"/>
              </a:lnSpc>
              <a:spcAft>
                <a:spcPts val="600"/>
              </a:spcAft>
              <a:buClr>
                <a:schemeClr val="tx1"/>
              </a:buClr>
              <a:buFont typeface="Wingdings" pitchFamily="2" charset="2"/>
              <a:buChar char=""/>
            </a:pPr>
            <a:r>
              <a:rPr lang="en-US">
                <a:sym typeface="Canva Sans"/>
              </a:rPr>
              <a:t>The NHS app offers several benefits to the patients along with staffs that include-</a:t>
            </a:r>
          </a:p>
          <a:p>
            <a:pPr marL="457200" indent="-182880" defTabSz="914400">
              <a:lnSpc>
                <a:spcPct val="90000"/>
              </a:lnSpc>
              <a:spcAft>
                <a:spcPts val="600"/>
              </a:spcAft>
              <a:buClr>
                <a:schemeClr val="tx1"/>
              </a:buClr>
              <a:buFont typeface="Wingdings" pitchFamily="2" charset="2"/>
              <a:buChar char=""/>
            </a:pPr>
            <a:r>
              <a:rPr lang="en-US">
                <a:sym typeface="Canva Sans"/>
              </a:rPr>
              <a:t>Notifications and messaging in the NHS app where patients receive in-app messages from their GP surgery where in the traditional communication method, it involved traditional communication methods like SMS (text messages). </a:t>
            </a:r>
          </a:p>
          <a:p>
            <a:pPr marL="457200" indent="-182880" defTabSz="914400">
              <a:lnSpc>
                <a:spcPct val="90000"/>
              </a:lnSpc>
              <a:spcAft>
                <a:spcPts val="600"/>
              </a:spcAft>
              <a:buClr>
                <a:schemeClr val="tx1"/>
              </a:buClr>
              <a:buFont typeface="Wingdings" pitchFamily="2" charset="2"/>
              <a:buChar char=""/>
            </a:pPr>
            <a:r>
              <a:rPr lang="en-US">
                <a:sym typeface="Canva Sans"/>
              </a:rPr>
              <a:t>Patients are also able to view and manage hospital and specialist appointment in the NHS app (NHS England 2025). </a:t>
            </a:r>
          </a:p>
          <a:p>
            <a:pPr marL="457200" indent="-182880" defTabSz="914400">
              <a:lnSpc>
                <a:spcPct val="90000"/>
              </a:lnSpc>
              <a:spcAft>
                <a:spcPts val="600"/>
              </a:spcAft>
              <a:buClr>
                <a:schemeClr val="tx1"/>
              </a:buClr>
              <a:buFont typeface="Wingdings" pitchFamily="2" charset="2"/>
              <a:buChar char=""/>
            </a:pPr>
            <a:r>
              <a:rPr lang="en-US">
                <a:sym typeface="Canva Sans"/>
              </a:rPr>
              <a:t>Patients now are also able to send non-urgent enquiries to their practice and GPs can revert them using the clinical system. </a:t>
            </a:r>
          </a:p>
          <a:p>
            <a:pPr marL="457200" indent="-182880" defTabSz="914400">
              <a:lnSpc>
                <a:spcPct val="90000"/>
              </a:lnSpc>
              <a:spcAft>
                <a:spcPts val="600"/>
              </a:spcAft>
              <a:buClr>
                <a:schemeClr val="tx1"/>
              </a:buClr>
              <a:buFont typeface="Wingdings" pitchFamily="2" charset="2"/>
              <a:buChar char=""/>
            </a:pPr>
            <a:r>
              <a:rPr lang="en-US">
                <a:sym typeface="Canva Sans"/>
              </a:rPr>
              <a:t>Using proxy accesses the NHS app now can access medical services for a child or someone else they care for. </a:t>
            </a:r>
          </a:p>
        </p:txBody>
      </p:sp>
      <p:pic>
        <p:nvPicPr>
          <p:cNvPr id="1028" name="Picture 4">
            <a:extLst>
              <a:ext uri="{FF2B5EF4-FFF2-40B4-BE49-F238E27FC236}">
                <a16:creationId xmlns:a16="http://schemas.microsoft.com/office/drawing/2014/main" id="{282F900E-430F-576A-EDDB-56F70074CC7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144" y="3307080"/>
            <a:ext cx="8391013" cy="541782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AF974A3D-E3EF-3F22-41B6-FB1CF50CB0DB}"/>
              </a:ext>
            </a:extLst>
          </p:cNvPr>
          <p:cNvSpPr txBox="1"/>
          <p:nvPr/>
        </p:nvSpPr>
        <p:spPr>
          <a:xfrm>
            <a:off x="880214" y="8981226"/>
            <a:ext cx="9144000" cy="646331"/>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4"/>
              </a:rPr>
              <a:t>https://i2-prod.mirror.co.uk/article36799333.ece/ALTERNATES/s1200f/1_NHS-app-users-were-told-to-make-the-most-of-the-important-feature.jpg</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3245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4" name="Group 4"/>
          <p:cNvGrpSpPr/>
          <p:nvPr/>
        </p:nvGrpSpPr>
        <p:grpSpPr>
          <a:xfrm>
            <a:off x="-152400" y="-2"/>
            <a:ext cx="18440399" cy="10287001"/>
            <a:chOff x="-4972" y="-167091"/>
            <a:chExt cx="4652550" cy="1394537"/>
          </a:xfrm>
        </p:grpSpPr>
        <p:sp>
          <p:nvSpPr>
            <p:cNvPr id="5" name="Freeform 5"/>
            <p:cNvSpPr/>
            <p:nvPr/>
          </p:nvSpPr>
          <p:spPr>
            <a:xfrm>
              <a:off x="-4972" y="-167091"/>
              <a:ext cx="4652550" cy="1394537"/>
            </a:xfrm>
            <a:custGeom>
              <a:avLst/>
              <a:gdLst/>
              <a:ahLst/>
              <a:cxnLst/>
              <a:rect l="l" t="t" r="r" b="b"/>
              <a:pathLst>
                <a:path w="4604810" h="1122397">
                  <a:moveTo>
                    <a:pt x="0" y="0"/>
                  </a:moveTo>
                  <a:lnTo>
                    <a:pt x="4604810" y="0"/>
                  </a:lnTo>
                  <a:lnTo>
                    <a:pt x="4604810" y="1122397"/>
                  </a:lnTo>
                  <a:lnTo>
                    <a:pt x="0" y="1122397"/>
                  </a:lnTo>
                  <a:close/>
                </a:path>
              </a:pathLst>
            </a:custGeom>
            <a:solidFill>
              <a:srgbClr val="3CC7EC"/>
            </a:solidFill>
          </p:spPr>
          <p:txBody>
            <a:bodyPr/>
            <a:lstStyle/>
            <a:p>
              <a:endParaRPr lang="en-IN" dirty="0"/>
            </a:p>
          </p:txBody>
        </p:sp>
        <p:sp>
          <p:nvSpPr>
            <p:cNvPr id="6" name="TextBox 6"/>
            <p:cNvSpPr txBox="1"/>
            <p:nvPr/>
          </p:nvSpPr>
          <p:spPr>
            <a:xfrm>
              <a:off x="0" y="-57150"/>
              <a:ext cx="4604811" cy="1179547"/>
            </a:xfrm>
            <a:prstGeom prst="rect">
              <a:avLst/>
            </a:prstGeom>
          </p:spPr>
          <p:txBody>
            <a:bodyPr lIns="50800" tIns="50800" rIns="50800" bIns="50800" rtlCol="0" anchor="ctr"/>
            <a:lstStyle/>
            <a:p>
              <a:pPr algn="ctr">
                <a:lnSpc>
                  <a:spcPts val="3640"/>
                </a:lnSpc>
              </a:pPr>
              <a:endParaRPr/>
            </a:p>
          </p:txBody>
        </p:sp>
      </p:grpSp>
      <p:sp>
        <p:nvSpPr>
          <p:cNvPr id="10" name="TextBox 10"/>
          <p:cNvSpPr txBox="1"/>
          <p:nvPr/>
        </p:nvSpPr>
        <p:spPr>
          <a:xfrm>
            <a:off x="7696200" y="616802"/>
            <a:ext cx="5476560" cy="697307"/>
          </a:xfrm>
          <a:prstGeom prst="rect">
            <a:avLst/>
          </a:prstGeom>
        </p:spPr>
        <p:txBody>
          <a:bodyPr lIns="0" tIns="0" rIns="0" bIns="0" rtlCol="0" anchor="t">
            <a:spAutoFit/>
          </a:bodyPr>
          <a:lstStyle/>
          <a:p>
            <a:pPr algn="l">
              <a:lnSpc>
                <a:spcPts val="6000"/>
              </a:lnSpc>
            </a:pPr>
            <a:r>
              <a:rPr lang="en-US" sz="4000" b="1" dirty="0">
                <a:solidFill>
                  <a:srgbClr val="FFFF00"/>
                </a:solidFill>
                <a:latin typeface="Arial" panose="020B0604020202020204" pitchFamily="34" charset="0"/>
                <a:ea typeface="Anton"/>
                <a:cs typeface="Arial" panose="020B0604020202020204" pitchFamily="34" charset="0"/>
                <a:sym typeface="Anton"/>
              </a:rPr>
              <a:t>Impact on Key areas</a:t>
            </a:r>
          </a:p>
        </p:txBody>
      </p:sp>
      <p:sp>
        <p:nvSpPr>
          <p:cNvPr id="11" name="TextBox 11"/>
          <p:cNvSpPr txBox="1"/>
          <p:nvPr/>
        </p:nvSpPr>
        <p:spPr>
          <a:xfrm>
            <a:off x="6629400" y="2102800"/>
            <a:ext cx="10571882" cy="3624582"/>
          </a:xfrm>
          <a:prstGeom prst="rect">
            <a:avLst/>
          </a:prstGeom>
        </p:spPr>
        <p:txBody>
          <a:bodyPr lIns="0" tIns="0" rIns="0" bIns="0" rtlCol="0" anchor="t">
            <a:spAutoFit/>
          </a:bodyPr>
          <a:lstStyle/>
          <a:p>
            <a:pPr marL="457200" indent="-457200" algn="just">
              <a:lnSpc>
                <a:spcPts val="3640"/>
              </a:lnSpc>
              <a:buFont typeface="Wingdings" panose="05000000000000000000" pitchFamily="2" charset="2"/>
              <a:buChar char="Ø"/>
            </a:pPr>
            <a:r>
              <a:rPr lang="en-US" sz="1600" dirty="0">
                <a:latin typeface="Arial" panose="020B0604020202020204" pitchFamily="34" charset="0"/>
                <a:ea typeface="Canva Sans"/>
                <a:cs typeface="Arial" panose="020B0604020202020204" pitchFamily="34" charset="0"/>
                <a:sym typeface="Canva Sans"/>
              </a:rPr>
              <a:t>The app is fostering patient well-fare by providing time-efficient care support to the patients and minimizing the workload of the healthcare staffs. </a:t>
            </a:r>
          </a:p>
          <a:p>
            <a:pPr marL="457200" indent="-457200" algn="just">
              <a:lnSpc>
                <a:spcPts val="3640"/>
              </a:lnSpc>
              <a:buFont typeface="Wingdings" panose="05000000000000000000" pitchFamily="2" charset="2"/>
              <a:buChar char="Ø"/>
            </a:pPr>
            <a:r>
              <a:rPr lang="en-US" sz="1600" dirty="0">
                <a:latin typeface="Arial" panose="020B0604020202020204" pitchFamily="34" charset="0"/>
                <a:ea typeface="Canva Sans"/>
                <a:cs typeface="Arial" panose="020B0604020202020204" pitchFamily="34" charset="0"/>
                <a:sym typeface="Canva Sans"/>
              </a:rPr>
              <a:t>According to the ‘What looks good like” framework, the impact is to foster success in seven core areas including establishing smart foundations, safe practice, supporting people, empowering citizens to manage their appointment, improving care and making healthy populations (NHS England 2021).</a:t>
            </a:r>
          </a:p>
          <a:p>
            <a:pPr marL="457200" indent="-457200" algn="just">
              <a:lnSpc>
                <a:spcPts val="3640"/>
              </a:lnSpc>
              <a:buFont typeface="Wingdings" panose="05000000000000000000" pitchFamily="2" charset="2"/>
              <a:buChar char="Ø"/>
            </a:pPr>
            <a:r>
              <a:rPr lang="en-US" sz="1600" dirty="0">
                <a:latin typeface="Arial" panose="020B0604020202020204" pitchFamily="34" charset="0"/>
                <a:ea typeface="Canva Sans"/>
                <a:cs typeface="Arial" panose="020B0604020202020204" pitchFamily="34" charset="0"/>
                <a:sym typeface="Canva Sans"/>
              </a:rPr>
              <a:t>This application aims at improving the outcomes, experience and safety of the individuals. </a:t>
            </a:r>
          </a:p>
          <a:p>
            <a:pPr marL="457200" indent="-457200" algn="just">
              <a:lnSpc>
                <a:spcPts val="3640"/>
              </a:lnSpc>
              <a:buFont typeface="Wingdings" panose="05000000000000000000" pitchFamily="2" charset="2"/>
              <a:buChar char="Ø"/>
            </a:pPr>
            <a:r>
              <a:rPr lang="en-US" sz="1600" dirty="0">
                <a:latin typeface="Arial" panose="020B0604020202020204" pitchFamily="34" charset="0"/>
                <a:cs typeface="Arial" panose="020B0604020202020204" pitchFamily="34" charset="0"/>
              </a:rPr>
              <a:t>NHS App aligns with the </a:t>
            </a:r>
            <a:r>
              <a:rPr lang="en-US" sz="1600" b="1" i="1" dirty="0">
                <a:latin typeface="Arial" panose="020B0604020202020204" pitchFamily="34" charset="0"/>
                <a:cs typeface="Arial" panose="020B0604020202020204" pitchFamily="34" charset="0"/>
              </a:rPr>
              <a:t>Data Protection Act 2018 and UK GDPR </a:t>
            </a:r>
            <a:r>
              <a:rPr lang="en-US" sz="1600" dirty="0">
                <a:latin typeface="Arial" panose="020B0604020202020204" pitchFamily="34" charset="0"/>
                <a:cs typeface="Arial" panose="020B0604020202020204" pitchFamily="34" charset="0"/>
              </a:rPr>
              <a:t>by ensuring secure handling, storage, and lawful processing of patient health information.</a:t>
            </a:r>
            <a:endParaRPr lang="en-US" sz="1600" dirty="0">
              <a:latin typeface="Arial" panose="020B0604020202020204" pitchFamily="34" charset="0"/>
              <a:ea typeface="Canva Sans"/>
              <a:cs typeface="Arial" panose="020B0604020202020204" pitchFamily="34" charset="0"/>
              <a:sym typeface="Canva Sans"/>
            </a:endParaRPr>
          </a:p>
        </p:txBody>
      </p:sp>
      <p:pic>
        <p:nvPicPr>
          <p:cNvPr id="14" name="Picture 13">
            <a:extLst>
              <a:ext uri="{FF2B5EF4-FFF2-40B4-BE49-F238E27FC236}">
                <a16:creationId xmlns:a16="http://schemas.microsoft.com/office/drawing/2014/main" id="{A7DC5B6B-353C-8BAC-3C07-74BA3311839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6406" y="2034376"/>
            <a:ext cx="5523234" cy="4556923"/>
          </a:xfrm>
          <a:prstGeom prst="rect">
            <a:avLst/>
          </a:prstGeom>
        </p:spPr>
      </p:pic>
      <p:sp>
        <p:nvSpPr>
          <p:cNvPr id="15" name="TextBox 14">
            <a:extLst>
              <a:ext uri="{FF2B5EF4-FFF2-40B4-BE49-F238E27FC236}">
                <a16:creationId xmlns:a16="http://schemas.microsoft.com/office/drawing/2014/main" id="{39131C70-0322-FC8E-C271-D3F395D55658}"/>
              </a:ext>
            </a:extLst>
          </p:cNvPr>
          <p:cNvSpPr txBox="1"/>
          <p:nvPr/>
        </p:nvSpPr>
        <p:spPr>
          <a:xfrm>
            <a:off x="1447800" y="7124700"/>
            <a:ext cx="4724400" cy="369332"/>
          </a:xfrm>
          <a:prstGeom prst="rect">
            <a:avLst/>
          </a:prstGeom>
          <a:noFill/>
        </p:spPr>
        <p:txBody>
          <a:bodyPr wrap="square" rtlCol="0">
            <a:spAutoFit/>
          </a:bodyPr>
          <a:lstStyle/>
          <a:p>
            <a:r>
              <a:rPr lang="en-US" i="1" dirty="0">
                <a:latin typeface="Times New Roman" panose="02020603050405020304" pitchFamily="18" charset="0"/>
                <a:cs typeface="Times New Roman" panose="02020603050405020304" pitchFamily="18" charset="0"/>
              </a:rPr>
              <a:t>Source: (NHS England 2021)</a:t>
            </a:r>
            <a:endParaRPr lang="en-IN" i="1"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grpSp>
        <p:nvGrpSpPr>
          <p:cNvPr id="4" name="Group 4"/>
          <p:cNvGrpSpPr/>
          <p:nvPr/>
        </p:nvGrpSpPr>
        <p:grpSpPr>
          <a:xfrm>
            <a:off x="32084" y="-133350"/>
            <a:ext cx="18288000" cy="10553700"/>
            <a:chOff x="0" y="0"/>
            <a:chExt cx="2367117" cy="2032498"/>
          </a:xfrm>
        </p:grpSpPr>
        <p:sp>
          <p:nvSpPr>
            <p:cNvPr id="5" name="Freeform 5"/>
            <p:cNvSpPr/>
            <p:nvPr/>
          </p:nvSpPr>
          <p:spPr>
            <a:xfrm>
              <a:off x="0" y="0"/>
              <a:ext cx="2367117" cy="2032498"/>
            </a:xfrm>
            <a:custGeom>
              <a:avLst/>
              <a:gdLst/>
              <a:ahLst/>
              <a:cxnLst/>
              <a:rect l="l" t="t" r="r" b="b"/>
              <a:pathLst>
                <a:path w="2367117" h="2032498">
                  <a:moveTo>
                    <a:pt x="0" y="0"/>
                  </a:moveTo>
                  <a:lnTo>
                    <a:pt x="2367117" y="0"/>
                  </a:lnTo>
                  <a:lnTo>
                    <a:pt x="2367117" y="2032498"/>
                  </a:lnTo>
                  <a:lnTo>
                    <a:pt x="0" y="2032498"/>
                  </a:lnTo>
                  <a:close/>
                </a:path>
              </a:pathLst>
            </a:custGeom>
            <a:solidFill>
              <a:srgbClr val="3CC7EC"/>
            </a:solidFill>
          </p:spPr>
          <p:txBody>
            <a:bodyPr/>
            <a:lstStyle/>
            <a:p>
              <a:endParaRPr lang="en-IN"/>
            </a:p>
          </p:txBody>
        </p:sp>
        <p:sp>
          <p:nvSpPr>
            <p:cNvPr id="6" name="TextBox 6"/>
            <p:cNvSpPr txBox="1"/>
            <p:nvPr/>
          </p:nvSpPr>
          <p:spPr>
            <a:xfrm>
              <a:off x="0" y="-57150"/>
              <a:ext cx="2367117" cy="2089648"/>
            </a:xfrm>
            <a:prstGeom prst="rect">
              <a:avLst/>
            </a:prstGeom>
          </p:spPr>
          <p:txBody>
            <a:bodyPr lIns="50800" tIns="50800" rIns="50800" bIns="50800" rtlCol="0" anchor="ctr"/>
            <a:lstStyle/>
            <a:p>
              <a:pPr algn="ctr">
                <a:lnSpc>
                  <a:spcPts val="3640"/>
                </a:lnSpc>
              </a:pPr>
              <a:endParaRPr/>
            </a:p>
          </p:txBody>
        </p:sp>
      </p:grpSp>
      <p:sp>
        <p:nvSpPr>
          <p:cNvPr id="10" name="TextBox 10"/>
          <p:cNvSpPr txBox="1"/>
          <p:nvPr/>
        </p:nvSpPr>
        <p:spPr>
          <a:xfrm>
            <a:off x="911988" y="762194"/>
            <a:ext cx="7163669" cy="693844"/>
          </a:xfrm>
          <a:prstGeom prst="rect">
            <a:avLst/>
          </a:prstGeom>
        </p:spPr>
        <p:txBody>
          <a:bodyPr lIns="0" tIns="0" rIns="0" bIns="0" rtlCol="0" anchor="t">
            <a:spAutoFit/>
          </a:bodyPr>
          <a:lstStyle/>
          <a:p>
            <a:pPr algn="l">
              <a:lnSpc>
                <a:spcPts val="6000"/>
              </a:lnSpc>
            </a:pPr>
            <a:r>
              <a:rPr lang="en-US" sz="4000" dirty="0">
                <a:solidFill>
                  <a:srgbClr val="FFFF00"/>
                </a:solidFill>
                <a:latin typeface="Arial" panose="020B0604020202020204" pitchFamily="34" charset="0"/>
                <a:ea typeface="Anton"/>
                <a:cs typeface="Arial" panose="020B0604020202020204" pitchFamily="34" charset="0"/>
                <a:sym typeface="Anton"/>
              </a:rPr>
              <a:t>Impact on patients</a:t>
            </a:r>
          </a:p>
        </p:txBody>
      </p:sp>
      <p:sp>
        <p:nvSpPr>
          <p:cNvPr id="11" name="TextBox 11"/>
          <p:cNvSpPr txBox="1"/>
          <p:nvPr/>
        </p:nvSpPr>
        <p:spPr>
          <a:xfrm>
            <a:off x="609600" y="1978008"/>
            <a:ext cx="16840200" cy="3624582"/>
          </a:xfrm>
          <a:prstGeom prst="rect">
            <a:avLst/>
          </a:prstGeom>
        </p:spPr>
        <p:txBody>
          <a:bodyPr wrap="square" lIns="0" tIns="0" rIns="0" bIns="0" rtlCol="0" anchor="t">
            <a:spAutoFit/>
          </a:bodyPr>
          <a:lstStyle/>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Benefits</a:t>
            </a:r>
            <a:r>
              <a:rPr lang="en-US" sz="1600" dirty="0">
                <a:latin typeface="Arial" panose="020B0604020202020204" pitchFamily="34" charset="0"/>
                <a:ea typeface="Canva Sans"/>
                <a:cs typeface="Arial" panose="020B0604020202020204" pitchFamily="34" charset="0"/>
                <a:sym typeface="Canva Sans"/>
              </a:rPr>
              <a:t>: Offering faster diagnosis that it matched with government’s announcement of conducting 4.5 million tests, reduces waiting time for patients that additional 31000 patients' appointment were made possible, allows proxy-access, switching account for other users below of aged (13-16). </a:t>
            </a:r>
          </a:p>
          <a:p>
            <a:pPr algn="just">
              <a:lnSpc>
                <a:spcPts val="3640"/>
              </a:lnSpc>
            </a:pPr>
            <a:endParaRPr lang="en-US" sz="1600" dirty="0">
              <a:latin typeface="Arial" panose="020B0604020202020204" pitchFamily="34" charset="0"/>
              <a:ea typeface="Canva Sans"/>
              <a:cs typeface="Arial" panose="020B0604020202020204" pitchFamily="34" charset="0"/>
              <a:sym typeface="Canva Sans"/>
            </a:endParaRPr>
          </a:p>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Challenges: </a:t>
            </a:r>
            <a:r>
              <a:rPr lang="en-US" sz="1600" dirty="0">
                <a:latin typeface="Arial" panose="020B0604020202020204" pitchFamily="34" charset="0"/>
                <a:ea typeface="Canva Sans"/>
                <a:cs typeface="Arial" panose="020B0604020202020204" pitchFamily="34" charset="0"/>
                <a:sym typeface="Canva Sans"/>
              </a:rPr>
              <a:t>Lack of patients’ digital literacy, technical glitches, difficulty to get follow-up treatment after being diagnosed with certain diseases, socio-economic disparities are key challenges, especially in most deprived areas (NHS England 2021). </a:t>
            </a:r>
          </a:p>
          <a:p>
            <a:pPr algn="just">
              <a:lnSpc>
                <a:spcPts val="3640"/>
              </a:lnSpc>
            </a:pPr>
            <a:endParaRPr lang="en-US" sz="1600" dirty="0">
              <a:latin typeface="Arial" panose="020B0604020202020204" pitchFamily="34" charset="0"/>
              <a:ea typeface="Canva Sans"/>
              <a:cs typeface="Arial" panose="020B0604020202020204" pitchFamily="34" charset="0"/>
              <a:sym typeface="Canva Sans"/>
            </a:endParaRPr>
          </a:p>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Short Challenge: </a:t>
            </a:r>
            <a:r>
              <a:rPr lang="en-US" sz="1600" dirty="0">
                <a:latin typeface="Arial" panose="020B0604020202020204" pitchFamily="34" charset="0"/>
                <a:ea typeface="Canva Sans"/>
                <a:cs typeface="Arial" panose="020B0604020202020204" pitchFamily="34" charset="0"/>
                <a:sym typeface="Canva Sans"/>
              </a:rPr>
              <a:t>Reluctant to use the application which may be due to reduced trust in the healthcare that some individuals considered this application like only tracking app used during the time of COVID-19 (</a:t>
            </a:r>
            <a:r>
              <a:rPr lang="en-US" sz="1600" dirty="0" err="1">
                <a:latin typeface="Arial" panose="020B0604020202020204" pitchFamily="34" charset="0"/>
                <a:ea typeface="Canva Sans"/>
                <a:cs typeface="Arial" panose="020B0604020202020204" pitchFamily="34" charset="0"/>
                <a:sym typeface="Canva Sans"/>
              </a:rPr>
              <a:t>Waymant</a:t>
            </a:r>
            <a:r>
              <a:rPr lang="en-US" sz="1600" dirty="0">
                <a:latin typeface="Arial" panose="020B0604020202020204" pitchFamily="34" charset="0"/>
                <a:ea typeface="Canva Sans"/>
                <a:cs typeface="Arial" panose="020B0604020202020204" pitchFamily="34" charset="0"/>
                <a:sym typeface="Canva Sans"/>
              </a:rPr>
              <a:t> et al. 2021).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a:extLst>
            <a:ext uri="{FF2B5EF4-FFF2-40B4-BE49-F238E27FC236}">
              <a16:creationId xmlns:a16="http://schemas.microsoft.com/office/drawing/2014/main" id="{C2CCDCCA-80E3-D35D-613C-DC7DAEFEB17C}"/>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16EA4C8A-4552-5149-3378-91DEE3221474}"/>
              </a:ext>
            </a:extLst>
          </p:cNvPr>
          <p:cNvGrpSpPr/>
          <p:nvPr/>
        </p:nvGrpSpPr>
        <p:grpSpPr>
          <a:xfrm>
            <a:off x="0" y="13939"/>
            <a:ext cx="18288000" cy="10287000"/>
            <a:chOff x="0" y="0"/>
            <a:chExt cx="2367117" cy="2032498"/>
          </a:xfrm>
        </p:grpSpPr>
        <p:sp>
          <p:nvSpPr>
            <p:cNvPr id="5" name="Freeform 5">
              <a:extLst>
                <a:ext uri="{FF2B5EF4-FFF2-40B4-BE49-F238E27FC236}">
                  <a16:creationId xmlns:a16="http://schemas.microsoft.com/office/drawing/2014/main" id="{D815FE97-1575-2064-9455-6911B6BE978F}"/>
                </a:ext>
              </a:extLst>
            </p:cNvPr>
            <p:cNvSpPr/>
            <p:nvPr/>
          </p:nvSpPr>
          <p:spPr>
            <a:xfrm>
              <a:off x="0" y="0"/>
              <a:ext cx="2367117" cy="2032498"/>
            </a:xfrm>
            <a:custGeom>
              <a:avLst/>
              <a:gdLst/>
              <a:ahLst/>
              <a:cxnLst/>
              <a:rect l="l" t="t" r="r" b="b"/>
              <a:pathLst>
                <a:path w="2367117" h="2032498">
                  <a:moveTo>
                    <a:pt x="0" y="0"/>
                  </a:moveTo>
                  <a:lnTo>
                    <a:pt x="2367117" y="0"/>
                  </a:lnTo>
                  <a:lnTo>
                    <a:pt x="2367117" y="2032498"/>
                  </a:lnTo>
                  <a:lnTo>
                    <a:pt x="0" y="2032498"/>
                  </a:lnTo>
                  <a:close/>
                </a:path>
              </a:pathLst>
            </a:custGeom>
            <a:solidFill>
              <a:srgbClr val="3CC7EC"/>
            </a:solidFill>
          </p:spPr>
          <p:txBody>
            <a:bodyPr/>
            <a:lstStyle/>
            <a:p>
              <a:endParaRPr lang="en-IN"/>
            </a:p>
          </p:txBody>
        </p:sp>
        <p:sp>
          <p:nvSpPr>
            <p:cNvPr id="6" name="TextBox 6">
              <a:extLst>
                <a:ext uri="{FF2B5EF4-FFF2-40B4-BE49-F238E27FC236}">
                  <a16:creationId xmlns:a16="http://schemas.microsoft.com/office/drawing/2014/main" id="{16BCE030-48CB-DD00-2142-09F484A77024}"/>
                </a:ext>
              </a:extLst>
            </p:cNvPr>
            <p:cNvSpPr txBox="1"/>
            <p:nvPr/>
          </p:nvSpPr>
          <p:spPr>
            <a:xfrm>
              <a:off x="0" y="-57150"/>
              <a:ext cx="2367117" cy="2089648"/>
            </a:xfrm>
            <a:prstGeom prst="rect">
              <a:avLst/>
            </a:prstGeom>
          </p:spPr>
          <p:txBody>
            <a:bodyPr lIns="50800" tIns="50800" rIns="50800" bIns="50800" rtlCol="0" anchor="ctr"/>
            <a:lstStyle/>
            <a:p>
              <a:pPr algn="ctr">
                <a:lnSpc>
                  <a:spcPts val="3640"/>
                </a:lnSpc>
              </a:pPr>
              <a:endParaRPr/>
            </a:p>
          </p:txBody>
        </p:sp>
      </p:grpSp>
      <p:sp>
        <p:nvSpPr>
          <p:cNvPr id="10" name="TextBox 10">
            <a:extLst>
              <a:ext uri="{FF2B5EF4-FFF2-40B4-BE49-F238E27FC236}">
                <a16:creationId xmlns:a16="http://schemas.microsoft.com/office/drawing/2014/main" id="{034EC421-86E8-52BD-4EC4-18FB4A6B941A}"/>
              </a:ext>
            </a:extLst>
          </p:cNvPr>
          <p:cNvSpPr txBox="1"/>
          <p:nvPr/>
        </p:nvSpPr>
        <p:spPr>
          <a:xfrm>
            <a:off x="911988" y="762194"/>
            <a:ext cx="7163669" cy="693844"/>
          </a:xfrm>
          <a:prstGeom prst="rect">
            <a:avLst/>
          </a:prstGeom>
        </p:spPr>
        <p:txBody>
          <a:bodyPr lIns="0" tIns="0" rIns="0" bIns="0" rtlCol="0" anchor="t">
            <a:spAutoFit/>
          </a:bodyPr>
          <a:lstStyle/>
          <a:p>
            <a:pPr algn="l">
              <a:lnSpc>
                <a:spcPts val="6000"/>
              </a:lnSpc>
            </a:pPr>
            <a:r>
              <a:rPr lang="en-US" sz="4000" dirty="0">
                <a:solidFill>
                  <a:srgbClr val="FFFF00"/>
                </a:solidFill>
                <a:latin typeface="Arial" panose="020B0604020202020204" pitchFamily="34" charset="0"/>
                <a:ea typeface="Anton"/>
                <a:cs typeface="Arial" panose="020B0604020202020204" pitchFamily="34" charset="0"/>
                <a:sym typeface="Anton"/>
              </a:rPr>
              <a:t>Impact on workforce</a:t>
            </a:r>
          </a:p>
        </p:txBody>
      </p:sp>
      <p:sp>
        <p:nvSpPr>
          <p:cNvPr id="11" name="TextBox 11">
            <a:extLst>
              <a:ext uri="{FF2B5EF4-FFF2-40B4-BE49-F238E27FC236}">
                <a16:creationId xmlns:a16="http://schemas.microsoft.com/office/drawing/2014/main" id="{33C10A13-88C5-50D8-1710-EAA1E3D32F03}"/>
              </a:ext>
            </a:extLst>
          </p:cNvPr>
          <p:cNvSpPr txBox="1"/>
          <p:nvPr/>
        </p:nvSpPr>
        <p:spPr>
          <a:xfrm>
            <a:off x="928316" y="2080162"/>
            <a:ext cx="14845083" cy="3663952"/>
          </a:xfrm>
          <a:prstGeom prst="rect">
            <a:avLst/>
          </a:prstGeom>
        </p:spPr>
        <p:txBody>
          <a:bodyPr wrap="square" lIns="0" tIns="0" rIns="0" bIns="0" rtlCol="0" anchor="t">
            <a:spAutoFit/>
          </a:bodyPr>
          <a:lstStyle/>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Benefits: </a:t>
            </a:r>
            <a:r>
              <a:rPr lang="en-US" sz="1600" dirty="0">
                <a:latin typeface="Arial" panose="020B0604020202020204" pitchFamily="34" charset="0"/>
                <a:ea typeface="Canva Sans"/>
                <a:cs typeface="Arial" panose="020B0604020202020204" pitchFamily="34" charset="0"/>
                <a:sym typeface="Canva Sans"/>
              </a:rPr>
              <a:t>Relieves the burden on the workforce during a shortage of staff in the country; facilitates patient-managed appointment scheduling, referral, and pharmacy choice; saves time; prevents lost appointments (NHS England 2021); AI technology enhances efficiency and patient satisfaction; helps redistribute workforce capacity.</a:t>
            </a:r>
          </a:p>
          <a:p>
            <a:pPr algn="just">
              <a:lnSpc>
                <a:spcPts val="3640"/>
              </a:lnSpc>
            </a:pPr>
            <a:endParaRPr lang="en-US" sz="1600" dirty="0">
              <a:latin typeface="Arial" panose="020B0604020202020204" pitchFamily="34" charset="0"/>
              <a:ea typeface="Canva Sans"/>
              <a:cs typeface="Arial" panose="020B0604020202020204" pitchFamily="34" charset="0"/>
              <a:sym typeface="Canva Sans"/>
            </a:endParaRPr>
          </a:p>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Challenges</a:t>
            </a:r>
            <a:r>
              <a:rPr lang="en-US" sz="1600" dirty="0">
                <a:latin typeface="Arial" panose="020B0604020202020204" pitchFamily="34" charset="0"/>
                <a:ea typeface="Canva Sans"/>
                <a:cs typeface="Arial" panose="020B0604020202020204" pitchFamily="34" charset="0"/>
                <a:sym typeface="Canva Sans"/>
              </a:rPr>
              <a:t>: Requires training in digital literacy and data protection; confidentiality could be compromised; change resistance; fear of job insecurity due to changes in administrative roles. </a:t>
            </a:r>
          </a:p>
          <a:p>
            <a:pPr algn="just">
              <a:lnSpc>
                <a:spcPts val="3640"/>
              </a:lnSpc>
            </a:pPr>
            <a:r>
              <a:rPr lang="en-US" sz="1600" dirty="0">
                <a:solidFill>
                  <a:srgbClr val="FFFF00"/>
                </a:solidFill>
                <a:latin typeface="Arial" panose="020B0604020202020204" pitchFamily="34" charset="0"/>
                <a:ea typeface="Canva Sans"/>
                <a:cs typeface="Arial" panose="020B0604020202020204" pitchFamily="34" charset="0"/>
                <a:sym typeface="Canva Sans"/>
              </a:rPr>
              <a:t>Short Challenge: </a:t>
            </a:r>
            <a:r>
              <a:rPr lang="en-US" sz="1600" dirty="0">
                <a:latin typeface="Arial" panose="020B0604020202020204" pitchFamily="34" charset="0"/>
                <a:ea typeface="Canva Sans"/>
                <a:cs typeface="Arial" panose="020B0604020202020204" pitchFamily="34" charset="0"/>
                <a:sym typeface="Canva Sans"/>
              </a:rPr>
              <a:t>Lack of digital literacy; role transition anxiety; risks of unethical data management (Dakin et al. 2025).</a:t>
            </a:r>
          </a:p>
          <a:p>
            <a:pPr algn="just">
              <a:lnSpc>
                <a:spcPts val="3640"/>
              </a:lnSpc>
            </a:pPr>
            <a:endParaRPr lang="en-US" sz="2600" dirty="0">
              <a:solidFill>
                <a:srgbClr val="0F0911"/>
              </a:solidFill>
              <a:latin typeface="Canva Sans"/>
              <a:ea typeface="Canva Sans"/>
              <a:cs typeface="Canva Sans"/>
              <a:sym typeface="Canva Sans"/>
            </a:endParaRPr>
          </a:p>
        </p:txBody>
      </p:sp>
    </p:spTree>
    <p:extLst>
      <p:ext uri="{BB962C8B-B14F-4D97-AF65-F5344CB8AC3E}">
        <p14:creationId xmlns:p14="http://schemas.microsoft.com/office/powerpoint/2010/main" val="40705738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a:extLst>
            <a:ext uri="{FF2B5EF4-FFF2-40B4-BE49-F238E27FC236}">
              <a16:creationId xmlns:a16="http://schemas.microsoft.com/office/drawing/2014/main" id="{16237CB0-BD90-8355-0C3C-F29D9508DDE2}"/>
            </a:ext>
          </a:extLst>
        </p:cNvPr>
        <p:cNvGrpSpPr/>
        <p:nvPr/>
      </p:nvGrpSpPr>
      <p:grpSpPr>
        <a:xfrm>
          <a:off x="0" y="0"/>
          <a:ext cx="0" cy="0"/>
          <a:chOff x="0" y="0"/>
          <a:chExt cx="0" cy="0"/>
        </a:xfrm>
      </p:grpSpPr>
      <p:grpSp>
        <p:nvGrpSpPr>
          <p:cNvPr id="4" name="Group 4">
            <a:extLst>
              <a:ext uri="{FF2B5EF4-FFF2-40B4-BE49-F238E27FC236}">
                <a16:creationId xmlns:a16="http://schemas.microsoft.com/office/drawing/2014/main" id="{D17F8F9A-15CA-5DAF-9E2E-3A21DD984592}"/>
              </a:ext>
            </a:extLst>
          </p:cNvPr>
          <p:cNvGrpSpPr/>
          <p:nvPr/>
        </p:nvGrpSpPr>
        <p:grpSpPr>
          <a:xfrm>
            <a:off x="-152403" y="-51009"/>
            <a:ext cx="18440403" cy="10274719"/>
            <a:chOff x="-21148" y="-57150"/>
            <a:chExt cx="2388265" cy="2100074"/>
          </a:xfrm>
        </p:grpSpPr>
        <p:sp>
          <p:nvSpPr>
            <p:cNvPr id="5" name="Freeform 5">
              <a:extLst>
                <a:ext uri="{FF2B5EF4-FFF2-40B4-BE49-F238E27FC236}">
                  <a16:creationId xmlns:a16="http://schemas.microsoft.com/office/drawing/2014/main" id="{2FCB8E16-2094-E8C6-7646-5B03A2B96ECA}"/>
                </a:ext>
              </a:extLst>
            </p:cNvPr>
            <p:cNvSpPr/>
            <p:nvPr/>
          </p:nvSpPr>
          <p:spPr>
            <a:xfrm>
              <a:off x="-21148" y="-46724"/>
              <a:ext cx="2386855" cy="2089648"/>
            </a:xfrm>
            <a:custGeom>
              <a:avLst/>
              <a:gdLst/>
              <a:ahLst/>
              <a:cxnLst/>
              <a:rect l="l" t="t" r="r" b="b"/>
              <a:pathLst>
                <a:path w="2367117" h="2032498">
                  <a:moveTo>
                    <a:pt x="0" y="0"/>
                  </a:moveTo>
                  <a:lnTo>
                    <a:pt x="2367117" y="0"/>
                  </a:lnTo>
                  <a:lnTo>
                    <a:pt x="2367117" y="2032498"/>
                  </a:lnTo>
                  <a:lnTo>
                    <a:pt x="0" y="2032498"/>
                  </a:lnTo>
                  <a:close/>
                </a:path>
              </a:pathLst>
            </a:custGeom>
            <a:solidFill>
              <a:srgbClr val="3CC7EC"/>
            </a:solidFill>
          </p:spPr>
          <p:txBody>
            <a:bodyPr/>
            <a:lstStyle/>
            <a:p>
              <a:endParaRPr lang="en-IN"/>
            </a:p>
          </p:txBody>
        </p:sp>
        <p:sp>
          <p:nvSpPr>
            <p:cNvPr id="6" name="TextBox 6">
              <a:extLst>
                <a:ext uri="{FF2B5EF4-FFF2-40B4-BE49-F238E27FC236}">
                  <a16:creationId xmlns:a16="http://schemas.microsoft.com/office/drawing/2014/main" id="{734D6B1C-F8A0-588C-A1D9-F15FA6B0EDCF}"/>
                </a:ext>
              </a:extLst>
            </p:cNvPr>
            <p:cNvSpPr txBox="1"/>
            <p:nvPr/>
          </p:nvSpPr>
          <p:spPr>
            <a:xfrm>
              <a:off x="0" y="-57150"/>
              <a:ext cx="2367117" cy="2089648"/>
            </a:xfrm>
            <a:prstGeom prst="rect">
              <a:avLst/>
            </a:prstGeom>
          </p:spPr>
          <p:txBody>
            <a:bodyPr lIns="50800" tIns="50800" rIns="50800" bIns="50800" rtlCol="0" anchor="ctr"/>
            <a:lstStyle/>
            <a:p>
              <a:pPr algn="ctr">
                <a:lnSpc>
                  <a:spcPts val="3640"/>
                </a:lnSpc>
              </a:pPr>
              <a:endParaRPr/>
            </a:p>
          </p:txBody>
        </p:sp>
      </p:grpSp>
      <p:sp>
        <p:nvSpPr>
          <p:cNvPr id="10" name="TextBox 10">
            <a:extLst>
              <a:ext uri="{FF2B5EF4-FFF2-40B4-BE49-F238E27FC236}">
                <a16:creationId xmlns:a16="http://schemas.microsoft.com/office/drawing/2014/main" id="{9BC160EC-E11C-A2EA-C3CB-5DA600E052B9}"/>
              </a:ext>
            </a:extLst>
          </p:cNvPr>
          <p:cNvSpPr txBox="1"/>
          <p:nvPr/>
        </p:nvSpPr>
        <p:spPr>
          <a:xfrm>
            <a:off x="911988" y="762194"/>
            <a:ext cx="13413612" cy="693844"/>
          </a:xfrm>
          <a:prstGeom prst="rect">
            <a:avLst/>
          </a:prstGeom>
        </p:spPr>
        <p:txBody>
          <a:bodyPr wrap="square" lIns="0" tIns="0" rIns="0" bIns="0" rtlCol="0" anchor="t">
            <a:spAutoFit/>
          </a:bodyPr>
          <a:lstStyle/>
          <a:p>
            <a:pPr algn="l">
              <a:lnSpc>
                <a:spcPts val="6000"/>
              </a:lnSpc>
            </a:pPr>
            <a:r>
              <a:rPr lang="en-US" sz="4000">
                <a:solidFill>
                  <a:srgbClr val="FFFF00"/>
                </a:solidFill>
                <a:latin typeface="Arial" panose="020B0604020202020204" pitchFamily="34" charset="0"/>
                <a:ea typeface="Anton"/>
                <a:cs typeface="Arial" panose="020B0604020202020204" pitchFamily="34" charset="0"/>
                <a:sym typeface="Anton"/>
              </a:rPr>
              <a:t>Impact on service delivery</a:t>
            </a:r>
            <a:endParaRPr lang="en-US" sz="4000" dirty="0">
              <a:solidFill>
                <a:srgbClr val="FFFF00"/>
              </a:solidFill>
              <a:latin typeface="Arial" panose="020B0604020202020204" pitchFamily="34" charset="0"/>
              <a:ea typeface="Anton"/>
              <a:cs typeface="Arial" panose="020B0604020202020204" pitchFamily="34" charset="0"/>
              <a:sym typeface="Anton"/>
            </a:endParaRPr>
          </a:p>
        </p:txBody>
      </p:sp>
      <p:sp>
        <p:nvSpPr>
          <p:cNvPr id="11" name="TextBox 11">
            <a:extLst>
              <a:ext uri="{FF2B5EF4-FFF2-40B4-BE49-F238E27FC236}">
                <a16:creationId xmlns:a16="http://schemas.microsoft.com/office/drawing/2014/main" id="{16FC6A08-14A3-3D41-6F6F-39444319F95A}"/>
              </a:ext>
            </a:extLst>
          </p:cNvPr>
          <p:cNvSpPr txBox="1"/>
          <p:nvPr/>
        </p:nvSpPr>
        <p:spPr>
          <a:xfrm>
            <a:off x="609600" y="1978008"/>
            <a:ext cx="16840200" cy="4587281"/>
          </a:xfrm>
          <a:prstGeom prst="rect">
            <a:avLst/>
          </a:prstGeom>
        </p:spPr>
        <p:txBody>
          <a:bodyPr wrap="square" lIns="0" tIns="0" rIns="0" bIns="0" rtlCol="0" anchor="t">
            <a:spAutoFit/>
          </a:bodyPr>
          <a:lstStyle/>
          <a:p>
            <a:pPr algn="just">
              <a:lnSpc>
                <a:spcPts val="3640"/>
              </a:lnSpc>
            </a:pPr>
            <a:r>
              <a:rPr lang="en-US" sz="1600">
                <a:solidFill>
                  <a:srgbClr val="FFFF00"/>
                </a:solidFill>
                <a:latin typeface="Arial" panose="020B0604020202020204" pitchFamily="34" charset="0"/>
                <a:ea typeface="Canva Sans"/>
                <a:cs typeface="Arial" panose="020B0604020202020204" pitchFamily="34" charset="0"/>
                <a:sym typeface="Canva Sans"/>
              </a:rPr>
              <a:t>Benefits: </a:t>
            </a:r>
            <a:r>
              <a:rPr lang="en-US" sz="1600">
                <a:latin typeface="Arial" panose="020B0604020202020204" pitchFamily="34" charset="0"/>
                <a:ea typeface="Canva Sans"/>
                <a:cs typeface="Arial" panose="020B0604020202020204" pitchFamily="34" charset="0"/>
                <a:sym typeface="Canva Sans"/>
              </a:rPr>
              <a:t>Improves workflow efficiency by enabling online prescription requests, appointment scheduling, viewing health records, and messaging forums; facilitates coordination through proxy access; minimizes administrative burden and paper expenses; enables faster service delivery and self-management. </a:t>
            </a:r>
          </a:p>
          <a:p>
            <a:pPr algn="just">
              <a:lnSpc>
                <a:spcPts val="3640"/>
              </a:lnSpc>
            </a:pPr>
            <a:endParaRPr lang="en-US" sz="1600">
              <a:solidFill>
                <a:srgbClr val="FFFF00"/>
              </a:solidFill>
              <a:latin typeface="Arial" panose="020B0604020202020204" pitchFamily="34" charset="0"/>
              <a:ea typeface="Canva Sans"/>
              <a:cs typeface="Arial" panose="020B0604020202020204" pitchFamily="34" charset="0"/>
              <a:sym typeface="Canva Sans"/>
            </a:endParaRPr>
          </a:p>
          <a:p>
            <a:pPr algn="just">
              <a:lnSpc>
                <a:spcPts val="3640"/>
              </a:lnSpc>
            </a:pPr>
            <a:r>
              <a:rPr lang="en-US" sz="1600">
                <a:solidFill>
                  <a:srgbClr val="FFFF00"/>
                </a:solidFill>
                <a:latin typeface="Arial" panose="020B0604020202020204" pitchFamily="34" charset="0"/>
                <a:ea typeface="Canva Sans"/>
                <a:cs typeface="Arial" panose="020B0604020202020204" pitchFamily="34" charset="0"/>
                <a:sym typeface="Canva Sans"/>
              </a:rPr>
              <a:t>Challenges: </a:t>
            </a:r>
            <a:r>
              <a:rPr lang="en-US" sz="1600">
                <a:latin typeface="Arial" panose="020B0604020202020204" pitchFamily="34" charset="0"/>
                <a:ea typeface="Canva Sans"/>
                <a:cs typeface="Arial" panose="020B0604020202020204" pitchFamily="34" charset="0"/>
                <a:sym typeface="Canva Sans"/>
              </a:rPr>
              <a:t>High costs of technical integration and system upgrades; data privacy and security issues; digital literacy disparities among patients and healthcare staff; workforce role transformation and resistance; disparities in access among disadvantaged groups (Mitchell et al. 2022).</a:t>
            </a:r>
          </a:p>
          <a:p>
            <a:pPr algn="just">
              <a:lnSpc>
                <a:spcPts val="3640"/>
              </a:lnSpc>
            </a:pPr>
            <a:endParaRPr lang="en-US" sz="1600">
              <a:solidFill>
                <a:srgbClr val="FFFF00"/>
              </a:solidFill>
              <a:latin typeface="Arial" panose="020B0604020202020204" pitchFamily="34" charset="0"/>
              <a:ea typeface="Canva Sans"/>
              <a:cs typeface="Arial" panose="020B0604020202020204" pitchFamily="34" charset="0"/>
              <a:sym typeface="Canva Sans"/>
            </a:endParaRPr>
          </a:p>
          <a:p>
            <a:pPr algn="just">
              <a:lnSpc>
                <a:spcPts val="3640"/>
              </a:lnSpc>
            </a:pPr>
            <a:r>
              <a:rPr lang="en-US" sz="1600">
                <a:solidFill>
                  <a:srgbClr val="FFFF00"/>
                </a:solidFill>
                <a:latin typeface="Arial" panose="020B0604020202020204" pitchFamily="34" charset="0"/>
                <a:ea typeface="Canva Sans"/>
                <a:cs typeface="Arial" panose="020B0604020202020204" pitchFamily="34" charset="0"/>
                <a:sym typeface="Canva Sans"/>
              </a:rPr>
              <a:t>Short-term challenges: </a:t>
            </a:r>
            <a:r>
              <a:rPr lang="en-US" sz="1600">
                <a:latin typeface="Arial" panose="020B0604020202020204" pitchFamily="34" charset="0"/>
                <a:ea typeface="Canva Sans"/>
                <a:cs typeface="Arial" panose="020B0604020202020204" pitchFamily="34" charset="0"/>
                <a:sym typeface="Canva Sans"/>
              </a:rPr>
              <a:t>Lack of post-diagnostic support and guidance; accessibility problems for older people; need for continuous staff training and system surveillance (Sukriti et al. 2023).</a:t>
            </a:r>
          </a:p>
          <a:p>
            <a:pPr algn="just">
              <a:lnSpc>
                <a:spcPts val="3640"/>
              </a:lnSpc>
            </a:pPr>
            <a:endParaRPr lang="en-US" sz="2800">
              <a:solidFill>
                <a:srgbClr val="FFFF00"/>
              </a:solidFill>
              <a:latin typeface="Times New Roman" panose="02020603050405020304" pitchFamily="18" charset="0"/>
              <a:ea typeface="Canva Sans"/>
              <a:cs typeface="Times New Roman" panose="02020603050405020304" pitchFamily="18" charset="0"/>
              <a:sym typeface="Canva Sans"/>
            </a:endParaRPr>
          </a:p>
          <a:p>
            <a:pPr algn="just">
              <a:lnSpc>
                <a:spcPts val="3640"/>
              </a:lnSpc>
            </a:pPr>
            <a:endParaRPr lang="en-US" sz="2600" dirty="0">
              <a:solidFill>
                <a:srgbClr val="0F0911"/>
              </a:solidFill>
              <a:latin typeface="Canva Sans"/>
              <a:ea typeface="Canva Sans"/>
              <a:cs typeface="Canva Sans"/>
              <a:sym typeface="Canva Sans"/>
            </a:endParaRPr>
          </a:p>
        </p:txBody>
      </p:sp>
    </p:spTree>
    <p:extLst>
      <p:ext uri="{BB962C8B-B14F-4D97-AF65-F5344CB8AC3E}">
        <p14:creationId xmlns:p14="http://schemas.microsoft.com/office/powerpoint/2010/main" val="63285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10" name="TextBox 10"/>
          <p:cNvSpPr txBox="1"/>
          <p:nvPr/>
        </p:nvSpPr>
        <p:spPr>
          <a:xfrm>
            <a:off x="492512" y="571500"/>
            <a:ext cx="11125200" cy="693844"/>
          </a:xfrm>
          <a:prstGeom prst="rect">
            <a:avLst/>
          </a:prstGeom>
          <a:solidFill>
            <a:srgbClr val="33CCFF"/>
          </a:solidFill>
        </p:spPr>
        <p:txBody>
          <a:bodyPr wrap="square" lIns="0" tIns="0" rIns="0" bIns="0" rtlCol="0" anchor="t">
            <a:spAutoFit/>
          </a:bodyPr>
          <a:lstStyle/>
          <a:p>
            <a:pPr algn="just">
              <a:lnSpc>
                <a:spcPts val="6000"/>
              </a:lnSpc>
            </a:pPr>
            <a:r>
              <a:rPr lang="en-US" sz="4000" b="1" dirty="0">
                <a:solidFill>
                  <a:srgbClr val="FFFF00"/>
                </a:solidFill>
                <a:latin typeface="Arial" panose="020B0604020202020204" pitchFamily="34" charset="0"/>
                <a:ea typeface="Anton"/>
                <a:cs typeface="Arial" panose="020B0604020202020204" pitchFamily="34" charset="0"/>
                <a:sym typeface="Anton"/>
              </a:rPr>
              <a:t>Challenges</a:t>
            </a:r>
          </a:p>
        </p:txBody>
      </p:sp>
      <p:sp>
        <p:nvSpPr>
          <p:cNvPr id="11" name="TextBox 11"/>
          <p:cNvSpPr txBox="1"/>
          <p:nvPr/>
        </p:nvSpPr>
        <p:spPr>
          <a:xfrm>
            <a:off x="457200" y="1714500"/>
            <a:ext cx="7552081" cy="5009577"/>
          </a:xfrm>
          <a:prstGeom prst="rect">
            <a:avLst/>
          </a:prstGeom>
        </p:spPr>
        <p:txBody>
          <a:bodyPr wrap="square" lIns="0" tIns="0" rIns="0" bIns="0" rtlCol="0" anchor="t">
            <a:spAutoFit/>
          </a:bodyPr>
          <a:lstStyle/>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There are some challenges in terms of using the NHS app that is evident from patient’s stories.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A patient Lucy Bradley was diagnosed with stage 3 kidney diseases through the NHS app but after received diagnostic report via this app no further guidance was received (Independent 2025).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Digital literacy that is lower for older adults or disadvantageous population is creating problems.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Socio-economic deprivation due to inability to afford internet, lack of knowledge preventing accessing services.</a:t>
            </a:r>
            <a:r>
              <a:rPr lang="en-IN" sz="1600" dirty="0">
                <a:latin typeface="Arial" panose="020B0604020202020204" pitchFamily="34" charset="0"/>
                <a:cs typeface="Arial" panose="020B0604020202020204" pitchFamily="34" charset="0"/>
              </a:rPr>
              <a:t>et al. 2024)</a:t>
            </a:r>
            <a:r>
              <a:rPr lang="en-US" sz="1600" dirty="0">
                <a:solidFill>
                  <a:srgbClr val="0F0911"/>
                </a:solidFill>
                <a:latin typeface="Arial" panose="020B0604020202020204" pitchFamily="34" charset="0"/>
                <a:ea typeface="Canva Sans"/>
                <a:cs typeface="Arial" panose="020B0604020202020204" pitchFamily="34" charset="0"/>
                <a:sym typeface="Canva Sans"/>
              </a:rPr>
              <a:t>. </a:t>
            </a:r>
          </a:p>
          <a:p>
            <a:pPr marL="457200" indent="-457200" algn="just">
              <a:lnSpc>
                <a:spcPts val="3640"/>
              </a:lnSpc>
              <a:buFont typeface="Wingdings" panose="05000000000000000000" pitchFamily="2" charset="2"/>
              <a:buChar char="Ø"/>
            </a:pPr>
            <a:r>
              <a:rPr lang="en-US" sz="1600" dirty="0">
                <a:solidFill>
                  <a:srgbClr val="0F0911"/>
                </a:solidFill>
                <a:latin typeface="Arial" panose="020B0604020202020204" pitchFamily="34" charset="0"/>
                <a:ea typeface="Canva Sans"/>
                <a:cs typeface="Arial" panose="020B0604020202020204" pitchFamily="34" charset="0"/>
                <a:sym typeface="Canva Sans"/>
              </a:rPr>
              <a:t>Privacy concerns, lack of training of healthcare stuffs while accessing patient data is creating challenges (Reidy et al. 2025). </a:t>
            </a:r>
          </a:p>
        </p:txBody>
      </p:sp>
      <p:pic>
        <p:nvPicPr>
          <p:cNvPr id="2052" name="Picture 4">
            <a:extLst>
              <a:ext uri="{FF2B5EF4-FFF2-40B4-BE49-F238E27FC236}">
                <a16:creationId xmlns:a16="http://schemas.microsoft.com/office/drawing/2014/main" id="{C6C22E58-392C-DE13-A492-004D95A2DB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3984" y="4219288"/>
            <a:ext cx="9003788" cy="50646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D4E38B94-BC27-F0F3-D0F3-ACF607C6721A}"/>
              </a:ext>
            </a:extLst>
          </p:cNvPr>
          <p:cNvSpPr txBox="1"/>
          <p:nvPr/>
        </p:nvSpPr>
        <p:spPr>
          <a:xfrm>
            <a:off x="8982636" y="9392334"/>
            <a:ext cx="9305364" cy="646331"/>
          </a:xfrm>
          <a:prstGeom prst="rect">
            <a:avLst/>
          </a:prstGeom>
          <a:noFill/>
        </p:spPr>
        <p:txBody>
          <a:bodyPr wrap="square">
            <a:spAutoFit/>
          </a:bodyPr>
          <a:lstStyle/>
          <a:p>
            <a:r>
              <a:rPr lang="en-GB" dirty="0">
                <a:solidFill>
                  <a:schemeClr val="bg1"/>
                </a:solidFill>
                <a:hlinkClick r:id="rId4"/>
              </a:rPr>
              <a:t>https://www.southwestlondon.icb.nhs.uk/wp-content/uploads/bis-images/12066/NHS-app-800x450-f50_50.png</a:t>
            </a:r>
            <a:endParaRPr lang="en-GB" dirty="0">
              <a:solidFill>
                <a:schemeClr val="bg1"/>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6436B501-DDB2-E885-0588-AAF3C11885CD}"/>
            </a:ext>
          </a:extLst>
        </p:cNvPr>
        <p:cNvGrpSpPr/>
        <p:nvPr/>
      </p:nvGrpSpPr>
      <p:grpSpPr>
        <a:xfrm>
          <a:off x="0" y="0"/>
          <a:ext cx="0" cy="0"/>
          <a:chOff x="0" y="0"/>
          <a:chExt cx="0" cy="0"/>
        </a:xfrm>
      </p:grpSpPr>
      <p:sp>
        <p:nvSpPr>
          <p:cNvPr id="16" name="Rectangle 15">
            <a:extLst>
              <a:ext uri="{FF2B5EF4-FFF2-40B4-BE49-F238E27FC236}">
                <a16:creationId xmlns:a16="http://schemas.microsoft.com/office/drawing/2014/main" id="{4025239F-A6FB-43A8-BD4A-3FB7C0B48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 y="264163"/>
            <a:ext cx="18283428" cy="24688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TextBox 10">
            <a:extLst>
              <a:ext uri="{FF2B5EF4-FFF2-40B4-BE49-F238E27FC236}">
                <a16:creationId xmlns:a16="http://schemas.microsoft.com/office/drawing/2014/main" id="{FCA8DE07-81A3-A954-09DA-C4A13F572102}"/>
              </a:ext>
            </a:extLst>
          </p:cNvPr>
          <p:cNvSpPr txBox="1"/>
          <p:nvPr/>
        </p:nvSpPr>
        <p:spPr>
          <a:xfrm>
            <a:off x="1804378" y="426264"/>
            <a:ext cx="14676120" cy="2263140"/>
          </a:xfrm>
          <a:prstGeom prst="rect">
            <a:avLst/>
          </a:prstGeom>
        </p:spPr>
        <p:txBody>
          <a:bodyPr vert="horz" lIns="91440" tIns="45720" rIns="91440" bIns="45720" rtlCol="0" anchor="ctr">
            <a:normAutofit/>
          </a:bodyPr>
          <a:lstStyle/>
          <a:p>
            <a:pPr defTabSz="914400">
              <a:lnSpc>
                <a:spcPct val="85000"/>
              </a:lnSpc>
              <a:spcBef>
                <a:spcPct val="0"/>
              </a:spcBef>
              <a:spcAft>
                <a:spcPts val="600"/>
              </a:spcAft>
            </a:pPr>
            <a:r>
              <a:rPr lang="en-US" sz="4000" b="1" cap="all">
                <a:solidFill>
                  <a:schemeClr val="bg2"/>
                </a:solidFill>
                <a:latin typeface="+mj-lt"/>
                <a:ea typeface="+mj-ea"/>
                <a:cs typeface="+mj-cs"/>
                <a:sym typeface="Anton"/>
              </a:rPr>
              <a:t>Recommendations</a:t>
            </a:r>
          </a:p>
        </p:txBody>
      </p:sp>
      <p:sp>
        <p:nvSpPr>
          <p:cNvPr id="11" name="TextBox 11">
            <a:extLst>
              <a:ext uri="{FF2B5EF4-FFF2-40B4-BE49-F238E27FC236}">
                <a16:creationId xmlns:a16="http://schemas.microsoft.com/office/drawing/2014/main" id="{C8DD4E5D-B62A-27C5-774C-E04693764F1B}"/>
              </a:ext>
            </a:extLst>
          </p:cNvPr>
          <p:cNvSpPr txBox="1"/>
          <p:nvPr/>
        </p:nvSpPr>
        <p:spPr>
          <a:xfrm>
            <a:off x="7158037" y="3017520"/>
            <a:ext cx="9786938" cy="6309360"/>
          </a:xfrm>
          <a:prstGeom prst="rect">
            <a:avLst/>
          </a:prstGeom>
        </p:spPr>
        <p:txBody>
          <a:bodyPr vert="horz" lIns="91440" tIns="45720" rIns="91440" bIns="45720" rtlCol="0">
            <a:normAutofit/>
          </a:bodyPr>
          <a:lstStyle/>
          <a:p>
            <a:pPr marL="342900" lvl="0" indent="-182880" defTabSz="914400">
              <a:lnSpc>
                <a:spcPct val="90000"/>
              </a:lnSpc>
              <a:spcAft>
                <a:spcPts val="600"/>
              </a:spcAft>
              <a:buClr>
                <a:schemeClr val="tx1"/>
              </a:buClr>
              <a:buFont typeface="Wingdings" pitchFamily="2" charset="2"/>
              <a:buChar char=""/>
            </a:pPr>
            <a:r>
              <a:rPr lang="en-US" sz="1600" dirty="0">
                <a:latin typeface="Arial" panose="020B0604020202020204" pitchFamily="34" charset="0"/>
                <a:cs typeface="Arial" panose="020B0604020202020204" pitchFamily="34" charset="0"/>
              </a:rPr>
              <a:t>Organisations should arrange staff training and allow to be developed their skill through continuous professional development so that they can handle patient data better (Burrell et al. 2025). </a:t>
            </a:r>
          </a:p>
          <a:p>
            <a:pPr marL="342900" lvl="0" indent="-182880" defTabSz="914400">
              <a:lnSpc>
                <a:spcPct val="90000"/>
              </a:lnSpc>
              <a:spcAft>
                <a:spcPts val="600"/>
              </a:spcAft>
              <a:buClr>
                <a:schemeClr val="tx1"/>
              </a:buClr>
              <a:buFont typeface="Wingdings" pitchFamily="2" charset="2"/>
              <a:buChar char=""/>
            </a:pPr>
            <a:r>
              <a:rPr lang="en-US" sz="1600" dirty="0">
                <a:latin typeface="Arial" panose="020B0604020202020204" pitchFamily="34" charset="0"/>
                <a:cs typeface="Arial" panose="020B0604020202020204" pitchFamily="34" charset="0"/>
              </a:rPr>
              <a:t>At the same time, healthcare staffs who have no responsibility now in this app including the staff who was only responsible for booking appointment, should be reallocated with new job role to alleviate the fear related to change. </a:t>
            </a:r>
          </a:p>
          <a:p>
            <a:pPr marL="342900" lvl="0" indent="-182880" defTabSz="914400">
              <a:lnSpc>
                <a:spcPct val="90000"/>
              </a:lnSpc>
              <a:spcAft>
                <a:spcPts val="600"/>
              </a:spcAft>
              <a:buClr>
                <a:schemeClr val="tx1"/>
              </a:buClr>
              <a:buFont typeface="Wingdings" pitchFamily="2" charset="2"/>
              <a:buChar char=""/>
            </a:pPr>
            <a:r>
              <a:rPr lang="en-US" sz="1600" dirty="0">
                <a:latin typeface="Arial" panose="020B0604020202020204" pitchFamily="34" charset="0"/>
                <a:cs typeface="Arial" panose="020B0604020202020204" pitchFamily="34" charset="0"/>
              </a:rPr>
              <a:t>Health education workshops should be arranged in most-deprived areas (Eberhardt et al. 2025). </a:t>
            </a:r>
          </a:p>
          <a:p>
            <a:pPr marL="342900" lvl="0" indent="-182880" defTabSz="914400">
              <a:lnSpc>
                <a:spcPct val="90000"/>
              </a:lnSpc>
              <a:spcAft>
                <a:spcPts val="600"/>
              </a:spcAft>
              <a:buClr>
                <a:schemeClr val="tx1"/>
              </a:buClr>
              <a:buFont typeface="Wingdings" pitchFamily="2" charset="2"/>
              <a:buChar char=""/>
            </a:pPr>
            <a:r>
              <a:rPr lang="en-US" sz="1600" dirty="0">
                <a:latin typeface="Arial" panose="020B0604020202020204" pitchFamily="34" charset="0"/>
                <a:cs typeface="Arial" panose="020B0604020202020204" pitchFamily="34" charset="0"/>
              </a:rPr>
              <a:t>After a diagnosis, accompanying information, must be provided to the patients regarding follow-up, referral to avoid worry and confusion among patients (Tewolde et al. 2022). </a:t>
            </a:r>
          </a:p>
          <a:p>
            <a:pPr marL="342900" lvl="0" indent="-182880" defTabSz="914400">
              <a:lnSpc>
                <a:spcPct val="90000"/>
              </a:lnSpc>
              <a:spcAft>
                <a:spcPts val="600"/>
              </a:spcAft>
              <a:buClr>
                <a:schemeClr val="tx1"/>
              </a:buClr>
              <a:buFont typeface="Wingdings" pitchFamily="2" charset="2"/>
              <a:buChar char=""/>
            </a:pPr>
            <a:r>
              <a:rPr lang="en-US" sz="1600" dirty="0">
                <a:latin typeface="Arial" panose="020B0604020202020204" pitchFamily="34" charset="0"/>
                <a:cs typeface="Arial" panose="020B0604020202020204" pitchFamily="34" charset="0"/>
              </a:rPr>
              <a:t>More improvised information technological should be integrated into the NHS app to overcome the challenges (Brown 2022). </a:t>
            </a:r>
          </a:p>
          <a:p>
            <a:pPr marL="457200" indent="-182880" defTabSz="914400">
              <a:lnSpc>
                <a:spcPct val="90000"/>
              </a:lnSpc>
              <a:spcAft>
                <a:spcPts val="600"/>
              </a:spcAft>
              <a:buClr>
                <a:schemeClr val="tx1"/>
              </a:buClr>
              <a:buFont typeface="Wingdings" pitchFamily="2" charset="2"/>
              <a:buChar char=""/>
            </a:pPr>
            <a:endParaRPr lang="en-US" dirty="0">
              <a:sym typeface="Canva Sans"/>
            </a:endParaRPr>
          </a:p>
        </p:txBody>
      </p:sp>
      <p:pic>
        <p:nvPicPr>
          <p:cNvPr id="3076" name="Picture 4">
            <a:extLst>
              <a:ext uri="{FF2B5EF4-FFF2-40B4-BE49-F238E27FC236}">
                <a16:creationId xmlns:a16="http://schemas.microsoft.com/office/drawing/2014/main" id="{8564A966-3D72-F2F0-5E5F-21436A5C96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3002" y="2733042"/>
            <a:ext cx="4078947" cy="611842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EB6EE5E-CA5C-3922-D6CC-79E5F9BCAB46}"/>
              </a:ext>
            </a:extLst>
          </p:cNvPr>
          <p:cNvSpPr txBox="1"/>
          <p:nvPr/>
        </p:nvSpPr>
        <p:spPr>
          <a:xfrm>
            <a:off x="914400" y="8812774"/>
            <a:ext cx="9144000" cy="646331"/>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4"/>
              </a:rPr>
              <a:t>https://d1eipm3vz40hy0.cloudfront.net/images/Customer+Stories+/NHS+Digital/NHS-Digital_Phone.png</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42061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49D8DFA-139C-473F-838D-D33ABE885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4" y="264163"/>
            <a:ext cx="18283428" cy="24688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00" cy="10287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7"/>
          <p:cNvSpPr txBox="1"/>
          <p:nvPr/>
        </p:nvSpPr>
        <p:spPr>
          <a:xfrm>
            <a:off x="965200" y="1988820"/>
            <a:ext cx="4634156" cy="6309360"/>
          </a:xfrm>
          <a:prstGeom prst="rect">
            <a:avLst/>
          </a:prstGeom>
        </p:spPr>
        <p:txBody>
          <a:bodyPr vert="horz" lIns="91440" tIns="45720" rIns="91440" bIns="45720" rtlCol="0" anchor="ctr">
            <a:normAutofit/>
          </a:bodyPr>
          <a:lstStyle/>
          <a:p>
            <a:pPr algn="r" defTabSz="914400">
              <a:lnSpc>
                <a:spcPct val="85000"/>
              </a:lnSpc>
              <a:spcBef>
                <a:spcPct val="0"/>
              </a:spcBef>
              <a:spcAft>
                <a:spcPts val="600"/>
              </a:spcAft>
            </a:pPr>
            <a:r>
              <a:rPr lang="en-US" sz="4800" cap="all">
                <a:solidFill>
                  <a:schemeClr val="tx2"/>
                </a:solidFill>
                <a:latin typeface="+mj-lt"/>
                <a:ea typeface="+mj-ea"/>
                <a:cs typeface="+mj-cs"/>
                <a:sym typeface="Anton"/>
              </a:rPr>
              <a:t>Conclusion</a:t>
            </a:r>
          </a:p>
        </p:txBody>
      </p:sp>
      <p:sp>
        <p:nvSpPr>
          <p:cNvPr id="17" name="Rectangle 16">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93502" cy="7239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9" name="Straight Connector 18">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9902" y="2755303"/>
            <a:ext cx="0" cy="4776395"/>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8" name="TextBox 8"/>
          <p:cNvSpPr txBox="1"/>
          <p:nvPr/>
        </p:nvSpPr>
        <p:spPr>
          <a:xfrm>
            <a:off x="6572502" y="1689100"/>
            <a:ext cx="9907996" cy="6908799"/>
          </a:xfrm>
          <a:prstGeom prst="rect">
            <a:avLst/>
          </a:prstGeom>
        </p:spPr>
        <p:txBody>
          <a:bodyPr vert="horz" lIns="91440" tIns="45720" rIns="91440" bIns="45720" rtlCol="0" anchor="ctr">
            <a:normAutofit/>
          </a:bodyPr>
          <a:lstStyle/>
          <a:p>
            <a:pPr marL="457200" indent="-182880" defTabSz="914400">
              <a:lnSpc>
                <a:spcPct val="90000"/>
              </a:lnSpc>
              <a:spcAft>
                <a:spcPts val="600"/>
              </a:spcAft>
              <a:buClr>
                <a:schemeClr val="tx1"/>
              </a:buClr>
              <a:buFont typeface="Wingdings" pitchFamily="2" charset="2"/>
              <a:buChar char=""/>
            </a:pPr>
            <a:r>
              <a:rPr lang="en-US" sz="2700">
                <a:solidFill>
                  <a:schemeClr val="tx2"/>
                </a:solidFill>
                <a:sym typeface="Canva Sans"/>
              </a:rPr>
              <a:t>The NHS application is extremely useful in fostering quality care by simplifying some of the traditional processes like referrals, booking GP appointment, raising query, test results and others and can be used for other persons in the family. </a:t>
            </a:r>
          </a:p>
          <a:p>
            <a:pPr marL="457200" indent="-182880" defTabSz="914400">
              <a:lnSpc>
                <a:spcPct val="90000"/>
              </a:lnSpc>
              <a:spcAft>
                <a:spcPts val="600"/>
              </a:spcAft>
              <a:buClr>
                <a:schemeClr val="tx1"/>
              </a:buClr>
              <a:buFont typeface="Wingdings" pitchFamily="2" charset="2"/>
              <a:buChar char=""/>
            </a:pPr>
            <a:r>
              <a:rPr lang="en-US" sz="2700">
                <a:solidFill>
                  <a:schemeClr val="tx2"/>
                </a:solidFill>
                <a:sym typeface="Canva Sans"/>
              </a:rPr>
              <a:t>Some challenges in the key area's workforce, patients/service users and service delivery exist such as no follow-up guidance after being diagnosed, low digital literacy among patients, staffs, socio-economic deprivation and accessibility and others. </a:t>
            </a:r>
          </a:p>
          <a:p>
            <a:pPr marL="457200" indent="-182880" defTabSz="914400">
              <a:lnSpc>
                <a:spcPct val="90000"/>
              </a:lnSpc>
              <a:spcAft>
                <a:spcPts val="600"/>
              </a:spcAft>
              <a:buClr>
                <a:schemeClr val="tx1"/>
              </a:buClr>
              <a:buFont typeface="Wingdings" pitchFamily="2" charset="2"/>
              <a:buChar char=""/>
            </a:pPr>
            <a:r>
              <a:rPr lang="en-US" sz="2700">
                <a:solidFill>
                  <a:schemeClr val="tx2"/>
                </a:solidFill>
                <a:sym typeface="Canva Sans"/>
              </a:rPr>
              <a:t>Therefore, integrating more developed information technical solutions, ensuring health promotion and health education for all individuals, especially in deprived areas and for older adults. </a:t>
            </a:r>
          </a:p>
        </p:txBody>
      </p:sp>
      <p:sp>
        <p:nvSpPr>
          <p:cNvPr id="21" name="Rectangle 20">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563100"/>
            <a:ext cx="18293502" cy="7239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DFDFD"/>
        </a:solidFill>
        <a:effectLst/>
      </p:bgPr>
    </p:bg>
    <p:spTree>
      <p:nvGrpSpPr>
        <p:cNvPr id="1" name=""/>
        <p:cNvGrpSpPr/>
        <p:nvPr/>
      </p:nvGrpSpPr>
      <p:grpSpPr>
        <a:xfrm>
          <a:off x="0" y="0"/>
          <a:ext cx="0" cy="0"/>
          <a:chOff x="0" y="0"/>
          <a:chExt cx="0" cy="0"/>
        </a:xfrm>
      </p:grpSpPr>
      <p:sp>
        <p:nvSpPr>
          <p:cNvPr id="4" name="TextBox 4"/>
          <p:cNvSpPr txBox="1"/>
          <p:nvPr/>
        </p:nvSpPr>
        <p:spPr>
          <a:xfrm>
            <a:off x="679829" y="2146555"/>
            <a:ext cx="10645190" cy="2366660"/>
          </a:xfrm>
          <a:prstGeom prst="rect">
            <a:avLst/>
          </a:prstGeom>
        </p:spPr>
        <p:txBody>
          <a:bodyPr lIns="0" tIns="0" rIns="0" bIns="0" rtlCol="0" anchor="t">
            <a:spAutoFit/>
          </a:bodyPr>
          <a:lstStyle/>
          <a:p>
            <a:pPr algn="l">
              <a:lnSpc>
                <a:spcPts val="17716"/>
              </a:lnSpc>
            </a:pPr>
            <a:r>
              <a:rPr lang="en-US" sz="17716" dirty="0">
                <a:solidFill>
                  <a:srgbClr val="0F0911"/>
                </a:solidFill>
                <a:latin typeface="Anton"/>
                <a:ea typeface="Anton"/>
                <a:cs typeface="Anton"/>
                <a:sym typeface="Anton"/>
              </a:rPr>
              <a:t>THANK YOU</a:t>
            </a:r>
          </a:p>
        </p:txBody>
      </p:sp>
      <p:sp>
        <p:nvSpPr>
          <p:cNvPr id="5" name="AutoShape 5"/>
          <p:cNvSpPr/>
          <p:nvPr/>
        </p:nvSpPr>
        <p:spPr>
          <a:xfrm flipV="1">
            <a:off x="679829" y="4513215"/>
            <a:ext cx="1454642" cy="0"/>
          </a:xfrm>
          <a:prstGeom prst="line">
            <a:avLst/>
          </a:prstGeom>
          <a:ln w="38100" cap="flat">
            <a:solidFill>
              <a:srgbClr val="000000"/>
            </a:solidFill>
            <a:prstDash val="solid"/>
            <a:headEnd type="none" w="sm" len="sm"/>
            <a:tailEnd type="none" w="sm" len="sm"/>
          </a:ln>
        </p:spPr>
        <p:txBody>
          <a:bodyPr/>
          <a:lstStyle/>
          <a:p>
            <a:endParaRPr lang="en-IN"/>
          </a:p>
        </p:txBody>
      </p:sp>
      <p:sp>
        <p:nvSpPr>
          <p:cNvPr id="9" name="AutoShape 4">
            <a:extLst>
              <a:ext uri="{FF2B5EF4-FFF2-40B4-BE49-F238E27FC236}">
                <a16:creationId xmlns:a16="http://schemas.microsoft.com/office/drawing/2014/main" id="{2738439C-5E81-5414-CC2B-F7412632E287}"/>
              </a:ext>
            </a:extLst>
          </p:cNvPr>
          <p:cNvSpPr>
            <a:spLocks noChangeAspect="1" noChangeArrowheads="1"/>
          </p:cNvSpPr>
          <p:nvPr/>
        </p:nvSpPr>
        <p:spPr bwMode="auto">
          <a:xfrm>
            <a:off x="14974368" y="7904233"/>
            <a:ext cx="2968695" cy="296869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102" name="Picture 6">
            <a:extLst>
              <a:ext uri="{FF2B5EF4-FFF2-40B4-BE49-F238E27FC236}">
                <a16:creationId xmlns:a16="http://schemas.microsoft.com/office/drawing/2014/main" id="{5B4930B4-C9AA-F532-F0F8-434D1693F0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906000" y="1951668"/>
            <a:ext cx="8224838" cy="598170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C0E4084-1054-739E-3605-7C39A8C06D0B}"/>
              </a:ext>
            </a:extLst>
          </p:cNvPr>
          <p:cNvSpPr txBox="1">
            <a:spLocks noGrp="1" noRot="1" noMove="1" noResize="1" noEditPoints="1" noAdjustHandles="1" noChangeArrowheads="1" noChangeShapeType="1"/>
          </p:cNvSpPr>
          <p:nvPr/>
        </p:nvSpPr>
        <p:spPr>
          <a:xfrm>
            <a:off x="8803342" y="8012166"/>
            <a:ext cx="9484658" cy="646331"/>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hlinkClick r:id="rId4"/>
              </a:rPr>
              <a:t>https://www.creativefabrica.com/wp-content/uploads/2020/03/29/NHS-Rainbow-and-Heart-Graphics-3754252-1.jpg</a:t>
            </a:r>
            <a:endParaRPr lang="en-GB" dirty="0">
              <a:solidFill>
                <a:schemeClr val="bg1"/>
              </a:solidFill>
              <a:latin typeface="Arial" panose="020B0604020202020204" pitchFamily="34" charset="0"/>
              <a:cs typeface="Arial" panose="020B0604020202020204" pitchFamily="3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981444" cy="10287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329AE-B2C8-7DBE-3F18-4FDC482E2506}"/>
              </a:ext>
            </a:extLst>
          </p:cNvPr>
          <p:cNvSpPr>
            <a:spLocks noGrp="1"/>
          </p:cNvSpPr>
          <p:nvPr>
            <p:ph type="title"/>
          </p:nvPr>
        </p:nvSpPr>
        <p:spPr>
          <a:xfrm>
            <a:off x="933855" y="1257969"/>
            <a:ext cx="5564986" cy="7771063"/>
          </a:xfrm>
        </p:spPr>
        <p:txBody>
          <a:bodyPr>
            <a:normAutofit/>
          </a:bodyPr>
          <a:lstStyle/>
          <a:p>
            <a:r>
              <a:rPr lang="en-US" sz="5400" b="1">
                <a:latin typeface="Times New Roman" panose="02020603050405020304" pitchFamily="18" charset="0"/>
                <a:cs typeface="Times New Roman" panose="02020603050405020304" pitchFamily="18" charset="0"/>
              </a:rPr>
              <a:t>References</a:t>
            </a:r>
            <a:endParaRPr lang="en-IN" sz="5400" b="1">
              <a:latin typeface="Times New Roman" panose="02020603050405020304" pitchFamily="18" charset="0"/>
              <a:cs typeface="Times New Roman" panose="02020603050405020304" pitchFamily="18" charset="0"/>
            </a:endParaRPr>
          </a:p>
        </p:txBody>
      </p:sp>
      <p:sp useBgFill="1">
        <p:nvSpPr>
          <p:cNvPr id="10" name="Rectangle 9">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1442" y="-3"/>
            <a:ext cx="11306555" cy="102870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A53DD3-A1F3-211D-8FA1-6C111FC7BC2A}"/>
              </a:ext>
            </a:extLst>
          </p:cNvPr>
          <p:cNvSpPr>
            <a:spLocks noGrp="1"/>
          </p:cNvSpPr>
          <p:nvPr>
            <p:ph idx="1"/>
          </p:nvPr>
        </p:nvSpPr>
        <p:spPr>
          <a:xfrm>
            <a:off x="7745505" y="1257970"/>
            <a:ext cx="9608639" cy="8762330"/>
          </a:xfrm>
        </p:spPr>
        <p:txBody>
          <a:bodyPr anchor="ctr">
            <a:normAutofit fontScale="25000" lnSpcReduction="20000"/>
          </a:bodyPr>
          <a:lstStyle/>
          <a:p>
            <a:r>
              <a:rPr lang="en-IN" sz="800" dirty="0">
                <a:solidFill>
                  <a:schemeClr val="tx2"/>
                </a:solidFill>
                <a:latin typeface="Times New Roman" panose="02020603050405020304" pitchFamily="18" charset="0"/>
                <a:cs typeface="Times New Roman" panose="02020603050405020304" pitchFamily="18" charset="0"/>
              </a:rPr>
              <a:t> </a:t>
            </a:r>
            <a:endParaRPr lang="en-IN" sz="4800" dirty="0">
              <a:solidFill>
                <a:schemeClr val="tx2"/>
              </a:solidFill>
              <a:latin typeface="Arial" panose="020B0604020202020204" pitchFamily="34" charset="0"/>
              <a:cs typeface="Arial" panose="020B0604020202020204" pitchFamily="34" charset="0"/>
            </a:endParaRPr>
          </a:p>
          <a:p>
            <a:pPr lvl="0"/>
            <a:r>
              <a:rPr lang="en-IN" sz="4400" dirty="0">
                <a:solidFill>
                  <a:schemeClr val="tx2"/>
                </a:solidFill>
                <a:latin typeface="Arial" panose="020B0604020202020204" pitchFamily="34" charset="0"/>
                <a:cs typeface="Arial" panose="020B0604020202020204" pitchFamily="34" charset="0"/>
              </a:rPr>
              <a:t>Brown, I. (2022) Regulating privacy and data ethics in the context of the UK's contact tracing apps. In </a:t>
            </a:r>
            <a:r>
              <a:rPr lang="en-IN" sz="4400" i="1" dirty="0">
                <a:solidFill>
                  <a:schemeClr val="tx2"/>
                </a:solidFill>
                <a:latin typeface="Arial" panose="020B0604020202020204" pitchFamily="34" charset="0"/>
                <a:cs typeface="Arial" panose="020B0604020202020204" pitchFamily="34" charset="0"/>
              </a:rPr>
              <a:t>Pandemic Surveillance</a:t>
            </a:r>
            <a:r>
              <a:rPr lang="en-IN" sz="4400" dirty="0">
                <a:solidFill>
                  <a:schemeClr val="tx2"/>
                </a:solidFill>
                <a:latin typeface="Arial" panose="020B0604020202020204" pitchFamily="34" charset="0"/>
                <a:cs typeface="Arial" panose="020B0604020202020204" pitchFamily="34" charset="0"/>
              </a:rPr>
              <a:t>, pp. 114-135. Edward Elgar Publishing. </a:t>
            </a:r>
            <a:r>
              <a:rPr lang="en-IN" sz="4400" u="sng" dirty="0">
                <a:solidFill>
                  <a:schemeClr val="tx2"/>
                </a:solidFill>
                <a:latin typeface="Arial" panose="020B0604020202020204" pitchFamily="34" charset="0"/>
                <a:cs typeface="Arial" panose="020B0604020202020204" pitchFamily="34" charset="0"/>
                <a:hlinkClick r:id="rId3"/>
              </a:rPr>
              <a:t>https://papers.ssrn.com/sol3/Delivery.cfm?abstractid=4855013</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Burrell, J., Baker, F. and Bennion, M.R. (2025) Resilience training web app for National health service keyworkers: pilot usability study. </a:t>
            </a:r>
            <a:r>
              <a:rPr lang="en-IN" sz="4400" i="1" dirty="0">
                <a:solidFill>
                  <a:schemeClr val="tx2"/>
                </a:solidFill>
                <a:latin typeface="Arial" panose="020B0604020202020204" pitchFamily="34" charset="0"/>
                <a:cs typeface="Arial" panose="020B0604020202020204" pitchFamily="34" charset="0"/>
              </a:rPr>
              <a:t>JMIR Medical Education</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11</a:t>
            </a:r>
            <a:r>
              <a:rPr lang="en-IN" sz="4400" dirty="0">
                <a:solidFill>
                  <a:schemeClr val="tx2"/>
                </a:solidFill>
                <a:latin typeface="Arial" panose="020B0604020202020204" pitchFamily="34" charset="0"/>
                <a:cs typeface="Arial" panose="020B0604020202020204" pitchFamily="34" charset="0"/>
              </a:rPr>
              <a:t>, p.e51101. </a:t>
            </a:r>
            <a:r>
              <a:rPr lang="en-IN" sz="4400" u="sng" dirty="0">
                <a:solidFill>
                  <a:schemeClr val="tx2"/>
                </a:solidFill>
                <a:latin typeface="Arial" panose="020B0604020202020204" pitchFamily="34" charset="0"/>
                <a:cs typeface="Arial" panose="020B0604020202020204" pitchFamily="34" charset="0"/>
                <a:hlinkClick r:id="rId4"/>
              </a:rPr>
              <a:t>https://mededu.jmir.org/2025/1/e51101</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 Dakin, F.H., Hemmings, N., Kalin, A., Moore, L., Ladds, E., Payne, R., Rosen, R., Byng, R., </a:t>
            </a:r>
            <a:r>
              <a:rPr lang="en-IN" sz="4400" dirty="0" err="1">
                <a:solidFill>
                  <a:schemeClr val="tx2"/>
                </a:solidFill>
                <a:latin typeface="Arial" panose="020B0604020202020204" pitchFamily="34" charset="0"/>
                <a:cs typeface="Arial" panose="020B0604020202020204" pitchFamily="34" charset="0"/>
              </a:rPr>
              <a:t>Wherton</a:t>
            </a:r>
            <a:r>
              <a:rPr lang="en-IN" sz="4400" dirty="0">
                <a:solidFill>
                  <a:schemeClr val="tx2"/>
                </a:solidFill>
                <a:latin typeface="Arial" panose="020B0604020202020204" pitchFamily="34" charset="0"/>
                <a:cs typeface="Arial" panose="020B0604020202020204" pitchFamily="34" charset="0"/>
              </a:rPr>
              <a:t>, J., Wieringa, S. and Greenhalgh, T. (2025) Technostress, </a:t>
            </a:r>
            <a:r>
              <a:rPr lang="en-IN" sz="4400" dirty="0" err="1">
                <a:solidFill>
                  <a:schemeClr val="tx2"/>
                </a:solidFill>
                <a:latin typeface="Arial" panose="020B0604020202020204" pitchFamily="34" charset="0"/>
                <a:cs typeface="Arial" panose="020B0604020202020204" pitchFamily="34" charset="0"/>
              </a:rPr>
              <a:t>technosuffering</a:t>
            </a:r>
            <a:r>
              <a:rPr lang="en-IN" sz="4400" dirty="0">
                <a:solidFill>
                  <a:schemeClr val="tx2"/>
                </a:solidFill>
                <a:latin typeface="Arial" panose="020B0604020202020204" pitchFamily="34" charset="0"/>
                <a:cs typeface="Arial" panose="020B0604020202020204" pitchFamily="34" charset="0"/>
              </a:rPr>
              <a:t>, and relational strain: a multi-method qualitative study of how remote and digital work affects staff in UK general practice. </a:t>
            </a:r>
            <a:r>
              <a:rPr lang="en-IN" sz="4400" i="1" dirty="0">
                <a:solidFill>
                  <a:schemeClr val="tx2"/>
                </a:solidFill>
                <a:latin typeface="Arial" panose="020B0604020202020204" pitchFamily="34" charset="0"/>
                <a:cs typeface="Arial" panose="020B0604020202020204" pitchFamily="34" charset="0"/>
              </a:rPr>
              <a:t>British Journal of General Practice</a:t>
            </a:r>
            <a:r>
              <a:rPr lang="en-IN" sz="4400" dirty="0">
                <a:solidFill>
                  <a:schemeClr val="tx2"/>
                </a:solidFill>
                <a:latin typeface="Arial" panose="020B0604020202020204" pitchFamily="34" charset="0"/>
                <a:cs typeface="Arial" panose="020B0604020202020204" pitchFamily="34" charset="0"/>
              </a:rPr>
              <a:t>. </a:t>
            </a:r>
            <a:r>
              <a:rPr lang="en-IN" sz="4400" u="sng" dirty="0">
                <a:solidFill>
                  <a:schemeClr val="tx2"/>
                </a:solidFill>
                <a:latin typeface="Arial" panose="020B0604020202020204" pitchFamily="34" charset="0"/>
                <a:cs typeface="Arial" panose="020B0604020202020204" pitchFamily="34" charset="0"/>
                <a:hlinkClick r:id="rId5"/>
              </a:rPr>
              <a:t>https://bjgp.org/content/bjgp/early/2025/01/06/BJGP.2024.0322.full.pdf</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Eberhardt, J., Kane, L., Portman, R., Ling, J., Goddard, T., Johnston, M., Robinson, C., Reay, A., Divers, A. and Newbury‐Birch, D. (2025) Barriers and facilitators of NHS Health Checks in socioeconomically deprived communities in the north east of England: a qualitative study with peer researchers. </a:t>
            </a:r>
            <a:r>
              <a:rPr lang="en-IN" sz="4400" i="1" dirty="0">
                <a:solidFill>
                  <a:schemeClr val="tx2"/>
                </a:solidFill>
                <a:latin typeface="Arial" panose="020B0604020202020204" pitchFamily="34" charset="0"/>
                <a:cs typeface="Arial" panose="020B0604020202020204" pitchFamily="34" charset="0"/>
              </a:rPr>
              <a:t>Health Expectations</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28</a:t>
            </a:r>
            <a:r>
              <a:rPr lang="en-IN" sz="4400" dirty="0">
                <a:solidFill>
                  <a:schemeClr val="tx2"/>
                </a:solidFill>
                <a:latin typeface="Arial" panose="020B0604020202020204" pitchFamily="34" charset="0"/>
                <a:cs typeface="Arial" panose="020B0604020202020204" pitchFamily="34" charset="0"/>
              </a:rPr>
              <a:t>(2), p.e70199. </a:t>
            </a:r>
            <a:r>
              <a:rPr lang="en-IN" sz="4400" u="sng" dirty="0">
                <a:solidFill>
                  <a:schemeClr val="tx2"/>
                </a:solidFill>
                <a:latin typeface="Arial" panose="020B0604020202020204" pitchFamily="34" charset="0"/>
                <a:cs typeface="Arial" panose="020B0604020202020204" pitchFamily="34" charset="0"/>
                <a:hlinkClick r:id="rId6"/>
              </a:rPr>
              <a:t>https://onlinelibrary.wiley.com/doi/pdf/10.1111/hex.70199</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Gov. UK. (2025) </a:t>
            </a:r>
            <a:r>
              <a:rPr lang="en-IN" sz="4400" i="1" dirty="0">
                <a:solidFill>
                  <a:schemeClr val="tx2"/>
                </a:solidFill>
                <a:latin typeface="Arial" panose="020B0604020202020204" pitchFamily="34" charset="0"/>
                <a:cs typeface="Arial" panose="020B0604020202020204" pitchFamily="34" charset="0"/>
              </a:rPr>
              <a:t>Major NHS App expansion cuts waiting times</a:t>
            </a:r>
            <a:r>
              <a:rPr lang="en-IN" sz="4400" dirty="0">
                <a:solidFill>
                  <a:schemeClr val="tx2"/>
                </a:solidFill>
                <a:latin typeface="Arial" panose="020B0604020202020204" pitchFamily="34" charset="0"/>
                <a:cs typeface="Arial" panose="020B0604020202020204" pitchFamily="34" charset="0"/>
              </a:rPr>
              <a:t> [Online]. Available at: </a:t>
            </a:r>
            <a:r>
              <a:rPr lang="en-IN" sz="4400" u="sng" dirty="0">
                <a:solidFill>
                  <a:schemeClr val="tx2"/>
                </a:solidFill>
                <a:latin typeface="Arial" panose="020B0604020202020204" pitchFamily="34" charset="0"/>
                <a:cs typeface="Arial" panose="020B0604020202020204" pitchFamily="34" charset="0"/>
                <a:hlinkClick r:id="rId7"/>
              </a:rPr>
              <a:t>https://www.gov.uk/government/news/major-nhs-app-expansion-cuts-waiting-times</a:t>
            </a:r>
            <a:r>
              <a:rPr lang="en-IN" sz="4400" dirty="0">
                <a:solidFill>
                  <a:schemeClr val="tx2"/>
                </a:solidFill>
                <a:latin typeface="Arial" panose="020B0604020202020204" pitchFamily="34" charset="0"/>
                <a:cs typeface="Arial" panose="020B0604020202020204" pitchFamily="34" charset="0"/>
              </a:rPr>
              <a:t> [Accessed on 19</a:t>
            </a:r>
            <a:r>
              <a:rPr lang="en-IN" sz="4400" baseline="30000" dirty="0">
                <a:solidFill>
                  <a:schemeClr val="tx2"/>
                </a:solidFill>
                <a:latin typeface="Arial" panose="020B0604020202020204" pitchFamily="34" charset="0"/>
                <a:cs typeface="Arial" panose="020B0604020202020204" pitchFamily="34" charset="0"/>
              </a:rPr>
              <a:t>th</a:t>
            </a:r>
            <a:r>
              <a:rPr lang="en-IN" sz="4400" dirty="0">
                <a:solidFill>
                  <a:schemeClr val="tx2"/>
                </a:solidFill>
                <a:latin typeface="Arial" panose="020B0604020202020204" pitchFamily="34" charset="0"/>
                <a:cs typeface="Arial" panose="020B0604020202020204" pitchFamily="34" charset="0"/>
              </a:rPr>
              <a:t> Feb 2026]. </a:t>
            </a:r>
          </a:p>
          <a:p>
            <a:pPr lvl="0"/>
            <a:r>
              <a:rPr lang="en-IN" sz="4400" dirty="0">
                <a:solidFill>
                  <a:schemeClr val="tx2"/>
                </a:solidFill>
                <a:latin typeface="Arial" panose="020B0604020202020204" pitchFamily="34" charset="0"/>
                <a:cs typeface="Arial" panose="020B0604020202020204" pitchFamily="34" charset="0"/>
              </a:rPr>
              <a:t> Independent. (2025) </a:t>
            </a:r>
            <a:r>
              <a:rPr lang="en-IN" sz="4400" i="1" dirty="0">
                <a:solidFill>
                  <a:schemeClr val="tx2"/>
                </a:solidFill>
                <a:latin typeface="Arial" panose="020B0604020202020204" pitchFamily="34" charset="0"/>
                <a:cs typeface="Arial" panose="020B0604020202020204" pitchFamily="34" charset="0"/>
              </a:rPr>
              <a:t>I was diagnosed with a life-changing kidney condition through the NHS app </a:t>
            </a:r>
            <a:r>
              <a:rPr lang="en-IN" sz="4400" dirty="0">
                <a:solidFill>
                  <a:schemeClr val="tx2"/>
                </a:solidFill>
                <a:latin typeface="Arial" panose="020B0604020202020204" pitchFamily="34" charset="0"/>
                <a:cs typeface="Arial" panose="020B0604020202020204" pitchFamily="34" charset="0"/>
              </a:rPr>
              <a:t>[Online]. Available at: </a:t>
            </a:r>
            <a:r>
              <a:rPr lang="en-IN" sz="4400" u="sng" dirty="0">
                <a:solidFill>
                  <a:schemeClr val="tx2"/>
                </a:solidFill>
                <a:latin typeface="Arial" panose="020B0604020202020204" pitchFamily="34" charset="0"/>
                <a:cs typeface="Arial" panose="020B0604020202020204" pitchFamily="34" charset="0"/>
                <a:hlinkClick r:id="rId8"/>
              </a:rPr>
              <a:t>https://www.independent.co.uk/news/health/kidney-disease-nhs-digital-diagnosis-text-app-gp-b2848495.html</a:t>
            </a:r>
            <a:r>
              <a:rPr lang="en-IN" sz="4400" dirty="0">
                <a:solidFill>
                  <a:schemeClr val="tx2"/>
                </a:solidFill>
                <a:latin typeface="Arial" panose="020B0604020202020204" pitchFamily="34" charset="0"/>
                <a:cs typeface="Arial" panose="020B0604020202020204" pitchFamily="34" charset="0"/>
              </a:rPr>
              <a:t>  [Accessed on 19</a:t>
            </a:r>
            <a:r>
              <a:rPr lang="en-IN" sz="4400" baseline="30000" dirty="0">
                <a:solidFill>
                  <a:schemeClr val="tx2"/>
                </a:solidFill>
                <a:latin typeface="Arial" panose="020B0604020202020204" pitchFamily="34" charset="0"/>
                <a:cs typeface="Arial" panose="020B0604020202020204" pitchFamily="34" charset="0"/>
              </a:rPr>
              <a:t>th</a:t>
            </a:r>
            <a:r>
              <a:rPr lang="en-IN" sz="4400" dirty="0">
                <a:solidFill>
                  <a:schemeClr val="tx2"/>
                </a:solidFill>
                <a:latin typeface="Arial" panose="020B0604020202020204" pitchFamily="34" charset="0"/>
                <a:cs typeface="Arial" panose="020B0604020202020204" pitchFamily="34" charset="0"/>
              </a:rPr>
              <a:t> Feb 2026]. </a:t>
            </a:r>
          </a:p>
          <a:p>
            <a:pPr lvl="0"/>
            <a:r>
              <a:rPr lang="en-IN" sz="4400" dirty="0">
                <a:solidFill>
                  <a:schemeClr val="tx2"/>
                </a:solidFill>
                <a:latin typeface="Arial" panose="020B0604020202020204" pitchFamily="34" charset="0"/>
                <a:cs typeface="Arial" panose="020B0604020202020204" pitchFamily="34" charset="0"/>
              </a:rPr>
              <a:t> Kc, S., Papoutsi, C., Reidy, C., </a:t>
            </a:r>
            <a:r>
              <a:rPr lang="en-IN" sz="4400" dirty="0" err="1">
                <a:solidFill>
                  <a:schemeClr val="tx2"/>
                </a:solidFill>
                <a:latin typeface="Arial" panose="020B0604020202020204" pitchFamily="34" charset="0"/>
                <a:cs typeface="Arial" panose="020B0604020202020204" pitchFamily="34" charset="0"/>
              </a:rPr>
              <a:t>Gudgin</a:t>
            </a:r>
            <a:r>
              <a:rPr lang="en-IN" sz="4400" dirty="0">
                <a:solidFill>
                  <a:schemeClr val="tx2"/>
                </a:solidFill>
                <a:latin typeface="Arial" panose="020B0604020202020204" pitchFamily="34" charset="0"/>
                <a:cs typeface="Arial" panose="020B0604020202020204" pitchFamily="34" charset="0"/>
              </a:rPr>
              <a:t>, B., Powell, J., Majeed, A., Greaves, F. and Laverty, A.A. (2024) Differences in use of a patient portal across sociodemographic groups: observational study of the NHS app in England. </a:t>
            </a:r>
            <a:r>
              <a:rPr lang="en-IN" sz="4400" i="1" dirty="0">
                <a:solidFill>
                  <a:schemeClr val="tx2"/>
                </a:solidFill>
                <a:latin typeface="Arial" panose="020B0604020202020204" pitchFamily="34" charset="0"/>
                <a:cs typeface="Arial" panose="020B0604020202020204" pitchFamily="34" charset="0"/>
              </a:rPr>
              <a:t>Journal of medical Internet research</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26</a:t>
            </a:r>
            <a:r>
              <a:rPr lang="en-IN" sz="4400" dirty="0">
                <a:solidFill>
                  <a:schemeClr val="tx2"/>
                </a:solidFill>
                <a:latin typeface="Arial" panose="020B0604020202020204" pitchFamily="34" charset="0"/>
                <a:cs typeface="Arial" panose="020B0604020202020204" pitchFamily="34" charset="0"/>
              </a:rPr>
              <a:t>, p.e56320. </a:t>
            </a:r>
            <a:r>
              <a:rPr lang="en-IN" sz="4400" u="sng" dirty="0">
                <a:solidFill>
                  <a:schemeClr val="tx2"/>
                </a:solidFill>
                <a:latin typeface="Arial" panose="020B0604020202020204" pitchFamily="34" charset="0"/>
                <a:cs typeface="Arial" panose="020B0604020202020204" pitchFamily="34" charset="0"/>
                <a:hlinkClick r:id="rId9"/>
              </a:rPr>
              <a:t>https://www.jmir.org/2024/1/e56320/</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Mitchell, J., de Quincey, E., Pantin, C. and </a:t>
            </a:r>
            <a:r>
              <a:rPr lang="en-IN" sz="4400" dirty="0" err="1">
                <a:solidFill>
                  <a:schemeClr val="tx2"/>
                </a:solidFill>
                <a:latin typeface="Arial" panose="020B0604020202020204" pitchFamily="34" charset="0"/>
                <a:cs typeface="Arial" panose="020B0604020202020204" pitchFamily="34" charset="0"/>
              </a:rPr>
              <a:t>Mustfa</a:t>
            </a:r>
            <a:r>
              <a:rPr lang="en-IN" sz="4400" dirty="0">
                <a:solidFill>
                  <a:schemeClr val="tx2"/>
                </a:solidFill>
                <a:latin typeface="Arial" panose="020B0604020202020204" pitchFamily="34" charset="0"/>
                <a:cs typeface="Arial" panose="020B0604020202020204" pitchFamily="34" charset="0"/>
              </a:rPr>
              <a:t>, N. (2020). The Development of a Point of Care Clinical Guidelines Mobile Application Following a User-Centred Design Approach. In </a:t>
            </a:r>
            <a:r>
              <a:rPr lang="en-IN" sz="4400" i="1" dirty="0">
                <a:solidFill>
                  <a:schemeClr val="tx2"/>
                </a:solidFill>
                <a:latin typeface="Arial" panose="020B0604020202020204" pitchFamily="34" charset="0"/>
                <a:cs typeface="Arial" panose="020B0604020202020204" pitchFamily="34" charset="0"/>
              </a:rPr>
              <a:t>International Conference on Human-Computer Interaction</a:t>
            </a:r>
            <a:r>
              <a:rPr lang="en-IN" sz="4400" dirty="0">
                <a:solidFill>
                  <a:schemeClr val="tx2"/>
                </a:solidFill>
                <a:latin typeface="Arial" panose="020B0604020202020204" pitchFamily="34" charset="0"/>
                <a:cs typeface="Arial" panose="020B0604020202020204" pitchFamily="34" charset="0"/>
              </a:rPr>
              <a:t>, pp. 294-313. Cham: Springer International Publishing. </a:t>
            </a:r>
            <a:r>
              <a:rPr lang="en-IN" sz="4400" u="sng" dirty="0">
                <a:solidFill>
                  <a:schemeClr val="tx2"/>
                </a:solidFill>
                <a:latin typeface="Arial" panose="020B0604020202020204" pitchFamily="34" charset="0"/>
                <a:cs typeface="Arial" panose="020B0604020202020204" pitchFamily="34" charset="0"/>
                <a:hlinkClick r:id="rId10"/>
              </a:rPr>
              <a:t>https://keele-repository.worktribe.com/OutputFile/464639</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Nelson Advisors. (2025) </a:t>
            </a:r>
            <a:r>
              <a:rPr lang="en-IN" sz="4400" i="1" dirty="0">
                <a:solidFill>
                  <a:schemeClr val="tx2"/>
                </a:solidFill>
                <a:latin typeface="Arial" panose="020B0604020202020204" pitchFamily="34" charset="0"/>
                <a:cs typeface="Arial" panose="020B0604020202020204" pitchFamily="34" charset="0"/>
              </a:rPr>
              <a:t>The Future of Patient Portals as 'Engines and Infrastructure supporting the NHS App </a:t>
            </a:r>
            <a:r>
              <a:rPr lang="en-IN" sz="4400" dirty="0">
                <a:solidFill>
                  <a:schemeClr val="tx2"/>
                </a:solidFill>
                <a:latin typeface="Arial" panose="020B0604020202020204" pitchFamily="34" charset="0"/>
                <a:cs typeface="Arial" panose="020B0604020202020204" pitchFamily="34" charset="0"/>
              </a:rPr>
              <a:t>[Online]. Available at: </a:t>
            </a:r>
            <a:r>
              <a:rPr lang="en-IN" sz="4400" u="sng" dirty="0">
                <a:solidFill>
                  <a:schemeClr val="tx2"/>
                </a:solidFill>
                <a:latin typeface="Arial" panose="020B0604020202020204" pitchFamily="34" charset="0"/>
                <a:cs typeface="Arial" panose="020B0604020202020204" pitchFamily="34" charset="0"/>
                <a:hlinkClick r:id="rId11"/>
              </a:rPr>
              <a:t>The Future of Patient Portals as 'Engines and Infrastructure supporting the NHS App'</a:t>
            </a:r>
            <a:r>
              <a:rPr lang="en-IN" sz="4400" dirty="0">
                <a:solidFill>
                  <a:schemeClr val="tx2"/>
                </a:solidFill>
                <a:latin typeface="Arial" panose="020B0604020202020204" pitchFamily="34" charset="0"/>
                <a:cs typeface="Arial" panose="020B0604020202020204" pitchFamily="34" charset="0"/>
              </a:rPr>
              <a:t> [Accessed on 19</a:t>
            </a:r>
            <a:r>
              <a:rPr lang="en-IN" sz="4400" baseline="30000" dirty="0">
                <a:solidFill>
                  <a:schemeClr val="tx2"/>
                </a:solidFill>
                <a:latin typeface="Arial" panose="020B0604020202020204" pitchFamily="34" charset="0"/>
                <a:cs typeface="Arial" panose="020B0604020202020204" pitchFamily="34" charset="0"/>
              </a:rPr>
              <a:t>th</a:t>
            </a:r>
            <a:r>
              <a:rPr lang="en-IN" sz="4400" dirty="0">
                <a:solidFill>
                  <a:schemeClr val="tx2"/>
                </a:solidFill>
                <a:latin typeface="Arial" panose="020B0604020202020204" pitchFamily="34" charset="0"/>
                <a:cs typeface="Arial" panose="020B0604020202020204" pitchFamily="34" charset="0"/>
              </a:rPr>
              <a:t> Feb 2026]. </a:t>
            </a:r>
          </a:p>
          <a:p>
            <a:pPr lvl="0"/>
            <a:r>
              <a:rPr lang="en-US" sz="4400" dirty="0">
                <a:solidFill>
                  <a:schemeClr val="tx2"/>
                </a:solidFill>
                <a:latin typeface="Arial" panose="020B0604020202020204" pitchFamily="34" charset="0"/>
                <a:cs typeface="Arial" panose="020B0604020202020204" pitchFamily="34" charset="0"/>
              </a:rPr>
              <a:t>NHS England. (2020) </a:t>
            </a:r>
            <a:r>
              <a:rPr lang="en-US" sz="4400" i="1" dirty="0">
                <a:solidFill>
                  <a:schemeClr val="tx2"/>
                </a:solidFill>
                <a:latin typeface="Arial" panose="020B0604020202020204" pitchFamily="34" charset="0"/>
                <a:cs typeface="Arial" panose="020B0604020202020204" pitchFamily="34" charset="0"/>
              </a:rPr>
              <a:t>NHS App features </a:t>
            </a:r>
            <a:r>
              <a:rPr lang="en-US" sz="4400" dirty="0">
                <a:solidFill>
                  <a:schemeClr val="tx2"/>
                </a:solidFill>
                <a:latin typeface="Arial" panose="020B0604020202020204" pitchFamily="34" charset="0"/>
                <a:cs typeface="Arial" panose="020B0604020202020204" pitchFamily="34" charset="0"/>
              </a:rPr>
              <a:t>[Online]. Available at: </a:t>
            </a:r>
            <a:r>
              <a:rPr lang="en-US" sz="4400" u="sng" dirty="0">
                <a:solidFill>
                  <a:schemeClr val="tx2"/>
                </a:solidFill>
                <a:latin typeface="Arial" panose="020B0604020202020204" pitchFamily="34" charset="0"/>
                <a:cs typeface="Arial" panose="020B0604020202020204" pitchFamily="34" charset="0"/>
                <a:hlinkClick r:id="rId12"/>
              </a:rPr>
              <a:t>https://digital.nhs.uk/services/nhs-app/nhs-app-features</a:t>
            </a:r>
            <a:r>
              <a:rPr lang="en-US" sz="4400" dirty="0">
                <a:solidFill>
                  <a:schemeClr val="tx2"/>
                </a:solidFill>
                <a:latin typeface="Arial" panose="020B0604020202020204" pitchFamily="34" charset="0"/>
                <a:cs typeface="Arial" panose="020B0604020202020204" pitchFamily="34" charset="0"/>
              </a:rPr>
              <a:t> [Accessed on 19</a:t>
            </a:r>
            <a:r>
              <a:rPr lang="en-US" sz="4400" baseline="30000" dirty="0">
                <a:solidFill>
                  <a:schemeClr val="tx2"/>
                </a:solidFill>
                <a:latin typeface="Arial" panose="020B0604020202020204" pitchFamily="34" charset="0"/>
                <a:cs typeface="Arial" panose="020B0604020202020204" pitchFamily="34" charset="0"/>
              </a:rPr>
              <a:t>th</a:t>
            </a:r>
            <a:r>
              <a:rPr lang="en-US" sz="4400" dirty="0">
                <a:solidFill>
                  <a:schemeClr val="tx2"/>
                </a:solidFill>
                <a:latin typeface="Arial" panose="020B0604020202020204" pitchFamily="34" charset="0"/>
                <a:cs typeface="Arial" panose="020B0604020202020204" pitchFamily="34" charset="0"/>
              </a:rPr>
              <a:t> Feb 2026]. </a:t>
            </a:r>
            <a:endParaRPr lang="en-IN" sz="4400" dirty="0">
              <a:solidFill>
                <a:schemeClr val="tx2"/>
              </a:solidFill>
              <a:latin typeface="Arial" panose="020B0604020202020204" pitchFamily="34" charset="0"/>
              <a:cs typeface="Arial" panose="020B0604020202020204" pitchFamily="34" charset="0"/>
            </a:endParaRPr>
          </a:p>
          <a:p>
            <a:pPr lvl="0"/>
            <a:r>
              <a:rPr lang="en-IN" sz="4400" dirty="0">
                <a:solidFill>
                  <a:schemeClr val="tx2"/>
                </a:solidFill>
                <a:latin typeface="Arial" panose="020B0604020202020204" pitchFamily="34" charset="0"/>
                <a:cs typeface="Arial" panose="020B0604020202020204" pitchFamily="34" charset="0"/>
              </a:rPr>
              <a:t>NHS England. (2021) </a:t>
            </a:r>
            <a:r>
              <a:rPr lang="en-IN" sz="4400" i="1" dirty="0">
                <a:solidFill>
                  <a:schemeClr val="tx2"/>
                </a:solidFill>
                <a:latin typeface="Arial" panose="020B0604020202020204" pitchFamily="34" charset="0"/>
                <a:cs typeface="Arial" panose="020B0604020202020204" pitchFamily="34" charset="0"/>
              </a:rPr>
              <a:t>How the NHS App is upping its game</a:t>
            </a:r>
            <a:r>
              <a:rPr lang="en-IN" sz="4400" dirty="0">
                <a:solidFill>
                  <a:schemeClr val="tx2"/>
                </a:solidFill>
                <a:latin typeface="Arial" panose="020B0604020202020204" pitchFamily="34" charset="0"/>
                <a:cs typeface="Arial" panose="020B0604020202020204" pitchFamily="34" charset="0"/>
              </a:rPr>
              <a:t> [Online]. Available at: </a:t>
            </a:r>
            <a:r>
              <a:rPr lang="en-IN" sz="4400" u="sng" dirty="0">
                <a:solidFill>
                  <a:schemeClr val="tx2"/>
                </a:solidFill>
                <a:latin typeface="Arial" panose="020B0604020202020204" pitchFamily="34" charset="0"/>
                <a:cs typeface="Arial" panose="020B0604020202020204" pitchFamily="34" charset="0"/>
                <a:hlinkClick r:id="rId13"/>
              </a:rPr>
              <a:t>https://digital.nhs.uk/blog/transformation-blog/2020/how-the-nhs-app-is-upping-its-game</a:t>
            </a:r>
            <a:r>
              <a:rPr lang="en-IN" sz="4400" dirty="0">
                <a:solidFill>
                  <a:schemeClr val="tx2"/>
                </a:solidFill>
                <a:latin typeface="Arial" panose="020B0604020202020204" pitchFamily="34" charset="0"/>
                <a:cs typeface="Arial" panose="020B0604020202020204" pitchFamily="34" charset="0"/>
              </a:rPr>
              <a:t> [Accessed on 19</a:t>
            </a:r>
            <a:r>
              <a:rPr lang="en-IN" sz="4400" baseline="30000" dirty="0">
                <a:solidFill>
                  <a:schemeClr val="tx2"/>
                </a:solidFill>
                <a:latin typeface="Arial" panose="020B0604020202020204" pitchFamily="34" charset="0"/>
                <a:cs typeface="Arial" panose="020B0604020202020204" pitchFamily="34" charset="0"/>
              </a:rPr>
              <a:t>th</a:t>
            </a:r>
            <a:r>
              <a:rPr lang="en-IN" sz="4400" dirty="0">
                <a:solidFill>
                  <a:schemeClr val="tx2"/>
                </a:solidFill>
                <a:latin typeface="Arial" panose="020B0604020202020204" pitchFamily="34" charset="0"/>
                <a:cs typeface="Arial" panose="020B0604020202020204" pitchFamily="34" charset="0"/>
              </a:rPr>
              <a:t> Feb 2026].</a:t>
            </a:r>
            <a:r>
              <a:rPr lang="en-IN" sz="4400" b="1" dirty="0">
                <a:solidFill>
                  <a:schemeClr val="tx2"/>
                </a:solidFill>
                <a:latin typeface="Arial" panose="020B0604020202020204" pitchFamily="34" charset="0"/>
                <a:cs typeface="Arial" panose="020B0604020202020204" pitchFamily="34" charset="0"/>
              </a:rPr>
              <a:t> </a:t>
            </a:r>
            <a:endParaRPr lang="en-IN" sz="4400" dirty="0">
              <a:solidFill>
                <a:schemeClr val="tx2"/>
              </a:solidFill>
              <a:latin typeface="Arial" panose="020B0604020202020204" pitchFamily="34" charset="0"/>
              <a:cs typeface="Arial" panose="020B0604020202020204" pitchFamily="34" charset="0"/>
            </a:endParaRPr>
          </a:p>
          <a:p>
            <a:pPr lvl="0"/>
            <a:r>
              <a:rPr lang="en-US" sz="4400" dirty="0">
                <a:solidFill>
                  <a:schemeClr val="tx2"/>
                </a:solidFill>
                <a:latin typeface="Arial" panose="020B0604020202020204" pitchFamily="34" charset="0"/>
                <a:cs typeface="Arial" panose="020B0604020202020204" pitchFamily="34" charset="0"/>
              </a:rPr>
              <a:t>NHS England. (2021) </a:t>
            </a:r>
            <a:r>
              <a:rPr lang="en-US" sz="4400" i="1" dirty="0">
                <a:solidFill>
                  <a:schemeClr val="tx2"/>
                </a:solidFill>
                <a:latin typeface="Arial" panose="020B0604020202020204" pitchFamily="34" charset="0"/>
                <a:cs typeface="Arial" panose="020B0604020202020204" pitchFamily="34" charset="0"/>
              </a:rPr>
              <a:t>What Good Looks Like Framework </a:t>
            </a:r>
            <a:r>
              <a:rPr lang="en-US" sz="4400" dirty="0">
                <a:solidFill>
                  <a:schemeClr val="tx2"/>
                </a:solidFill>
                <a:latin typeface="Arial" panose="020B0604020202020204" pitchFamily="34" charset="0"/>
                <a:cs typeface="Arial" panose="020B0604020202020204" pitchFamily="34" charset="0"/>
              </a:rPr>
              <a:t>[Online]. Available at: </a:t>
            </a:r>
            <a:r>
              <a:rPr lang="en-US" sz="4400" u="sng" dirty="0">
                <a:solidFill>
                  <a:schemeClr val="tx2"/>
                </a:solidFill>
                <a:latin typeface="Arial" panose="020B0604020202020204" pitchFamily="34" charset="0"/>
                <a:cs typeface="Arial" panose="020B0604020202020204" pitchFamily="34" charset="0"/>
                <a:hlinkClick r:id="rId14"/>
              </a:rPr>
              <a:t>https://transform.england.nhs.uk/digitise-connect-transform/what-good-looks-like/what-good-looks-like-publication/</a:t>
            </a:r>
            <a:r>
              <a:rPr lang="en-US" sz="4400" dirty="0">
                <a:solidFill>
                  <a:schemeClr val="tx2"/>
                </a:solidFill>
                <a:latin typeface="Arial" panose="020B0604020202020204" pitchFamily="34" charset="0"/>
                <a:cs typeface="Arial" panose="020B0604020202020204" pitchFamily="34" charset="0"/>
              </a:rPr>
              <a:t> [Accessed on 19</a:t>
            </a:r>
            <a:r>
              <a:rPr lang="en-US" sz="4400" baseline="30000" dirty="0">
                <a:solidFill>
                  <a:schemeClr val="tx2"/>
                </a:solidFill>
                <a:latin typeface="Arial" panose="020B0604020202020204" pitchFamily="34" charset="0"/>
                <a:cs typeface="Arial" panose="020B0604020202020204" pitchFamily="34" charset="0"/>
              </a:rPr>
              <a:t>th</a:t>
            </a:r>
            <a:r>
              <a:rPr lang="en-US" sz="4400" dirty="0">
                <a:solidFill>
                  <a:schemeClr val="tx2"/>
                </a:solidFill>
                <a:latin typeface="Arial" panose="020B0604020202020204" pitchFamily="34" charset="0"/>
                <a:cs typeface="Arial" panose="020B0604020202020204" pitchFamily="34" charset="0"/>
              </a:rPr>
              <a:t> Feb 2026]. </a:t>
            </a:r>
            <a:endParaRPr lang="en-IN" sz="4400" dirty="0">
              <a:solidFill>
                <a:schemeClr val="tx2"/>
              </a:solidFill>
              <a:latin typeface="Arial" panose="020B0604020202020204" pitchFamily="34" charset="0"/>
              <a:cs typeface="Arial" panose="020B0604020202020204" pitchFamily="34" charset="0"/>
            </a:endParaRPr>
          </a:p>
          <a:p>
            <a:pPr lvl="0"/>
            <a:r>
              <a:rPr lang="en-IN" sz="4400" dirty="0">
                <a:solidFill>
                  <a:schemeClr val="tx2"/>
                </a:solidFill>
                <a:latin typeface="Arial" panose="020B0604020202020204" pitchFamily="34" charset="0"/>
                <a:cs typeface="Arial" panose="020B0604020202020204" pitchFamily="34" charset="0"/>
              </a:rPr>
              <a:t>Reidy, C., Papoutsi, C., Kc, S., </a:t>
            </a:r>
            <a:r>
              <a:rPr lang="en-IN" sz="4400" dirty="0" err="1">
                <a:solidFill>
                  <a:schemeClr val="tx2"/>
                </a:solidFill>
                <a:latin typeface="Arial" panose="020B0604020202020204" pitchFamily="34" charset="0"/>
                <a:cs typeface="Arial" panose="020B0604020202020204" pitchFamily="34" charset="0"/>
              </a:rPr>
              <a:t>Gudgin</a:t>
            </a:r>
            <a:r>
              <a:rPr lang="en-IN" sz="4400" dirty="0">
                <a:solidFill>
                  <a:schemeClr val="tx2"/>
                </a:solidFill>
                <a:latin typeface="Arial" panose="020B0604020202020204" pitchFamily="34" charset="0"/>
                <a:cs typeface="Arial" panose="020B0604020202020204" pitchFamily="34" charset="0"/>
              </a:rPr>
              <a:t>, B., Laverty, A. A., Greaves, F., &amp; Powell, J. (2025) Qualitative evaluation of the implementation and national roll-out of the NHS App in England. </a:t>
            </a:r>
            <a:r>
              <a:rPr lang="en-IN" sz="4400" i="1" dirty="0">
                <a:solidFill>
                  <a:schemeClr val="tx2"/>
                </a:solidFill>
                <a:latin typeface="Arial" panose="020B0604020202020204" pitchFamily="34" charset="0"/>
                <a:cs typeface="Arial" panose="020B0604020202020204" pitchFamily="34" charset="0"/>
              </a:rPr>
              <a:t>BMC medicine</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23</a:t>
            </a:r>
            <a:r>
              <a:rPr lang="en-IN" sz="4400" dirty="0">
                <a:solidFill>
                  <a:schemeClr val="tx2"/>
                </a:solidFill>
                <a:latin typeface="Arial" panose="020B0604020202020204" pitchFamily="34" charset="0"/>
                <a:cs typeface="Arial" panose="020B0604020202020204" pitchFamily="34" charset="0"/>
              </a:rPr>
              <a:t>(1), pp. 20. </a:t>
            </a:r>
            <a:r>
              <a:rPr lang="en-IN" sz="4400" u="sng" dirty="0">
                <a:solidFill>
                  <a:schemeClr val="tx2"/>
                </a:solidFill>
                <a:latin typeface="Arial" panose="020B0604020202020204" pitchFamily="34" charset="0"/>
                <a:cs typeface="Arial" panose="020B0604020202020204" pitchFamily="34" charset="0"/>
                <a:hlinkClick r:id="rId15"/>
              </a:rPr>
              <a:t>https://doi.org/10.1186/s12916-024-03842-w</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Sukriti, K.C., Tewolde, S., Laverty, A.A., Costelloe, C., Papoutsi, C., Reidy, C., </a:t>
            </a:r>
            <a:r>
              <a:rPr lang="en-IN" sz="4400" dirty="0" err="1">
                <a:solidFill>
                  <a:schemeClr val="tx2"/>
                </a:solidFill>
                <a:latin typeface="Arial" panose="020B0604020202020204" pitchFamily="34" charset="0"/>
                <a:cs typeface="Arial" panose="020B0604020202020204" pitchFamily="34" charset="0"/>
              </a:rPr>
              <a:t>Gudgin</a:t>
            </a:r>
            <a:r>
              <a:rPr lang="en-IN" sz="4400" dirty="0">
                <a:solidFill>
                  <a:schemeClr val="tx2"/>
                </a:solidFill>
                <a:latin typeface="Arial" panose="020B0604020202020204" pitchFamily="34" charset="0"/>
                <a:cs typeface="Arial" panose="020B0604020202020204" pitchFamily="34" charset="0"/>
              </a:rPr>
              <a:t>, B., Shenton, C., Majeed, A., Powell, J. and Greaves, F. (2023) Uptake and adoption of the NHS App in England: an observational study. </a:t>
            </a:r>
            <a:r>
              <a:rPr lang="en-IN" sz="4400" i="1" dirty="0">
                <a:solidFill>
                  <a:schemeClr val="tx2"/>
                </a:solidFill>
                <a:latin typeface="Arial" panose="020B0604020202020204" pitchFamily="34" charset="0"/>
                <a:cs typeface="Arial" panose="020B0604020202020204" pitchFamily="34" charset="0"/>
              </a:rPr>
              <a:t>The British Journal of General Practice</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73</a:t>
            </a:r>
            <a:r>
              <a:rPr lang="en-IN" sz="4400" dirty="0">
                <a:solidFill>
                  <a:schemeClr val="tx2"/>
                </a:solidFill>
                <a:latin typeface="Arial" panose="020B0604020202020204" pitchFamily="34" charset="0"/>
                <a:cs typeface="Arial" panose="020B0604020202020204" pitchFamily="34" charset="0"/>
              </a:rPr>
              <a:t>(737), p.e932. </a:t>
            </a:r>
            <a:r>
              <a:rPr lang="en-IN" sz="4400" u="sng" dirty="0">
                <a:solidFill>
                  <a:schemeClr val="tx2"/>
                </a:solidFill>
                <a:latin typeface="Arial" panose="020B0604020202020204" pitchFamily="34" charset="0"/>
                <a:cs typeface="Arial" panose="020B0604020202020204" pitchFamily="34" charset="0"/>
                <a:hlinkClick r:id="rId16"/>
              </a:rPr>
              <a:t>https://bjgp.org/content/bjgp/early/2023/10/02/BJGP.2022.0150.full.pdf?versioned=true</a:t>
            </a:r>
            <a:r>
              <a:rPr lang="en-IN" sz="4400" dirty="0">
                <a:solidFill>
                  <a:schemeClr val="tx2"/>
                </a:solidFill>
                <a:latin typeface="Arial" panose="020B0604020202020204" pitchFamily="34" charset="0"/>
                <a:cs typeface="Arial" panose="020B0604020202020204" pitchFamily="34" charset="0"/>
              </a:rPr>
              <a:t> </a:t>
            </a:r>
          </a:p>
          <a:p>
            <a:pPr lvl="0"/>
            <a:r>
              <a:rPr lang="en-IN" sz="4400" dirty="0">
                <a:solidFill>
                  <a:schemeClr val="tx2"/>
                </a:solidFill>
                <a:latin typeface="Arial" panose="020B0604020202020204" pitchFamily="34" charset="0"/>
                <a:cs typeface="Arial" panose="020B0604020202020204" pitchFamily="34" charset="0"/>
              </a:rPr>
              <a:t>Tewolde, S., Costelloe, C., </a:t>
            </a:r>
            <a:r>
              <a:rPr lang="en-IN" sz="4400" dirty="0" err="1">
                <a:solidFill>
                  <a:schemeClr val="tx2"/>
                </a:solidFill>
                <a:latin typeface="Arial" panose="020B0604020202020204" pitchFamily="34" charset="0"/>
                <a:cs typeface="Arial" panose="020B0604020202020204" pitchFamily="34" charset="0"/>
              </a:rPr>
              <a:t>PowelI</a:t>
            </a:r>
            <a:r>
              <a:rPr lang="en-IN" sz="4400" dirty="0">
                <a:solidFill>
                  <a:schemeClr val="tx2"/>
                </a:solidFill>
                <a:latin typeface="Arial" panose="020B0604020202020204" pitchFamily="34" charset="0"/>
                <a:cs typeface="Arial" panose="020B0604020202020204" pitchFamily="34" charset="0"/>
              </a:rPr>
              <a:t>, J., Papoutsi, C., Reidy, C., </a:t>
            </a:r>
            <a:r>
              <a:rPr lang="en-IN" sz="4400" dirty="0" err="1">
                <a:solidFill>
                  <a:schemeClr val="tx2"/>
                </a:solidFill>
                <a:latin typeface="Arial" panose="020B0604020202020204" pitchFamily="34" charset="0"/>
                <a:cs typeface="Arial" panose="020B0604020202020204" pitchFamily="34" charset="0"/>
              </a:rPr>
              <a:t>Gudgin</a:t>
            </a:r>
            <a:r>
              <a:rPr lang="en-IN" sz="4400" dirty="0">
                <a:solidFill>
                  <a:schemeClr val="tx2"/>
                </a:solidFill>
                <a:latin typeface="Arial" panose="020B0604020202020204" pitchFamily="34" charset="0"/>
                <a:cs typeface="Arial" panose="020B0604020202020204" pitchFamily="34" charset="0"/>
              </a:rPr>
              <a:t>, B., Shenton, C. and Greaves, F. (2022) An observational study of uptake and adoption of the NHS App in England. </a:t>
            </a:r>
            <a:r>
              <a:rPr lang="en-IN" sz="4400" i="1" dirty="0" err="1">
                <a:solidFill>
                  <a:schemeClr val="tx2"/>
                </a:solidFill>
                <a:latin typeface="Arial" panose="020B0604020202020204" pitchFamily="34" charset="0"/>
                <a:cs typeface="Arial" panose="020B0604020202020204" pitchFamily="34" charset="0"/>
              </a:rPr>
              <a:t>medRxiv</a:t>
            </a:r>
            <a:r>
              <a:rPr lang="en-IN" sz="4400" dirty="0">
                <a:solidFill>
                  <a:schemeClr val="tx2"/>
                </a:solidFill>
                <a:latin typeface="Arial" panose="020B0604020202020204" pitchFamily="34" charset="0"/>
                <a:cs typeface="Arial" panose="020B0604020202020204" pitchFamily="34" charset="0"/>
              </a:rPr>
              <a:t>, pp.2022-03. </a:t>
            </a:r>
            <a:r>
              <a:rPr lang="en-IN" sz="4400" u="sng" dirty="0">
                <a:solidFill>
                  <a:schemeClr val="tx2"/>
                </a:solidFill>
                <a:latin typeface="Arial" panose="020B0604020202020204" pitchFamily="34" charset="0"/>
                <a:cs typeface="Arial" panose="020B0604020202020204" pitchFamily="34" charset="0"/>
                <a:hlinkClick r:id="rId17"/>
              </a:rPr>
              <a:t>https://www.medrxiv.org/content/10.1101/2022.03.16.22272200.full.pdf</a:t>
            </a:r>
            <a:r>
              <a:rPr lang="en-IN" sz="4400" dirty="0">
                <a:solidFill>
                  <a:schemeClr val="tx2"/>
                </a:solidFill>
                <a:latin typeface="Arial" panose="020B0604020202020204" pitchFamily="34" charset="0"/>
                <a:cs typeface="Arial" panose="020B0604020202020204" pitchFamily="34" charset="0"/>
              </a:rPr>
              <a:t> </a:t>
            </a:r>
          </a:p>
          <a:p>
            <a:pPr lvl="0"/>
            <a:r>
              <a:rPr lang="en-IN" sz="4400" dirty="0" err="1">
                <a:solidFill>
                  <a:schemeClr val="tx2"/>
                </a:solidFill>
                <a:latin typeface="Arial" panose="020B0604020202020204" pitchFamily="34" charset="0"/>
                <a:cs typeface="Arial" panose="020B0604020202020204" pitchFamily="34" charset="0"/>
              </a:rPr>
              <a:t>Wymant</a:t>
            </a:r>
            <a:r>
              <a:rPr lang="en-IN" sz="4400" dirty="0">
                <a:solidFill>
                  <a:schemeClr val="tx2"/>
                </a:solidFill>
                <a:latin typeface="Arial" panose="020B0604020202020204" pitchFamily="34" charset="0"/>
                <a:cs typeface="Arial" panose="020B0604020202020204" pitchFamily="34" charset="0"/>
              </a:rPr>
              <a:t>, C., Ferretti, L., </a:t>
            </a:r>
            <a:r>
              <a:rPr lang="en-IN" sz="4400" dirty="0" err="1">
                <a:solidFill>
                  <a:schemeClr val="tx2"/>
                </a:solidFill>
                <a:latin typeface="Arial" panose="020B0604020202020204" pitchFamily="34" charset="0"/>
                <a:cs typeface="Arial" panose="020B0604020202020204" pitchFamily="34" charset="0"/>
              </a:rPr>
              <a:t>Tsallis</a:t>
            </a:r>
            <a:r>
              <a:rPr lang="en-IN" sz="4400" dirty="0">
                <a:solidFill>
                  <a:schemeClr val="tx2"/>
                </a:solidFill>
                <a:latin typeface="Arial" panose="020B0604020202020204" pitchFamily="34" charset="0"/>
                <a:cs typeface="Arial" panose="020B0604020202020204" pitchFamily="34" charset="0"/>
              </a:rPr>
              <a:t>, D., </a:t>
            </a:r>
            <a:r>
              <a:rPr lang="en-IN" sz="4400" dirty="0" err="1">
                <a:solidFill>
                  <a:schemeClr val="tx2"/>
                </a:solidFill>
                <a:latin typeface="Arial" panose="020B0604020202020204" pitchFamily="34" charset="0"/>
                <a:cs typeface="Arial" panose="020B0604020202020204" pitchFamily="34" charset="0"/>
              </a:rPr>
              <a:t>Charalambides</a:t>
            </a:r>
            <a:r>
              <a:rPr lang="en-IN" sz="4400" dirty="0">
                <a:solidFill>
                  <a:schemeClr val="tx2"/>
                </a:solidFill>
                <a:latin typeface="Arial" panose="020B0604020202020204" pitchFamily="34" charset="0"/>
                <a:cs typeface="Arial" panose="020B0604020202020204" pitchFamily="34" charset="0"/>
              </a:rPr>
              <a:t>, M., Abeler-</a:t>
            </a:r>
            <a:r>
              <a:rPr lang="en-IN" sz="4400" dirty="0" err="1">
                <a:solidFill>
                  <a:schemeClr val="tx2"/>
                </a:solidFill>
                <a:latin typeface="Arial" panose="020B0604020202020204" pitchFamily="34" charset="0"/>
                <a:cs typeface="Arial" panose="020B0604020202020204" pitchFamily="34" charset="0"/>
              </a:rPr>
              <a:t>Dörner</a:t>
            </a:r>
            <a:r>
              <a:rPr lang="en-IN" sz="4400" dirty="0">
                <a:solidFill>
                  <a:schemeClr val="tx2"/>
                </a:solidFill>
                <a:latin typeface="Arial" panose="020B0604020202020204" pitchFamily="34" charset="0"/>
                <a:cs typeface="Arial" panose="020B0604020202020204" pitchFamily="34" charset="0"/>
              </a:rPr>
              <a:t>, L., Bonsall, D., Hinch, R., Kendall, M., Milsom, L., Ayres, M. and Holmes, C. (2021) The epidemiological impact of the NHS COVID-19 app. </a:t>
            </a:r>
            <a:r>
              <a:rPr lang="en-IN" sz="4400" i="1" dirty="0">
                <a:solidFill>
                  <a:schemeClr val="tx2"/>
                </a:solidFill>
                <a:latin typeface="Arial" panose="020B0604020202020204" pitchFamily="34" charset="0"/>
                <a:cs typeface="Arial" panose="020B0604020202020204" pitchFamily="34" charset="0"/>
              </a:rPr>
              <a:t>Nature</a:t>
            </a:r>
            <a:r>
              <a:rPr lang="en-IN" sz="4400" dirty="0">
                <a:solidFill>
                  <a:schemeClr val="tx2"/>
                </a:solidFill>
                <a:latin typeface="Arial" panose="020B0604020202020204" pitchFamily="34" charset="0"/>
                <a:cs typeface="Arial" panose="020B0604020202020204" pitchFamily="34" charset="0"/>
              </a:rPr>
              <a:t>, </a:t>
            </a:r>
            <a:r>
              <a:rPr lang="en-IN" sz="4400" i="1" dirty="0">
                <a:solidFill>
                  <a:schemeClr val="tx2"/>
                </a:solidFill>
                <a:latin typeface="Arial" panose="020B0604020202020204" pitchFamily="34" charset="0"/>
                <a:cs typeface="Arial" panose="020B0604020202020204" pitchFamily="34" charset="0"/>
              </a:rPr>
              <a:t>594</a:t>
            </a:r>
            <a:r>
              <a:rPr lang="en-IN" sz="4400" dirty="0">
                <a:solidFill>
                  <a:schemeClr val="tx2"/>
                </a:solidFill>
                <a:latin typeface="Arial" panose="020B0604020202020204" pitchFamily="34" charset="0"/>
                <a:cs typeface="Arial" panose="020B0604020202020204" pitchFamily="34" charset="0"/>
              </a:rPr>
              <a:t>(7863), pp.408-412. </a:t>
            </a:r>
            <a:r>
              <a:rPr lang="en-IN" sz="4400" u="sng" dirty="0">
                <a:solidFill>
                  <a:schemeClr val="tx2"/>
                </a:solidFill>
                <a:latin typeface="Arial" panose="020B0604020202020204" pitchFamily="34" charset="0"/>
                <a:cs typeface="Arial" panose="020B0604020202020204" pitchFamily="34" charset="0"/>
                <a:hlinkClick r:id="rId18"/>
              </a:rPr>
              <a:t>https://www.nature.com/articles/s41586-021-03606-z.pdf</a:t>
            </a:r>
            <a:r>
              <a:rPr lang="en-IN" sz="4400" dirty="0">
                <a:solidFill>
                  <a:schemeClr val="tx2"/>
                </a:solidFill>
                <a:latin typeface="Arial" panose="020B0604020202020204" pitchFamily="34" charset="0"/>
                <a:cs typeface="Arial" panose="020B0604020202020204" pitchFamily="34" charset="0"/>
              </a:rPr>
              <a:t> </a:t>
            </a:r>
          </a:p>
          <a:p>
            <a:endParaRPr lang="en-IN" sz="800" dirty="0">
              <a:solidFill>
                <a:schemeClr val="tx2"/>
              </a:solidFill>
            </a:endParaRPr>
          </a:p>
        </p:txBody>
      </p:sp>
    </p:spTree>
    <p:extLst>
      <p:ext uri="{BB962C8B-B14F-4D97-AF65-F5344CB8AC3E}">
        <p14:creationId xmlns:p14="http://schemas.microsoft.com/office/powerpoint/2010/main" val="891541226"/>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89ABA28F046F04E92B9341F710745C9" ma:contentTypeVersion="9" ma:contentTypeDescription="Create a new document." ma:contentTypeScope="" ma:versionID="cc2d0d8bba0158e025d3daa2cb8f132d">
  <xsd:schema xmlns:xsd="http://www.w3.org/2001/XMLSchema" xmlns:xs="http://www.w3.org/2001/XMLSchema" xmlns:p="http://schemas.microsoft.com/office/2006/metadata/properties" xmlns:ns3="a653a6be-78ee-4b80-ae82-fa43b262699b" xmlns:ns4="94f14c45-4680-4fdb-90a1-beddc8a22c58" targetNamespace="http://schemas.microsoft.com/office/2006/metadata/properties" ma:root="true" ma:fieldsID="1eae7490a8595defb8ffccb3d4ef1bcf" ns3:_="" ns4:_="">
    <xsd:import namespace="a653a6be-78ee-4b80-ae82-fa43b262699b"/>
    <xsd:import namespace="94f14c45-4680-4fdb-90a1-beddc8a22c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653a6be-78ee-4b80-ae82-fa43b262699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4f14c45-4680-4fdb-90a1-beddc8a22c58"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653a6be-78ee-4b80-ae82-fa43b262699b" xsi:nil="true"/>
  </documentManagement>
</p:properties>
</file>

<file path=customXml/itemProps1.xml><?xml version="1.0" encoding="utf-8"?>
<ds:datastoreItem xmlns:ds="http://schemas.openxmlformats.org/officeDocument/2006/customXml" ds:itemID="{881B1DE8-D85D-4105-B425-3292970B90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653a6be-78ee-4b80-ae82-fa43b262699b"/>
    <ds:schemaRef ds:uri="94f14c45-4680-4fdb-90a1-beddc8a22c5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76BE233-0C41-4AE5-B808-52191FB3B5BB}">
  <ds:schemaRefs>
    <ds:schemaRef ds:uri="http://schemas.microsoft.com/sharepoint/v3/contenttype/forms"/>
  </ds:schemaRefs>
</ds:datastoreItem>
</file>

<file path=customXml/itemProps3.xml><?xml version="1.0" encoding="utf-8"?>
<ds:datastoreItem xmlns:ds="http://schemas.openxmlformats.org/officeDocument/2006/customXml" ds:itemID="{4A3A4CD1-36AE-45EC-99D3-29FC1C115D47}">
  <ds:schemaRefs>
    <ds:schemaRef ds:uri="http://purl.org/dc/dcmitype/"/>
    <ds:schemaRef ds:uri="http://schemas.microsoft.com/office/2006/documentManagement/types"/>
    <ds:schemaRef ds:uri="http://schemas.microsoft.com/office/infopath/2007/PartnerControls"/>
    <ds:schemaRef ds:uri="http://schemas.microsoft.com/office/2006/metadata/properties"/>
    <ds:schemaRef ds:uri="http://purl.org/dc/elements/1.1/"/>
    <ds:schemaRef ds:uri="a653a6be-78ee-4b80-ae82-fa43b262699b"/>
    <ds:schemaRef ds:uri="http://purl.org/dc/terms/"/>
    <ds:schemaRef ds:uri="http://schemas.openxmlformats.org/package/2006/metadata/core-properties"/>
    <ds:schemaRef ds:uri="94f14c45-4680-4fdb-90a1-beddc8a22c5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Banded</Template>
  <TotalTime>329</TotalTime>
  <Words>2397</Words>
  <Application>Microsoft Office PowerPoint</Application>
  <PresentationFormat>Custom</PresentationFormat>
  <Paragraphs>98</Paragraphs>
  <Slides>13</Slides>
  <Notes>13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Arial</vt:lpstr>
      <vt:lpstr>Times New Roman</vt:lpstr>
      <vt:lpstr>Canva Sans</vt:lpstr>
      <vt:lpstr>Wingdings</vt:lpstr>
      <vt:lpstr>Anton</vt:lpstr>
      <vt:lpstr>Aptos</vt:lpstr>
      <vt:lpstr>Corbel</vt:lpstr>
      <vt:lpstr>Banded</vt:lpstr>
      <vt:lpstr>Salma Begum Student ID: 2323795 Component 2: Presentation NHS APP Module Code: BMHP6026 Lecturer: Joanne Davies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Healthcare Presentation</dc:title>
  <dc:creator>salma begum</dc:creator>
  <cp:lastModifiedBy>Salma Begum (2323795)</cp:lastModifiedBy>
  <cp:revision>6</cp:revision>
  <dcterms:created xsi:type="dcterms:W3CDTF">2006-08-16T00:00:00Z</dcterms:created>
  <dcterms:modified xsi:type="dcterms:W3CDTF">2026-03-06T22:23:10Z</dcterms:modified>
  <dc:identifier>DAHBwXzN_78</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0x010100189ABA28F046F04E92B9341F710745C9</vt:lpwstr>
  </property>
</Properties>
</file>