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Lst>
  <p:notesMasterIdLst>
    <p:notesMasterId r:id="rId27"/>
  </p:notesMasterIdLst>
  <p:sldIdLst>
    <p:sldId id="543" r:id="rId4"/>
    <p:sldId id="1148" r:id="rId5"/>
    <p:sldId id="301" r:id="rId6"/>
    <p:sldId id="300" r:id="rId7"/>
    <p:sldId id="302" r:id="rId8"/>
    <p:sldId id="449" r:id="rId9"/>
    <p:sldId id="358" r:id="rId10"/>
    <p:sldId id="329" r:id="rId11"/>
    <p:sldId id="359" r:id="rId12"/>
    <p:sldId id="451" r:id="rId13"/>
    <p:sldId id="304" r:id="rId14"/>
    <p:sldId id="305" r:id="rId15"/>
    <p:sldId id="306" r:id="rId16"/>
    <p:sldId id="279" r:id="rId17"/>
    <p:sldId id="307" r:id="rId18"/>
    <p:sldId id="309" r:id="rId19"/>
    <p:sldId id="450" r:id="rId20"/>
    <p:sldId id="1150" r:id="rId21"/>
    <p:sldId id="1149" r:id="rId22"/>
    <p:sldId id="1151" r:id="rId23"/>
    <p:sldId id="1152" r:id="rId24"/>
    <p:sldId id="1153" r:id="rId25"/>
    <p:sldId id="40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555555"/>
                </a:solidFill>
                <a:effectLst/>
                <a:latin typeface="Roboto"/>
              </a:rPr>
              <a:t>A business model is simply a design for the successful operation of a business. It’s how you create value for yourself (e.g. make money) while delivering products or services to your customers.</a:t>
            </a:r>
          </a:p>
          <a:p>
            <a:pPr algn="l" fontAlgn="base"/>
            <a:endParaRPr lang="en-US" b="0" i="0" dirty="0">
              <a:solidFill>
                <a:srgbClr val="555555"/>
              </a:solidFill>
              <a:effectLst/>
              <a:latin typeface="Roboto"/>
            </a:endParaRPr>
          </a:p>
          <a:p>
            <a:pPr algn="l" fontAlgn="base"/>
            <a:r>
              <a:rPr lang="en-US" b="0" i="0" dirty="0">
                <a:solidFill>
                  <a:srgbClr val="555555"/>
                </a:solidFill>
                <a:effectLst/>
                <a:latin typeface="Roboto"/>
              </a:rPr>
              <a:t>There are numerous types of business models, and they can all be mapped onto  a physical chart called the “business model canvas”.</a:t>
            </a:r>
          </a:p>
          <a:p>
            <a:pPr algn="l" fontAlgn="base"/>
            <a:endParaRPr lang="en-US" b="0" i="0" dirty="0">
              <a:solidFill>
                <a:srgbClr val="555555"/>
              </a:solidFill>
              <a:effectLst/>
              <a:latin typeface="Roboto"/>
            </a:endParaRPr>
          </a:p>
          <a:p>
            <a:pPr algn="l" fontAlgn="base"/>
            <a:r>
              <a:rPr lang="en-US" b="0" i="0" dirty="0">
                <a:solidFill>
                  <a:srgbClr val="555555"/>
                </a:solidFill>
                <a:effectLst/>
                <a:latin typeface="Roboto"/>
              </a:rPr>
              <a:t>The business model canvas and was developed by Alex Osterwalder, and if you don’t have a business model canvas it’s a great tool to use </a:t>
            </a:r>
            <a:r>
              <a:rPr lang="en-US" b="1" i="1" u="sng" dirty="0">
                <a:solidFill>
                  <a:srgbClr val="555555"/>
                </a:solidFill>
                <a:effectLst/>
                <a:latin typeface="Roboto"/>
              </a:rPr>
              <a:t>to improve the focus and clarity of what your business is trying to achieve</a:t>
            </a:r>
            <a:r>
              <a:rPr lang="en-US" b="0" i="0" dirty="0">
                <a:solidFill>
                  <a:srgbClr val="555555"/>
                </a:solidFill>
                <a:effectLst/>
                <a:latin typeface="Roboto"/>
              </a:rPr>
              <a:t>.</a:t>
            </a:r>
          </a:p>
          <a:p>
            <a:pPr algn="l" fontAlgn="base"/>
            <a:r>
              <a:rPr lang="en-US" b="0" i="0" dirty="0">
                <a:solidFill>
                  <a:srgbClr val="555555"/>
                </a:solidFill>
                <a:effectLst/>
                <a:latin typeface="Roboto"/>
              </a:rPr>
              <a:t>It eliminates all of the fluff from the traditional business plan and lets you zero in on what’s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1622617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model that Kevin Watson used in his session on strategy – this is a recap on its use.  The Business Model Canvas steps you through the process – much like Go Mad did at Level 4.</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745749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272224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discussed how organisations that are continually improving – rather than just problem solving – and are customer centric, can develop a significant advantage over the competition.</a:t>
            </a:r>
          </a:p>
          <a:p>
            <a:endParaRPr lang="en-GB" dirty="0"/>
          </a:p>
          <a:p>
            <a:r>
              <a:rPr lang="en-GB" dirty="0"/>
              <a:t>Their focus upon creating value for the customer whilst seeking perfection in all their operations can lead to them building walls behind them, that are serious barriers for the competition.  If your organisation is one of the unfortunate ‘followers’ in this race, then you need to find a way of catching up…and preferably overtaking…the leader.  This will require a </a:t>
            </a:r>
            <a:r>
              <a:rPr lang="en-GB" b="1" i="1" u="sng" dirty="0"/>
              <a:t>strategic change</a:t>
            </a:r>
            <a:r>
              <a:rPr lang="en-GB" dirty="0"/>
              <a:t>.  Paraphrasing the President of Toyota, ‘ you cannot kaizen your way out of such a position, it </a:t>
            </a:r>
            <a:r>
              <a:rPr lang="en-GB" i="1" u="sng" dirty="0"/>
              <a:t>requires innovation </a:t>
            </a:r>
            <a:r>
              <a:rPr lang="en-GB" dirty="0"/>
              <a:t>- it needs </a:t>
            </a:r>
            <a:r>
              <a:rPr lang="en-GB" b="1" i="1" dirty="0"/>
              <a:t>‘revolution’ </a:t>
            </a:r>
            <a:r>
              <a:rPr lang="en-GB" dirty="0"/>
              <a:t>not ‘evolution’.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2323552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 How do ideas for the strategy get reviewed and adopted?  Do we always select the best strategy, or the line of least resistance? The role of power and authority? etc.  What’s our culture?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1503858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Issues to bring up may relate to: -</a:t>
            </a:r>
          </a:p>
          <a:p>
            <a:endParaRPr lang="en-GB" dirty="0"/>
          </a:p>
          <a:p>
            <a:r>
              <a:rPr lang="en-GB" dirty="0"/>
              <a:t>Is there any danger in ‘getting stuck’ in a particular paradigm?</a:t>
            </a:r>
          </a:p>
          <a:p>
            <a:r>
              <a:rPr lang="en-GB" dirty="0"/>
              <a:t>Is your paradigm appropriate for the market and environmental conditions you may face?</a:t>
            </a:r>
          </a:p>
          <a:p>
            <a:r>
              <a:rPr lang="en-GB" dirty="0"/>
              <a:t>Does your paradigm equip your organisation to make ‘the right sense’ of what is happening?</a:t>
            </a:r>
          </a:p>
          <a:p>
            <a:r>
              <a:rPr lang="en-GB" dirty="0"/>
              <a:t>How does ‘culture’ relate to your chosen paradigm?</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931497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how the No.1 question is ‘Where do we want to be?’ – then look at where we are starting from.  Discuss this approach versus ‘Where are we now’? – then look at where we want to be.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687361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to discuss with the students.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837323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766394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2.xml"/><Relationship Id="rId7"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6"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0.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hyperlink" Target="http://www.flickr.com/photos/tahini/4048083185/" TargetMode="External"/><Relationship Id="rId2" Type="http://schemas.openxmlformats.org/officeDocument/2006/relationships/image" Target="../media/image15.jp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hyperlink" Target="https://thestoryreadingapeblog.com/2015/05/21/4-things-publishers-and-agents-want-in-a-writer/" TargetMode="External"/><Relationship Id="rId2" Type="http://schemas.openxmlformats.org/officeDocument/2006/relationships/image" Target="../media/image16.jpg"/><Relationship Id="rId1" Type="http://schemas.openxmlformats.org/officeDocument/2006/relationships/slideLayout" Target="../slideLayouts/slideLayout23.xml"/><Relationship Id="rId5" Type="http://schemas.openxmlformats.org/officeDocument/2006/relationships/hyperlink" Target="http://www.thebluediamondgallery.com/wooden-tile/r/resource.html" TargetMode="External"/><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23.xml"/><Relationship Id="rId6" Type="http://schemas.openxmlformats.org/officeDocument/2006/relationships/hyperlink" Target="http://theconversation.com/trade-talks-set-to-undermine-access-to-medicines-for-the-worlds-poor-3392" TargetMode="External"/><Relationship Id="rId5" Type="http://schemas.openxmlformats.org/officeDocument/2006/relationships/image" Target="../media/image19.jpg"/><Relationship Id="rId4" Type="http://schemas.openxmlformats.org/officeDocument/2006/relationships/hyperlink" Target="https://www.flickr.com/photos/walkn/3041590472"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photo/beautiful-country-countryside-daylight-414061/" TargetMode="External"/><Relationship Id="rId2" Type="http://schemas.openxmlformats.org/officeDocument/2006/relationships/image" Target="../media/image20.jpe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hyperlink" Target="https://leadershipfreak.wordpress.com/2014/01/21/ten-radical-shift-in-thinking-all-leaders-face/" TargetMode="External"/><Relationship Id="rId2" Type="http://schemas.openxmlformats.org/officeDocument/2006/relationships/image" Target="../media/image21.jp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hyperlink" Target="https://fabiusmaximus.com/2013/08/10/posen-future-53627/" TargetMode="External"/><Relationship Id="rId2" Type="http://schemas.openxmlformats.org/officeDocument/2006/relationships/image" Target="../media/image26.jp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hyperlink" Target="https://fabiusmaximus.com/2013/08/10/posen-future-53627/" TargetMode="External"/><Relationship Id="rId2" Type="http://schemas.openxmlformats.org/officeDocument/2006/relationships/image" Target="../media/image26.jp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9.jp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hyperlink" Target="https://www.agilestrategymanager.com/strategy-framework.html" TargetMode="Externa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9</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Assignment refresher</a:t>
            </a:r>
          </a:p>
          <a:p>
            <a:r>
              <a:rPr lang="en-GB" dirty="0"/>
              <a:t>Reading &amp; Research Review</a:t>
            </a:r>
          </a:p>
          <a:p>
            <a:r>
              <a:rPr lang="en-GB" dirty="0"/>
              <a:t>Business Model Innovation</a:t>
            </a:r>
          </a:p>
          <a:p>
            <a:r>
              <a:rPr lang="en-GB" dirty="0"/>
              <a:t>More thoughts on Strategy</a:t>
            </a:r>
          </a:p>
          <a:p>
            <a:r>
              <a:rPr lang="en-GB" dirty="0"/>
              <a:t>Why Strategic Change?</a:t>
            </a:r>
          </a:p>
          <a:p>
            <a:r>
              <a:rPr lang="en-GB" dirty="0"/>
              <a:t>Organisational Paradigm</a:t>
            </a:r>
          </a:p>
          <a:p>
            <a:endParaRPr lang="en-GB" dirty="0"/>
          </a:p>
          <a:p>
            <a:r>
              <a:rPr lang="en-GB" dirty="0"/>
              <a:t>Review</a:t>
            </a:r>
          </a:p>
          <a:p>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156024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14" y="20591"/>
            <a:ext cx="7886700" cy="759619"/>
          </a:xfrm>
        </p:spPr>
        <p:txBody>
          <a:bodyPr/>
          <a:lstStyle/>
          <a:p>
            <a:pPr algn="ctr"/>
            <a:r>
              <a:rPr lang="en-GB" dirty="0"/>
              <a:t>Business model canvas</a:t>
            </a: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023" y="791992"/>
            <a:ext cx="7885953" cy="4608512"/>
          </a:xfrm>
          <a:prstGeom prst="rect">
            <a:avLst/>
          </a:prstGeom>
        </p:spPr>
      </p:pic>
      <p:sp>
        <p:nvSpPr>
          <p:cNvPr id="3" name="TextBox 2">
            <a:extLst>
              <a:ext uri="{FF2B5EF4-FFF2-40B4-BE49-F238E27FC236}">
                <a16:creationId xmlns:a16="http://schemas.microsoft.com/office/drawing/2014/main" id="{FAA6884F-F5A1-4935-8E88-1648C8BBF7EF}"/>
              </a:ext>
            </a:extLst>
          </p:cNvPr>
          <p:cNvSpPr txBox="1"/>
          <p:nvPr/>
        </p:nvSpPr>
        <p:spPr>
          <a:xfrm>
            <a:off x="4137966" y="537708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4820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759619"/>
          </a:xfrm>
        </p:spPr>
        <p:txBody>
          <a:bodyPr/>
          <a:lstStyle/>
          <a:p>
            <a:pPr algn="ctr"/>
            <a:r>
              <a:rPr lang="en-GB" dirty="0"/>
              <a:t>Business model innovation</a:t>
            </a:r>
            <a:endParaRPr lang="en-US" dirty="0"/>
          </a:p>
        </p:txBody>
      </p:sp>
      <p:sp>
        <p:nvSpPr>
          <p:cNvPr id="3" name="Content Placeholder 2"/>
          <p:cNvSpPr>
            <a:spLocks noGrp="1"/>
          </p:cNvSpPr>
          <p:nvPr>
            <p:ph idx="1"/>
          </p:nvPr>
        </p:nvSpPr>
        <p:spPr>
          <a:xfrm>
            <a:off x="575048" y="830424"/>
            <a:ext cx="8568952" cy="1080120"/>
          </a:xfrm>
        </p:spPr>
        <p:txBody>
          <a:bodyPr/>
          <a:lstStyle/>
          <a:p>
            <a:r>
              <a:rPr lang="en-GB" dirty="0"/>
              <a:t>A business model is the complete system that firms use to create, deliver and capture value </a:t>
            </a:r>
            <a:endParaRPr lang="en-AU" dirty="0"/>
          </a:p>
        </p:txBody>
      </p:sp>
      <p:sp>
        <p:nvSpPr>
          <p:cNvPr id="10" name="TextBox 9">
            <a:extLst>
              <a:ext uri="{FF2B5EF4-FFF2-40B4-BE49-F238E27FC236}">
                <a16:creationId xmlns:a16="http://schemas.microsoft.com/office/drawing/2014/main" id="{4FA6E857-B043-4FD7-AEFF-96D7FAA3A3B2}"/>
              </a:ext>
            </a:extLst>
          </p:cNvPr>
          <p:cNvSpPr txBox="1"/>
          <p:nvPr/>
        </p:nvSpPr>
        <p:spPr>
          <a:xfrm>
            <a:off x="6570637" y="2145432"/>
            <a:ext cx="2520280" cy="3416320"/>
          </a:xfrm>
          <a:prstGeom prst="rect">
            <a:avLst/>
          </a:prstGeom>
          <a:noFill/>
        </p:spPr>
        <p:txBody>
          <a:bodyPr wrap="square" rtlCol="0">
            <a:spAutoFit/>
          </a:bodyPr>
          <a:lstStyle/>
          <a:p>
            <a:r>
              <a:rPr lang="en-GB" sz="2400" dirty="0"/>
              <a:t>Osterwalder and Pigneur (2010) define a business model as: ‘the rationale of how an organization creates, delivers and captures value’</a:t>
            </a:r>
          </a:p>
        </p:txBody>
      </p:sp>
      <p:sp>
        <p:nvSpPr>
          <p:cNvPr id="4" name="TextBox 3">
            <a:extLst>
              <a:ext uri="{FF2B5EF4-FFF2-40B4-BE49-F238E27FC236}">
                <a16:creationId xmlns:a16="http://schemas.microsoft.com/office/drawing/2014/main" id="{8054B784-87D1-40C4-B42C-3601AA771CA6}"/>
              </a:ext>
            </a:extLst>
          </p:cNvPr>
          <p:cNvSpPr txBox="1"/>
          <p:nvPr/>
        </p:nvSpPr>
        <p:spPr>
          <a:xfrm>
            <a:off x="6742023" y="5407464"/>
            <a:ext cx="2089996" cy="338554"/>
          </a:xfrm>
          <a:prstGeom prst="rect">
            <a:avLst/>
          </a:prstGeom>
          <a:noFill/>
        </p:spPr>
        <p:txBody>
          <a:bodyPr wrap="none" rtlCol="0">
            <a:spAutoFit/>
          </a:bodyPr>
          <a:lstStyle/>
          <a:p>
            <a:r>
              <a:rPr lang="en-GB" sz="1600" dirty="0"/>
              <a:t>Clegg, S. R. et al (2020)</a:t>
            </a:r>
          </a:p>
        </p:txBody>
      </p:sp>
      <p:pic>
        <p:nvPicPr>
          <p:cNvPr id="5" name="Picture 4">
            <a:extLst>
              <a:ext uri="{FF2B5EF4-FFF2-40B4-BE49-F238E27FC236}">
                <a16:creationId xmlns:a16="http://schemas.microsoft.com/office/drawing/2014/main" id="{4F9831BD-DBEF-461C-A22A-BC3BF39C4686}"/>
              </a:ext>
            </a:extLst>
          </p:cNvPr>
          <p:cNvPicPr>
            <a:picLocks noChangeAspect="1"/>
          </p:cNvPicPr>
          <p:nvPr/>
        </p:nvPicPr>
        <p:blipFill>
          <a:blip r:embed="rId3"/>
          <a:stretch>
            <a:fillRect/>
          </a:stretch>
        </p:blipFill>
        <p:spPr>
          <a:xfrm>
            <a:off x="53083" y="1724020"/>
            <a:ext cx="6470463" cy="3653066"/>
          </a:xfrm>
          <a:prstGeom prst="rect">
            <a:avLst/>
          </a:prstGeom>
        </p:spPr>
      </p:pic>
      <p:sp>
        <p:nvSpPr>
          <p:cNvPr id="6" name="TextBox 5">
            <a:extLst>
              <a:ext uri="{FF2B5EF4-FFF2-40B4-BE49-F238E27FC236}">
                <a16:creationId xmlns:a16="http://schemas.microsoft.com/office/drawing/2014/main" id="{0E4E0302-F738-4C0E-A646-F020870F8B22}"/>
              </a:ext>
            </a:extLst>
          </p:cNvPr>
          <p:cNvSpPr txBox="1"/>
          <p:nvPr/>
        </p:nvSpPr>
        <p:spPr>
          <a:xfrm>
            <a:off x="827584" y="5372841"/>
            <a:ext cx="1979068" cy="369332"/>
          </a:xfrm>
          <a:prstGeom prst="rect">
            <a:avLst/>
          </a:prstGeom>
          <a:noFill/>
        </p:spPr>
        <p:txBody>
          <a:bodyPr wrap="none" rtlCol="0">
            <a:spAutoFit/>
          </a:bodyPr>
          <a:lstStyle/>
          <a:p>
            <a:r>
              <a:rPr lang="en-GB" dirty="0"/>
              <a:t>Justin Lokitz (2018)</a:t>
            </a:r>
          </a:p>
        </p:txBody>
      </p:sp>
    </p:spTree>
    <p:extLst>
      <p:ext uri="{BB962C8B-B14F-4D97-AF65-F5344CB8AC3E}">
        <p14:creationId xmlns:p14="http://schemas.microsoft.com/office/powerpoint/2010/main" val="9107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461"/>
            <a:ext cx="7886700" cy="687611"/>
          </a:xfrm>
        </p:spPr>
        <p:txBody>
          <a:bodyPr/>
          <a:lstStyle/>
          <a:p>
            <a:pPr algn="ctr"/>
            <a:r>
              <a:rPr lang="en-GB" dirty="0"/>
              <a:t>Business model canvas</a:t>
            </a:r>
            <a:endParaRPr lang="en-US" dirty="0"/>
          </a:p>
        </p:txBody>
      </p:sp>
      <p:sp>
        <p:nvSpPr>
          <p:cNvPr id="3" name="Content Placeholder 2"/>
          <p:cNvSpPr>
            <a:spLocks noGrp="1"/>
          </p:cNvSpPr>
          <p:nvPr>
            <p:ph idx="1"/>
          </p:nvPr>
        </p:nvSpPr>
        <p:spPr>
          <a:xfrm>
            <a:off x="179512" y="1124744"/>
            <a:ext cx="3816424" cy="4351338"/>
          </a:xfrm>
        </p:spPr>
        <p:txBody>
          <a:bodyPr>
            <a:normAutofit/>
          </a:bodyPr>
          <a:lstStyle/>
          <a:p>
            <a:pPr lvl="0"/>
            <a:r>
              <a:rPr lang="en-GB" i="1" dirty="0"/>
              <a:t>Value proposition </a:t>
            </a:r>
            <a:r>
              <a:rPr lang="en-GB" dirty="0"/>
              <a:t>is the central component of the model and describes the bundle of products or services that create value for the customer either through price, performance, satisfaction, user friendliness or design, etc.</a:t>
            </a:r>
            <a:endParaRPr lang="en-AU" dirty="0"/>
          </a:p>
        </p:txBody>
      </p:sp>
      <p:sp>
        <p:nvSpPr>
          <p:cNvPr id="9" name="TextBox 8">
            <a:extLst>
              <a:ext uri="{FF2B5EF4-FFF2-40B4-BE49-F238E27FC236}">
                <a16:creationId xmlns:a16="http://schemas.microsoft.com/office/drawing/2014/main" id="{72E8665F-7601-4BEE-83A2-5A684EEF2FED}"/>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10" name="Picture 9">
            <a:extLst>
              <a:ext uri="{FF2B5EF4-FFF2-40B4-BE49-F238E27FC236}">
                <a16:creationId xmlns:a16="http://schemas.microsoft.com/office/drawing/2014/main" id="{EF4A7B41-EB69-4EEE-84D2-35E66C47DA9E}"/>
              </a:ext>
            </a:extLst>
          </p:cNvPr>
          <p:cNvPicPr>
            <a:picLocks noChangeAspect="1"/>
          </p:cNvPicPr>
          <p:nvPr/>
        </p:nvPicPr>
        <p:blipFill>
          <a:blip r:embed="rId2"/>
          <a:stretch>
            <a:fillRect/>
          </a:stretch>
        </p:blipFill>
        <p:spPr>
          <a:xfrm>
            <a:off x="4529708" y="1268865"/>
            <a:ext cx="4614291" cy="3024231"/>
          </a:xfrm>
          <a:prstGeom prst="rect">
            <a:avLst/>
          </a:prstGeom>
        </p:spPr>
      </p:pic>
    </p:spTree>
    <p:extLst>
      <p:ext uri="{BB962C8B-B14F-4D97-AF65-F5344CB8AC3E}">
        <p14:creationId xmlns:p14="http://schemas.microsoft.com/office/powerpoint/2010/main" val="186327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9FAB35-583D-4C38-8C6C-E2A991BB2E65}"/>
              </a:ext>
            </a:extLst>
          </p:cNvPr>
          <p:cNvSpPr txBox="1"/>
          <p:nvPr/>
        </p:nvSpPr>
        <p:spPr>
          <a:xfrm>
            <a:off x="4427984" y="1268760"/>
            <a:ext cx="4572000" cy="3970318"/>
          </a:xfrm>
          <a:prstGeom prst="rect">
            <a:avLst/>
          </a:prstGeom>
          <a:noFill/>
        </p:spPr>
        <p:txBody>
          <a:bodyPr wrap="square">
            <a:spAutoFit/>
          </a:bodyPr>
          <a:lstStyle/>
          <a:p>
            <a:pPr lvl="0"/>
            <a:r>
              <a:rPr lang="en-GB" sz="2800" i="1" dirty="0">
                <a:solidFill>
                  <a:srgbClr val="0000CC"/>
                </a:solidFill>
              </a:rPr>
              <a:t>Channels </a:t>
            </a:r>
            <a:r>
              <a:rPr lang="en-GB" sz="2800" dirty="0">
                <a:solidFill>
                  <a:srgbClr val="0000CC"/>
                </a:solidFill>
              </a:rPr>
              <a:t>describe the various means used to reach the customer with a value proposition and encompass how an organization interacts with the customer for distribution, sales, marketing and other forms of communication.</a:t>
            </a:r>
            <a:endParaRPr lang="en-AU" sz="2800" dirty="0">
              <a:solidFill>
                <a:srgbClr val="0000CC"/>
              </a:solidFill>
            </a:endParaRPr>
          </a:p>
        </p:txBody>
      </p:sp>
      <p:sp>
        <p:nvSpPr>
          <p:cNvPr id="7" name="Title 1">
            <a:extLst>
              <a:ext uri="{FF2B5EF4-FFF2-40B4-BE49-F238E27FC236}">
                <a16:creationId xmlns:a16="http://schemas.microsoft.com/office/drawing/2014/main" id="{E82632D8-C9B8-4E93-B2F7-EA1833AE579B}"/>
              </a:ext>
            </a:extLst>
          </p:cNvPr>
          <p:cNvSpPr>
            <a:spLocks noGrp="1"/>
          </p:cNvSpPr>
          <p:nvPr>
            <p:ph type="title"/>
          </p:nvPr>
        </p:nvSpPr>
        <p:spPr>
          <a:xfrm>
            <a:off x="628650" y="122461"/>
            <a:ext cx="7886700" cy="687611"/>
          </a:xfrm>
        </p:spPr>
        <p:txBody>
          <a:bodyPr/>
          <a:lstStyle/>
          <a:p>
            <a:pPr algn="ctr"/>
            <a:r>
              <a:rPr lang="en-GB" dirty="0"/>
              <a:t>Business model canvas</a:t>
            </a:r>
            <a:endParaRPr lang="en-US" dirty="0"/>
          </a:p>
        </p:txBody>
      </p:sp>
      <p:pic>
        <p:nvPicPr>
          <p:cNvPr id="12" name="Picture 11" descr="A picture containing device, barometer&#10;&#10;Description automatically generated">
            <a:extLst>
              <a:ext uri="{FF2B5EF4-FFF2-40B4-BE49-F238E27FC236}">
                <a16:creationId xmlns:a16="http://schemas.microsoft.com/office/drawing/2014/main" id="{2D85FD05-159B-48FF-B824-DB77275AEE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390464"/>
            <a:ext cx="3870176" cy="2902632"/>
          </a:xfrm>
          <a:prstGeom prst="rect">
            <a:avLst/>
          </a:prstGeom>
        </p:spPr>
      </p:pic>
      <p:sp>
        <p:nvSpPr>
          <p:cNvPr id="15" name="TextBox 14">
            <a:extLst>
              <a:ext uri="{FF2B5EF4-FFF2-40B4-BE49-F238E27FC236}">
                <a16:creationId xmlns:a16="http://schemas.microsoft.com/office/drawing/2014/main" id="{26990B2E-1B09-47D1-B08E-0E6828C5BDEB}"/>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501569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dirty="0"/>
              <a:t>Business model canvas</a:t>
            </a:r>
            <a:endParaRPr lang="en-US" dirty="0"/>
          </a:p>
        </p:txBody>
      </p:sp>
      <p:sp>
        <p:nvSpPr>
          <p:cNvPr id="3" name="Content Placeholder 2"/>
          <p:cNvSpPr>
            <a:spLocks noGrp="1"/>
          </p:cNvSpPr>
          <p:nvPr>
            <p:ph idx="1"/>
          </p:nvPr>
        </p:nvSpPr>
        <p:spPr>
          <a:xfrm>
            <a:off x="451562" y="1241671"/>
            <a:ext cx="4370006" cy="4152952"/>
          </a:xfrm>
        </p:spPr>
        <p:txBody>
          <a:bodyPr>
            <a:normAutofit/>
          </a:bodyPr>
          <a:lstStyle/>
          <a:p>
            <a:pPr lvl="0"/>
            <a:r>
              <a:rPr lang="en-GB" dirty="0">
                <a:solidFill>
                  <a:srgbClr val="002060"/>
                </a:solidFill>
              </a:rPr>
              <a:t>Customer relationships are the types of relationships a company wants to build with its customers. </a:t>
            </a:r>
          </a:p>
          <a:p>
            <a:pPr lvl="0"/>
            <a:r>
              <a:rPr lang="en-GB" dirty="0">
                <a:solidFill>
                  <a:srgbClr val="002060"/>
                </a:solidFill>
              </a:rPr>
              <a:t>Key resources are the most important assets needed in order to support the business model; these can be human, intellectual, financial or physical assets.</a:t>
            </a:r>
            <a:endParaRPr lang="en-AU" dirty="0">
              <a:solidFill>
                <a:srgbClr val="002060"/>
              </a:solidFill>
            </a:endParaRPr>
          </a:p>
        </p:txBody>
      </p:sp>
      <p:pic>
        <p:nvPicPr>
          <p:cNvPr id="7" name="Picture 6" descr="A person standing next to a person&#10;&#10;Description automatically generated">
            <a:extLst>
              <a:ext uri="{FF2B5EF4-FFF2-40B4-BE49-F238E27FC236}">
                <a16:creationId xmlns:a16="http://schemas.microsoft.com/office/drawing/2014/main" id="{362C249B-21E7-49FD-BB33-D5AFB34B0E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124743"/>
            <a:ext cx="2699792" cy="2977711"/>
          </a:xfrm>
          <a:prstGeom prst="rect">
            <a:avLst/>
          </a:prstGeom>
        </p:spPr>
      </p:pic>
      <p:pic>
        <p:nvPicPr>
          <p:cNvPr id="13" name="Picture 12" descr="Calendar&#10;&#10;Description automatically generated">
            <a:extLst>
              <a:ext uri="{FF2B5EF4-FFF2-40B4-BE49-F238E27FC236}">
                <a16:creationId xmlns:a16="http://schemas.microsoft.com/office/drawing/2014/main" id="{6A6B4DCF-BF10-4516-A9E2-0CD8A23BD72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80112" y="3573016"/>
            <a:ext cx="2735796" cy="1823864"/>
          </a:xfrm>
          <a:prstGeom prst="rect">
            <a:avLst/>
          </a:prstGeom>
        </p:spPr>
      </p:pic>
      <p:sp>
        <p:nvSpPr>
          <p:cNvPr id="16" name="TextBox 15">
            <a:extLst>
              <a:ext uri="{FF2B5EF4-FFF2-40B4-BE49-F238E27FC236}">
                <a16:creationId xmlns:a16="http://schemas.microsoft.com/office/drawing/2014/main" id="{9E4847A0-FF3A-4A39-9435-36FEB121803A}"/>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994426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418" y="42473"/>
            <a:ext cx="7886700" cy="687611"/>
          </a:xfrm>
        </p:spPr>
        <p:txBody>
          <a:bodyPr/>
          <a:lstStyle/>
          <a:p>
            <a:pPr algn="ctr"/>
            <a:r>
              <a:rPr lang="en-GB"/>
              <a:t>Business model canvas</a:t>
            </a:r>
            <a:endParaRPr lang="en-GB" dirty="0"/>
          </a:p>
        </p:txBody>
      </p:sp>
      <p:sp>
        <p:nvSpPr>
          <p:cNvPr id="3" name="Content Placeholder 2"/>
          <p:cNvSpPr>
            <a:spLocks noGrp="1"/>
          </p:cNvSpPr>
          <p:nvPr>
            <p:ph idx="1"/>
          </p:nvPr>
        </p:nvSpPr>
        <p:spPr>
          <a:xfrm>
            <a:off x="4427984" y="1052736"/>
            <a:ext cx="4425313" cy="4152952"/>
          </a:xfrm>
        </p:spPr>
        <p:txBody>
          <a:bodyPr>
            <a:normAutofit/>
          </a:bodyPr>
          <a:lstStyle/>
          <a:p>
            <a:pPr lvl="0"/>
            <a:r>
              <a:rPr lang="en-GB" i="1" dirty="0">
                <a:solidFill>
                  <a:srgbClr val="0000CC"/>
                </a:solidFill>
              </a:rPr>
              <a:t>Key activities </a:t>
            </a:r>
            <a:r>
              <a:rPr lang="en-GB" dirty="0">
                <a:solidFill>
                  <a:srgbClr val="0000CC"/>
                </a:solidFill>
              </a:rPr>
              <a:t>describe the most important activities the firm has to perform in order to fulfil the business model. </a:t>
            </a:r>
          </a:p>
          <a:p>
            <a:pPr lvl="0"/>
            <a:r>
              <a:rPr lang="en-GB" i="1" dirty="0">
                <a:solidFill>
                  <a:srgbClr val="0000CC"/>
                </a:solidFill>
              </a:rPr>
              <a:t>Strategic partners </a:t>
            </a:r>
            <a:r>
              <a:rPr lang="en-GB" dirty="0">
                <a:solidFill>
                  <a:srgbClr val="0000CC"/>
                </a:solidFill>
              </a:rPr>
              <a:t>are the key partners in the value network. Partnerships are founded in order to create alliances, to optimize the business model or to reduce risks. </a:t>
            </a:r>
            <a:endParaRPr lang="en-AU" dirty="0">
              <a:solidFill>
                <a:srgbClr val="0000CC"/>
              </a:solidFill>
            </a:endParaRPr>
          </a:p>
        </p:txBody>
      </p:sp>
      <p:pic>
        <p:nvPicPr>
          <p:cNvPr id="7" name="Picture 6" descr="A close up of a key&#10;&#10;Description automatically generated">
            <a:extLst>
              <a:ext uri="{FF2B5EF4-FFF2-40B4-BE49-F238E27FC236}">
                <a16:creationId xmlns:a16="http://schemas.microsoft.com/office/drawing/2014/main" id="{93CC36C2-8628-4A03-9D5B-1BB68D4013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917305"/>
            <a:ext cx="3779912" cy="2076550"/>
          </a:xfrm>
          <a:prstGeom prst="rect">
            <a:avLst/>
          </a:prstGeom>
        </p:spPr>
      </p:pic>
      <p:pic>
        <p:nvPicPr>
          <p:cNvPr id="10" name="Picture 9">
            <a:extLst>
              <a:ext uri="{FF2B5EF4-FFF2-40B4-BE49-F238E27FC236}">
                <a16:creationId xmlns:a16="http://schemas.microsoft.com/office/drawing/2014/main" id="{AA7FB7EB-5BA2-4766-9D97-5D8DA84DB26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69751" y="3024103"/>
            <a:ext cx="3558233" cy="2205253"/>
          </a:xfrm>
          <a:prstGeom prst="rect">
            <a:avLst/>
          </a:prstGeom>
        </p:spPr>
      </p:pic>
      <p:sp>
        <p:nvSpPr>
          <p:cNvPr id="12" name="TextBox 11">
            <a:extLst>
              <a:ext uri="{FF2B5EF4-FFF2-40B4-BE49-F238E27FC236}">
                <a16:creationId xmlns:a16="http://schemas.microsoft.com/office/drawing/2014/main" id="{321BB67B-3CCF-4B64-B4DE-3D5D2BD243B5}"/>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7441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1986"/>
            <a:ext cx="7886700" cy="687611"/>
          </a:xfrm>
        </p:spPr>
        <p:txBody>
          <a:bodyPr/>
          <a:lstStyle/>
          <a:p>
            <a:pPr algn="ctr"/>
            <a:r>
              <a:rPr lang="en-GB" dirty="0"/>
              <a:t>Business model canvas</a:t>
            </a:r>
          </a:p>
        </p:txBody>
      </p:sp>
      <p:sp>
        <p:nvSpPr>
          <p:cNvPr id="3" name="Content Placeholder 2"/>
          <p:cNvSpPr>
            <a:spLocks noGrp="1"/>
          </p:cNvSpPr>
          <p:nvPr>
            <p:ph idx="1"/>
          </p:nvPr>
        </p:nvSpPr>
        <p:spPr>
          <a:xfrm>
            <a:off x="493651" y="969702"/>
            <a:ext cx="5743550" cy="4351338"/>
          </a:xfrm>
        </p:spPr>
        <p:txBody>
          <a:bodyPr>
            <a:normAutofit/>
          </a:bodyPr>
          <a:lstStyle/>
          <a:p>
            <a:pPr lvl="0"/>
            <a:r>
              <a:rPr lang="en-GB" i="1" dirty="0">
                <a:solidFill>
                  <a:srgbClr val="002060"/>
                </a:solidFill>
              </a:rPr>
              <a:t>Revenue streams </a:t>
            </a:r>
            <a:r>
              <a:rPr lang="en-GB" dirty="0">
                <a:solidFill>
                  <a:srgbClr val="002060"/>
                </a:solidFill>
              </a:rPr>
              <a:t>describe how the firm can monetize its product offering and pay for its costs. Innovative business models find a new way to capture value from the value system.</a:t>
            </a:r>
            <a:endParaRPr lang="en-AU" dirty="0">
              <a:solidFill>
                <a:srgbClr val="002060"/>
              </a:solidFill>
            </a:endParaRPr>
          </a:p>
          <a:p>
            <a:pPr lvl="0"/>
            <a:r>
              <a:rPr lang="en-GB" i="1" dirty="0">
                <a:solidFill>
                  <a:srgbClr val="002060"/>
                </a:solidFill>
              </a:rPr>
              <a:t>Cost structure </a:t>
            </a:r>
            <a:r>
              <a:rPr lang="en-GB" dirty="0">
                <a:solidFill>
                  <a:srgbClr val="002060"/>
                </a:solidFill>
              </a:rPr>
              <a:t>includes all the costs incurred by the business model, whether the firm is using a cost-driven business model (where all costs are minimized) or a value-driven business model (where costs are less important than increasing the value that is delivered to the customer).</a:t>
            </a:r>
            <a:endParaRPr lang="en-AU" dirty="0">
              <a:solidFill>
                <a:srgbClr val="002060"/>
              </a:solidFill>
            </a:endParaRPr>
          </a:p>
        </p:txBody>
      </p:sp>
      <p:pic>
        <p:nvPicPr>
          <p:cNvPr id="5" name="Picture 4" descr="A large waterfall over a body of water&#10;&#10;Description automatically generated">
            <a:extLst>
              <a:ext uri="{FF2B5EF4-FFF2-40B4-BE49-F238E27FC236}">
                <a16:creationId xmlns:a16="http://schemas.microsoft.com/office/drawing/2014/main" id="{4D5CA6F3-16EC-44C6-AEDA-EA6B412E22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969702"/>
            <a:ext cx="2699792" cy="1799861"/>
          </a:xfrm>
          <a:prstGeom prst="rect">
            <a:avLst/>
          </a:prstGeom>
        </p:spPr>
      </p:pic>
      <p:sp>
        <p:nvSpPr>
          <p:cNvPr id="7" name="TextBox 6">
            <a:extLst>
              <a:ext uri="{FF2B5EF4-FFF2-40B4-BE49-F238E27FC236}">
                <a16:creationId xmlns:a16="http://schemas.microsoft.com/office/drawing/2014/main" id="{0BB2B4D9-BA5A-4D14-99EE-977569432CA7}"/>
              </a:ext>
            </a:extLst>
          </p:cNvPr>
          <p:cNvSpPr txBox="1"/>
          <p:nvPr/>
        </p:nvSpPr>
        <p:spPr>
          <a:xfrm>
            <a:off x="6966012" y="2769563"/>
            <a:ext cx="1656184" cy="2862322"/>
          </a:xfrm>
          <a:prstGeom prst="rect">
            <a:avLst/>
          </a:prstGeom>
          <a:noFill/>
        </p:spPr>
        <p:txBody>
          <a:bodyPr wrap="square" rtlCol="0">
            <a:spAutoFit/>
          </a:bodyPr>
          <a:lstStyle/>
          <a:p>
            <a:pPr algn="ctr"/>
            <a:r>
              <a:rPr lang="en-GB" sz="3600" dirty="0"/>
              <a:t>£</a:t>
            </a:r>
          </a:p>
          <a:p>
            <a:pPr algn="ctr"/>
            <a:r>
              <a:rPr lang="en-GB" sz="3600" dirty="0"/>
              <a:t>££</a:t>
            </a:r>
          </a:p>
          <a:p>
            <a:pPr algn="ctr"/>
            <a:r>
              <a:rPr lang="en-GB" sz="3600" dirty="0"/>
              <a:t>£££</a:t>
            </a:r>
          </a:p>
          <a:p>
            <a:pPr algn="ctr"/>
            <a:r>
              <a:rPr lang="en-GB" sz="3600" dirty="0"/>
              <a:t>££££</a:t>
            </a:r>
          </a:p>
          <a:p>
            <a:pPr algn="ctr"/>
            <a:r>
              <a:rPr lang="en-GB" sz="3600" dirty="0"/>
              <a:t>£££££</a:t>
            </a:r>
          </a:p>
        </p:txBody>
      </p:sp>
      <p:sp>
        <p:nvSpPr>
          <p:cNvPr id="9" name="TextBox 8">
            <a:extLst>
              <a:ext uri="{FF2B5EF4-FFF2-40B4-BE49-F238E27FC236}">
                <a16:creationId xmlns:a16="http://schemas.microsoft.com/office/drawing/2014/main" id="{0E95786B-494C-4BB6-99DF-9031CB7F19FC}"/>
              </a:ext>
            </a:extLst>
          </p:cNvPr>
          <p:cNvSpPr txBox="1"/>
          <p:nvPr/>
        </p:nvSpPr>
        <p:spPr>
          <a:xfrm>
            <a:off x="4022934" y="5328434"/>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93378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A75A-FF2F-4B83-A4FB-C06299D689B9}"/>
              </a:ext>
            </a:extLst>
          </p:cNvPr>
          <p:cNvSpPr>
            <a:spLocks noGrp="1"/>
          </p:cNvSpPr>
          <p:nvPr>
            <p:ph type="title"/>
          </p:nvPr>
        </p:nvSpPr>
        <p:spPr>
          <a:xfrm>
            <a:off x="628650" y="404664"/>
            <a:ext cx="7886700" cy="890465"/>
          </a:xfrm>
        </p:spPr>
        <p:txBody>
          <a:bodyPr/>
          <a:lstStyle/>
          <a:p>
            <a:pPr algn="ctr"/>
            <a:r>
              <a:rPr lang="en-GB" dirty="0"/>
              <a:t>More thoughts on Strategy</a:t>
            </a:r>
          </a:p>
        </p:txBody>
      </p:sp>
      <p:pic>
        <p:nvPicPr>
          <p:cNvPr id="8" name="Picture 7" descr="An animal looking at the camera&#10;&#10;Description automatically generated">
            <a:extLst>
              <a:ext uri="{FF2B5EF4-FFF2-40B4-BE49-F238E27FC236}">
                <a16:creationId xmlns:a16="http://schemas.microsoft.com/office/drawing/2014/main" id="{F0FD42FD-7DF0-4957-834D-1A3AF217DB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5350" y="1143000"/>
            <a:ext cx="7620000" cy="4572000"/>
          </a:xfrm>
          <a:prstGeom prst="rect">
            <a:avLst/>
          </a:prstGeom>
        </p:spPr>
      </p:pic>
    </p:spTree>
    <p:extLst>
      <p:ext uri="{BB962C8B-B14F-4D97-AF65-F5344CB8AC3E}">
        <p14:creationId xmlns:p14="http://schemas.microsoft.com/office/powerpoint/2010/main" val="2801736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strategic change occur?</a:t>
            </a:r>
            <a:endParaRPr lang="en-US" dirty="0"/>
          </a:p>
        </p:txBody>
      </p:sp>
      <p:sp>
        <p:nvSpPr>
          <p:cNvPr id="3" name="Content Placeholder 2"/>
          <p:cNvSpPr>
            <a:spLocks noGrp="1"/>
          </p:cNvSpPr>
          <p:nvPr>
            <p:ph idx="1"/>
          </p:nvPr>
        </p:nvSpPr>
        <p:spPr>
          <a:xfrm>
            <a:off x="4788024" y="1628800"/>
            <a:ext cx="3943350" cy="2035423"/>
          </a:xfrm>
        </p:spPr>
        <p:txBody>
          <a:bodyPr/>
          <a:lstStyle/>
          <a:p>
            <a:r>
              <a:rPr lang="en-GB" dirty="0"/>
              <a:t>Organizations </a:t>
            </a:r>
            <a:r>
              <a:rPr lang="en-GB" i="1" dirty="0"/>
              <a:t>fail to keep pace </a:t>
            </a:r>
            <a:r>
              <a:rPr lang="en-GB" dirty="0"/>
              <a:t>with changes in the external environment </a:t>
            </a:r>
          </a:p>
          <a:p>
            <a:r>
              <a:rPr lang="en-GB" dirty="0"/>
              <a:t>They suffer from </a:t>
            </a:r>
            <a:r>
              <a:rPr lang="en-GB" i="1" dirty="0"/>
              <a:t>strategic ‘drift’ </a:t>
            </a:r>
            <a:r>
              <a:rPr lang="en-GB" dirty="0"/>
              <a:t>as the firm becomes detached from the changing environment</a:t>
            </a:r>
            <a:endParaRPr lang="en-AU" dirty="0"/>
          </a:p>
        </p:txBody>
      </p:sp>
      <p:pic>
        <p:nvPicPr>
          <p:cNvPr id="4" name="Picture 3">
            <a:extLst>
              <a:ext uri="{FF2B5EF4-FFF2-40B4-BE49-F238E27FC236}">
                <a16:creationId xmlns:a16="http://schemas.microsoft.com/office/drawing/2014/main" id="{AE3EE9ED-6952-426B-AD16-1ECF1718AF87}"/>
              </a:ext>
            </a:extLst>
          </p:cNvPr>
          <p:cNvPicPr>
            <a:picLocks noChangeAspect="1"/>
          </p:cNvPicPr>
          <p:nvPr/>
        </p:nvPicPr>
        <p:blipFill>
          <a:blip r:embed="rId3"/>
          <a:stretch>
            <a:fillRect/>
          </a:stretch>
        </p:blipFill>
        <p:spPr>
          <a:xfrm>
            <a:off x="107504" y="1710482"/>
            <a:ext cx="4577590" cy="3086670"/>
          </a:xfrm>
          <a:prstGeom prst="rect">
            <a:avLst/>
          </a:prstGeom>
        </p:spPr>
      </p:pic>
      <p:sp>
        <p:nvSpPr>
          <p:cNvPr id="5" name="TextBox 4">
            <a:extLst>
              <a:ext uri="{FF2B5EF4-FFF2-40B4-BE49-F238E27FC236}">
                <a16:creationId xmlns:a16="http://schemas.microsoft.com/office/drawing/2014/main" id="{678EFDF5-70FB-431E-8817-526272704A01}"/>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14885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7794"/>
            <a:ext cx="7886700" cy="759619"/>
          </a:xfrm>
        </p:spPr>
        <p:txBody>
          <a:bodyPr/>
          <a:lstStyle/>
          <a:p>
            <a:pPr algn="ctr"/>
            <a:r>
              <a:rPr lang="en-GB" dirty="0"/>
              <a:t>Strategic drift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5773" y="1027906"/>
            <a:ext cx="6772454" cy="4313238"/>
          </a:xfrm>
          <a:prstGeom prst="rect">
            <a:avLst/>
          </a:prstGeom>
        </p:spPr>
      </p:pic>
      <p:sp>
        <p:nvSpPr>
          <p:cNvPr id="3" name="TextBox 2">
            <a:extLst>
              <a:ext uri="{FF2B5EF4-FFF2-40B4-BE49-F238E27FC236}">
                <a16:creationId xmlns:a16="http://schemas.microsoft.com/office/drawing/2014/main" id="{1475CA68-0E3A-4345-B3A8-F0DF7D341AB8}"/>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510938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32127"/>
          </a:xfrm>
        </p:spPr>
        <p:txBody>
          <a:bodyPr/>
          <a:lstStyle/>
          <a:p>
            <a:pPr algn="ctr"/>
            <a:r>
              <a:rPr lang="en-US" dirty="0"/>
              <a:t>Change is a constant</a:t>
            </a:r>
          </a:p>
        </p:txBody>
      </p:sp>
      <p:sp>
        <p:nvSpPr>
          <p:cNvPr id="3" name="Content Placeholder 2"/>
          <p:cNvSpPr>
            <a:spLocks noGrp="1"/>
          </p:cNvSpPr>
          <p:nvPr>
            <p:ph idx="1"/>
          </p:nvPr>
        </p:nvSpPr>
        <p:spPr>
          <a:xfrm>
            <a:off x="3427537" y="692696"/>
            <a:ext cx="5688632" cy="3055694"/>
          </a:xfrm>
        </p:spPr>
        <p:txBody>
          <a:bodyPr/>
          <a:lstStyle/>
          <a:p>
            <a:r>
              <a:rPr lang="en-GB" dirty="0">
                <a:solidFill>
                  <a:srgbClr val="0000CC"/>
                </a:solidFill>
              </a:rPr>
              <a:t>Organizations constantly interact with their environment, comprised of customers, competitors, investors, shareholders and regulators</a:t>
            </a:r>
            <a:r>
              <a:rPr lang="en-AU" dirty="0">
                <a:solidFill>
                  <a:srgbClr val="0000CC"/>
                </a:solidFill>
              </a:rPr>
              <a:t> </a:t>
            </a:r>
          </a:p>
          <a:p>
            <a:r>
              <a:rPr lang="en-GB" dirty="0">
                <a:solidFill>
                  <a:srgbClr val="0000CC"/>
                </a:solidFill>
              </a:rPr>
              <a:t>Managers have to make sense of the information they gather about what they take to be the environment, even including what kinds of information they will seek to gather in the first place (Pettigrew and Whipp, 1993) </a:t>
            </a:r>
            <a:endParaRPr lang="en-AU" dirty="0">
              <a:solidFill>
                <a:srgbClr val="0000CC"/>
              </a:solidFill>
            </a:endParaRPr>
          </a:p>
        </p:txBody>
      </p:sp>
      <p:sp>
        <p:nvSpPr>
          <p:cNvPr id="4" name="TextBox 3">
            <a:extLst>
              <a:ext uri="{FF2B5EF4-FFF2-40B4-BE49-F238E27FC236}">
                <a16:creationId xmlns:a16="http://schemas.microsoft.com/office/drawing/2014/main" id="{7A555245-5A60-4CE1-B8F9-B5CFB389029D}"/>
              </a:ext>
            </a:extLst>
          </p:cNvPr>
          <p:cNvSpPr txBox="1"/>
          <p:nvPr/>
        </p:nvSpPr>
        <p:spPr>
          <a:xfrm>
            <a:off x="6811502" y="5363924"/>
            <a:ext cx="2332498" cy="369332"/>
          </a:xfrm>
          <a:prstGeom prst="rect">
            <a:avLst/>
          </a:prstGeom>
          <a:noFill/>
        </p:spPr>
        <p:txBody>
          <a:bodyPr wrap="none" rtlCol="0">
            <a:spAutoFit/>
          </a:bodyPr>
          <a:lstStyle/>
          <a:p>
            <a:r>
              <a:rPr lang="en-GB" dirty="0"/>
              <a:t>Clegg, S. R. et al (2020)</a:t>
            </a:r>
          </a:p>
        </p:txBody>
      </p:sp>
      <p:pic>
        <p:nvPicPr>
          <p:cNvPr id="7" name="Picture 6">
            <a:extLst>
              <a:ext uri="{FF2B5EF4-FFF2-40B4-BE49-F238E27FC236}">
                <a16:creationId xmlns:a16="http://schemas.microsoft.com/office/drawing/2014/main" id="{C1BB226F-8C73-4420-B507-2D552B957695}"/>
              </a:ext>
            </a:extLst>
          </p:cNvPr>
          <p:cNvPicPr>
            <a:picLocks noChangeAspect="1"/>
          </p:cNvPicPr>
          <p:nvPr/>
        </p:nvPicPr>
        <p:blipFill>
          <a:blip r:embed="rId2"/>
          <a:stretch>
            <a:fillRect/>
          </a:stretch>
        </p:blipFill>
        <p:spPr>
          <a:xfrm>
            <a:off x="107504" y="1421569"/>
            <a:ext cx="3312827" cy="3055694"/>
          </a:xfrm>
          <a:prstGeom prst="rect">
            <a:avLst/>
          </a:prstGeom>
        </p:spPr>
      </p:pic>
    </p:spTree>
    <p:extLst>
      <p:ext uri="{BB962C8B-B14F-4D97-AF65-F5344CB8AC3E}">
        <p14:creationId xmlns:p14="http://schemas.microsoft.com/office/powerpoint/2010/main" val="309229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2177"/>
            <a:ext cx="7886700" cy="831627"/>
          </a:xfrm>
        </p:spPr>
        <p:txBody>
          <a:bodyPr/>
          <a:lstStyle/>
          <a:p>
            <a:r>
              <a:rPr lang="en-GB" dirty="0"/>
              <a:t>Strategy is irremediably political</a:t>
            </a:r>
            <a:endParaRPr lang="en-US" dirty="0"/>
          </a:p>
        </p:txBody>
      </p:sp>
      <p:sp>
        <p:nvSpPr>
          <p:cNvPr id="3" name="Content Placeholder 2"/>
          <p:cNvSpPr>
            <a:spLocks noGrp="1"/>
          </p:cNvSpPr>
          <p:nvPr>
            <p:ph idx="1"/>
          </p:nvPr>
        </p:nvSpPr>
        <p:spPr>
          <a:xfrm>
            <a:off x="107504" y="966689"/>
            <a:ext cx="6206430" cy="3043535"/>
          </a:xfrm>
        </p:spPr>
        <p:txBody>
          <a:bodyPr/>
          <a:lstStyle/>
          <a:p>
            <a:r>
              <a:rPr lang="en-GB" dirty="0"/>
              <a:t>Options </a:t>
            </a:r>
            <a:r>
              <a:rPr lang="en-GB"/>
              <a:t>get taken up</a:t>
            </a:r>
            <a:r>
              <a:rPr lang="en-GB" dirty="0"/>
              <a:t>; others are rejected </a:t>
            </a:r>
          </a:p>
          <a:p>
            <a:r>
              <a:rPr lang="en-GB" dirty="0"/>
              <a:t>Futures are desired while some scenarios are rejected</a:t>
            </a:r>
          </a:p>
          <a:p>
            <a:r>
              <a:rPr lang="en-GB" dirty="0"/>
              <a:t>Arguments are made and data marshalled </a:t>
            </a:r>
          </a:p>
          <a:p>
            <a:r>
              <a:rPr lang="en-GB" dirty="0"/>
              <a:t>Moves are surreptitiously made and blocked </a:t>
            </a:r>
          </a:p>
          <a:p>
            <a:r>
              <a:rPr lang="en-GB" dirty="0"/>
              <a:t>Some proposals wither while others flourish</a:t>
            </a:r>
            <a:r>
              <a:rPr lang="en-AU" dirty="0"/>
              <a:t> </a:t>
            </a:r>
            <a:endParaRPr lang="en-US" dirty="0"/>
          </a:p>
        </p:txBody>
      </p:sp>
      <p:pic>
        <p:nvPicPr>
          <p:cNvPr id="4" name="Picture 3">
            <a:extLst>
              <a:ext uri="{FF2B5EF4-FFF2-40B4-BE49-F238E27FC236}">
                <a16:creationId xmlns:a16="http://schemas.microsoft.com/office/drawing/2014/main" id="{4B26F349-8955-4B58-9677-5FC7B4B58A09}"/>
              </a:ext>
            </a:extLst>
          </p:cNvPr>
          <p:cNvPicPr>
            <a:picLocks noChangeAspect="1"/>
          </p:cNvPicPr>
          <p:nvPr/>
        </p:nvPicPr>
        <p:blipFill>
          <a:blip r:embed="rId3"/>
          <a:stretch>
            <a:fillRect/>
          </a:stretch>
        </p:blipFill>
        <p:spPr>
          <a:xfrm>
            <a:off x="6120298" y="1868426"/>
            <a:ext cx="3039676" cy="2515878"/>
          </a:xfrm>
          <a:prstGeom prst="rect">
            <a:avLst/>
          </a:prstGeom>
        </p:spPr>
      </p:pic>
      <p:sp>
        <p:nvSpPr>
          <p:cNvPr id="5" name="TextBox 4">
            <a:extLst>
              <a:ext uri="{FF2B5EF4-FFF2-40B4-BE49-F238E27FC236}">
                <a16:creationId xmlns:a16="http://schemas.microsoft.com/office/drawing/2014/main" id="{ACEFA44C-C22F-46B0-A1B5-36A5CC759ED9}"/>
              </a:ext>
            </a:extLst>
          </p:cNvPr>
          <p:cNvSpPr txBox="1"/>
          <p:nvPr/>
        </p:nvSpPr>
        <p:spPr>
          <a:xfrm>
            <a:off x="1439148" y="4976538"/>
            <a:ext cx="7630487" cy="584775"/>
          </a:xfrm>
          <a:prstGeom prst="rect">
            <a:avLst/>
          </a:prstGeom>
          <a:noFill/>
        </p:spPr>
        <p:txBody>
          <a:bodyPr wrap="none" rtlCol="0">
            <a:spAutoFit/>
          </a:bodyPr>
          <a:lstStyle/>
          <a:p>
            <a:r>
              <a:rPr lang="en-GB" sz="3200" dirty="0">
                <a:solidFill>
                  <a:srgbClr val="0000CC"/>
                </a:solidFill>
              </a:rPr>
              <a:t>Question:  What are the implications of this?</a:t>
            </a:r>
          </a:p>
        </p:txBody>
      </p:sp>
      <p:sp>
        <p:nvSpPr>
          <p:cNvPr id="8" name="TextBox 7">
            <a:extLst>
              <a:ext uri="{FF2B5EF4-FFF2-40B4-BE49-F238E27FC236}">
                <a16:creationId xmlns:a16="http://schemas.microsoft.com/office/drawing/2014/main" id="{F2689DE0-3157-4748-9CAA-E8205C0E18E6}"/>
              </a:ext>
            </a:extLst>
          </p:cNvPr>
          <p:cNvSpPr txBox="1"/>
          <p:nvPr/>
        </p:nvSpPr>
        <p:spPr>
          <a:xfrm>
            <a:off x="6703998" y="1020421"/>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49307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0370"/>
            <a:ext cx="7886700" cy="759619"/>
          </a:xfrm>
        </p:spPr>
        <p:txBody>
          <a:bodyPr/>
          <a:lstStyle/>
          <a:p>
            <a:pPr algn="ctr"/>
            <a:r>
              <a:rPr lang="en-GB" dirty="0"/>
              <a:t>The organization’s paradigm</a:t>
            </a:r>
            <a:r>
              <a:rPr lang="en-AU" dirty="0"/>
              <a:t> </a:t>
            </a:r>
            <a:endParaRPr lang="en-US" dirty="0"/>
          </a:p>
        </p:txBody>
      </p:sp>
      <p:sp>
        <p:nvSpPr>
          <p:cNvPr id="3" name="Content Placeholder 2"/>
          <p:cNvSpPr>
            <a:spLocks noGrp="1"/>
          </p:cNvSpPr>
          <p:nvPr>
            <p:ph idx="1"/>
          </p:nvPr>
        </p:nvSpPr>
        <p:spPr>
          <a:xfrm>
            <a:off x="251520" y="935063"/>
            <a:ext cx="8712968" cy="4351338"/>
          </a:xfrm>
        </p:spPr>
        <p:txBody>
          <a:bodyPr/>
          <a:lstStyle/>
          <a:p>
            <a:r>
              <a:rPr lang="en-GB" sz="2400" dirty="0">
                <a:solidFill>
                  <a:srgbClr val="002060"/>
                </a:solidFill>
              </a:rPr>
              <a:t>The organization’s paradigm is the set of core beliefs and assumptions that get embedded in the organization over time, such as beliefs about how they should react to moves by competitors or assumptions about the nature of the customer </a:t>
            </a:r>
          </a:p>
          <a:p>
            <a:r>
              <a:rPr lang="en-GB" sz="2400" dirty="0">
                <a:solidFill>
                  <a:srgbClr val="002060"/>
                </a:solidFill>
              </a:rPr>
              <a:t>‘The various and often confusing signals that the organization faces are made sense of, are filtered, in terms of this paradigm … It is at one and the same time, a device for interpretation and a formula for action. The strategies organizations follow grow out of this paradigm’ (Johnson, 1993: 61)</a:t>
            </a:r>
            <a:r>
              <a:rPr lang="en-AU" sz="2400" dirty="0">
                <a:solidFill>
                  <a:srgbClr val="002060"/>
                </a:solidFill>
              </a:rPr>
              <a:t> </a:t>
            </a:r>
          </a:p>
          <a:p>
            <a:endParaRPr lang="en-AU" sz="2400" dirty="0">
              <a:solidFill>
                <a:srgbClr val="002060"/>
              </a:solidFill>
            </a:endParaRPr>
          </a:p>
          <a:p>
            <a:r>
              <a:rPr lang="en-AU" sz="2400" b="1" i="1" dirty="0">
                <a:solidFill>
                  <a:srgbClr val="0000CC"/>
                </a:solidFill>
              </a:rPr>
              <a:t>Question: What are the implications of these statements?</a:t>
            </a:r>
          </a:p>
        </p:txBody>
      </p:sp>
      <p:sp>
        <p:nvSpPr>
          <p:cNvPr id="8" name="TextBox 7">
            <a:extLst>
              <a:ext uri="{FF2B5EF4-FFF2-40B4-BE49-F238E27FC236}">
                <a16:creationId xmlns:a16="http://schemas.microsoft.com/office/drawing/2014/main" id="{1C191B37-DC5A-472F-A730-743CEC774989}"/>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30040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886700" cy="1325563"/>
          </a:xfrm>
        </p:spPr>
        <p:txBody>
          <a:bodyPr/>
          <a:lstStyle/>
          <a:p>
            <a:pPr algn="ctr"/>
            <a:r>
              <a:rPr lang="en-GB" dirty="0"/>
              <a:t>Digital imperatives for a future agenda for strategy</a:t>
            </a:r>
            <a:endParaRPr lang="en-AU" dirty="0"/>
          </a:p>
        </p:txBody>
      </p:sp>
      <p:sp>
        <p:nvSpPr>
          <p:cNvPr id="3" name="Content Placeholder 2"/>
          <p:cNvSpPr>
            <a:spLocks noGrp="1"/>
          </p:cNvSpPr>
          <p:nvPr>
            <p:ph idx="1"/>
          </p:nvPr>
        </p:nvSpPr>
        <p:spPr>
          <a:xfrm>
            <a:off x="51803" y="1489680"/>
            <a:ext cx="6247606" cy="3878640"/>
          </a:xfrm>
        </p:spPr>
        <p:txBody>
          <a:bodyPr>
            <a:normAutofit/>
          </a:bodyPr>
          <a:lstStyle/>
          <a:p>
            <a:pPr marL="0" indent="0">
              <a:buNone/>
            </a:pPr>
            <a:r>
              <a:rPr lang="en-GB" dirty="0">
                <a:solidFill>
                  <a:srgbClr val="0000CC"/>
                </a:solidFill>
              </a:rPr>
              <a:t>The Future of Strategy begins with three principles:</a:t>
            </a:r>
            <a:endParaRPr lang="en-AU" dirty="0">
              <a:solidFill>
                <a:srgbClr val="0000CC"/>
              </a:solidFill>
            </a:endParaRPr>
          </a:p>
          <a:p>
            <a:pPr lvl="1"/>
            <a:r>
              <a:rPr lang="en-GB" dirty="0">
                <a:solidFill>
                  <a:srgbClr val="0000CC"/>
                </a:solidFill>
              </a:rPr>
              <a:t>Draw inspiration from the future – look to fundamental trends, collect data in the form of facts, figures and stories</a:t>
            </a:r>
            <a:endParaRPr lang="en-AU" dirty="0">
              <a:solidFill>
                <a:srgbClr val="0000CC"/>
              </a:solidFill>
            </a:endParaRPr>
          </a:p>
          <a:p>
            <a:pPr lvl="1"/>
            <a:r>
              <a:rPr lang="en-GB" dirty="0">
                <a:solidFill>
                  <a:srgbClr val="0000CC"/>
                </a:solidFill>
              </a:rPr>
              <a:t>Be organizationally inclusive – good strategy does not cascade from the apex of the authority structure to its base; it should be organizationally comprehensive, inclusive, engaged and multidisciplinary</a:t>
            </a:r>
            <a:endParaRPr lang="en-AU" dirty="0">
              <a:solidFill>
                <a:srgbClr val="0000CC"/>
              </a:solidFill>
            </a:endParaRPr>
          </a:p>
        </p:txBody>
      </p:sp>
      <p:sp>
        <p:nvSpPr>
          <p:cNvPr id="4" name="TextBox 3">
            <a:extLst>
              <a:ext uri="{FF2B5EF4-FFF2-40B4-BE49-F238E27FC236}">
                <a16:creationId xmlns:a16="http://schemas.microsoft.com/office/drawing/2014/main" id="{01E656C0-79EB-46D4-AF33-5A8D1EA364A6}"/>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8" name="Picture 7" descr="A picture containing water&#10;&#10;Description automatically generated">
            <a:extLst>
              <a:ext uri="{FF2B5EF4-FFF2-40B4-BE49-F238E27FC236}">
                <a16:creationId xmlns:a16="http://schemas.microsoft.com/office/drawing/2014/main" id="{892E2C81-ED34-4062-AD2F-8EEEBBCC1F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99409" y="3645024"/>
            <a:ext cx="2844591" cy="2088232"/>
          </a:xfrm>
          <a:prstGeom prst="rect">
            <a:avLst/>
          </a:prstGeom>
        </p:spPr>
      </p:pic>
    </p:spTree>
    <p:extLst>
      <p:ext uri="{BB962C8B-B14F-4D97-AF65-F5344CB8AC3E}">
        <p14:creationId xmlns:p14="http://schemas.microsoft.com/office/powerpoint/2010/main" val="261727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5" y="18255"/>
            <a:ext cx="7886700" cy="1325563"/>
          </a:xfrm>
        </p:spPr>
        <p:txBody>
          <a:bodyPr/>
          <a:lstStyle/>
          <a:p>
            <a:pPr algn="ctr"/>
            <a:r>
              <a:rPr lang="en-GB" dirty="0"/>
              <a:t>Digital imperatives for a future agenda for strategy</a:t>
            </a:r>
            <a:endParaRPr lang="en-AU" dirty="0"/>
          </a:p>
        </p:txBody>
      </p:sp>
      <p:sp>
        <p:nvSpPr>
          <p:cNvPr id="3" name="Content Placeholder 2"/>
          <p:cNvSpPr>
            <a:spLocks noGrp="1"/>
          </p:cNvSpPr>
          <p:nvPr>
            <p:ph idx="1"/>
          </p:nvPr>
        </p:nvSpPr>
        <p:spPr>
          <a:xfrm>
            <a:off x="3179798" y="1653718"/>
            <a:ext cx="5858246" cy="3327797"/>
          </a:xfrm>
        </p:spPr>
        <p:txBody>
          <a:bodyPr>
            <a:noAutofit/>
          </a:bodyPr>
          <a:lstStyle/>
          <a:p>
            <a:pPr lvl="1"/>
            <a:r>
              <a:rPr lang="en-GB" sz="2800" dirty="0">
                <a:solidFill>
                  <a:srgbClr val="0000CC"/>
                </a:solidFill>
              </a:rPr>
              <a:t>Take a portfolio approach – the focus is competitive advantage, but such advantage never lasts long; rather than a single strategy that unfolds, a portfolio of competitive opportunities should be continuously under revision in terms of goals and environments</a:t>
            </a:r>
            <a:endParaRPr lang="en-AU" sz="2800" dirty="0">
              <a:solidFill>
                <a:srgbClr val="0000CC"/>
              </a:solidFill>
            </a:endParaRPr>
          </a:p>
        </p:txBody>
      </p:sp>
      <p:sp>
        <p:nvSpPr>
          <p:cNvPr id="4" name="TextBox 3">
            <a:extLst>
              <a:ext uri="{FF2B5EF4-FFF2-40B4-BE49-F238E27FC236}">
                <a16:creationId xmlns:a16="http://schemas.microsoft.com/office/drawing/2014/main" id="{C32D3259-0E8C-4303-98B7-CC8323157006}"/>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8" name="Picture 7" descr="A picture containing water&#10;&#10;Description automatically generated">
            <a:extLst>
              <a:ext uri="{FF2B5EF4-FFF2-40B4-BE49-F238E27FC236}">
                <a16:creationId xmlns:a16="http://schemas.microsoft.com/office/drawing/2014/main" id="{E142B935-FA48-499D-9F0F-4836371B28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45024"/>
            <a:ext cx="2844591" cy="2088232"/>
          </a:xfrm>
          <a:prstGeom prst="rect">
            <a:avLst/>
          </a:prstGeom>
        </p:spPr>
      </p:pic>
    </p:spTree>
    <p:extLst>
      <p:ext uri="{BB962C8B-B14F-4D97-AF65-F5344CB8AC3E}">
        <p14:creationId xmlns:p14="http://schemas.microsoft.com/office/powerpoint/2010/main" val="923871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90573-FF2A-41BC-AF05-34DAFD3528E0}"/>
              </a:ext>
            </a:extLst>
          </p:cNvPr>
          <p:cNvSpPr>
            <a:spLocks noGrp="1"/>
          </p:cNvSpPr>
          <p:nvPr>
            <p:ph idx="1"/>
          </p:nvPr>
        </p:nvSpPr>
        <p:spPr>
          <a:xfrm>
            <a:off x="628650" y="404664"/>
            <a:ext cx="7886700" cy="4351338"/>
          </a:xfrm>
        </p:spPr>
        <p:txBody>
          <a:bodyPr/>
          <a:lstStyle/>
          <a:p>
            <a:pPr marL="0" indent="0">
              <a:buNone/>
            </a:pPr>
            <a:r>
              <a:rPr lang="en-GB" dirty="0">
                <a:solidFill>
                  <a:srgbClr val="002060"/>
                </a:solidFill>
              </a:rPr>
              <a:t>And, finally, a concise ‘Systems Thinking Approach’ to Strategic Thinking…</a:t>
            </a:r>
          </a:p>
          <a:p>
            <a:pPr marL="0" indent="0">
              <a:buNone/>
            </a:pPr>
            <a:endParaRPr lang="en-GB" dirty="0">
              <a:solidFill>
                <a:srgbClr val="002060"/>
              </a:solidFill>
            </a:endParaRPr>
          </a:p>
          <a:p>
            <a:r>
              <a:rPr lang="en-GB" dirty="0">
                <a:solidFill>
                  <a:srgbClr val="002060"/>
                </a:solidFill>
              </a:rPr>
              <a:t>A ‘plan on a page approach’ (although you can use the back as well!)</a:t>
            </a:r>
          </a:p>
          <a:p>
            <a:r>
              <a:rPr lang="en-GB" dirty="0">
                <a:solidFill>
                  <a:srgbClr val="002060"/>
                </a:solidFill>
              </a:rPr>
              <a:t>Summarises a strategic process that puts ‘desired outcomes’ first</a:t>
            </a:r>
          </a:p>
          <a:p>
            <a:r>
              <a:rPr lang="en-GB" dirty="0">
                <a:solidFill>
                  <a:srgbClr val="002060"/>
                </a:solidFill>
              </a:rPr>
              <a:t>Recognises the cyclical nature of strategic thinking</a:t>
            </a:r>
          </a:p>
          <a:p>
            <a:r>
              <a:rPr lang="en-GB" dirty="0">
                <a:solidFill>
                  <a:srgbClr val="002060"/>
                </a:solidFill>
              </a:rPr>
              <a:t>Accommodates emerging issues</a:t>
            </a:r>
          </a:p>
          <a:p>
            <a:r>
              <a:rPr lang="en-GB" dirty="0">
                <a:solidFill>
                  <a:srgbClr val="002060"/>
                </a:solidFill>
              </a:rPr>
              <a:t>A ‘Live’ process document</a:t>
            </a:r>
          </a:p>
          <a:p>
            <a:pPr marL="457200" lvl="1" indent="0">
              <a:buNone/>
            </a:pPr>
            <a:endParaRPr lang="en-GB" dirty="0"/>
          </a:p>
        </p:txBody>
      </p:sp>
    </p:spTree>
    <p:extLst>
      <p:ext uri="{BB962C8B-B14F-4D97-AF65-F5344CB8AC3E}">
        <p14:creationId xmlns:p14="http://schemas.microsoft.com/office/powerpoint/2010/main" val="30325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1614FF-62FE-4ECA-A519-3A0B3AF4F43C}"/>
              </a:ext>
            </a:extLst>
          </p:cNvPr>
          <p:cNvPicPr>
            <a:picLocks noChangeAspect="1"/>
          </p:cNvPicPr>
          <p:nvPr/>
        </p:nvPicPr>
        <p:blipFill>
          <a:blip r:embed="rId3"/>
          <a:stretch>
            <a:fillRect/>
          </a:stretch>
        </p:blipFill>
        <p:spPr>
          <a:xfrm>
            <a:off x="1043608" y="256706"/>
            <a:ext cx="7200800" cy="5349810"/>
          </a:xfrm>
          <a:prstGeom prst="rect">
            <a:avLst/>
          </a:prstGeom>
        </p:spPr>
      </p:pic>
      <p:sp>
        <p:nvSpPr>
          <p:cNvPr id="2" name="TextBox 1">
            <a:extLst>
              <a:ext uri="{FF2B5EF4-FFF2-40B4-BE49-F238E27FC236}">
                <a16:creationId xmlns:a16="http://schemas.microsoft.com/office/drawing/2014/main" id="{D62488D4-28EC-4722-8FB1-41909F49321E}"/>
              </a:ext>
            </a:extLst>
          </p:cNvPr>
          <p:cNvSpPr txBox="1"/>
          <p:nvPr/>
        </p:nvSpPr>
        <p:spPr>
          <a:xfrm>
            <a:off x="6516216" y="5468016"/>
            <a:ext cx="2520280" cy="276999"/>
          </a:xfrm>
          <a:prstGeom prst="rect">
            <a:avLst/>
          </a:prstGeom>
          <a:noFill/>
        </p:spPr>
        <p:txBody>
          <a:bodyPr wrap="square" rtlCol="0">
            <a:spAutoFit/>
          </a:bodyPr>
          <a:lstStyle/>
          <a:p>
            <a:r>
              <a:rPr lang="en-GB" sz="1200" b="1" dirty="0"/>
              <a:t>Agile Strategy Manager ASM (2020)</a:t>
            </a:r>
          </a:p>
        </p:txBody>
      </p:sp>
    </p:spTree>
    <p:extLst>
      <p:ext uri="{BB962C8B-B14F-4D97-AF65-F5344CB8AC3E}">
        <p14:creationId xmlns:p14="http://schemas.microsoft.com/office/powerpoint/2010/main" val="1185642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72A3D6-04F3-43E8-8C68-25582522728A}"/>
              </a:ext>
            </a:extLst>
          </p:cNvPr>
          <p:cNvPicPr>
            <a:picLocks noChangeAspect="1"/>
          </p:cNvPicPr>
          <p:nvPr/>
        </p:nvPicPr>
        <p:blipFill>
          <a:blip r:embed="rId3"/>
          <a:stretch>
            <a:fillRect/>
          </a:stretch>
        </p:blipFill>
        <p:spPr>
          <a:xfrm>
            <a:off x="866775" y="116632"/>
            <a:ext cx="7410450" cy="5610225"/>
          </a:xfrm>
          <a:prstGeom prst="rect">
            <a:avLst/>
          </a:prstGeom>
        </p:spPr>
      </p:pic>
      <p:sp>
        <p:nvSpPr>
          <p:cNvPr id="6" name="TextBox 5">
            <a:extLst>
              <a:ext uri="{FF2B5EF4-FFF2-40B4-BE49-F238E27FC236}">
                <a16:creationId xmlns:a16="http://schemas.microsoft.com/office/drawing/2014/main" id="{F745A1EC-D88E-4039-97F4-8BD7EF227B3D}"/>
              </a:ext>
            </a:extLst>
          </p:cNvPr>
          <p:cNvSpPr txBox="1"/>
          <p:nvPr/>
        </p:nvSpPr>
        <p:spPr>
          <a:xfrm>
            <a:off x="6316110" y="5411812"/>
            <a:ext cx="2827890" cy="307777"/>
          </a:xfrm>
          <a:prstGeom prst="rect">
            <a:avLst/>
          </a:prstGeom>
          <a:noFill/>
        </p:spPr>
        <p:txBody>
          <a:bodyPr wrap="none" rtlCol="0">
            <a:spAutoFit/>
          </a:bodyPr>
          <a:lstStyle/>
          <a:p>
            <a:r>
              <a:rPr lang="en-GB" sz="1400" b="1" dirty="0"/>
              <a:t>Agile Strategy Manager ASM (2020)</a:t>
            </a:r>
          </a:p>
        </p:txBody>
      </p:sp>
    </p:spTree>
    <p:extLst>
      <p:ext uri="{BB962C8B-B14F-4D97-AF65-F5344CB8AC3E}">
        <p14:creationId xmlns:p14="http://schemas.microsoft.com/office/powerpoint/2010/main" val="682988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755576" y="131926"/>
            <a:ext cx="4536504" cy="60889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3AE1085B-8E22-78B7-B829-E63FCD89B13A}"/>
              </a:ext>
            </a:extLst>
          </p:cNvPr>
          <p:cNvSpPr txBox="1"/>
          <p:nvPr/>
        </p:nvSpPr>
        <p:spPr>
          <a:xfrm>
            <a:off x="4811211" y="4224048"/>
            <a:ext cx="3573380" cy="369332"/>
          </a:xfrm>
          <a:prstGeom prst="rect">
            <a:avLst/>
          </a:prstGeom>
          <a:noFill/>
        </p:spPr>
        <p:txBody>
          <a:bodyPr wrap="square">
            <a:spAutoFit/>
          </a:bodyPr>
          <a:lstStyle/>
          <a:p>
            <a:r>
              <a:rPr lang="en-GB" b="1" dirty="0">
                <a:solidFill>
                  <a:srgbClr val="FF0000"/>
                </a:solidFill>
              </a:rPr>
              <a:t>11:59pm on 22</a:t>
            </a:r>
            <a:r>
              <a:rPr lang="en-GB" b="1" baseline="30000" dirty="0">
                <a:solidFill>
                  <a:srgbClr val="FF0000"/>
                </a:solidFill>
              </a:rPr>
              <a:t>nd</a:t>
            </a:r>
            <a:r>
              <a:rPr lang="en-GB" b="1" dirty="0">
                <a:solidFill>
                  <a:srgbClr val="FF0000"/>
                </a:solidFill>
              </a:rPr>
              <a:t> </a:t>
            </a:r>
            <a:r>
              <a:rPr lang="en-GB" b="1">
                <a:solidFill>
                  <a:srgbClr val="FF0000"/>
                </a:solidFill>
              </a:rPr>
              <a:t>November 2026</a:t>
            </a:r>
            <a:endParaRPr lang="en-GB" b="1" dirty="0">
              <a:solidFill>
                <a:srgbClr val="FF0000"/>
              </a:solidFill>
            </a:endParaRPr>
          </a:p>
        </p:txBody>
      </p:sp>
    </p:spTree>
    <p:extLst>
      <p:ext uri="{BB962C8B-B14F-4D97-AF65-F5344CB8AC3E}">
        <p14:creationId xmlns:p14="http://schemas.microsoft.com/office/powerpoint/2010/main" val="223986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749434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4708981"/>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defRPr/>
            </a:pPr>
            <a:r>
              <a:rPr lang="en-GB" sz="2400" dirty="0">
                <a:solidFill>
                  <a:srgbClr val="002060"/>
                </a:solidFill>
              </a:rPr>
              <a:t>Agile Strategy Manager ASM (2020) </a:t>
            </a:r>
            <a:r>
              <a:rPr lang="en-GB" sz="2400" i="1" dirty="0">
                <a:solidFill>
                  <a:srgbClr val="002060"/>
                </a:solidFill>
              </a:rPr>
              <a:t>Agile Strategy Execution: Reinventing How We Execute Strategy. </a:t>
            </a:r>
            <a:r>
              <a:rPr lang="en-GB" sz="2400" dirty="0">
                <a:solidFill>
                  <a:srgbClr val="002060"/>
                </a:solidFill>
              </a:rPr>
              <a:t>Available at: </a:t>
            </a:r>
            <a:r>
              <a:rPr lang="en-GB" sz="2400" dirty="0">
                <a:solidFill>
                  <a:srgbClr val="002060"/>
                </a:solidFill>
                <a:hlinkClick r:id="rId2"/>
              </a:rPr>
              <a:t>https://www.agilestrategymanager.com/strategy-framework.html#</a:t>
            </a:r>
            <a:r>
              <a:rPr lang="en-GB" sz="2400" dirty="0">
                <a:solidFill>
                  <a:srgbClr val="002060"/>
                </a:solidFill>
              </a:rPr>
              <a:t> (Accessed: 16 November 2020)</a:t>
            </a:r>
          </a:p>
          <a:p>
            <a:pPr marL="342900" indent="-342900">
              <a:buFont typeface="Arial" panose="020B0604020202020204" pitchFamily="34" charset="0"/>
              <a:buChar char="•"/>
              <a:defRP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Sage Publications Ltd.</a:t>
            </a:r>
          </a:p>
          <a:p>
            <a:pPr marL="342900" indent="-342900">
              <a:buFont typeface="Arial" panose="020B0604020202020204" pitchFamily="34" charset="0"/>
              <a:buChar char="•"/>
              <a:defRPr/>
            </a:pPr>
            <a:r>
              <a:rPr lang="en-GB" sz="2400" dirty="0">
                <a:solidFill>
                  <a:srgbClr val="002060"/>
                </a:solidFill>
              </a:rPr>
              <a:t>Lokitz, J. (2018) ‘How to use the business model canvas for innovation’, </a:t>
            </a:r>
            <a:r>
              <a:rPr lang="en-GB" sz="2400" i="1" dirty="0">
                <a:solidFill>
                  <a:srgbClr val="002060"/>
                </a:solidFill>
              </a:rPr>
              <a:t>Design a better business </a:t>
            </a:r>
            <a:r>
              <a:rPr lang="en-GB" sz="2400" dirty="0">
                <a:solidFill>
                  <a:srgbClr val="002060"/>
                </a:solidFill>
              </a:rPr>
              <a:t>[blog]. 2 November.  Available at:  http://designabetterbusiness.com/2017/11/02/how-to-use-the-business-model-canvas-for-innovation/</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5011</TotalTime>
  <Words>1812</Words>
  <Application>Microsoft Office PowerPoint</Application>
  <PresentationFormat>On-screen Show (4:3)</PresentationFormat>
  <Paragraphs>142</Paragraphs>
  <Slides>23</Slides>
  <Notes>9</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Arial</vt:lpstr>
      <vt:lpstr>Calibri</vt:lpstr>
      <vt:lpstr>Calibri Light</vt:lpstr>
      <vt:lpstr>Roboto</vt:lpstr>
      <vt:lpstr>Tahoma</vt:lpstr>
      <vt:lpstr>Times New Roman</vt:lpstr>
      <vt:lpstr>UWTSD 200 B</vt:lpstr>
      <vt:lpstr>UWTSD 2024</vt:lpstr>
      <vt:lpstr>UWTSD Text 2</vt:lpstr>
      <vt:lpstr>Session 9</vt:lpstr>
      <vt:lpstr>Agenda</vt:lpstr>
      <vt:lpstr>Business model canvas</vt:lpstr>
      <vt:lpstr>Business model innovation</vt:lpstr>
      <vt:lpstr>Business model canvas</vt:lpstr>
      <vt:lpstr>Business model canvas</vt:lpstr>
      <vt:lpstr>Business model canvas</vt:lpstr>
      <vt:lpstr>Business model canvas</vt:lpstr>
      <vt:lpstr>Business model canvas</vt:lpstr>
      <vt:lpstr>More thoughts on Strategy</vt:lpstr>
      <vt:lpstr>Why does strategic change occur?</vt:lpstr>
      <vt:lpstr>Strategic drift </vt:lpstr>
      <vt:lpstr>Change is a constant</vt:lpstr>
      <vt:lpstr>Strategy is irremediably political</vt:lpstr>
      <vt:lpstr>The organization’s paradigm </vt:lpstr>
      <vt:lpstr>Digital imperatives for a future agenda for strategy</vt:lpstr>
      <vt:lpstr>Digital imperatives for a future agenda for strategy</vt:lpstr>
      <vt:lpstr>PowerPoint Presentation</vt:lpstr>
      <vt:lpstr>PowerPoint Presentation</vt:lpstr>
      <vt:lpstr>PowerPoint Presentation</vt:lpstr>
      <vt:lpstr>Module Task Assessment</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20</cp:revision>
  <dcterms:created xsi:type="dcterms:W3CDTF">2022-07-05T09:16:08Z</dcterms:created>
  <dcterms:modified xsi:type="dcterms:W3CDTF">2026-10-15T12:06:48Z</dcterms:modified>
</cp:coreProperties>
</file>