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sldIdLst>
    <p:sldId id="256" r:id="rId2"/>
    <p:sldId id="258" r:id="rId3"/>
    <p:sldId id="259" r:id="rId4"/>
    <p:sldId id="260" r:id="rId5"/>
    <p:sldId id="261" r:id="rId6"/>
    <p:sldId id="262" r:id="rId7"/>
    <p:sldId id="263" r:id="rId8"/>
    <p:sldId id="264" r:id="rId9"/>
    <p:sldId id="265" r:id="rId10"/>
    <p:sldId id="266"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9D6F5-A9D4-C22B-732C-A31A172FB93C}"/>
              </a:ext>
            </a:extLst>
          </p:cNvPr>
          <p:cNvSpPr>
            <a:spLocks noGrp="1"/>
          </p:cNvSpPr>
          <p:nvPr>
            <p:ph type="ctrTitle"/>
          </p:nvPr>
        </p:nvSpPr>
        <p:spPr>
          <a:xfrm>
            <a:off x="1524000" y="1122363"/>
            <a:ext cx="9144000" cy="2209393"/>
          </a:xfrm>
        </p:spPr>
        <p:txBody>
          <a:bodyPr anchor="b">
            <a:normAutofit/>
          </a:bodyPr>
          <a:lstStyle>
            <a:lvl1pPr algn="ctr">
              <a:defRPr sz="3600"/>
            </a:lvl1pPr>
          </a:lstStyle>
          <a:p>
            <a:r>
              <a:rPr lang="en-US"/>
              <a:t>Click to edit Master title style</a:t>
            </a:r>
          </a:p>
        </p:txBody>
      </p:sp>
      <p:sp>
        <p:nvSpPr>
          <p:cNvPr id="3" name="Subtitle 2">
            <a:extLst>
              <a:ext uri="{FF2B5EF4-FFF2-40B4-BE49-F238E27FC236}">
                <a16:creationId xmlns:a16="http://schemas.microsoft.com/office/drawing/2014/main" id="{E11AFD6E-3459-290F-1147-F0C47ACEEA5B}"/>
              </a:ext>
            </a:extLst>
          </p:cNvPr>
          <p:cNvSpPr>
            <a:spLocks noGrp="1"/>
          </p:cNvSpPr>
          <p:nvPr>
            <p:ph type="subTitle" idx="1"/>
          </p:nvPr>
        </p:nvSpPr>
        <p:spPr>
          <a:xfrm>
            <a:off x="1524000" y="4346774"/>
            <a:ext cx="9144000" cy="1066890"/>
          </a:xfrm>
        </p:spPr>
        <p:txBody>
          <a:bodyPr anchor="t">
            <a:normAutofit/>
          </a:bodyPr>
          <a:lstStyle>
            <a:lvl1pPr marL="0" indent="0" algn="ctr">
              <a:buNone/>
              <a:defRPr sz="1600" cap="all" spc="300" baseline="0"/>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54674D3-6FB9-5549-B0F2-FD61E82D1FF1}"/>
              </a:ext>
            </a:extLst>
          </p:cNvPr>
          <p:cNvSpPr>
            <a:spLocks noGrp="1"/>
          </p:cNvSpPr>
          <p:nvPr>
            <p:ph type="dt" sz="half" idx="10"/>
          </p:nvPr>
        </p:nvSpPr>
        <p:spPr/>
        <p:txBody>
          <a:bodyPr/>
          <a:lstStyle/>
          <a:p>
            <a:fld id="{807E39B8-A7CB-4B82-AC0C-44B99F546761}" type="datetimeFigureOut">
              <a:rPr lang="en-US" dirty="0"/>
              <a:t>5/15/26</a:t>
            </a:fld>
            <a:endParaRPr lang="en-US"/>
          </a:p>
        </p:txBody>
      </p:sp>
      <p:sp>
        <p:nvSpPr>
          <p:cNvPr id="5" name="Footer Placeholder 4">
            <a:extLst>
              <a:ext uri="{FF2B5EF4-FFF2-40B4-BE49-F238E27FC236}">
                <a16:creationId xmlns:a16="http://schemas.microsoft.com/office/drawing/2014/main" id="{AB239BBC-C979-2C77-493E-CF5498AEB5DB}"/>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53813B7E-A51C-D9CD-2189-650A9D63BFF9}"/>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1493532396"/>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155F0-A6D4-C39B-394F-0B16E9C9CE8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BD1860F-B260-57CE-E12B-2C94860319E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F745C9F-D94D-E5D3-B73A-20621FA536D5}"/>
              </a:ext>
            </a:extLst>
          </p:cNvPr>
          <p:cNvSpPr>
            <a:spLocks noGrp="1"/>
          </p:cNvSpPr>
          <p:nvPr>
            <p:ph type="dt" sz="half" idx="10"/>
          </p:nvPr>
        </p:nvSpPr>
        <p:spPr/>
        <p:txBody>
          <a:bodyPr/>
          <a:lstStyle/>
          <a:p>
            <a:fld id="{FE7E3940-CA92-4FEE-A698-62CF7BC5AC36}" type="datetimeFigureOut">
              <a:rPr lang="en-US" dirty="0"/>
              <a:t>5/15/26</a:t>
            </a:fld>
            <a:endParaRPr lang="en-US"/>
          </a:p>
        </p:txBody>
      </p:sp>
      <p:sp>
        <p:nvSpPr>
          <p:cNvPr id="5" name="Footer Placeholder 4">
            <a:extLst>
              <a:ext uri="{FF2B5EF4-FFF2-40B4-BE49-F238E27FC236}">
                <a16:creationId xmlns:a16="http://schemas.microsoft.com/office/drawing/2014/main" id="{E5FAB243-BB42-966A-4708-15C9B11D6885}"/>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D5C3A3BD-2CC5-03D3-4CD6-E31A55BA2D23}"/>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36715209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2D8633-AC3B-E617-1C54-84932DDD72E5}"/>
              </a:ext>
            </a:extLst>
          </p:cNvPr>
          <p:cNvSpPr>
            <a:spLocks noGrp="1"/>
          </p:cNvSpPr>
          <p:nvPr>
            <p:ph type="title"/>
          </p:nvPr>
        </p:nvSpPr>
        <p:spPr>
          <a:xfrm>
            <a:off x="1474236" y="1514688"/>
            <a:ext cx="8584164" cy="3138875"/>
          </a:xfrm>
        </p:spPr>
        <p:txBody>
          <a:bodyPr anchor="b">
            <a:normAutofit/>
          </a:bodyPr>
          <a:lstStyle>
            <a:lvl1pPr>
              <a:defRPr sz="3600" cap="all" spc="300" baseline="0"/>
            </a:lvl1pPr>
          </a:lstStyle>
          <a:p>
            <a:r>
              <a:rPr lang="en-US"/>
              <a:t>Click to edit Master title style</a:t>
            </a:r>
          </a:p>
        </p:txBody>
      </p:sp>
      <p:sp>
        <p:nvSpPr>
          <p:cNvPr id="3" name="Text Placeholder 2">
            <a:extLst>
              <a:ext uri="{FF2B5EF4-FFF2-40B4-BE49-F238E27FC236}">
                <a16:creationId xmlns:a16="http://schemas.microsoft.com/office/drawing/2014/main" id="{CF68C242-ECAB-AEC3-7E9B-F9854AF31CD2}"/>
              </a:ext>
            </a:extLst>
          </p:cNvPr>
          <p:cNvSpPr>
            <a:spLocks noGrp="1"/>
          </p:cNvSpPr>
          <p:nvPr>
            <p:ph type="body" idx="1"/>
          </p:nvPr>
        </p:nvSpPr>
        <p:spPr>
          <a:xfrm>
            <a:off x="1474236" y="4963885"/>
            <a:ext cx="8584165" cy="1125765"/>
          </a:xfrm>
        </p:spPr>
        <p:txBody>
          <a:bodyPr>
            <a:normAutofit/>
          </a:bodyPr>
          <a:lstStyle>
            <a:lvl1pPr marL="0" indent="0">
              <a:buNone/>
              <a:defRPr sz="1600" cap="all" spc="300" baseline="0">
                <a:solidFill>
                  <a:schemeClr val="tx2"/>
                </a:solidFill>
              </a:defRPr>
            </a:lvl1pPr>
            <a:lvl2pPr marL="457200" indent="0">
              <a:buNone/>
              <a:defRPr sz="1600">
                <a:solidFill>
                  <a:schemeClr val="tx1">
                    <a:tint val="82000"/>
                  </a:schemeClr>
                </a:solidFill>
              </a:defRPr>
            </a:lvl2pPr>
            <a:lvl3pPr marL="914400" indent="0">
              <a:buNone/>
              <a:defRPr sz="16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20D9B82-EEF4-2CD7-61FE-BAFB2B96D641}"/>
              </a:ext>
            </a:extLst>
          </p:cNvPr>
          <p:cNvSpPr>
            <a:spLocks noGrp="1"/>
          </p:cNvSpPr>
          <p:nvPr>
            <p:ph type="dt" sz="half" idx="10"/>
          </p:nvPr>
        </p:nvSpPr>
        <p:spPr/>
        <p:txBody>
          <a:bodyPr/>
          <a:lstStyle/>
          <a:p>
            <a:fld id="{E33CD641-6C35-45D1-9313-2719E9EA8AD8}" type="datetimeFigureOut">
              <a:rPr lang="en-US" dirty="0"/>
              <a:t>5/15/26</a:t>
            </a:fld>
            <a:endParaRPr lang="en-US"/>
          </a:p>
        </p:txBody>
      </p:sp>
      <p:sp>
        <p:nvSpPr>
          <p:cNvPr id="5" name="Footer Placeholder 4">
            <a:extLst>
              <a:ext uri="{FF2B5EF4-FFF2-40B4-BE49-F238E27FC236}">
                <a16:creationId xmlns:a16="http://schemas.microsoft.com/office/drawing/2014/main" id="{59A222B6-F7A8-70A5-B023-FCAD5D7C4BB1}"/>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4E85D758-2E38-8A8D-75BC-667F6A23B95B}"/>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42865773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F60DFF-11BD-F5F4-35D4-1986ABBD367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C5D1279-E9A9-702E-144D-61114B788E88}"/>
              </a:ext>
            </a:extLst>
          </p:cNvPr>
          <p:cNvSpPr>
            <a:spLocks noGrp="1"/>
          </p:cNvSpPr>
          <p:nvPr>
            <p:ph sz="half" idx="1"/>
          </p:nvPr>
        </p:nvSpPr>
        <p:spPr>
          <a:xfrm>
            <a:off x="877824" y="2159175"/>
            <a:ext cx="4977453" cy="40177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584E624-7A76-56EC-FA0D-E2AA8EF9B951}"/>
              </a:ext>
            </a:extLst>
          </p:cNvPr>
          <p:cNvSpPr>
            <a:spLocks noGrp="1"/>
          </p:cNvSpPr>
          <p:nvPr>
            <p:ph sz="half" idx="2"/>
          </p:nvPr>
        </p:nvSpPr>
        <p:spPr>
          <a:xfrm>
            <a:off x="6328391" y="2159175"/>
            <a:ext cx="4985785" cy="40177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99D7DF5-30AD-AE47-D516-5CEE82770734}"/>
              </a:ext>
            </a:extLst>
          </p:cNvPr>
          <p:cNvSpPr>
            <a:spLocks noGrp="1"/>
          </p:cNvSpPr>
          <p:nvPr>
            <p:ph type="dt" sz="half" idx="10"/>
          </p:nvPr>
        </p:nvSpPr>
        <p:spPr/>
        <p:txBody>
          <a:bodyPr/>
          <a:lstStyle/>
          <a:p>
            <a:fld id="{35301268-3A74-4110-8F08-063DFB8BB885}" type="datetimeFigureOut">
              <a:rPr lang="en-US" dirty="0"/>
              <a:t>5/15/26</a:t>
            </a:fld>
            <a:endParaRPr lang="en-US"/>
          </a:p>
        </p:txBody>
      </p:sp>
      <p:sp>
        <p:nvSpPr>
          <p:cNvPr id="6" name="Footer Placeholder 5">
            <a:extLst>
              <a:ext uri="{FF2B5EF4-FFF2-40B4-BE49-F238E27FC236}">
                <a16:creationId xmlns:a16="http://schemas.microsoft.com/office/drawing/2014/main" id="{8B05C503-B649-B083-6341-F6E376AF8C72}"/>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1E53EA35-CF5A-DB36-8B14-5C184B6F14D3}"/>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23891157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ABA3D8-FDD9-329B-BCC6-BBF47F01BEE2}"/>
              </a:ext>
            </a:extLst>
          </p:cNvPr>
          <p:cNvSpPr>
            <a:spLocks noGrp="1"/>
          </p:cNvSpPr>
          <p:nvPr>
            <p:ph type="title"/>
          </p:nvPr>
        </p:nvSpPr>
        <p:spPr>
          <a:xfrm>
            <a:off x="881348" y="602671"/>
            <a:ext cx="10429303" cy="768928"/>
          </a:xfrm>
        </p:spPr>
        <p:txBody>
          <a:bodyPr/>
          <a:lstStyle/>
          <a:p>
            <a:r>
              <a:rPr lang="en-US"/>
              <a:t>Click to edit Master title style</a:t>
            </a:r>
          </a:p>
        </p:txBody>
      </p:sp>
      <p:sp>
        <p:nvSpPr>
          <p:cNvPr id="3" name="Text Placeholder 2">
            <a:extLst>
              <a:ext uri="{FF2B5EF4-FFF2-40B4-BE49-F238E27FC236}">
                <a16:creationId xmlns:a16="http://schemas.microsoft.com/office/drawing/2014/main" id="{82EEF7DC-0699-CB3C-A7CB-39035D89A4A5}"/>
              </a:ext>
            </a:extLst>
          </p:cNvPr>
          <p:cNvSpPr>
            <a:spLocks noGrp="1"/>
          </p:cNvSpPr>
          <p:nvPr>
            <p:ph type="body" idx="1"/>
          </p:nvPr>
        </p:nvSpPr>
        <p:spPr>
          <a:xfrm>
            <a:off x="881349" y="1696325"/>
            <a:ext cx="4963538" cy="647700"/>
          </a:xfrm>
        </p:spPr>
        <p:txBody>
          <a:bodyPr anchor="b">
            <a:noAutofit/>
          </a:bodyPr>
          <a:lstStyle>
            <a:lvl1pPr marL="0" indent="0">
              <a:buNone/>
              <a:defRPr sz="1400" b="1" cap="all" spc="300" baseline="0"/>
            </a:lvl1pPr>
            <a:lvl2pPr marL="457200" indent="0">
              <a:buNone/>
              <a:defRPr sz="1400" b="1"/>
            </a:lvl2pPr>
            <a:lvl3pPr marL="914400" indent="0">
              <a:buNone/>
              <a:defRPr sz="1400" b="1"/>
            </a:lvl3pPr>
            <a:lvl4pPr marL="1371600" indent="0">
              <a:buNone/>
              <a:defRPr sz="1400" b="1"/>
            </a:lvl4pPr>
            <a:lvl5pPr marL="1828800" indent="0">
              <a:buNone/>
              <a:defRPr sz="1400" b="1"/>
            </a:lvl5pPr>
            <a:lvl6pPr marL="2286000" indent="0">
              <a:buNone/>
              <a:defRPr sz="1400" b="1"/>
            </a:lvl6pPr>
            <a:lvl7pPr marL="2743200" indent="0">
              <a:buNone/>
              <a:defRPr sz="1400" b="1"/>
            </a:lvl7pPr>
            <a:lvl8pPr marL="3200400" indent="0">
              <a:buNone/>
              <a:defRPr sz="1400" b="1"/>
            </a:lvl8pPr>
            <a:lvl9pPr marL="3657600" indent="0">
              <a:buNone/>
              <a:defRPr sz="1400" b="1"/>
            </a:lvl9pPr>
          </a:lstStyle>
          <a:p>
            <a:pPr lvl="0"/>
            <a:r>
              <a:rPr lang="en-US"/>
              <a:t>Click to edit Master text styles</a:t>
            </a:r>
          </a:p>
        </p:txBody>
      </p:sp>
      <p:sp>
        <p:nvSpPr>
          <p:cNvPr id="4" name="Content Placeholder 3">
            <a:extLst>
              <a:ext uri="{FF2B5EF4-FFF2-40B4-BE49-F238E27FC236}">
                <a16:creationId xmlns:a16="http://schemas.microsoft.com/office/drawing/2014/main" id="{D252EB40-99E1-CCA4-BAFA-F51AA56CF295}"/>
              </a:ext>
            </a:extLst>
          </p:cNvPr>
          <p:cNvSpPr>
            <a:spLocks noGrp="1"/>
          </p:cNvSpPr>
          <p:nvPr>
            <p:ph sz="half" idx="2"/>
          </p:nvPr>
        </p:nvSpPr>
        <p:spPr>
          <a:xfrm>
            <a:off x="881349" y="2344025"/>
            <a:ext cx="4963538" cy="38333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38979BC-6B50-751D-D569-F360938B05C8}"/>
              </a:ext>
            </a:extLst>
          </p:cNvPr>
          <p:cNvSpPr>
            <a:spLocks noGrp="1"/>
          </p:cNvSpPr>
          <p:nvPr>
            <p:ph type="body" sz="quarter" idx="3"/>
          </p:nvPr>
        </p:nvSpPr>
        <p:spPr>
          <a:xfrm>
            <a:off x="6322669" y="1696325"/>
            <a:ext cx="4987982" cy="647700"/>
          </a:xfrm>
        </p:spPr>
        <p:txBody>
          <a:bodyPr anchor="b">
            <a:noAutofit/>
          </a:bodyPr>
          <a:lstStyle>
            <a:lvl1pPr marL="0" indent="0">
              <a:buNone/>
              <a:defRPr sz="1400" b="1" cap="all" spc="300" baseline="0"/>
            </a:lvl1pPr>
            <a:lvl2pPr marL="457200" indent="0">
              <a:buNone/>
              <a:defRPr sz="1400" b="1"/>
            </a:lvl2pPr>
            <a:lvl3pPr marL="914400" indent="0">
              <a:buNone/>
              <a:defRPr sz="1400" b="1"/>
            </a:lvl3pPr>
            <a:lvl4pPr marL="1371600" indent="0">
              <a:buNone/>
              <a:defRPr sz="1400" b="1"/>
            </a:lvl4pPr>
            <a:lvl5pPr marL="1828800" indent="0">
              <a:buNone/>
              <a:defRPr sz="1400" b="1"/>
            </a:lvl5pPr>
            <a:lvl6pPr marL="2286000" indent="0">
              <a:buNone/>
              <a:defRPr sz="1400" b="1"/>
            </a:lvl6pPr>
            <a:lvl7pPr marL="2743200" indent="0">
              <a:buNone/>
              <a:defRPr sz="1400" b="1"/>
            </a:lvl7pPr>
            <a:lvl8pPr marL="3200400" indent="0">
              <a:buNone/>
              <a:defRPr sz="1400" b="1"/>
            </a:lvl8pPr>
            <a:lvl9pPr marL="3657600" indent="0">
              <a:buNone/>
              <a:defRPr sz="1400" b="1"/>
            </a:lvl9pPr>
          </a:lstStyle>
          <a:p>
            <a:pPr lvl="0"/>
            <a:r>
              <a:rPr lang="en-US"/>
              <a:t>Click to edit Master text styles</a:t>
            </a:r>
          </a:p>
        </p:txBody>
      </p:sp>
      <p:sp>
        <p:nvSpPr>
          <p:cNvPr id="6" name="Content Placeholder 5">
            <a:extLst>
              <a:ext uri="{FF2B5EF4-FFF2-40B4-BE49-F238E27FC236}">
                <a16:creationId xmlns:a16="http://schemas.microsoft.com/office/drawing/2014/main" id="{84A3A26F-230E-2D25-6BDC-6ECA00FAEFD5}"/>
              </a:ext>
            </a:extLst>
          </p:cNvPr>
          <p:cNvSpPr>
            <a:spLocks noGrp="1"/>
          </p:cNvSpPr>
          <p:nvPr>
            <p:ph sz="quarter" idx="4"/>
          </p:nvPr>
        </p:nvSpPr>
        <p:spPr>
          <a:xfrm>
            <a:off x="6322669" y="2344025"/>
            <a:ext cx="4987982" cy="38333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8182A01-DE7C-3BA4-96FF-CDEF2F608FCA}"/>
              </a:ext>
            </a:extLst>
          </p:cNvPr>
          <p:cNvSpPr>
            <a:spLocks noGrp="1"/>
          </p:cNvSpPr>
          <p:nvPr>
            <p:ph type="dt" sz="half" idx="10"/>
          </p:nvPr>
        </p:nvSpPr>
        <p:spPr/>
        <p:txBody>
          <a:bodyPr/>
          <a:lstStyle/>
          <a:p>
            <a:fld id="{BF91C1AF-C1FB-48A7-98B4-E595E63F6614}" type="datetimeFigureOut">
              <a:rPr lang="en-US" dirty="0"/>
              <a:t>5/15/26</a:t>
            </a:fld>
            <a:endParaRPr lang="en-US"/>
          </a:p>
        </p:txBody>
      </p:sp>
      <p:sp>
        <p:nvSpPr>
          <p:cNvPr id="8" name="Footer Placeholder 7">
            <a:extLst>
              <a:ext uri="{FF2B5EF4-FFF2-40B4-BE49-F238E27FC236}">
                <a16:creationId xmlns:a16="http://schemas.microsoft.com/office/drawing/2014/main" id="{6FCAA828-0166-8ECD-BCE8-654BEFDD7155}"/>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7690C0D2-459A-04AA-FD90-7687D2FE8A9D}"/>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20272110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0D549F-FA71-857F-E02E-3CB63CE683E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F569611-F911-D3D4-B613-ACCDA56C45D2}"/>
              </a:ext>
            </a:extLst>
          </p:cNvPr>
          <p:cNvSpPr>
            <a:spLocks noGrp="1"/>
          </p:cNvSpPr>
          <p:nvPr>
            <p:ph type="dt" sz="half" idx="10"/>
          </p:nvPr>
        </p:nvSpPr>
        <p:spPr/>
        <p:txBody>
          <a:bodyPr/>
          <a:lstStyle/>
          <a:p>
            <a:fld id="{97144C44-5F8C-4BEA-BBCE-8694F126DC43}" type="datetimeFigureOut">
              <a:rPr lang="en-US" dirty="0"/>
              <a:t>5/15/26</a:t>
            </a:fld>
            <a:endParaRPr lang="en-US"/>
          </a:p>
        </p:txBody>
      </p:sp>
      <p:sp>
        <p:nvSpPr>
          <p:cNvPr id="4" name="Footer Placeholder 3">
            <a:extLst>
              <a:ext uri="{FF2B5EF4-FFF2-40B4-BE49-F238E27FC236}">
                <a16:creationId xmlns:a16="http://schemas.microsoft.com/office/drawing/2014/main" id="{F6EA1961-0B6B-8FEB-F2CB-C42E90EF2DFD}"/>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F42AA80E-3139-9F1B-9C3E-2A76628CF4F8}"/>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11724458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AF54789-9F96-511A-0FB6-24F6A8418C72}"/>
              </a:ext>
            </a:extLst>
          </p:cNvPr>
          <p:cNvSpPr>
            <a:spLocks noGrp="1"/>
          </p:cNvSpPr>
          <p:nvPr>
            <p:ph type="dt" sz="half" idx="10"/>
          </p:nvPr>
        </p:nvSpPr>
        <p:spPr/>
        <p:txBody>
          <a:bodyPr/>
          <a:lstStyle/>
          <a:p>
            <a:fld id="{039E56F9-C8F2-4EF7-8042-704C94FF2795}" type="datetimeFigureOut">
              <a:rPr lang="en-US" dirty="0"/>
              <a:t>5/15/26</a:t>
            </a:fld>
            <a:endParaRPr lang="en-US"/>
          </a:p>
        </p:txBody>
      </p:sp>
      <p:sp>
        <p:nvSpPr>
          <p:cNvPr id="3" name="Footer Placeholder 2">
            <a:extLst>
              <a:ext uri="{FF2B5EF4-FFF2-40B4-BE49-F238E27FC236}">
                <a16:creationId xmlns:a16="http://schemas.microsoft.com/office/drawing/2014/main" id="{8B780399-ADEF-8F74-9F59-6AD804C9393E}"/>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95B6A34F-ABAB-9C4E-38A1-C6EEB944B97C}"/>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5927842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E3917-2BF6-1CE2-F34B-49F0D09A1B91}"/>
              </a:ext>
            </a:extLst>
          </p:cNvPr>
          <p:cNvSpPr>
            <a:spLocks noGrp="1"/>
          </p:cNvSpPr>
          <p:nvPr>
            <p:ph type="title"/>
          </p:nvPr>
        </p:nvSpPr>
        <p:spPr>
          <a:xfrm>
            <a:off x="839788" y="807868"/>
            <a:ext cx="3640713" cy="2062594"/>
          </a:xfrm>
        </p:spPr>
        <p:txBody>
          <a:bodyPr anchor="t">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40815B8F-A9F3-8583-FFF1-175021F17AF0}"/>
              </a:ext>
            </a:extLst>
          </p:cNvPr>
          <p:cNvSpPr>
            <a:spLocks noGrp="1"/>
          </p:cNvSpPr>
          <p:nvPr>
            <p:ph idx="1"/>
          </p:nvPr>
        </p:nvSpPr>
        <p:spPr>
          <a:xfrm>
            <a:off x="5432898" y="807867"/>
            <a:ext cx="5922489" cy="5053183"/>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5D90AFF-A949-CE9E-6B94-C1B619612915}"/>
              </a:ext>
            </a:extLst>
          </p:cNvPr>
          <p:cNvSpPr>
            <a:spLocks noGrp="1"/>
          </p:cNvSpPr>
          <p:nvPr>
            <p:ph type="body" sz="half" idx="2"/>
          </p:nvPr>
        </p:nvSpPr>
        <p:spPr>
          <a:xfrm>
            <a:off x="839788" y="3000652"/>
            <a:ext cx="3640713" cy="2868336"/>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A95267E-088F-FB9A-9469-551890F29F01}"/>
              </a:ext>
            </a:extLst>
          </p:cNvPr>
          <p:cNvSpPr>
            <a:spLocks noGrp="1"/>
          </p:cNvSpPr>
          <p:nvPr>
            <p:ph type="dt" sz="half" idx="10"/>
          </p:nvPr>
        </p:nvSpPr>
        <p:spPr/>
        <p:txBody>
          <a:bodyPr/>
          <a:lstStyle/>
          <a:p>
            <a:fld id="{4F6932DF-953D-44BD-83F8-5D8DA76EA12A}" type="datetimeFigureOut">
              <a:rPr lang="en-US" dirty="0"/>
              <a:t>5/15/26</a:t>
            </a:fld>
            <a:endParaRPr lang="en-US"/>
          </a:p>
        </p:txBody>
      </p:sp>
      <p:sp>
        <p:nvSpPr>
          <p:cNvPr id="6" name="Footer Placeholder 5">
            <a:extLst>
              <a:ext uri="{FF2B5EF4-FFF2-40B4-BE49-F238E27FC236}">
                <a16:creationId xmlns:a16="http://schemas.microsoft.com/office/drawing/2014/main" id="{38EA3FFC-B3A6-C0B6-5DAE-70BE0D6FBD69}"/>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B108D35F-BC2E-8D14-060F-449CBAF7C0D2}"/>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31745527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8909ED-ED97-A3CE-5569-77B45F41450A}"/>
              </a:ext>
            </a:extLst>
          </p:cNvPr>
          <p:cNvSpPr>
            <a:spLocks noGrp="1"/>
          </p:cNvSpPr>
          <p:nvPr>
            <p:ph type="title"/>
          </p:nvPr>
        </p:nvSpPr>
        <p:spPr>
          <a:xfrm>
            <a:off x="839788" y="820881"/>
            <a:ext cx="3639312" cy="2062595"/>
          </a:xfrm>
        </p:spPr>
        <p:txBody>
          <a:bodyPr anchor="t">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0683BB3A-9E24-DE4C-9619-1502F1B6F389}"/>
              </a:ext>
            </a:extLst>
          </p:cNvPr>
          <p:cNvSpPr>
            <a:spLocks noGrp="1" noChangeAspect="1"/>
          </p:cNvSpPr>
          <p:nvPr>
            <p:ph type="pic" idx="1"/>
          </p:nvPr>
        </p:nvSpPr>
        <p:spPr>
          <a:xfrm>
            <a:off x="5247408" y="919595"/>
            <a:ext cx="6107979" cy="5013614"/>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94B4CE1F-29E0-88BB-8489-E58236B8B17B}"/>
              </a:ext>
            </a:extLst>
          </p:cNvPr>
          <p:cNvSpPr>
            <a:spLocks noGrp="1"/>
          </p:cNvSpPr>
          <p:nvPr>
            <p:ph type="body" sz="half" idx="2"/>
          </p:nvPr>
        </p:nvSpPr>
        <p:spPr>
          <a:xfrm>
            <a:off x="839788" y="3000652"/>
            <a:ext cx="3643889" cy="2868336"/>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24B7212-6816-FFD1-50B2-58844AD38E26}"/>
              </a:ext>
            </a:extLst>
          </p:cNvPr>
          <p:cNvSpPr>
            <a:spLocks noGrp="1"/>
          </p:cNvSpPr>
          <p:nvPr>
            <p:ph type="dt" sz="half" idx="10"/>
          </p:nvPr>
        </p:nvSpPr>
        <p:spPr/>
        <p:txBody>
          <a:bodyPr/>
          <a:lstStyle/>
          <a:p>
            <a:fld id="{352F326D-65F4-4B2F-9A62-9E4BD9402C47}" type="datetimeFigureOut">
              <a:rPr lang="en-US" dirty="0"/>
              <a:t>5/15/26</a:t>
            </a:fld>
            <a:endParaRPr lang="en-US"/>
          </a:p>
        </p:txBody>
      </p:sp>
      <p:sp>
        <p:nvSpPr>
          <p:cNvPr id="6" name="Footer Placeholder 5">
            <a:extLst>
              <a:ext uri="{FF2B5EF4-FFF2-40B4-BE49-F238E27FC236}">
                <a16:creationId xmlns:a16="http://schemas.microsoft.com/office/drawing/2014/main" id="{A2417744-5A24-B7B7-5FD6-E98E60832F27}"/>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14CDA4D1-A71D-A7A6-3D0C-294E5D280BE8}"/>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13643642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990AE-F72C-4C2E-E2D0-7A8D7EEF08C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F41B46D-142E-8C8E-C4F4-B6B1586A6FD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54D92E3-36AD-2615-0166-6B73C34F10FA}"/>
              </a:ext>
            </a:extLst>
          </p:cNvPr>
          <p:cNvSpPr>
            <a:spLocks noGrp="1"/>
          </p:cNvSpPr>
          <p:nvPr>
            <p:ph type="dt" sz="half" idx="10"/>
          </p:nvPr>
        </p:nvSpPr>
        <p:spPr/>
        <p:txBody>
          <a:bodyPr/>
          <a:lstStyle/>
          <a:p>
            <a:fld id="{01742F6F-0846-489A-A4BC-61B476BE2887}" type="datetimeFigureOut">
              <a:rPr lang="en-US" dirty="0"/>
              <a:t>5/15/26</a:t>
            </a:fld>
            <a:endParaRPr lang="en-US"/>
          </a:p>
        </p:txBody>
      </p:sp>
      <p:sp>
        <p:nvSpPr>
          <p:cNvPr id="5" name="Footer Placeholder 4">
            <a:extLst>
              <a:ext uri="{FF2B5EF4-FFF2-40B4-BE49-F238E27FC236}">
                <a16:creationId xmlns:a16="http://schemas.microsoft.com/office/drawing/2014/main" id="{F10BFB69-319D-2284-2734-217160D396D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1A6883B0-C775-5BD2-8EC6-A41D19BCA156}"/>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12365946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9040463-6D41-8D45-088A-540B0D18838A}"/>
              </a:ext>
            </a:extLst>
          </p:cNvPr>
          <p:cNvSpPr>
            <a:spLocks noGrp="1"/>
          </p:cNvSpPr>
          <p:nvPr>
            <p:ph type="title" orient="vert"/>
          </p:nvPr>
        </p:nvSpPr>
        <p:spPr>
          <a:xfrm>
            <a:off x="8724900" y="592281"/>
            <a:ext cx="2628900" cy="558468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8B5F2276-7F04-F3F7-E3CE-F81C8DC637DC}"/>
              </a:ext>
            </a:extLst>
          </p:cNvPr>
          <p:cNvSpPr>
            <a:spLocks noGrp="1"/>
          </p:cNvSpPr>
          <p:nvPr>
            <p:ph type="body" orient="vert" idx="1"/>
          </p:nvPr>
        </p:nvSpPr>
        <p:spPr>
          <a:xfrm>
            <a:off x="838200" y="592281"/>
            <a:ext cx="7734300" cy="558468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71802BF-9E0C-3251-8FAE-81F07DB05344}"/>
              </a:ext>
            </a:extLst>
          </p:cNvPr>
          <p:cNvSpPr>
            <a:spLocks noGrp="1"/>
          </p:cNvSpPr>
          <p:nvPr>
            <p:ph type="dt" sz="half" idx="10"/>
          </p:nvPr>
        </p:nvSpPr>
        <p:spPr/>
        <p:txBody>
          <a:bodyPr/>
          <a:lstStyle/>
          <a:p>
            <a:fld id="{B229DF21-A340-467A-94AB-9502647BB771}" type="datetimeFigureOut">
              <a:rPr lang="en-US" dirty="0"/>
              <a:t>5/15/26</a:t>
            </a:fld>
            <a:endParaRPr lang="en-US"/>
          </a:p>
        </p:txBody>
      </p:sp>
      <p:sp>
        <p:nvSpPr>
          <p:cNvPr id="5" name="Footer Placeholder 4">
            <a:extLst>
              <a:ext uri="{FF2B5EF4-FFF2-40B4-BE49-F238E27FC236}">
                <a16:creationId xmlns:a16="http://schemas.microsoft.com/office/drawing/2014/main" id="{329F1754-5B8F-A9FA-E8B1-06E04CE283D5}"/>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5F01E6A8-5139-ECD4-CC0C-32FFC6741000}"/>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28256996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5858A62-FE72-978B-BE71-05908D82E1A4}"/>
              </a:ext>
            </a:extLst>
          </p:cNvPr>
          <p:cNvSpPr/>
          <p:nvPr/>
        </p:nvSpPr>
        <p:spPr>
          <a:xfrm>
            <a:off x="0" y="0"/>
            <a:ext cx="12192000" cy="6860161"/>
          </a:xfrm>
          <a:prstGeom prst="rect">
            <a:avLst/>
          </a:prstGeom>
          <a:solidFill>
            <a:schemeClr val="bg2">
              <a:lumMod val="75000"/>
              <a:alpha val="15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sp>
      <p:sp>
        <p:nvSpPr>
          <p:cNvPr id="2" name="Title Placeholder 1">
            <a:extLst>
              <a:ext uri="{FF2B5EF4-FFF2-40B4-BE49-F238E27FC236}">
                <a16:creationId xmlns:a16="http://schemas.microsoft.com/office/drawing/2014/main" id="{5BFA14B7-4740-5D9F-6489-BAD00C3E0D68}"/>
              </a:ext>
            </a:extLst>
          </p:cNvPr>
          <p:cNvSpPr>
            <a:spLocks noGrp="1"/>
          </p:cNvSpPr>
          <p:nvPr>
            <p:ph type="title"/>
          </p:nvPr>
        </p:nvSpPr>
        <p:spPr>
          <a:xfrm>
            <a:off x="871108" y="588245"/>
            <a:ext cx="10449784" cy="1265928"/>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7790487F-803F-C5AF-BD93-39C0FC738963}"/>
              </a:ext>
            </a:extLst>
          </p:cNvPr>
          <p:cNvSpPr>
            <a:spLocks noGrp="1"/>
          </p:cNvSpPr>
          <p:nvPr>
            <p:ph type="body" idx="1"/>
          </p:nvPr>
        </p:nvSpPr>
        <p:spPr>
          <a:xfrm>
            <a:off x="877824" y="2157984"/>
            <a:ext cx="10442448" cy="390381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586FCEF-4EDF-C2EF-7D81-FEFF7042F350}"/>
              </a:ext>
            </a:extLst>
          </p:cNvPr>
          <p:cNvSpPr>
            <a:spLocks noGrp="1"/>
          </p:cNvSpPr>
          <p:nvPr>
            <p:ph type="dt" sz="half" idx="2"/>
          </p:nvPr>
        </p:nvSpPr>
        <p:spPr>
          <a:xfrm>
            <a:off x="877824" y="6356350"/>
            <a:ext cx="2743200" cy="365125"/>
          </a:xfrm>
          <a:prstGeom prst="rect">
            <a:avLst/>
          </a:prstGeom>
        </p:spPr>
        <p:txBody>
          <a:bodyPr vert="horz" lIns="91440" tIns="45720" rIns="91440" bIns="45720" rtlCol="0" anchor="ctr"/>
          <a:lstStyle>
            <a:lvl1pPr algn="l">
              <a:defRPr sz="800" cap="all" spc="300" baseline="0">
                <a:solidFill>
                  <a:schemeClr val="tx2"/>
                </a:solidFill>
              </a:defRPr>
            </a:lvl1pPr>
          </a:lstStyle>
          <a:p>
            <a:fld id="{F9B0CB28-85DB-480B-8C99-FD493ACC7120}" type="datetimeFigureOut">
              <a:rPr lang="en-US" dirty="0"/>
              <a:t>5/15/26</a:t>
            </a:fld>
            <a:endParaRPr lang="en-US"/>
          </a:p>
        </p:txBody>
      </p:sp>
      <p:sp>
        <p:nvSpPr>
          <p:cNvPr id="5" name="Footer Placeholder 4">
            <a:extLst>
              <a:ext uri="{FF2B5EF4-FFF2-40B4-BE49-F238E27FC236}">
                <a16:creationId xmlns:a16="http://schemas.microsoft.com/office/drawing/2014/main" id="{9A4663BC-4D46-C74D-DDF2-9D25B4D96F9B}"/>
              </a:ext>
            </a:extLst>
          </p:cNvPr>
          <p:cNvSpPr>
            <a:spLocks noGrp="1"/>
          </p:cNvSpPr>
          <p:nvPr>
            <p:ph type="ftr" sz="quarter" idx="3"/>
          </p:nvPr>
        </p:nvSpPr>
        <p:spPr>
          <a:xfrm>
            <a:off x="7132320" y="6356350"/>
            <a:ext cx="4297680" cy="365125"/>
          </a:xfrm>
          <a:prstGeom prst="rect">
            <a:avLst/>
          </a:prstGeom>
        </p:spPr>
        <p:txBody>
          <a:bodyPr vert="horz" lIns="91440" tIns="45720" rIns="91440" bIns="45720" rtlCol="0" anchor="ctr"/>
          <a:lstStyle>
            <a:lvl1pPr algn="r">
              <a:defRPr sz="800" cap="all" spc="300" baseline="0">
                <a:solidFill>
                  <a:schemeClr val="tx2"/>
                </a:solidFill>
              </a:defRPr>
            </a:lvl1pPr>
          </a:lstStyle>
          <a:p>
            <a:r>
              <a:rPr lang="en-US"/>
              <a:t>
              </a:t>
            </a:r>
          </a:p>
        </p:txBody>
      </p:sp>
      <p:sp>
        <p:nvSpPr>
          <p:cNvPr id="6" name="Slide Number Placeholder 5">
            <a:extLst>
              <a:ext uri="{FF2B5EF4-FFF2-40B4-BE49-F238E27FC236}">
                <a16:creationId xmlns:a16="http://schemas.microsoft.com/office/drawing/2014/main" id="{B71B4EAE-CB5C-D14B-77EF-7B155FA68353}"/>
              </a:ext>
            </a:extLst>
          </p:cNvPr>
          <p:cNvSpPr>
            <a:spLocks noGrp="1"/>
          </p:cNvSpPr>
          <p:nvPr>
            <p:ph type="sldNum" sz="quarter" idx="4"/>
          </p:nvPr>
        </p:nvSpPr>
        <p:spPr>
          <a:xfrm>
            <a:off x="11429999" y="6356350"/>
            <a:ext cx="521207" cy="365125"/>
          </a:xfrm>
          <a:prstGeom prst="rect">
            <a:avLst/>
          </a:prstGeom>
        </p:spPr>
        <p:txBody>
          <a:bodyPr vert="horz" lIns="91440" tIns="45720" rIns="91440" bIns="45720" rtlCol="0" anchor="ctr"/>
          <a:lstStyle>
            <a:lvl1pPr algn="r">
              <a:defRPr sz="1400">
                <a:solidFill>
                  <a:schemeClr val="tx2"/>
                </a:solidFill>
                <a:latin typeface="+mj-lt"/>
              </a:defRPr>
            </a:lvl1pPr>
          </a:lstStyle>
          <a:p>
            <a:fld id="{5E4DE196-8A13-4FF7-A07E-102851959EAB}" type="slidenum">
              <a:rPr lang="en-US" dirty="0"/>
              <a:pPr/>
              <a:t>‹#›</a:t>
            </a:fld>
            <a:endParaRPr lang="en-US"/>
          </a:p>
        </p:txBody>
      </p:sp>
    </p:spTree>
    <p:extLst>
      <p:ext uri="{BB962C8B-B14F-4D97-AF65-F5344CB8AC3E}">
        <p14:creationId xmlns:p14="http://schemas.microsoft.com/office/powerpoint/2010/main" val="331225988"/>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hf hdr="0"/>
  <p:txStyles>
    <p:titleStyle>
      <a:lvl1pPr algn="l" defTabSz="914400" rtl="0" eaLnBrk="1" latinLnBrk="0" hangingPunct="1">
        <a:lnSpc>
          <a:spcPct val="100000"/>
        </a:lnSpc>
        <a:spcBef>
          <a:spcPct val="0"/>
        </a:spcBef>
        <a:buNone/>
        <a:defRPr sz="3200" kern="1200">
          <a:solidFill>
            <a:schemeClr val="tx2"/>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600" kern="1200">
          <a:solidFill>
            <a:schemeClr val="tx2"/>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200" kern="1200">
          <a:solidFill>
            <a:schemeClr val="tx2"/>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100" kern="1200">
          <a:solidFill>
            <a:schemeClr val="tx2"/>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1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2160">
          <p15:clr>
            <a:srgbClr val="F26B43"/>
          </p15:clr>
        </p15:guide>
        <p15:guide id="4" pos="3840">
          <p15:clr>
            <a:srgbClr val="F26B43"/>
          </p15:clr>
        </p15:guide>
        <p15:guide id="5" orient="horz" pos="3816">
          <p15:clr>
            <a:srgbClr val="F26B43"/>
          </p15:clr>
        </p15:guide>
        <p15:guide id="6" orient="horz" pos="1176">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hyperlink" Target="How%20often%20should%20I%20exercise%20to%20stay%20healthy?%20-%20BBC%20Bitesize" TargetMode="Externa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hyperlink" Target="https://journals.sagepub.com/doi/10.1177/19417381211049773?utm_source=chatgpt.com" TargetMode="External"/><Relationship Id="rId2" Type="http://schemas.openxmlformats.org/officeDocument/2006/relationships/hyperlink" Target="https://www.frontiersin.org/articles/10.3389/fspor.2020.596229/full?utm_source=chatgpt.com" TargetMode="External"/><Relationship Id="rId1" Type="http://schemas.openxmlformats.org/officeDocument/2006/relationships/slideLayout" Target="../slideLayouts/slideLayout6.xml"/><Relationship Id="rId5" Type="http://schemas.openxmlformats.org/officeDocument/2006/relationships/hyperlink" Target="https://ejournal.unma.ac.id/index.php/ijsm/article/view/13736?utm_source=chatgpt.com" TargetMode="External"/><Relationship Id="rId4" Type="http://schemas.openxmlformats.org/officeDocument/2006/relationships/hyperlink" Target="https://pubmed.ncbi.nlm.nih.gov/34230066/?utm_source=chatgpt.com"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a:t>E - </a:t>
            </a:r>
            <a:r>
              <a:rPr lang="en-GB" err="1"/>
              <a:t>Bortffolio</a:t>
            </a:r>
          </a:p>
        </p:txBody>
      </p:sp>
      <p:sp>
        <p:nvSpPr>
          <p:cNvPr id="3" name="Subtitle 2"/>
          <p:cNvSpPr>
            <a:spLocks noGrp="1"/>
          </p:cNvSpPr>
          <p:nvPr>
            <p:ph type="subTitle" idx="1"/>
          </p:nvPr>
        </p:nvSpPr>
        <p:spPr/>
        <p:txBody>
          <a:bodyPr vert="horz" lIns="91440" tIns="45720" rIns="91440" bIns="45720" rtlCol="0" anchor="t">
            <a:normAutofit/>
          </a:bodyPr>
          <a:lstStyle/>
          <a:p>
            <a:r>
              <a:rPr lang="en-GB" err="1"/>
              <a:t>Rhisian</a:t>
            </a:r>
            <a:r>
              <a:rPr lang="en-GB"/>
              <a:t> Thomas </a:t>
            </a:r>
          </a:p>
          <a:p>
            <a:r>
              <a:rPr lang="en-GB"/>
              <a:t>Sport and exercise therapy </a:t>
            </a:r>
          </a:p>
          <a:p>
            <a:r>
              <a:rPr lang="en-GB"/>
              <a:t>BMSH4200</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A2493D96-CAF0-DE17-F678-9AE31BF8C906}"/>
              </a:ext>
            </a:extLst>
          </p:cNvPr>
          <p:cNvSpPr>
            <a:spLocks noGrp="1"/>
          </p:cNvSpPr>
          <p:nvPr>
            <p:ph type="dt" sz="half" idx="10"/>
          </p:nvPr>
        </p:nvSpPr>
        <p:spPr/>
        <p:txBody>
          <a:bodyPr/>
          <a:lstStyle/>
          <a:p>
            <a:fld id="{DBF3BE81-13AF-4798-8D89-A0BE5B26F7C3}" type="datetime1">
              <a:t>5/15/26</a:t>
            </a:fld>
            <a:endParaRPr lang="en-US"/>
          </a:p>
        </p:txBody>
      </p:sp>
      <p:sp>
        <p:nvSpPr>
          <p:cNvPr id="4" name="Footer Placeholder 3">
            <a:extLst>
              <a:ext uri="{FF2B5EF4-FFF2-40B4-BE49-F238E27FC236}">
                <a16:creationId xmlns:a16="http://schemas.microsoft.com/office/drawing/2014/main" id="{BAF3BEC8-44B1-E3AF-2EF6-EE1E0617A791}"/>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E195CBD2-9C9D-57C5-CEAA-2541883394D4}"/>
              </a:ext>
            </a:extLst>
          </p:cNvPr>
          <p:cNvSpPr>
            <a:spLocks noGrp="1"/>
          </p:cNvSpPr>
          <p:nvPr>
            <p:ph type="sldNum" sz="quarter" idx="12"/>
          </p:nvPr>
        </p:nvSpPr>
        <p:spPr/>
        <p:txBody>
          <a:bodyPr/>
          <a:lstStyle/>
          <a:p>
            <a:fld id="{5E4DE196-8A13-4FF7-A07E-102851959EAB}" type="slidenum">
              <a:rPr lang="en-US" dirty="0"/>
              <a:t>2</a:t>
            </a:fld>
            <a:endParaRPr lang="en-US"/>
          </a:p>
        </p:txBody>
      </p:sp>
      <p:graphicFrame>
        <p:nvGraphicFramePr>
          <p:cNvPr id="6" name="Table 5">
            <a:extLst>
              <a:ext uri="{FF2B5EF4-FFF2-40B4-BE49-F238E27FC236}">
                <a16:creationId xmlns:a16="http://schemas.microsoft.com/office/drawing/2014/main" id="{59255873-1372-135E-F481-43955C76705F}"/>
              </a:ext>
            </a:extLst>
          </p:cNvPr>
          <p:cNvGraphicFramePr>
            <a:graphicFrameLocks noGrp="1"/>
          </p:cNvGraphicFramePr>
          <p:nvPr>
            <p:extLst>
              <p:ext uri="{D42A27DB-BD31-4B8C-83A1-F6EECF244321}">
                <p14:modId xmlns:p14="http://schemas.microsoft.com/office/powerpoint/2010/main" val="935552997"/>
              </p:ext>
            </p:extLst>
          </p:nvPr>
        </p:nvGraphicFramePr>
        <p:xfrm>
          <a:off x="2011680" y="722376"/>
          <a:ext cx="8347124" cy="644771"/>
        </p:xfrm>
        <a:graphic>
          <a:graphicData uri="http://schemas.openxmlformats.org/drawingml/2006/table">
            <a:tbl>
              <a:tblPr firstRow="1" bandRow="1">
                <a:tableStyleId>{5C22544A-7EE6-4342-B048-85BDC9FD1C3A}</a:tableStyleId>
              </a:tblPr>
              <a:tblGrid>
                <a:gridCol w="2086781">
                  <a:extLst>
                    <a:ext uri="{9D8B030D-6E8A-4147-A177-3AD203B41FA5}">
                      <a16:colId xmlns:a16="http://schemas.microsoft.com/office/drawing/2014/main" val="820045911"/>
                    </a:ext>
                  </a:extLst>
                </a:gridCol>
                <a:gridCol w="2086781">
                  <a:extLst>
                    <a:ext uri="{9D8B030D-6E8A-4147-A177-3AD203B41FA5}">
                      <a16:colId xmlns:a16="http://schemas.microsoft.com/office/drawing/2014/main" val="1418448324"/>
                    </a:ext>
                  </a:extLst>
                </a:gridCol>
                <a:gridCol w="2086781">
                  <a:extLst>
                    <a:ext uri="{9D8B030D-6E8A-4147-A177-3AD203B41FA5}">
                      <a16:colId xmlns:a16="http://schemas.microsoft.com/office/drawing/2014/main" val="634344192"/>
                    </a:ext>
                  </a:extLst>
                </a:gridCol>
                <a:gridCol w="2086781">
                  <a:extLst>
                    <a:ext uri="{9D8B030D-6E8A-4147-A177-3AD203B41FA5}">
                      <a16:colId xmlns:a16="http://schemas.microsoft.com/office/drawing/2014/main" val="1331000819"/>
                    </a:ext>
                  </a:extLst>
                </a:gridCol>
              </a:tblGrid>
              <a:tr h="644771">
                <a:tc>
                  <a:txBody>
                    <a:bodyPr/>
                    <a:lstStyle/>
                    <a:p>
                      <a:r>
                        <a:rPr lang="en-GB">
                          <a:solidFill>
                            <a:schemeClr val="bg1"/>
                          </a:solidFill>
                        </a:rPr>
                        <a:t>CHAT GBT</a:t>
                      </a:r>
                    </a:p>
                  </a:txBody>
                  <a:tcPr/>
                </a:tc>
                <a:tc>
                  <a:txBody>
                    <a:bodyPr/>
                    <a:lstStyle/>
                    <a:p>
                      <a:r>
                        <a:rPr lang="en-GB">
                          <a:solidFill>
                            <a:schemeClr val="bg1"/>
                          </a:solidFill>
                        </a:rPr>
                        <a:t>COPILOT </a:t>
                      </a:r>
                    </a:p>
                  </a:txBody>
                  <a:tcPr/>
                </a:tc>
                <a:tc>
                  <a:txBody>
                    <a:bodyPr/>
                    <a:lstStyle/>
                    <a:p>
                      <a:r>
                        <a:rPr lang="en-GB">
                          <a:solidFill>
                            <a:schemeClr val="bg1"/>
                          </a:solidFill>
                        </a:rPr>
                        <a:t>GRAMMARLY</a:t>
                      </a:r>
                    </a:p>
                  </a:txBody>
                  <a:tcPr/>
                </a:tc>
                <a:tc>
                  <a:txBody>
                    <a:bodyPr/>
                    <a:lstStyle/>
                    <a:p>
                      <a:r>
                        <a:rPr lang="en-GB">
                          <a:solidFill>
                            <a:schemeClr val="bg1"/>
                          </a:solidFill>
                        </a:rPr>
                        <a:t>GOOGLE</a:t>
                      </a:r>
                    </a:p>
                  </a:txBody>
                  <a:tcPr/>
                </a:tc>
                <a:extLst>
                  <a:ext uri="{0D108BD9-81ED-4DB2-BD59-A6C34878D82A}">
                    <a16:rowId xmlns:a16="http://schemas.microsoft.com/office/drawing/2014/main" val="3638616093"/>
                  </a:ext>
                </a:extLst>
              </a:tr>
            </a:tbl>
          </a:graphicData>
        </a:graphic>
      </p:graphicFrame>
    </p:spTree>
    <p:extLst>
      <p:ext uri="{BB962C8B-B14F-4D97-AF65-F5344CB8AC3E}">
        <p14:creationId xmlns:p14="http://schemas.microsoft.com/office/powerpoint/2010/main" val="34954394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F0335FDC-C994-ECF8-6F94-6A5F59CB428C}"/>
              </a:ext>
            </a:extLst>
          </p:cNvPr>
          <p:cNvSpPr>
            <a:spLocks noGrp="1"/>
          </p:cNvSpPr>
          <p:nvPr>
            <p:ph type="dt" sz="half" idx="10"/>
          </p:nvPr>
        </p:nvSpPr>
        <p:spPr/>
        <p:txBody>
          <a:bodyPr/>
          <a:lstStyle/>
          <a:p>
            <a:fld id="{C101677A-7B51-F441-B5F9-DC78522E5BB2}" type="datetime1">
              <a:rPr lang="en-US" smtClean="0"/>
              <a:t>5/15/26</a:t>
            </a:fld>
            <a:endParaRPr lang="en-US"/>
          </a:p>
        </p:txBody>
      </p:sp>
      <p:sp>
        <p:nvSpPr>
          <p:cNvPr id="4" name="Footer Placeholder 3">
            <a:extLst>
              <a:ext uri="{FF2B5EF4-FFF2-40B4-BE49-F238E27FC236}">
                <a16:creationId xmlns:a16="http://schemas.microsoft.com/office/drawing/2014/main" id="{D0EA6939-9639-F357-84C3-ABBAABDA05D7}"/>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DF4AA449-0A09-BC1D-2BB0-9FDF82EBCB4F}"/>
              </a:ext>
            </a:extLst>
          </p:cNvPr>
          <p:cNvSpPr>
            <a:spLocks noGrp="1"/>
          </p:cNvSpPr>
          <p:nvPr>
            <p:ph type="sldNum" sz="quarter" idx="12"/>
          </p:nvPr>
        </p:nvSpPr>
        <p:spPr/>
        <p:txBody>
          <a:bodyPr/>
          <a:lstStyle/>
          <a:p>
            <a:fld id="{5E4DE196-8A13-4FF7-A07E-102851959EAB}" type="slidenum">
              <a:rPr lang="en-US" smtClean="0"/>
              <a:t>3</a:t>
            </a:fld>
            <a:endParaRPr lang="en-US"/>
          </a:p>
        </p:txBody>
      </p:sp>
      <p:sp>
        <p:nvSpPr>
          <p:cNvPr id="8" name="Title 7">
            <a:extLst>
              <a:ext uri="{FF2B5EF4-FFF2-40B4-BE49-F238E27FC236}">
                <a16:creationId xmlns:a16="http://schemas.microsoft.com/office/drawing/2014/main" id="{1D0BBD29-F459-0B6A-1656-83B913A9CE90}"/>
              </a:ext>
            </a:extLst>
          </p:cNvPr>
          <p:cNvSpPr txBox="1">
            <a:spLocks noGrp="1"/>
          </p:cNvSpPr>
          <p:nvPr>
            <p:ph type="title"/>
          </p:nvPr>
        </p:nvSpPr>
        <p:spPr>
          <a:xfrm>
            <a:off x="871108" y="588245"/>
            <a:ext cx="10449784"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u="sng"/>
              <a:t>The impact of regular exercise linking to physical and mental aspects? </a:t>
            </a:r>
            <a:endParaRPr lang="en-US" u="sng"/>
          </a:p>
        </p:txBody>
      </p:sp>
      <p:sp>
        <p:nvSpPr>
          <p:cNvPr id="10" name="TextBox 9">
            <a:extLst>
              <a:ext uri="{FF2B5EF4-FFF2-40B4-BE49-F238E27FC236}">
                <a16:creationId xmlns:a16="http://schemas.microsoft.com/office/drawing/2014/main" id="{18891CDE-FEAF-FC9A-F08F-9B822787AEF9}"/>
              </a:ext>
            </a:extLst>
          </p:cNvPr>
          <p:cNvSpPr txBox="1"/>
          <p:nvPr/>
        </p:nvSpPr>
        <p:spPr>
          <a:xfrm>
            <a:off x="871108" y="1588544"/>
            <a:ext cx="8904877" cy="4136838"/>
          </a:xfrm>
          <a:prstGeom prst="rect">
            <a:avLst/>
          </a:prstGeom>
          <a:noFill/>
        </p:spPr>
        <p:txBody>
          <a:bodyPr wrap="square">
            <a:spAutoFit/>
          </a:bodyPr>
          <a:lstStyle/>
          <a:p>
            <a:pPr>
              <a:lnSpc>
                <a:spcPct val="116000"/>
              </a:lnSpc>
              <a:spcAft>
                <a:spcPts val="800"/>
              </a:spcAft>
              <a:buNone/>
            </a:pPr>
            <a:r>
              <a:rPr lang="en-GB" sz="1800">
                <a:effectLst/>
                <a:latin typeface="Aptos" panose="020B0004020202020204" pitchFamily="34" charset="0"/>
                <a:ea typeface="MS Mincho" panose="02020609040205080304" pitchFamily="49" charset="-128"/>
                <a:cs typeface="Arial" panose="020B0604020202020204" pitchFamily="34" charset="0"/>
              </a:rPr>
              <a:t>Regular exercise has a strong impact on physical and mental health. The benefits of both physical and mental activity have been shown to prevent long term illnesses such as heart disease and some cancers, not only does exercise improve your health but also has mental benefits such as improved sleep, boosts energy levels, lowers the chances of type 2 diabetes and to help people feel better overall. </a:t>
            </a:r>
          </a:p>
          <a:p>
            <a:pPr>
              <a:lnSpc>
                <a:spcPct val="116000"/>
              </a:lnSpc>
              <a:spcAft>
                <a:spcPts val="800"/>
              </a:spcAft>
              <a:buNone/>
            </a:pPr>
            <a:r>
              <a:rPr lang="en-GB" sz="1800">
                <a:effectLst/>
                <a:latin typeface="Aptos" panose="020B0004020202020204" pitchFamily="34" charset="0"/>
                <a:ea typeface="MS Mincho" panose="02020609040205080304" pitchFamily="49" charset="-128"/>
                <a:cs typeface="Arial" panose="020B0604020202020204" pitchFamily="34" charset="0"/>
              </a:rPr>
              <a:t> </a:t>
            </a:r>
          </a:p>
          <a:p>
            <a:pPr>
              <a:lnSpc>
                <a:spcPct val="116000"/>
              </a:lnSpc>
              <a:spcAft>
                <a:spcPts val="800"/>
              </a:spcAft>
              <a:buNone/>
            </a:pPr>
            <a:r>
              <a:rPr lang="en-GB" sz="1800">
                <a:effectLst/>
                <a:latin typeface="Aptos" panose="020B0004020202020204" pitchFamily="34" charset="0"/>
                <a:ea typeface="MS Mincho" panose="02020609040205080304" pitchFamily="49" charset="-128"/>
                <a:cs typeface="Arial" panose="020B0604020202020204" pitchFamily="34" charset="0"/>
              </a:rPr>
              <a:t>The benefit of physical activity keeps the body fit and healthy making t feel strong. It can improve heart function by lowering blood pressure and increase cholesterol to help prevent heart disease.  it also helps with weight management which helps the body burn calories and boosts the metabolism. By doing physical activity it maintains and improves muscle and bone strength which can increase the muscle mass and improve the bone density. </a:t>
            </a:r>
          </a:p>
        </p:txBody>
      </p:sp>
    </p:spTree>
    <p:extLst>
      <p:ext uri="{BB962C8B-B14F-4D97-AF65-F5344CB8AC3E}">
        <p14:creationId xmlns:p14="http://schemas.microsoft.com/office/powerpoint/2010/main" val="4344021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1C8C39-8810-65E9-9BE9-861168B1FF16}"/>
              </a:ext>
            </a:extLst>
          </p:cNvPr>
          <p:cNvSpPr>
            <a:spLocks noGrp="1"/>
          </p:cNvSpPr>
          <p:nvPr>
            <p:ph type="title"/>
          </p:nvPr>
        </p:nvSpPr>
        <p:spPr>
          <a:xfrm>
            <a:off x="491208" y="1524035"/>
            <a:ext cx="10449784" cy="1265928"/>
          </a:xfrm>
        </p:spPr>
        <p:txBody>
          <a:bodyPr>
            <a:normAutofit fontScale="90000"/>
          </a:bodyPr>
          <a:lstStyle/>
          <a:p>
            <a:r>
              <a:rPr lang="en-GB" sz="1800">
                <a:effectLst/>
                <a:latin typeface="Aptos" panose="020B0004020202020204" pitchFamily="34" charset="0"/>
                <a:ea typeface="MS Mincho" panose="02020609040205080304" pitchFamily="49" charset="-128"/>
                <a:cs typeface="Arial" panose="020B0604020202020204" pitchFamily="34" charset="0"/>
              </a:rPr>
              <a:t>The mental benefits is that regular activity can reduce the symptoms of stress, anxiety and depression this happens when, exercising the body releases chemicals such as endorphins and serotonin which will improve mood and make them feel happier. Stress reduction can lower cortisol levels and promotes relaxation. By sleeping improvement helps people think clearly, by doing regular exercise has been shown to feel more confident and have higher self-esteem. </a:t>
            </a:r>
            <a:br>
              <a:rPr lang="en-GB" sz="1800">
                <a:effectLst/>
                <a:latin typeface="Aptos" panose="020B0004020202020204" pitchFamily="34" charset="0"/>
                <a:ea typeface="MS Mincho" panose="02020609040205080304" pitchFamily="49" charset="-128"/>
                <a:cs typeface="Arial" panose="020B0604020202020204" pitchFamily="34" charset="0"/>
              </a:rPr>
            </a:br>
            <a:r>
              <a:rPr lang="en-GB" sz="1800">
                <a:effectLst/>
                <a:latin typeface="Aptos" panose="020B0004020202020204" pitchFamily="34" charset="0"/>
                <a:ea typeface="MS Mincho" panose="02020609040205080304" pitchFamily="49" charset="-128"/>
                <a:cs typeface="Arial" panose="020B0604020202020204" pitchFamily="34" charset="0"/>
              </a:rPr>
              <a:t> </a:t>
            </a:r>
            <a:br>
              <a:rPr lang="en-GB" sz="1800">
                <a:effectLst/>
                <a:latin typeface="Aptos" panose="020B0004020202020204" pitchFamily="34" charset="0"/>
                <a:ea typeface="MS Mincho" panose="02020609040205080304" pitchFamily="49" charset="-128"/>
                <a:cs typeface="Arial" panose="020B0604020202020204" pitchFamily="34" charset="0"/>
              </a:rPr>
            </a:br>
            <a:r>
              <a:rPr lang="en-GB" sz="1800">
                <a:effectLst/>
                <a:latin typeface="Aptos" panose="020B0004020202020204" pitchFamily="34" charset="0"/>
                <a:ea typeface="MS Mincho" panose="02020609040205080304" pitchFamily="49" charset="-128"/>
                <a:cs typeface="Arial" panose="020B0604020202020204" pitchFamily="34" charset="0"/>
              </a:rPr>
              <a:t>Linking those too together shows that people are more likely to feel stronger and fitter and more confident, just by staying active for example when people achieve a fitness goal it can increase their confidence and reduce stress but also gives them the motivation to carry on and achieve better and higher fitness goals. This creates a cycle of positive outlook by being active encourages more activity regularly such as a daily walk which puts a positive impact on the brin and body. </a:t>
            </a:r>
          </a:p>
        </p:txBody>
      </p:sp>
      <p:sp>
        <p:nvSpPr>
          <p:cNvPr id="3" name="Date Placeholder 2">
            <a:extLst>
              <a:ext uri="{FF2B5EF4-FFF2-40B4-BE49-F238E27FC236}">
                <a16:creationId xmlns:a16="http://schemas.microsoft.com/office/drawing/2014/main" id="{D9058089-39D3-637C-59C1-184DA9F9364C}"/>
              </a:ext>
            </a:extLst>
          </p:cNvPr>
          <p:cNvSpPr>
            <a:spLocks noGrp="1"/>
          </p:cNvSpPr>
          <p:nvPr>
            <p:ph type="dt" sz="half" idx="10"/>
          </p:nvPr>
        </p:nvSpPr>
        <p:spPr/>
        <p:txBody>
          <a:bodyPr/>
          <a:lstStyle/>
          <a:p>
            <a:fld id="{E38C8661-E78A-6846-B747-A7F4E9202A8F}" type="datetime1">
              <a:rPr lang="en-US" smtClean="0"/>
              <a:t>5/15/26</a:t>
            </a:fld>
            <a:endParaRPr lang="en-US"/>
          </a:p>
        </p:txBody>
      </p:sp>
      <p:sp>
        <p:nvSpPr>
          <p:cNvPr id="4" name="Footer Placeholder 3">
            <a:extLst>
              <a:ext uri="{FF2B5EF4-FFF2-40B4-BE49-F238E27FC236}">
                <a16:creationId xmlns:a16="http://schemas.microsoft.com/office/drawing/2014/main" id="{EAE469FF-8510-1290-3A59-76F4FE1A4184}"/>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35CDE22E-26A5-2788-06E0-D620FE650AB1}"/>
              </a:ext>
            </a:extLst>
          </p:cNvPr>
          <p:cNvSpPr>
            <a:spLocks noGrp="1"/>
          </p:cNvSpPr>
          <p:nvPr>
            <p:ph type="sldNum" sz="quarter" idx="12"/>
          </p:nvPr>
        </p:nvSpPr>
        <p:spPr/>
        <p:txBody>
          <a:bodyPr/>
          <a:lstStyle/>
          <a:p>
            <a:fld id="{5E4DE196-8A13-4FF7-A07E-102851959EAB}" type="slidenum">
              <a:rPr lang="en-US" smtClean="0"/>
              <a:t>4</a:t>
            </a:fld>
            <a:endParaRPr lang="en-US"/>
          </a:p>
        </p:txBody>
      </p:sp>
      <p:sp>
        <p:nvSpPr>
          <p:cNvPr id="7" name="TextBox 6">
            <a:extLst>
              <a:ext uri="{FF2B5EF4-FFF2-40B4-BE49-F238E27FC236}">
                <a16:creationId xmlns:a16="http://schemas.microsoft.com/office/drawing/2014/main" id="{602C3366-DB91-CE86-415D-F4BB08459F86}"/>
              </a:ext>
            </a:extLst>
          </p:cNvPr>
          <p:cNvSpPr txBox="1"/>
          <p:nvPr/>
        </p:nvSpPr>
        <p:spPr>
          <a:xfrm>
            <a:off x="120397" y="2789963"/>
            <a:ext cx="11951206" cy="4458144"/>
          </a:xfrm>
          <a:prstGeom prst="rect">
            <a:avLst/>
          </a:prstGeom>
          <a:noFill/>
        </p:spPr>
        <p:txBody>
          <a:bodyPr wrap="square">
            <a:spAutoFit/>
          </a:bodyPr>
          <a:lstStyle/>
          <a:p>
            <a:pPr>
              <a:lnSpc>
                <a:spcPct val="116000"/>
              </a:lnSpc>
              <a:spcAft>
                <a:spcPts val="800"/>
              </a:spcAft>
              <a:buNone/>
            </a:pPr>
            <a:r>
              <a:rPr lang="en-GB" sz="1800">
                <a:effectLst/>
                <a:latin typeface="Aptos" panose="020B0004020202020204" pitchFamily="34" charset="0"/>
                <a:ea typeface="MS Mincho" panose="02020609040205080304" pitchFamily="49" charset="-128"/>
                <a:cs typeface="Arial" panose="020B0604020202020204" pitchFamily="34" charset="0"/>
              </a:rPr>
              <a:t>For children aged 5 to 18 should be doing 60 minutes of moderate or vigorous activity per day like aerobic exercise to keep the body moving which helps with joint movement and blood circulation such as a walk. 5 to 18 with disability should be exercising  for 20 minutes per day and to spread it out thought the day.  No matter age, ability etc it's important that exercise is maintained in daily tasks each day such as going for walks, cleaning, gardening. It keeps the mind feeling relaxed and calm. </a:t>
            </a:r>
          </a:p>
          <a:p>
            <a:pPr>
              <a:lnSpc>
                <a:spcPct val="116000"/>
              </a:lnSpc>
              <a:spcAft>
                <a:spcPts val="800"/>
              </a:spcAft>
              <a:buNone/>
            </a:pPr>
            <a:r>
              <a:rPr lang="en-GB" sz="1800">
                <a:effectLst/>
                <a:latin typeface="Aptos" panose="020B0004020202020204" pitchFamily="34" charset="0"/>
                <a:ea typeface="MS Mincho" panose="02020609040205080304" pitchFamily="49" charset="-128"/>
                <a:cs typeface="Arial" panose="020B0604020202020204" pitchFamily="34" charset="0"/>
              </a:rPr>
              <a:t> Physical activity is one of the best ways to improve your mental and physical health, it can reduce the risk of diseases, it strengthens the body and benefits emotional wellbeing, the benefits go beyond what other strategies and do, the benefit by moving the body is far greater than sitting down all day .’</a:t>
            </a:r>
            <a:r>
              <a:rPr lang="en-GB" sz="1600">
                <a:effectLst/>
                <a:latin typeface="Aptos" panose="020B0004020202020204" pitchFamily="34" charset="0"/>
                <a:ea typeface="MS Mincho" panose="02020609040205080304" pitchFamily="49" charset="-128"/>
                <a:cs typeface="Arial" panose="020B0604020202020204" pitchFamily="34" charset="0"/>
              </a:rPr>
              <a:t> </a:t>
            </a:r>
            <a:r>
              <a:rPr lang="en-GB" sz="1600">
                <a:effectLst/>
                <a:latin typeface="Aptos" panose="020B0004020202020204" pitchFamily="34" charset="0"/>
                <a:ea typeface="Aptos" panose="020B0004020202020204" pitchFamily="34" charset="0"/>
                <a:cs typeface="Aptos" panose="020B0004020202020204" pitchFamily="34" charset="0"/>
              </a:rPr>
              <a:t>Exercise can include things like walking, running, cycling or team sports. You might do it to improve a skill, build your strength, or as part of a social activity’( mind, 2023)  Improving</a:t>
            </a:r>
            <a:r>
              <a:rPr lang="en-GB" sz="1800">
                <a:effectLst/>
                <a:latin typeface="Aptos" panose="020B0004020202020204" pitchFamily="34" charset="0"/>
                <a:ea typeface="MS Mincho" panose="02020609040205080304" pitchFamily="49" charset="-128"/>
                <a:cs typeface="Arial" panose="020B0604020202020204" pitchFamily="34" charset="0"/>
              </a:rPr>
              <a:t> sleep, mood enhancement, stress levels, weight management, feeling confident just by doing regular physical activity. Mental well-being is just as important and physical activity, it's important that the mind and body link together to ensure good health is maintained. </a:t>
            </a:r>
          </a:p>
          <a:p>
            <a:pPr>
              <a:lnSpc>
                <a:spcPct val="116000"/>
              </a:lnSpc>
              <a:spcAft>
                <a:spcPts val="800"/>
              </a:spcAft>
              <a:buNone/>
            </a:pPr>
            <a:r>
              <a:rPr lang="en-GB" sz="1800">
                <a:effectLst/>
                <a:latin typeface="Aptos" panose="020B0004020202020204" pitchFamily="34" charset="0"/>
                <a:ea typeface="MS Mincho" panose="02020609040205080304" pitchFamily="49" charset="-128"/>
                <a:cs typeface="Arial" panose="020B0604020202020204" pitchFamily="34" charset="0"/>
              </a:rPr>
              <a:t> </a:t>
            </a:r>
          </a:p>
        </p:txBody>
      </p:sp>
    </p:spTree>
    <p:extLst>
      <p:ext uri="{BB962C8B-B14F-4D97-AF65-F5344CB8AC3E}">
        <p14:creationId xmlns:p14="http://schemas.microsoft.com/office/powerpoint/2010/main" val="40644425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7C6A27-E061-FB50-0A08-9C6D26256F42}"/>
              </a:ext>
            </a:extLst>
          </p:cNvPr>
          <p:cNvSpPr>
            <a:spLocks noGrp="1"/>
          </p:cNvSpPr>
          <p:nvPr>
            <p:ph type="title"/>
          </p:nvPr>
        </p:nvSpPr>
        <p:spPr/>
        <p:txBody>
          <a:bodyPr/>
          <a:lstStyle/>
          <a:p>
            <a:r>
              <a:rPr lang="en-GB"/>
              <a:t>References </a:t>
            </a:r>
            <a:br>
              <a:rPr lang="en-GB"/>
            </a:br>
            <a:endParaRPr lang="en-US"/>
          </a:p>
        </p:txBody>
      </p:sp>
      <p:sp>
        <p:nvSpPr>
          <p:cNvPr id="3" name="Date Placeholder 2">
            <a:extLst>
              <a:ext uri="{FF2B5EF4-FFF2-40B4-BE49-F238E27FC236}">
                <a16:creationId xmlns:a16="http://schemas.microsoft.com/office/drawing/2014/main" id="{D5405AB5-03FF-C903-E6A7-4DDBBF2FAB6E}"/>
              </a:ext>
            </a:extLst>
          </p:cNvPr>
          <p:cNvSpPr>
            <a:spLocks noGrp="1"/>
          </p:cNvSpPr>
          <p:nvPr>
            <p:ph type="dt" sz="half" idx="10"/>
          </p:nvPr>
        </p:nvSpPr>
        <p:spPr/>
        <p:txBody>
          <a:bodyPr/>
          <a:lstStyle/>
          <a:p>
            <a:fld id="{9BD5A2C1-F3F4-AA48-B71F-0AA9FD9BB286}" type="datetime1">
              <a:rPr lang="en-US" smtClean="0"/>
              <a:t>5/15/26</a:t>
            </a:fld>
            <a:endParaRPr lang="en-US"/>
          </a:p>
        </p:txBody>
      </p:sp>
      <p:sp>
        <p:nvSpPr>
          <p:cNvPr id="4" name="Footer Placeholder 3">
            <a:extLst>
              <a:ext uri="{FF2B5EF4-FFF2-40B4-BE49-F238E27FC236}">
                <a16:creationId xmlns:a16="http://schemas.microsoft.com/office/drawing/2014/main" id="{069C40AC-8989-121F-956A-578BC72AD41E}"/>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85C1C244-5663-5FE2-9647-E38A9ED801CF}"/>
              </a:ext>
            </a:extLst>
          </p:cNvPr>
          <p:cNvSpPr>
            <a:spLocks noGrp="1"/>
          </p:cNvSpPr>
          <p:nvPr>
            <p:ph type="sldNum" sz="quarter" idx="12"/>
          </p:nvPr>
        </p:nvSpPr>
        <p:spPr/>
        <p:txBody>
          <a:bodyPr/>
          <a:lstStyle/>
          <a:p>
            <a:fld id="{5E4DE196-8A13-4FF7-A07E-102851959EAB}" type="slidenum">
              <a:rPr lang="en-US" smtClean="0"/>
              <a:t>5</a:t>
            </a:fld>
            <a:endParaRPr lang="en-US"/>
          </a:p>
        </p:txBody>
      </p:sp>
      <p:sp>
        <p:nvSpPr>
          <p:cNvPr id="7" name="TextBox 6">
            <a:extLst>
              <a:ext uri="{FF2B5EF4-FFF2-40B4-BE49-F238E27FC236}">
                <a16:creationId xmlns:a16="http://schemas.microsoft.com/office/drawing/2014/main" id="{0BEAC3AD-FD3C-D25A-2D2E-C32D3F5D7814}"/>
              </a:ext>
            </a:extLst>
          </p:cNvPr>
          <p:cNvSpPr txBox="1"/>
          <p:nvPr/>
        </p:nvSpPr>
        <p:spPr>
          <a:xfrm>
            <a:off x="305802" y="1854172"/>
            <a:ext cx="6826518" cy="1361206"/>
          </a:xfrm>
          <a:prstGeom prst="rect">
            <a:avLst/>
          </a:prstGeom>
          <a:noFill/>
        </p:spPr>
        <p:txBody>
          <a:bodyPr wrap="square">
            <a:spAutoFit/>
          </a:bodyPr>
          <a:lstStyle/>
          <a:p>
            <a:pPr>
              <a:lnSpc>
                <a:spcPct val="116000"/>
              </a:lnSpc>
              <a:spcAft>
                <a:spcPts val="800"/>
              </a:spcAft>
              <a:buNone/>
            </a:pPr>
            <a:r>
              <a:rPr lang="en-GB" sz="1800">
                <a:effectLst/>
                <a:latin typeface="Aptos" panose="020B0004020202020204" pitchFamily="34" charset="0"/>
                <a:ea typeface="Aptos" panose="020B0004020202020204" pitchFamily="34" charset="0"/>
                <a:cs typeface="Aptos" panose="020B0004020202020204" pitchFamily="34" charset="0"/>
              </a:rPr>
              <a:t>Malcolm, E., </a:t>
            </a:r>
            <a:r>
              <a:rPr lang="en-GB" sz="1800" err="1">
                <a:effectLst/>
                <a:latin typeface="Aptos" panose="020B0004020202020204" pitchFamily="34" charset="0"/>
                <a:ea typeface="Aptos" panose="020B0004020202020204" pitchFamily="34" charset="0"/>
                <a:cs typeface="Aptos" panose="020B0004020202020204" pitchFamily="34" charset="0"/>
              </a:rPr>
              <a:t>Evans-Lacko</a:t>
            </a:r>
            <a:r>
              <a:rPr lang="en-GB" sz="1800">
                <a:effectLst/>
                <a:latin typeface="Aptos" panose="020B0004020202020204" pitchFamily="34" charset="0"/>
                <a:ea typeface="Aptos" panose="020B0004020202020204" pitchFamily="34" charset="0"/>
                <a:cs typeface="Aptos" panose="020B0004020202020204" pitchFamily="34" charset="0"/>
              </a:rPr>
              <a:t>, S.,  Little,K.,  Henderson C.,&amp; </a:t>
            </a:r>
            <a:r>
              <a:rPr lang="en-GB" sz="1800" err="1">
                <a:effectLst/>
                <a:latin typeface="Aptos" panose="020B0004020202020204" pitchFamily="34" charset="0"/>
                <a:ea typeface="Aptos" panose="020B0004020202020204" pitchFamily="34" charset="0"/>
                <a:cs typeface="Aptos" panose="020B0004020202020204" pitchFamily="34" charset="0"/>
              </a:rPr>
              <a:t>Thornicroft</a:t>
            </a:r>
            <a:r>
              <a:rPr lang="en-GB" sz="1800">
                <a:effectLst/>
                <a:latin typeface="Aptos" panose="020B0004020202020204" pitchFamily="34" charset="0"/>
                <a:ea typeface="Aptos" panose="020B0004020202020204" pitchFamily="34" charset="0"/>
                <a:cs typeface="Aptos" panose="020B0004020202020204" pitchFamily="34" charset="0"/>
              </a:rPr>
              <a:t> G. (2013) ‘The impact of exercise projects to promote mental wellbeing’. Resources, ‘ Journal of mental heath’. ‘</a:t>
            </a:r>
            <a:r>
              <a:rPr lang="en-GB" sz="1800" err="1">
                <a:effectLst/>
                <a:latin typeface="Aptos" panose="020B0004020202020204" pitchFamily="34" charset="0"/>
                <a:ea typeface="Aptos" panose="020B0004020202020204" pitchFamily="34" charset="0"/>
                <a:cs typeface="Aptos" panose="020B0004020202020204" pitchFamily="34" charset="0"/>
              </a:rPr>
              <a:t>Routledge</a:t>
            </a:r>
            <a:r>
              <a:rPr lang="en-GB" sz="1800">
                <a:effectLst/>
                <a:latin typeface="Aptos" panose="020B0004020202020204" pitchFamily="34" charset="0"/>
                <a:ea typeface="Aptos" panose="020B0004020202020204" pitchFamily="34" charset="0"/>
                <a:cs typeface="Aptos" panose="020B0004020202020204" pitchFamily="34" charset="0"/>
              </a:rPr>
              <a:t>’. ‘DOI: 10.3109/09638237.2013.841874’. </a:t>
            </a:r>
            <a:endParaRPr lang="en-GB" sz="1800">
              <a:effectLst/>
              <a:latin typeface="Aptos" panose="020B0004020202020204" pitchFamily="34" charset="0"/>
              <a:ea typeface="MS Mincho" panose="02020609040205080304" pitchFamily="49" charset="-128"/>
              <a:cs typeface="Arial" panose="020B0604020202020204" pitchFamily="34" charset="0"/>
            </a:endParaRPr>
          </a:p>
        </p:txBody>
      </p:sp>
      <p:sp>
        <p:nvSpPr>
          <p:cNvPr id="9" name="TextBox 8">
            <a:extLst>
              <a:ext uri="{FF2B5EF4-FFF2-40B4-BE49-F238E27FC236}">
                <a16:creationId xmlns:a16="http://schemas.microsoft.com/office/drawing/2014/main" id="{7120C787-5E29-A9E6-1E7B-92E8DDBAC0C9}"/>
              </a:ext>
            </a:extLst>
          </p:cNvPr>
          <p:cNvSpPr txBox="1"/>
          <p:nvPr/>
        </p:nvSpPr>
        <p:spPr>
          <a:xfrm>
            <a:off x="-26202" y="3642623"/>
            <a:ext cx="6099342" cy="646331"/>
          </a:xfrm>
          <a:prstGeom prst="rect">
            <a:avLst/>
          </a:prstGeom>
          <a:noFill/>
        </p:spPr>
        <p:txBody>
          <a:bodyPr wrap="square">
            <a:spAutoFit/>
          </a:bodyPr>
          <a:lstStyle/>
          <a:p>
            <a:pPr>
              <a:buNone/>
            </a:pPr>
            <a:r>
              <a:rPr lang="en-GB" i="1"/>
              <a:t>BBC Bitesize</a:t>
            </a:r>
            <a:r>
              <a:rPr lang="en-GB"/>
              <a:t> (n.d.) </a:t>
            </a:r>
            <a:r>
              <a:rPr lang="en-GB" i="1"/>
              <a:t>How often should I exercise to stay healthy?</a:t>
            </a:r>
            <a:r>
              <a:rPr lang="en-GB"/>
              <a:t> Available at: </a:t>
            </a:r>
            <a:r>
              <a:rPr lang="en-GB">
                <a:hlinkClick r:id="rId2"/>
              </a:rPr>
              <a:t>[]</a:t>
            </a:r>
            <a:r>
              <a:rPr lang="en-GB"/>
              <a:t> (Accessed: 14 May 2026). </a:t>
            </a:r>
          </a:p>
        </p:txBody>
      </p:sp>
    </p:spTree>
    <p:extLst>
      <p:ext uri="{BB962C8B-B14F-4D97-AF65-F5344CB8AC3E}">
        <p14:creationId xmlns:p14="http://schemas.microsoft.com/office/powerpoint/2010/main" val="2902526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E1672A-32FD-894E-AC18-5FC44A9952E6}"/>
              </a:ext>
            </a:extLst>
          </p:cNvPr>
          <p:cNvSpPr>
            <a:spLocks noGrp="1"/>
          </p:cNvSpPr>
          <p:nvPr>
            <p:ph type="title"/>
          </p:nvPr>
        </p:nvSpPr>
        <p:spPr/>
        <p:txBody>
          <a:bodyPr/>
          <a:lstStyle/>
          <a:p>
            <a:r>
              <a:rPr lang="en-GB" dirty="0"/>
              <a:t>Discus the impact of early specialisation in sport </a:t>
            </a:r>
            <a:endParaRPr lang="en-US" dirty="0"/>
          </a:p>
        </p:txBody>
      </p:sp>
      <p:sp>
        <p:nvSpPr>
          <p:cNvPr id="3" name="Date Placeholder 2">
            <a:extLst>
              <a:ext uri="{FF2B5EF4-FFF2-40B4-BE49-F238E27FC236}">
                <a16:creationId xmlns:a16="http://schemas.microsoft.com/office/drawing/2014/main" id="{11A47BD7-7699-D264-CAD2-40F39FF823DD}"/>
              </a:ext>
            </a:extLst>
          </p:cNvPr>
          <p:cNvSpPr>
            <a:spLocks noGrp="1"/>
          </p:cNvSpPr>
          <p:nvPr>
            <p:ph type="dt" sz="half" idx="10"/>
          </p:nvPr>
        </p:nvSpPr>
        <p:spPr/>
        <p:txBody>
          <a:bodyPr/>
          <a:lstStyle/>
          <a:p>
            <a:fld id="{17DE69C5-F760-C54B-9B8B-E30662AC4E46}" type="datetime1">
              <a:rPr lang="en-US" smtClean="0"/>
              <a:t>5/15/26</a:t>
            </a:fld>
            <a:endParaRPr lang="en-US"/>
          </a:p>
        </p:txBody>
      </p:sp>
      <p:sp>
        <p:nvSpPr>
          <p:cNvPr id="4" name="Footer Placeholder 3">
            <a:extLst>
              <a:ext uri="{FF2B5EF4-FFF2-40B4-BE49-F238E27FC236}">
                <a16:creationId xmlns:a16="http://schemas.microsoft.com/office/drawing/2014/main" id="{2B1F63FE-D1AC-9265-1CAE-26A1CEE971FD}"/>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82CE4B45-FD49-1ED9-36B5-D19F11C5ABA9}"/>
              </a:ext>
            </a:extLst>
          </p:cNvPr>
          <p:cNvSpPr>
            <a:spLocks noGrp="1"/>
          </p:cNvSpPr>
          <p:nvPr>
            <p:ph type="sldNum" sz="quarter" idx="12"/>
          </p:nvPr>
        </p:nvSpPr>
        <p:spPr/>
        <p:txBody>
          <a:bodyPr/>
          <a:lstStyle/>
          <a:p>
            <a:fld id="{5E4DE196-8A13-4FF7-A07E-102851959EAB}" type="slidenum">
              <a:rPr lang="en-US" smtClean="0"/>
              <a:t>6</a:t>
            </a:fld>
            <a:endParaRPr lang="en-US"/>
          </a:p>
        </p:txBody>
      </p:sp>
      <p:sp>
        <p:nvSpPr>
          <p:cNvPr id="7" name="TextBox 6">
            <a:extLst>
              <a:ext uri="{FF2B5EF4-FFF2-40B4-BE49-F238E27FC236}">
                <a16:creationId xmlns:a16="http://schemas.microsoft.com/office/drawing/2014/main" id="{3A66E293-F980-59A3-BD41-BD1BB56DB485}"/>
              </a:ext>
            </a:extLst>
          </p:cNvPr>
          <p:cNvSpPr txBox="1"/>
          <p:nvPr/>
        </p:nvSpPr>
        <p:spPr>
          <a:xfrm>
            <a:off x="646178" y="2251957"/>
            <a:ext cx="10667998" cy="4104393"/>
          </a:xfrm>
          <a:prstGeom prst="rect">
            <a:avLst/>
          </a:prstGeom>
          <a:noFill/>
        </p:spPr>
        <p:txBody>
          <a:bodyPr wrap="square">
            <a:spAutoFit/>
          </a:bodyPr>
          <a:lstStyle/>
          <a:p>
            <a:pPr>
              <a:lnSpc>
                <a:spcPct val="115000"/>
              </a:lnSpc>
              <a:spcAft>
                <a:spcPts val="800"/>
              </a:spcAft>
              <a:buNone/>
            </a:pP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Early specialisation in sport accuses when young athletes focus on one sport from an early age and train intensely throughout the year many coaches and parents believe that specialising early increases the chance of becoming an elite athlete specialisation can have a positive and negative effect on young athletes showing that it can improve specific skills but I can also increase the risk of injury burnout and reduce motivation and enjoyment of sport.</a:t>
            </a:r>
          </a:p>
          <a:p>
            <a:pPr>
              <a:lnSpc>
                <a:spcPct val="115000"/>
              </a:lnSpc>
              <a:spcAft>
                <a:spcPts val="800"/>
              </a:spcAft>
              <a:buNone/>
            </a:pP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 </a:t>
            </a:r>
          </a:p>
          <a:p>
            <a:pPr>
              <a:lnSpc>
                <a:spcPct val="115000"/>
              </a:lnSpc>
              <a:spcAft>
                <a:spcPts val="800"/>
              </a:spcAft>
              <a:buNone/>
            </a:pP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Positive impact on specialisation is developing skills at a young age athlete to practice one sport repeatedly often improve their technical abilities faster than athletes to play several sport for example sports such as gymnastics swimming and figure skating early specialisation is common because athletes often peak young age. And within those sports it’s based on individual sports which makes the athlete more focused on themselves rather than a team sport. It’s been shown that deliberate practice and focus training can help athletes gain experience earlier and compete at elite levels at a younger age.</a:t>
            </a:r>
          </a:p>
        </p:txBody>
      </p:sp>
    </p:spTree>
    <p:extLst>
      <p:ext uri="{BB962C8B-B14F-4D97-AF65-F5344CB8AC3E}">
        <p14:creationId xmlns:p14="http://schemas.microsoft.com/office/powerpoint/2010/main" val="23249180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01DC9DDB-8D82-3212-2DEE-6C8F285D3E37}"/>
              </a:ext>
            </a:extLst>
          </p:cNvPr>
          <p:cNvSpPr>
            <a:spLocks noGrp="1"/>
          </p:cNvSpPr>
          <p:nvPr>
            <p:ph type="dt" sz="half" idx="10"/>
          </p:nvPr>
        </p:nvSpPr>
        <p:spPr/>
        <p:txBody>
          <a:bodyPr/>
          <a:lstStyle/>
          <a:p>
            <a:fld id="{FF01963E-5029-B94B-9955-AE18F3F11208}" type="datetime1">
              <a:rPr lang="en-US" smtClean="0"/>
              <a:t>5/15/26</a:t>
            </a:fld>
            <a:endParaRPr lang="en-US"/>
          </a:p>
        </p:txBody>
      </p:sp>
      <p:sp>
        <p:nvSpPr>
          <p:cNvPr id="4" name="Footer Placeholder 3">
            <a:extLst>
              <a:ext uri="{FF2B5EF4-FFF2-40B4-BE49-F238E27FC236}">
                <a16:creationId xmlns:a16="http://schemas.microsoft.com/office/drawing/2014/main" id="{2B6A7F49-1C86-437F-343D-E0650A62C803}"/>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D1CB8663-A1C4-C892-17B2-40712D88B5A7}"/>
              </a:ext>
            </a:extLst>
          </p:cNvPr>
          <p:cNvSpPr>
            <a:spLocks noGrp="1"/>
          </p:cNvSpPr>
          <p:nvPr>
            <p:ph type="sldNum" sz="quarter" idx="12"/>
          </p:nvPr>
        </p:nvSpPr>
        <p:spPr/>
        <p:txBody>
          <a:bodyPr/>
          <a:lstStyle/>
          <a:p>
            <a:fld id="{5E4DE196-8A13-4FF7-A07E-102851959EAB}" type="slidenum">
              <a:rPr lang="en-US" smtClean="0"/>
              <a:t>7</a:t>
            </a:fld>
            <a:endParaRPr lang="en-US"/>
          </a:p>
        </p:txBody>
      </p:sp>
      <p:sp>
        <p:nvSpPr>
          <p:cNvPr id="7" name="TextBox 6">
            <a:extLst>
              <a:ext uri="{FF2B5EF4-FFF2-40B4-BE49-F238E27FC236}">
                <a16:creationId xmlns:a16="http://schemas.microsoft.com/office/drawing/2014/main" id="{8EA8E0D6-81FF-383D-825E-090894FE9CF8}"/>
              </a:ext>
            </a:extLst>
          </p:cNvPr>
          <p:cNvSpPr txBox="1"/>
          <p:nvPr/>
        </p:nvSpPr>
        <p:spPr>
          <a:xfrm>
            <a:off x="466660" y="136525"/>
            <a:ext cx="10847516" cy="6594113"/>
          </a:xfrm>
          <a:prstGeom prst="rect">
            <a:avLst/>
          </a:prstGeom>
          <a:noFill/>
        </p:spPr>
        <p:txBody>
          <a:bodyPr wrap="square">
            <a:spAutoFit/>
          </a:bodyPr>
          <a:lstStyle/>
          <a:p>
            <a:pPr>
              <a:lnSpc>
                <a:spcPct val="115000"/>
              </a:lnSpc>
              <a:spcAft>
                <a:spcPts val="800"/>
              </a:spcAft>
              <a:buNone/>
            </a:pP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despite these advantages many studies argued that the negative fact of early specialisation outweigh the benefits there’s an issue with increase of injury also repeating the same movement and training intensity without enough rest places stress on muscle muscles, joints and bones and the mind younger athletes are more likely to suffer from injury such as stress fractures and tendon problems. This can also affect them long term  because it can and their career at a younger age. </a:t>
            </a:r>
          </a:p>
          <a:p>
            <a:pPr>
              <a:lnSpc>
                <a:spcPct val="115000"/>
              </a:lnSpc>
              <a:spcAft>
                <a:spcPts val="800"/>
              </a:spcAft>
              <a:buNone/>
            </a:pP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 </a:t>
            </a:r>
          </a:p>
          <a:p>
            <a:pPr>
              <a:lnSpc>
                <a:spcPct val="115000"/>
              </a:lnSpc>
              <a:spcAft>
                <a:spcPts val="800"/>
              </a:spcAft>
              <a:buNone/>
            </a:pP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Athletes may experience severe pressure from parents coaches and competitors in that sport training in one sport Ollie run can be mentally exhausting and reduced motivation and enjoyment which can lead to the athlete dropping out of that sport and it only age. </a:t>
            </a:r>
          </a:p>
          <a:p>
            <a:pPr>
              <a:lnSpc>
                <a:spcPct val="115000"/>
              </a:lnSpc>
              <a:spcAft>
                <a:spcPts val="800"/>
              </a:spcAft>
              <a:buNone/>
            </a:pP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 </a:t>
            </a:r>
          </a:p>
          <a:p>
            <a:pPr>
              <a:lnSpc>
                <a:spcPct val="115000"/>
              </a:lnSpc>
              <a:spcAft>
                <a:spcPts val="800"/>
              </a:spcAft>
              <a:buNone/>
            </a:pP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Playing multiple sports helps children develop a wider range of physical and social skills such as teamwork including balance and decision-making it has been shown that many elite athletes actually play multiple sports during childhood rather than specialising early multiple sport participation may reduce risk of injury and improving long-term performance because it becomes more adaptable and physically balanced.</a:t>
            </a:r>
          </a:p>
          <a:p>
            <a:pPr>
              <a:lnSpc>
                <a:spcPct val="115000"/>
              </a:lnSpc>
              <a:spcAft>
                <a:spcPts val="800"/>
              </a:spcAft>
              <a:buNone/>
            </a:pP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 </a:t>
            </a:r>
          </a:p>
          <a:p>
            <a:pPr>
              <a:buNone/>
            </a:pPr>
            <a:r>
              <a:rPr lang="en-GB" sz="1800" dirty="0">
                <a:effectLst/>
                <a:latin typeface="Aptos" panose="020B0004020202020204" pitchFamily="34" charset="0"/>
                <a:ea typeface="Times New Roman" panose="02020603050405020304" pitchFamily="18" charset="0"/>
                <a:cs typeface="Times New Roman" panose="02020603050405020304" pitchFamily="18" charset="0"/>
              </a:rPr>
              <a:t>The psychological burnout in early specialisation constant training,  pressure to succeed, entirely competitive environments can negatively affect a young athlete mental health children who focus on one sport may begin to lose motivation because sport becomes more like Work than a enjoyable physical activity. It comes with a lot of stress, anxiety, and reducing confidence which indicates a lot of athletes quitting sports </a:t>
            </a:r>
            <a:endParaRPr lang="en-US" dirty="0"/>
          </a:p>
        </p:txBody>
      </p:sp>
    </p:spTree>
    <p:extLst>
      <p:ext uri="{BB962C8B-B14F-4D97-AF65-F5344CB8AC3E}">
        <p14:creationId xmlns:p14="http://schemas.microsoft.com/office/powerpoint/2010/main" val="35566915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017F6B97-DA12-FA11-18EA-A722E3F49F77}"/>
              </a:ext>
            </a:extLst>
          </p:cNvPr>
          <p:cNvSpPr>
            <a:spLocks noGrp="1"/>
          </p:cNvSpPr>
          <p:nvPr>
            <p:ph type="dt" sz="half" idx="10"/>
          </p:nvPr>
        </p:nvSpPr>
        <p:spPr/>
        <p:txBody>
          <a:bodyPr/>
          <a:lstStyle/>
          <a:p>
            <a:fld id="{2635C8B5-1C0D-B14A-A125-C6F460DAA026}" type="datetime1">
              <a:rPr lang="en-US" smtClean="0"/>
              <a:t>5/15/26</a:t>
            </a:fld>
            <a:endParaRPr lang="en-US"/>
          </a:p>
        </p:txBody>
      </p:sp>
      <p:sp>
        <p:nvSpPr>
          <p:cNvPr id="4" name="Footer Placeholder 3">
            <a:extLst>
              <a:ext uri="{FF2B5EF4-FFF2-40B4-BE49-F238E27FC236}">
                <a16:creationId xmlns:a16="http://schemas.microsoft.com/office/drawing/2014/main" id="{9CD2767B-83A8-77CC-67E9-E4B2D1725DE5}"/>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34227B07-BE61-B45B-1020-3108CB5E9F83}"/>
              </a:ext>
            </a:extLst>
          </p:cNvPr>
          <p:cNvSpPr>
            <a:spLocks noGrp="1"/>
          </p:cNvSpPr>
          <p:nvPr>
            <p:ph type="sldNum" sz="quarter" idx="12"/>
          </p:nvPr>
        </p:nvSpPr>
        <p:spPr/>
        <p:txBody>
          <a:bodyPr/>
          <a:lstStyle/>
          <a:p>
            <a:fld id="{5E4DE196-8A13-4FF7-A07E-102851959EAB}" type="slidenum">
              <a:rPr lang="en-US" smtClean="0"/>
              <a:t>8</a:t>
            </a:fld>
            <a:endParaRPr lang="en-US"/>
          </a:p>
        </p:txBody>
      </p:sp>
      <p:sp>
        <p:nvSpPr>
          <p:cNvPr id="7" name="TextBox 6">
            <a:extLst>
              <a:ext uri="{FF2B5EF4-FFF2-40B4-BE49-F238E27FC236}">
                <a16:creationId xmlns:a16="http://schemas.microsoft.com/office/drawing/2014/main" id="{0D4220C2-0789-8A22-325D-793EEF01F191}"/>
              </a:ext>
            </a:extLst>
          </p:cNvPr>
          <p:cNvSpPr txBox="1"/>
          <p:nvPr/>
        </p:nvSpPr>
        <p:spPr>
          <a:xfrm>
            <a:off x="1329477" y="836463"/>
            <a:ext cx="8897366" cy="5185074"/>
          </a:xfrm>
          <a:prstGeom prst="rect">
            <a:avLst/>
          </a:prstGeom>
          <a:noFill/>
        </p:spPr>
        <p:txBody>
          <a:bodyPr wrap="square">
            <a:spAutoFit/>
          </a:bodyPr>
          <a:lstStyle/>
          <a:p>
            <a:pPr>
              <a:lnSpc>
                <a:spcPct val="115000"/>
              </a:lnSpc>
              <a:spcAft>
                <a:spcPts val="800"/>
              </a:spcAft>
              <a:buNone/>
            </a:pP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altogether because of the pressure. It shows that focusing too heavily on heavily performance at a young age can damage both well-being long-term participation in physical activity. </a:t>
            </a:r>
          </a:p>
          <a:p>
            <a:pPr>
              <a:lnSpc>
                <a:spcPct val="115000"/>
              </a:lnSpc>
              <a:spcAft>
                <a:spcPts val="800"/>
              </a:spcAft>
              <a:buNone/>
            </a:pP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 </a:t>
            </a:r>
          </a:p>
          <a:p>
            <a:pPr>
              <a:lnSpc>
                <a:spcPct val="115000"/>
              </a:lnSpc>
              <a:spcAft>
                <a:spcPts val="800"/>
              </a:spcAft>
              <a:buNone/>
            </a:pPr>
            <a:r>
              <a:rPr lang="en-GB" sz="2000" b="1" kern="0" dirty="0">
                <a:effectLst/>
                <a:latin typeface="Times New Roman" panose="02020603050405020304" pitchFamily="18" charset="0"/>
                <a:ea typeface="Times New Roman" panose="02020603050405020304" pitchFamily="18" charset="0"/>
                <a:cs typeface="Times New Roman" panose="02020603050405020304" pitchFamily="18" charset="0"/>
              </a:rPr>
              <a:t>References</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lnSpc>
                <a:spcPct val="115000"/>
              </a:lnSpc>
              <a:spcAft>
                <a:spcPts val="800"/>
              </a:spcAft>
              <a:buSzPts val="1000"/>
              <a:buFont typeface="Symbol" pitchFamily="2" charset="2"/>
              <a:buChar char=""/>
              <a:tabLst>
                <a:tab pos="457200" algn="l"/>
              </a:tabLst>
            </a:pPr>
            <a:r>
              <a:rPr lang="en-GB" sz="1800" kern="0" dirty="0" err="1">
                <a:effectLst/>
                <a:latin typeface="Times New Roman" panose="02020603050405020304" pitchFamily="18" charset="0"/>
                <a:ea typeface="Times New Roman" panose="02020603050405020304" pitchFamily="18" charset="0"/>
                <a:cs typeface="Times New Roman" panose="02020603050405020304" pitchFamily="18" charset="0"/>
              </a:rPr>
              <a:t>Mosher</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A., Fraser-Thomas, J. and Baker, J. (2020) </a:t>
            </a:r>
            <a:r>
              <a:rPr lang="en-GB" sz="1800" i="1" kern="0" dirty="0">
                <a:effectLst/>
                <a:latin typeface="Times New Roman" panose="02020603050405020304" pitchFamily="18" charset="0"/>
                <a:ea typeface="Times New Roman" panose="02020603050405020304" pitchFamily="18" charset="0"/>
                <a:cs typeface="Times New Roman" panose="02020603050405020304" pitchFamily="18" charset="0"/>
              </a:rPr>
              <a:t>What Defines Early </a:t>
            </a:r>
            <a:r>
              <a:rPr lang="en-GB" sz="1800" i="1" kern="0" dirty="0" err="1">
                <a:effectLst/>
                <a:latin typeface="Times New Roman" panose="02020603050405020304" pitchFamily="18" charset="0"/>
                <a:ea typeface="Times New Roman" panose="02020603050405020304" pitchFamily="18" charset="0"/>
                <a:cs typeface="Times New Roman" panose="02020603050405020304" pitchFamily="18" charset="0"/>
              </a:rPr>
              <a:t>Specialization</a:t>
            </a:r>
            <a:r>
              <a:rPr lang="en-GB" sz="1800" i="1" kern="0" dirty="0">
                <a:effectLst/>
                <a:latin typeface="Times New Roman" panose="02020603050405020304" pitchFamily="18" charset="0"/>
                <a:ea typeface="Times New Roman" panose="02020603050405020304" pitchFamily="18" charset="0"/>
                <a:cs typeface="Times New Roman" panose="02020603050405020304" pitchFamily="18" charset="0"/>
              </a:rPr>
              <a:t>: A Systematic Review of Literature</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Frontiers in Sports and Active Living. Available at: </a:t>
            </a:r>
            <a:r>
              <a:rPr lang="en-GB" sz="1800" kern="0"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Frontiers in Sports and Active Living</a:t>
            </a: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 </a:t>
            </a:r>
          </a:p>
          <a:p>
            <a:pPr marL="342900" lvl="0" indent="-342900">
              <a:lnSpc>
                <a:spcPct val="115000"/>
              </a:lnSpc>
              <a:spcAft>
                <a:spcPts val="800"/>
              </a:spcAft>
              <a:buSzPts val="1000"/>
              <a:buFont typeface="Symbol" pitchFamily="2" charset="2"/>
              <a:buChar char=""/>
              <a:tabLst>
                <a:tab pos="457200" algn="l"/>
              </a:tabLst>
            </a:pPr>
            <a:r>
              <a:rPr lang="en-GB" sz="1800" kern="0" dirty="0" err="1">
                <a:effectLst/>
                <a:latin typeface="Times New Roman" panose="02020603050405020304" pitchFamily="18" charset="0"/>
                <a:ea typeface="Times New Roman" panose="02020603050405020304" pitchFamily="18" charset="0"/>
                <a:cs typeface="Times New Roman" panose="02020603050405020304" pitchFamily="18" charset="0"/>
              </a:rPr>
              <a:t>Mosher</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A., Till, K., Fraser-Thomas, J. and Baker, J. (2022) </a:t>
            </a:r>
            <a:r>
              <a:rPr lang="en-GB" sz="1800" i="1" kern="0" dirty="0">
                <a:effectLst/>
                <a:latin typeface="Times New Roman" panose="02020603050405020304" pitchFamily="18" charset="0"/>
                <a:ea typeface="Times New Roman" panose="02020603050405020304" pitchFamily="18" charset="0"/>
                <a:cs typeface="Times New Roman" panose="02020603050405020304" pitchFamily="18" charset="0"/>
              </a:rPr>
              <a:t>Revisiting Early Sport </a:t>
            </a:r>
            <a:r>
              <a:rPr lang="en-GB" sz="1800" i="1" kern="0" dirty="0" err="1">
                <a:effectLst/>
                <a:latin typeface="Times New Roman" panose="02020603050405020304" pitchFamily="18" charset="0"/>
                <a:ea typeface="Times New Roman" panose="02020603050405020304" pitchFamily="18" charset="0"/>
                <a:cs typeface="Times New Roman" panose="02020603050405020304" pitchFamily="18" charset="0"/>
              </a:rPr>
              <a:t>Specialization</a:t>
            </a:r>
            <a:r>
              <a:rPr lang="en-GB" sz="1800" i="1" kern="0" dirty="0">
                <a:effectLst/>
                <a:latin typeface="Times New Roman" panose="02020603050405020304" pitchFamily="18" charset="0"/>
                <a:ea typeface="Times New Roman" panose="02020603050405020304" pitchFamily="18" charset="0"/>
                <a:cs typeface="Times New Roman" panose="02020603050405020304" pitchFamily="18" charset="0"/>
              </a:rPr>
              <a:t>: What’s the Problem?</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1800" kern="0"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rPr>
              <a:t>SAGE Journals</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lnSpc>
                <a:spcPct val="115000"/>
              </a:lnSpc>
              <a:spcAft>
                <a:spcPts val="800"/>
              </a:spcAft>
              <a:buSzPts val="1000"/>
              <a:buFont typeface="Symbol" pitchFamily="2" charset="2"/>
              <a:buChar char=""/>
              <a:tabLst>
                <a:tab pos="457200" algn="l"/>
              </a:tabLst>
            </a:pPr>
            <a:r>
              <a:rPr lang="en-GB" sz="1800" kern="0" dirty="0" err="1">
                <a:effectLst/>
                <a:latin typeface="Times New Roman" panose="02020603050405020304" pitchFamily="18" charset="0"/>
                <a:ea typeface="Times New Roman" panose="02020603050405020304" pitchFamily="18" charset="0"/>
                <a:cs typeface="Times New Roman" panose="02020603050405020304" pitchFamily="18" charset="0"/>
              </a:rPr>
              <a:t>Puzzitiello</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R. et al. (2021) </a:t>
            </a:r>
            <a:r>
              <a:rPr lang="en-GB" sz="1800" i="1" kern="0" dirty="0">
                <a:effectLst/>
                <a:latin typeface="Times New Roman" panose="02020603050405020304" pitchFamily="18" charset="0"/>
                <a:ea typeface="Times New Roman" panose="02020603050405020304" pitchFamily="18" charset="0"/>
                <a:cs typeface="Times New Roman" panose="02020603050405020304" pitchFamily="18" charset="0"/>
              </a:rPr>
              <a:t>Early sports specialisation and the incidence of lower extremity injuries in youth athletes</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1800" kern="0"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rPr>
              <a:t>PubMed</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lnSpc>
                <a:spcPct val="115000"/>
              </a:lnSpc>
              <a:spcAft>
                <a:spcPts val="800"/>
              </a:spcAft>
              <a:buSzPts val="1000"/>
              <a:buFont typeface="Symbol" pitchFamily="2" charset="2"/>
              <a:buChar char=""/>
              <a:tabLst>
                <a:tab pos="457200" algn="l"/>
              </a:tabLst>
            </a:pPr>
            <a:r>
              <a:rPr lang="en-GB" sz="1800" kern="0" dirty="0" err="1">
                <a:effectLst/>
                <a:latin typeface="Times New Roman" panose="02020603050405020304" pitchFamily="18" charset="0"/>
                <a:ea typeface="Times New Roman" panose="02020603050405020304" pitchFamily="18" charset="0"/>
                <a:cs typeface="Times New Roman" panose="02020603050405020304" pitchFamily="18" charset="0"/>
              </a:rPr>
              <a:t>Afriani</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D. et al. (2025) </a:t>
            </a:r>
            <a:r>
              <a:rPr lang="en-GB" sz="1800" i="1" kern="0" dirty="0">
                <a:effectLst/>
                <a:latin typeface="Times New Roman" panose="02020603050405020304" pitchFamily="18" charset="0"/>
                <a:ea typeface="Times New Roman" panose="02020603050405020304" pitchFamily="18" charset="0"/>
                <a:cs typeface="Times New Roman" panose="02020603050405020304" pitchFamily="18" charset="0"/>
              </a:rPr>
              <a:t>The Impact of Early Sports Specialisation on Injury Risk in Young Athletes: A Systematic Review</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1800" kern="0"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5"/>
              </a:rPr>
              <a:t>Indonesian Journal of Sport Management</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026814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1BD84799-3D4F-CE2F-1830-55E4A8CAADF3}"/>
              </a:ext>
            </a:extLst>
          </p:cNvPr>
          <p:cNvSpPr>
            <a:spLocks noGrp="1"/>
          </p:cNvSpPr>
          <p:nvPr>
            <p:ph type="dt" sz="half" idx="10"/>
          </p:nvPr>
        </p:nvSpPr>
        <p:spPr/>
        <p:txBody>
          <a:bodyPr/>
          <a:lstStyle/>
          <a:p>
            <a:fld id="{B588AD13-A8BD-9946-8212-73F03B60D9B7}" type="datetime1">
              <a:rPr lang="en-US" smtClean="0"/>
              <a:t>5/15/26</a:t>
            </a:fld>
            <a:endParaRPr lang="en-US"/>
          </a:p>
        </p:txBody>
      </p:sp>
      <p:sp>
        <p:nvSpPr>
          <p:cNvPr id="4" name="Footer Placeholder 3">
            <a:extLst>
              <a:ext uri="{FF2B5EF4-FFF2-40B4-BE49-F238E27FC236}">
                <a16:creationId xmlns:a16="http://schemas.microsoft.com/office/drawing/2014/main" id="{B8B3F2A6-F8C9-4253-4FDE-04B1AEE71606}"/>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EBDEA69B-BEB8-573B-71C8-D0EA1D1B7309}"/>
              </a:ext>
            </a:extLst>
          </p:cNvPr>
          <p:cNvSpPr>
            <a:spLocks noGrp="1"/>
          </p:cNvSpPr>
          <p:nvPr>
            <p:ph type="sldNum" sz="quarter" idx="12"/>
          </p:nvPr>
        </p:nvSpPr>
        <p:spPr/>
        <p:txBody>
          <a:bodyPr/>
          <a:lstStyle/>
          <a:p>
            <a:fld id="{5E4DE196-8A13-4FF7-A07E-102851959EAB}" type="slidenum">
              <a:rPr lang="en-US" smtClean="0"/>
              <a:t>9</a:t>
            </a:fld>
            <a:endParaRPr lang="en-US"/>
          </a:p>
        </p:txBody>
      </p:sp>
      <p:sp>
        <p:nvSpPr>
          <p:cNvPr id="8" name="TextBox 7">
            <a:extLst>
              <a:ext uri="{FF2B5EF4-FFF2-40B4-BE49-F238E27FC236}">
                <a16:creationId xmlns:a16="http://schemas.microsoft.com/office/drawing/2014/main" id="{9724C585-26F5-B4E7-828E-A008616A39D1}"/>
              </a:ext>
            </a:extLst>
          </p:cNvPr>
          <p:cNvSpPr txBox="1"/>
          <p:nvPr/>
        </p:nvSpPr>
        <p:spPr>
          <a:xfrm>
            <a:off x="1698136" y="1200651"/>
            <a:ext cx="8795728" cy="3785845"/>
          </a:xfrm>
          <a:prstGeom prst="rect">
            <a:avLst/>
          </a:prstGeom>
          <a:noFill/>
        </p:spPr>
        <p:txBody>
          <a:bodyPr wrap="square">
            <a:spAutoFit/>
          </a:bodyPr>
          <a:lstStyle/>
          <a:p>
            <a:pPr>
              <a:lnSpc>
                <a:spcPct val="115000"/>
              </a:lnSpc>
              <a:spcAft>
                <a:spcPts val="800"/>
              </a:spcAft>
              <a:buNone/>
            </a:pP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My overall reflection </a:t>
            </a:r>
          </a:p>
          <a:p>
            <a:pPr>
              <a:lnSpc>
                <a:spcPct val="115000"/>
              </a:lnSpc>
              <a:spcAft>
                <a:spcPts val="800"/>
              </a:spcAft>
              <a:buNone/>
            </a:pPr>
            <a:endParaRPr lang="en-GB" kern="100" dirty="0">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buNone/>
            </a:pP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Fro m the module I have felt that I’ve learned multiple skills during this past year I’ve learned to reference how to write essays properly and overall I’ve developed a lot of teamwork skills individual skills and I’ve gained more confidence in my work. Also get the chance to do my lesson in Welsh has really given me more confidence in my Welsh speaking and giving me the opportunity to do assignments in Welsh as well while I reflect back on this past year I’ve learnt so many new skills and gained more knowledge within this module. Also how to use AI properly and where I can access information or tips and tricks that I need in my work and that I know where I can go to look for these types of information like the library Copilot, but overall, I’ve really enjoyed this Module.</a:t>
            </a:r>
          </a:p>
        </p:txBody>
      </p:sp>
    </p:spTree>
    <p:extLst>
      <p:ext uri="{BB962C8B-B14F-4D97-AF65-F5344CB8AC3E}">
        <p14:creationId xmlns:p14="http://schemas.microsoft.com/office/powerpoint/2010/main" val="15275752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D1217BDC-2620-0B18-9C32-D20F27AE014B}"/>
              </a:ext>
            </a:extLst>
          </p:cNvPr>
          <p:cNvSpPr>
            <a:spLocks noGrp="1"/>
          </p:cNvSpPr>
          <p:nvPr>
            <p:ph type="title"/>
          </p:nvPr>
        </p:nvSpPr>
        <p:spPr>
          <a:xfrm>
            <a:off x="839788" y="807868"/>
            <a:ext cx="3640713" cy="2062594"/>
          </a:xfrm>
        </p:spPr>
        <p:txBody>
          <a:bodyPr/>
          <a:lstStyle/>
          <a:p>
            <a:r>
              <a:rPr lang="en-GB" dirty="0" err="1"/>
              <a:t>Iestyn</a:t>
            </a:r>
            <a:r>
              <a:rPr lang="en-GB" dirty="0"/>
              <a:t> wood </a:t>
            </a:r>
            <a:endParaRPr lang="en-US" dirty="0"/>
          </a:p>
        </p:txBody>
      </p:sp>
      <p:pic>
        <p:nvPicPr>
          <p:cNvPr id="9" name="Picture 8">
            <a:extLst>
              <a:ext uri="{FF2B5EF4-FFF2-40B4-BE49-F238E27FC236}">
                <a16:creationId xmlns:a16="http://schemas.microsoft.com/office/drawing/2014/main" id="{F06838C1-F087-3084-0125-9AB11D7FEE4C}"/>
              </a:ext>
            </a:extLst>
          </p:cNvPr>
          <p:cNvPicPr>
            <a:picLocks noChangeAspect="1"/>
          </p:cNvPicPr>
          <p:nvPr/>
        </p:nvPicPr>
        <p:blipFill>
          <a:blip r:embed="rId2">
            <a:extLst>
              <a:ext uri="{28A0092B-C50C-407E-A947-70E740481C1C}">
                <a14:useLocalDpi xmlns:a14="http://schemas.microsoft.com/office/drawing/2010/main" val="0"/>
              </a:ext>
            </a:extLst>
          </a:blip>
          <a:srcRect t="4257" r="2" b="31752"/>
          <a:stretch>
            <a:fillRect/>
          </a:stretch>
        </p:blipFill>
        <p:spPr>
          <a:xfrm>
            <a:off x="5432898" y="807867"/>
            <a:ext cx="5922489" cy="5053183"/>
          </a:xfrm>
          <a:prstGeom prst="rect">
            <a:avLst/>
          </a:prstGeom>
          <a:noFill/>
        </p:spPr>
      </p:pic>
      <p:sp>
        <p:nvSpPr>
          <p:cNvPr id="16" name="Text Placeholder 3">
            <a:extLst>
              <a:ext uri="{FF2B5EF4-FFF2-40B4-BE49-F238E27FC236}">
                <a16:creationId xmlns:a16="http://schemas.microsoft.com/office/drawing/2014/main" id="{8C9DCB6E-4B81-2F69-D3DC-953A26F50CA9}"/>
              </a:ext>
            </a:extLst>
          </p:cNvPr>
          <p:cNvSpPr>
            <a:spLocks noGrp="1"/>
          </p:cNvSpPr>
          <p:nvPr>
            <p:ph type="body" sz="half" idx="2"/>
          </p:nvPr>
        </p:nvSpPr>
        <p:spPr>
          <a:xfrm>
            <a:off x="839788" y="3000652"/>
            <a:ext cx="3640713" cy="2868336"/>
          </a:xfrm>
        </p:spPr>
        <p:txBody>
          <a:bodyPr>
            <a:normAutofit fontScale="77500" lnSpcReduction="20000"/>
          </a:bodyPr>
          <a:lstStyle/>
          <a:p>
            <a:r>
              <a:rPr lang="en-GB" dirty="0"/>
              <a:t>During the student conference, I listen to a range of presentations from different speakers about sport, health and their own investigations on what they wanted to investigate and collect data on the presentations helped me gain a better understanding of each topic and the impact that it had on the participants I was able to develop my listening skills and take notes that I could learn from and use in my own presentation. The conference also gave me the opportunity to hear their own investigations and opinion and research findings which was really interesting. </a:t>
            </a:r>
            <a:endParaRPr lang="en-US" dirty="0"/>
          </a:p>
        </p:txBody>
      </p:sp>
      <p:sp>
        <p:nvSpPr>
          <p:cNvPr id="18" name="Date Placeholder 4">
            <a:extLst>
              <a:ext uri="{FF2B5EF4-FFF2-40B4-BE49-F238E27FC236}">
                <a16:creationId xmlns:a16="http://schemas.microsoft.com/office/drawing/2014/main" id="{83AB752E-AB4D-CF22-CB84-DF79B854FDE5}"/>
              </a:ext>
            </a:extLst>
          </p:cNvPr>
          <p:cNvSpPr>
            <a:spLocks noGrp="1"/>
          </p:cNvSpPr>
          <p:nvPr>
            <p:ph type="dt" sz="half" idx="10"/>
          </p:nvPr>
        </p:nvSpPr>
        <p:spPr>
          <a:xfrm>
            <a:off x="877824" y="6356350"/>
            <a:ext cx="2743200" cy="365125"/>
          </a:xfrm>
        </p:spPr>
        <p:txBody>
          <a:bodyPr/>
          <a:lstStyle/>
          <a:p>
            <a:pPr>
              <a:spcAft>
                <a:spcPts val="600"/>
              </a:spcAft>
            </a:pPr>
            <a:fld id="{1F67EEB1-9594-40AF-BBFA-A93FE801FAAB}" type="datetime1">
              <a:rPr lang="en-US" smtClean="0"/>
              <a:pPr>
                <a:spcAft>
                  <a:spcPts val="600"/>
                </a:spcAft>
              </a:pPr>
              <a:t>5/15/26</a:t>
            </a:fld>
            <a:endParaRPr lang="en-US"/>
          </a:p>
        </p:txBody>
      </p:sp>
      <p:sp>
        <p:nvSpPr>
          <p:cNvPr id="20" name="Footer Placeholder 5">
            <a:extLst>
              <a:ext uri="{FF2B5EF4-FFF2-40B4-BE49-F238E27FC236}">
                <a16:creationId xmlns:a16="http://schemas.microsoft.com/office/drawing/2014/main" id="{C6D0EBF9-1CF7-C7C0-7B95-ECDCF4BC3CF9}"/>
              </a:ext>
            </a:extLst>
          </p:cNvPr>
          <p:cNvSpPr>
            <a:spLocks noGrp="1"/>
          </p:cNvSpPr>
          <p:nvPr>
            <p:ph type="ftr" sz="quarter" idx="11"/>
          </p:nvPr>
        </p:nvSpPr>
        <p:spPr>
          <a:xfrm>
            <a:off x="7132320" y="6356350"/>
            <a:ext cx="4297680" cy="365125"/>
          </a:xfrm>
        </p:spPr>
        <p:txBody>
          <a:bodyPr/>
          <a:lstStyle/>
          <a:p>
            <a:pPr>
              <a:spcAft>
                <a:spcPts val="600"/>
              </a:spcAft>
            </a:pPr>
            <a:r>
              <a:rPr lang="en-US"/>
              <a:t>
              </a:t>
            </a:r>
          </a:p>
        </p:txBody>
      </p:sp>
      <p:sp>
        <p:nvSpPr>
          <p:cNvPr id="22" name="Slide Number Placeholder 6">
            <a:extLst>
              <a:ext uri="{FF2B5EF4-FFF2-40B4-BE49-F238E27FC236}">
                <a16:creationId xmlns:a16="http://schemas.microsoft.com/office/drawing/2014/main" id="{30EA791B-DFD8-6AEA-B418-FED0A9A8F9B3}"/>
              </a:ext>
            </a:extLst>
          </p:cNvPr>
          <p:cNvSpPr>
            <a:spLocks noGrp="1"/>
          </p:cNvSpPr>
          <p:nvPr>
            <p:ph type="sldNum" sz="quarter" idx="12"/>
          </p:nvPr>
        </p:nvSpPr>
        <p:spPr>
          <a:xfrm>
            <a:off x="11429999" y="6356350"/>
            <a:ext cx="521207" cy="365125"/>
          </a:xfrm>
        </p:spPr>
        <p:txBody>
          <a:bodyPr/>
          <a:lstStyle/>
          <a:p>
            <a:pPr>
              <a:spcAft>
                <a:spcPts val="600"/>
              </a:spcAft>
            </a:pPr>
            <a:fld id="{5E4DE196-8A13-4FF7-A07E-102851959EAB}" type="slidenum">
              <a:rPr lang="en-US" smtClean="0"/>
              <a:pPr>
                <a:spcAft>
                  <a:spcPts val="600"/>
                </a:spcAft>
              </a:pPr>
              <a:t>10</a:t>
            </a:fld>
            <a:endParaRPr lang="en-US"/>
          </a:p>
        </p:txBody>
      </p:sp>
    </p:spTree>
    <p:extLst>
      <p:ext uri="{BB962C8B-B14F-4D97-AF65-F5344CB8AC3E}">
        <p14:creationId xmlns:p14="http://schemas.microsoft.com/office/powerpoint/2010/main" val="2137323820"/>
      </p:ext>
    </p:extLst>
  </p:cSld>
  <p:clrMapOvr>
    <a:masterClrMapping/>
  </p:clrMapOvr>
</p:sld>
</file>

<file path=ppt/theme/theme1.xml><?xml version="1.0" encoding="utf-8"?>
<a:theme xmlns:a="http://schemas.openxmlformats.org/drawingml/2006/main" name="BohoVogueVTI">
  <a:themeElements>
    <a:clrScheme name="BohoVogueVTI">
      <a:dk1>
        <a:sysClr val="windowText" lastClr="000000"/>
      </a:dk1>
      <a:lt1>
        <a:sysClr val="window" lastClr="FFFFFF"/>
      </a:lt1>
      <a:dk2>
        <a:srgbClr val="35403A"/>
      </a:dk2>
      <a:lt2>
        <a:srgbClr val="F1EFEB"/>
      </a:lt2>
      <a:accent1>
        <a:srgbClr val="9E8B50"/>
      </a:accent1>
      <a:accent2>
        <a:srgbClr val="D5966B"/>
      </a:accent2>
      <a:accent3>
        <a:srgbClr val="9BA6BB"/>
      </a:accent3>
      <a:accent4>
        <a:srgbClr val="869880"/>
      </a:accent4>
      <a:accent5>
        <a:srgbClr val="588267"/>
      </a:accent5>
      <a:accent6>
        <a:srgbClr val="B89C46"/>
      </a:accent6>
      <a:hlink>
        <a:srgbClr val="C77138"/>
      </a:hlink>
      <a:folHlink>
        <a:srgbClr val="589374"/>
      </a:folHlink>
    </a:clrScheme>
    <a:fontScheme name="BohoVogueVTI">
      <a:majorFont>
        <a:latin typeface="Walbaum Display"/>
        <a:ea typeface=""/>
        <a:cs typeface=""/>
      </a:majorFont>
      <a:minorFont>
        <a:latin typeface="Aptos Light"/>
        <a:ea typeface=""/>
        <a:cs typeface=""/>
      </a:minorFont>
    </a:fontScheme>
    <a:fmtScheme name="BohoVogue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BohoVogueVTI" id="{587E0025-A466-4551-A341-1A9F570FDF06}" vid="{F615CBBD-D1BB-4663-887F-92A47C7C6AB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BohoVogueVTI</vt:lpstr>
      <vt:lpstr>E - Bortffolio</vt:lpstr>
      <vt:lpstr>PowerPoint Presentation</vt:lpstr>
      <vt:lpstr>The impact of regular exercise linking to physical and mental aspects? </vt:lpstr>
      <vt:lpstr>The mental benefits is that regular activity can reduce the symptoms of stress, anxiety and depression this happens when, exercising the body releases chemicals such as endorphins and serotonin which will improve mood and make them feel happier. Stress reduction can lower cortisol levels and promotes relaxation. By sleeping improvement helps people think clearly, by doing regular exercise has been shown to feel more confident and have higher self-esteem.    Linking those too together shows that people are more likely to feel stronger and fitter and more confident, just by staying active for example when people achieve a fitness goal it can increase their confidence and reduce stress but also gives them the motivation to carry on and achieve better and higher fitness goals. This creates a cycle of positive outlook by being active encourages more activity regularly such as a daily walk which puts a positive impact on the brin and body. </vt:lpstr>
      <vt:lpstr>References  </vt:lpstr>
      <vt:lpstr>Discus the impact of early specialisation in sport </vt:lpstr>
      <vt:lpstr>PowerPoint Presentation</vt:lpstr>
      <vt:lpstr>PowerPoint Presentation</vt:lpstr>
      <vt:lpstr>PowerPoint Presentation</vt:lpstr>
      <vt:lpstr>Iestyn wood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 - Bortffolio</dc:title>
  <dc:creator/>
  <cp:lastModifiedBy>Rhis Thomas (2501696)</cp:lastModifiedBy>
  <cp:revision>1</cp:revision>
  <dcterms:created xsi:type="dcterms:W3CDTF">2026-05-14T22:28:45Z</dcterms:created>
  <dcterms:modified xsi:type="dcterms:W3CDTF">2026-05-15T00:00:43Z</dcterms:modified>
</cp:coreProperties>
</file>