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4"/>
  </p:notesMasterIdLst>
  <p:handoutMasterIdLst>
    <p:handoutMasterId r:id="rId15"/>
  </p:handoutMasterIdLst>
  <p:sldIdLst>
    <p:sldId id="277" r:id="rId2"/>
    <p:sldId id="455" r:id="rId3"/>
    <p:sldId id="456" r:id="rId4"/>
    <p:sldId id="442" r:id="rId5"/>
    <p:sldId id="461" r:id="rId6"/>
    <p:sldId id="458" r:id="rId7"/>
    <p:sldId id="457" r:id="rId8"/>
    <p:sldId id="460" r:id="rId9"/>
    <p:sldId id="452" r:id="rId10"/>
    <p:sldId id="459" r:id="rId11"/>
    <p:sldId id="454" r:id="rId12"/>
    <p:sldId id="450" r:id="rId1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00" autoAdjust="0"/>
    <p:restoredTop sz="94576" autoAdjust="0"/>
  </p:normalViewPr>
  <p:slideViewPr>
    <p:cSldViewPr>
      <p:cViewPr varScale="1">
        <p:scale>
          <a:sx n="66" d="100"/>
          <a:sy n="66" d="100"/>
        </p:scale>
        <p:origin x="1208" y="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b="0" i="0" u="none" strike="noStrike" kern="1200" baseline="0">
              <a:solidFill>
                <a:schemeClr val="dk1">
                  <a:lumMod val="65000"/>
                  <a:lumOff val="35000"/>
                </a:schemeClr>
              </a:solidFill>
              <a:effectLst/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gradFill>
              <a:gsLst>
                <a:gs pos="0">
                  <a:schemeClr val="accent1"/>
                </a:gs>
                <a:gs pos="100000">
                  <a:schemeClr val="accent1">
                    <a:lumMod val="84000"/>
                  </a:schemeClr>
                </a:gs>
              </a:gsLst>
              <a:lin ang="5400000" scaled="1"/>
            </a:gradFill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33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Obesity</c:v>
                </c:pt>
                <c:pt idx="1">
                  <c:v>Inactivity</c:v>
                </c:pt>
                <c:pt idx="2">
                  <c:v>Diet</c:v>
                </c:pt>
                <c:pt idx="3">
                  <c:v>Smoking 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40</c:v>
                </c:pt>
                <c:pt idx="1">
                  <c:v>30</c:v>
                </c:pt>
                <c:pt idx="2">
                  <c:v>20</c:v>
                </c:pt>
                <c:pt idx="3">
                  <c:v>10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D65-4E06-8717-2840947D0CC3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41"/>
        <c:axId val="1138080575"/>
        <c:axId val="1138078495"/>
      </c:barChart>
      <c:catAx>
        <c:axId val="1138080575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dk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38078495"/>
        <c:crosses val="autoZero"/>
        <c:auto val="1"/>
        <c:lblAlgn val="ctr"/>
        <c:lblOffset val="100"/>
        <c:noMultiLvlLbl val="0"/>
      </c:catAx>
      <c:valAx>
        <c:axId val="1138078495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1138080575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dk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lt1"/>
        </a:gs>
        <a:gs pos="68000">
          <a:schemeClr val="lt1">
            <a:lumMod val="85000"/>
          </a:schemeClr>
        </a:gs>
        <a:gs pos="100000">
          <a:schemeClr val="lt1"/>
        </a:gs>
      </a:gsLst>
      <a:lin ang="5400000" scaled="1"/>
      <a:tileRect/>
    </a:gradFill>
    <a:ln w="9525" cap="flat" cmpd="sng" algn="ctr">
      <a:solidFill>
        <a:schemeClr val="dk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4">
  <cs:axisTitle>
    <cs:lnRef idx="0"/>
    <cs:fillRef idx="0"/>
    <cs:effectRef idx="0"/>
    <cs:fontRef idx="minor">
      <a:schemeClr val="dk1">
        <a:lumMod val="65000"/>
        <a:lumOff val="3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65000"/>
        <a:lumOff val="35000"/>
      </a:schemeClr>
    </cs:fontRef>
    <cs:defRPr sz="1197" kern="1200">
      <a:effectLst/>
    </cs:defRPr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68000">
            <a:schemeClr val="lt1">
              <a:lumMod val="85000"/>
            </a:schemeClr>
          </a:gs>
          <a:gs pos="100000">
            <a:schemeClr val="lt1"/>
          </a:gs>
        </a:gsLst>
        <a:lin ang="5400000" scaled="1"/>
        <a:tileRect/>
      </a:gra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lt1"/>
    </cs:fontRef>
    <cs:spPr/>
    <cs:defRPr sz="133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solidFill>
        <a:schemeClr val="dk1">
          <a:lumMod val="65000"/>
          <a:lumOff val="35000"/>
          <a:alpha val="75000"/>
        </a:schemeClr>
      </a:solidFill>
    </cs:spPr>
    <cs:defRPr sz="133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>
      <cs:styleClr val="auto"/>
    </cs:fillRef>
    <cs:effectRef idx="0"/>
    <cs:fontRef idx="minor">
      <a:schemeClr val="dk1"/>
    </cs:fontRef>
    <cs:spPr>
      <a:gradFill>
        <a:gsLst>
          <a:gs pos="0">
            <a:schemeClr val="phClr"/>
          </a:gs>
          <a:gs pos="100000">
            <a:schemeClr val="phClr">
              <a:lumMod val="84000"/>
            </a:schemeClr>
          </a:gs>
        </a:gsLst>
        <a:lin ang="5400000" scaled="1"/>
      </a:gradFill>
      <a:effectLst>
        <a:outerShdw blurRad="76200" dir="18900000" sy="23000" kx="-1200000" algn="bl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gradFill>
        <a:gsLst>
          <a:gs pos="0">
            <a:schemeClr val="phClr"/>
          </a:gs>
          <a:gs pos="100000">
            <a:schemeClr val="phClr">
              <a:lumMod val="84000"/>
            </a:schemeClr>
          </a:gs>
        </a:gsLst>
        <a:lin ang="5400000" scaled="1"/>
      </a:gradFill>
      <a:effectLst>
        <a:outerShdw blurRad="76200" dir="18900000" sy="23000" kx="-1200000" algn="bl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gradFill>
          <a:gsLst>
            <a:gs pos="0">
              <a:schemeClr val="phClr"/>
            </a:gs>
            <a:gs pos="100000">
              <a:schemeClr val="phClr">
                <a:lumMod val="84000"/>
              </a:schemeClr>
            </a:gs>
          </a:gsLst>
          <a:lin ang="5400000" scaled="1"/>
        </a:gra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gradFill>
        <a:gsLst>
          <a:gs pos="0">
            <a:schemeClr val="phClr"/>
          </a:gs>
          <a:gs pos="100000">
            <a:schemeClr val="phClr">
              <a:lumMod val="84000"/>
            </a:schemeClr>
          </a:gs>
        </a:gsLst>
        <a:lin ang="5400000" scaled="1"/>
      </a:gradFill>
      <a:effectLst>
        <a:outerShdw blurRad="76200" dir="18900000" sy="23000" kx="-1200000" algn="bl" rotWithShape="0">
          <a:prstClr val="black">
            <a:alpha val="20000"/>
          </a:prstClr>
        </a:outerShdw>
      </a:effectLst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65000"/>
        <a:lumOff val="35000"/>
      </a:schemeClr>
    </cs:fontRef>
    <cs:spPr>
      <a:ln w="9525">
        <a:solidFill>
          <a:schemeClr val="dk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35000"/>
          <a:lumOff val="65000"/>
        </a:schemeClr>
      </a:solidFill>
      <a:ln w="9525">
        <a:solidFill>
          <a:schemeClr val="dk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dk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65000"/>
        <a:lumOff val="35000"/>
      </a:schemeClr>
    </cs:fontRef>
    <cs:defRPr kern="1200">
      <a:effectLst/>
    </cs:defRPr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>
          <a:lumMod val="95000"/>
        </a:schemeClr>
      </a:solidFill>
      <a:ln w="9525">
        <a:solidFill>
          <a:schemeClr val="dk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5.jp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6.jp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7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3.png"/><Relationship Id="rId4" Type="http://schemas.openxmlformats.org/officeDocument/2006/relationships/chart" Target="../charts/char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health-matters-preventing-type-2-diabetes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nice.org.uk/guidance/ng28" TargetMode="Externa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www.nhs.uk/conditions/type-2-diabetes/" TargetMode="External"/><Relationship Id="rId5" Type="http://schemas.openxmlformats.org/officeDocument/2006/relationships/hyperlink" Target="https://www.hcpc-uk.org/standards/standards-of-conduct-performance-and-ethics/" TargetMode="External"/><Relationship Id="rId10" Type="http://schemas.openxmlformats.org/officeDocument/2006/relationships/image" Target="../media/image3.png"/><Relationship Id="rId4" Type="http://schemas.openxmlformats.org/officeDocument/2006/relationships/hyperlink" Target="https://www.bhf.org.uk/" TargetMode="External"/><Relationship Id="rId9" Type="http://schemas.openxmlformats.org/officeDocument/2006/relationships/hyperlink" Target="https://www.who.int/news-room/fact-sheets/detail/diabet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1584176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BMHP5032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Component 2 – Presentation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Care Plan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ID: 	2422741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name:	A S M  SAIFUZZAMAN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Lecturer Name: 	DR. SOBAN SADIQ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EEB6EEF4-2423-485B-B171-ED0A80630A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902"/>
    </mc:Choice>
    <mc:Fallback xmlns="">
      <p:transition spd="slow" advTm="399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3728" y="330906"/>
            <a:ext cx="4896544" cy="505806"/>
          </a:xfrm>
        </p:spPr>
        <p:txBody>
          <a:bodyPr/>
          <a:lstStyle/>
          <a:p>
            <a:r>
              <a:rPr lang="en-GB" sz="2800" b="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Introduction</a:t>
            </a:r>
            <a:endParaRPr lang="en-GB" sz="4800" b="1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3D4A8-101E-12D0-65B2-FF0482C77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3816424"/>
          </a:xfrm>
        </p:spPr>
        <p:txBody>
          <a:bodyPr/>
          <a:lstStyle/>
          <a:p>
            <a:pPr lvl="0">
              <a:lnSpc>
                <a:spcPct val="107000"/>
              </a:lnSpc>
              <a:spcAft>
                <a:spcPts val="8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Diabetes is a chronic condition affecting blood glucose regulation 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Increasing prevalence in the UK, posing public health challenges 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Type 2 diabetes is strongly linked to lifestyle factors 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Focus of this presentation: </a:t>
            </a:r>
          </a:p>
          <a:p>
            <a:pPr lvl="1">
              <a:lnSpc>
                <a:spcPct val="107000"/>
              </a:lnSpc>
              <a:spcAft>
                <a:spcPts val="8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Causes and effects </a:t>
            </a:r>
          </a:p>
          <a:p>
            <a:pPr lvl="1">
              <a:lnSpc>
                <a:spcPct val="107000"/>
              </a:lnSpc>
              <a:spcAft>
                <a:spcPts val="8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Impact on the body </a:t>
            </a:r>
          </a:p>
          <a:p>
            <a:pPr lvl="1">
              <a:lnSpc>
                <a:spcPct val="107000"/>
              </a:lnSpc>
              <a:spcAft>
                <a:spcPts val="8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Person-centred care planning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5ED53DFA-8071-4735-9BEA-3C5BFD9ADA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028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741"/>
    </mc:Choice>
    <mc:Fallback xmlns="">
      <p:transition spd="slow" advTm="747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B7D8-FAFA-459E-E97E-26762F067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600" y="392662"/>
            <a:ext cx="7200800" cy="660074"/>
          </a:xfrm>
        </p:spPr>
        <p:txBody>
          <a:bodyPr/>
          <a:lstStyle/>
          <a:p>
            <a:r>
              <a:rPr lang="en-GB" sz="2800" b="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Case Study – Patient Profile</a:t>
            </a:r>
            <a:endParaRPr lang="en-GB" sz="4800" b="1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0F13-35A9-9D38-4535-EF0C49E14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406" y="1340768"/>
            <a:ext cx="8229600" cy="3917032"/>
          </a:xfrm>
        </p:spPr>
        <p:txBody>
          <a:bodyPr/>
          <a:lstStyle/>
          <a:p>
            <a:pPr lvl="0">
              <a:lnSpc>
                <a:spcPct val="107000"/>
              </a:lnSpc>
              <a:spcAft>
                <a:spcPts val="8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Mr John Smith (patient) 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48 years old, office-based job 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Sedentary lifestyle with minimal physical activity 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Diet high in sugar and processed foods 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Smoker 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Recently diagnosed with Type 2 diabetes </a:t>
            </a:r>
          </a:p>
          <a:p>
            <a:pPr>
              <a:buSzPct val="75000"/>
              <a:buFont typeface="Wingdings" panose="05000000000000000000" pitchFamily="2" charset="2"/>
              <a:buChar char="Ø"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Lifestyle factors align with risk patterns identified by Public Health England (2020)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00642-0D74-9A9D-EEA9-9EEA43A73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A468CE-6AEE-EAD3-595F-267F23235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12C048F-2345-4F01-9D34-FB936CC761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154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385"/>
    </mc:Choice>
    <mc:Fallback xmlns="">
      <p:transition spd="slow" advTm="433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971600" y="216080"/>
            <a:ext cx="7200800" cy="800088"/>
          </a:xfrm>
        </p:spPr>
        <p:txBody>
          <a:bodyPr/>
          <a:lstStyle/>
          <a:p>
            <a:pPr algn="ctr"/>
            <a:r>
              <a:rPr lang="en-GB" sz="2800" dirty="0">
                <a:latin typeface="Arial Black" panose="020B0A04020102020204" pitchFamily="34" charset="0"/>
              </a:rPr>
              <a:t>Overview, Anatomy &amp; Physiology</a:t>
            </a:r>
            <a:endParaRPr lang="en-GB" sz="2800" b="1" dirty="0"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124744"/>
            <a:ext cx="8280920" cy="4536504"/>
          </a:xfrm>
        </p:spPr>
        <p:txBody>
          <a:bodyPr/>
          <a:lstStyle/>
          <a:p>
            <a:pPr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Diabetes is a chronic metabolic disorder characterised by hyperglycaemia </a:t>
            </a:r>
          </a:p>
          <a:p>
            <a:pPr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Caused by insulin resistance or insufficient insulin production </a:t>
            </a:r>
          </a:p>
          <a:p>
            <a:pPr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Two main types: </a:t>
            </a:r>
          </a:p>
          <a:p>
            <a:pPr lvl="1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Type 1 (autoimmune) </a:t>
            </a:r>
          </a:p>
          <a:p>
            <a:pPr lvl="1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Type 2 (lifestyle-related: accounts for over 90% of UK cases) </a:t>
            </a:r>
          </a:p>
          <a:p>
            <a:pPr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pancreas produces insulin, a hormone essential for regulating blood glucose levels </a:t>
            </a:r>
          </a:p>
          <a:p>
            <a:pPr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Insulin enables glucose to enter body cells for energy use </a:t>
            </a:r>
          </a:p>
          <a:p>
            <a:pPr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Type 2 diabetes, insulin resistance prevents effective glucose uptake </a:t>
            </a:r>
          </a:p>
          <a:p>
            <a:pPr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results in elevated blood glucose levels </a:t>
            </a:r>
          </a:p>
          <a:p>
            <a:pPr marL="0" indent="0" algn="r">
              <a:spcBef>
                <a:spcPts val="0"/>
              </a:spcBef>
              <a:buSzPct val="75000"/>
              <a:buNone/>
            </a:pP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(Sources: Diabetes UK, 2023; NHS, 2023)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1965005-5593-408F-AFF8-A1844B073D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734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943"/>
    </mc:Choice>
    <mc:Fallback xmlns="">
      <p:transition spd="slow" advTm="1099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BFD3795-7524-41CC-9C73-CC010A34FD77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34" b="5571"/>
          <a:stretch/>
        </p:blipFill>
        <p:spPr>
          <a:xfrm>
            <a:off x="6351179" y="1772816"/>
            <a:ext cx="2325277" cy="2461306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43608" y="206078"/>
            <a:ext cx="7056784" cy="820092"/>
          </a:xfrm>
        </p:spPr>
        <p:txBody>
          <a:bodyPr/>
          <a:lstStyle/>
          <a:p>
            <a:pPr algn="ctr"/>
            <a:r>
              <a:rPr lang="en-GB" sz="2800" b="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Effects of Diabetes on the Body</a:t>
            </a:r>
            <a:endParaRPr lang="en-GB" sz="4800" b="1" dirty="0"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1196752"/>
            <a:ext cx="8280920" cy="4320480"/>
          </a:xfrm>
        </p:spPr>
        <p:txBody>
          <a:bodyPr/>
          <a:lstStyle/>
          <a:p>
            <a:pPr lvl="0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Insulin resistance prevents glucose from entering cells efficiently </a:t>
            </a:r>
          </a:p>
          <a:p>
            <a:pPr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Ø"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Excess glucose accumulates in the bloodstream</a:t>
            </a:r>
          </a:p>
          <a:p>
            <a:pPr lvl="0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Short-term symptoms: </a:t>
            </a:r>
          </a:p>
          <a:p>
            <a:pPr lvl="1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Fatigue and weakness</a:t>
            </a:r>
          </a:p>
          <a:p>
            <a:pPr lvl="1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Increased thirst </a:t>
            </a:r>
          </a:p>
          <a:p>
            <a:pPr lvl="1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Frequent urination </a:t>
            </a:r>
          </a:p>
          <a:p>
            <a:pPr lvl="0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Long-term complications: </a:t>
            </a:r>
          </a:p>
          <a:p>
            <a:pPr lvl="1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Cardiovascular disease </a:t>
            </a:r>
          </a:p>
          <a:p>
            <a:pPr lvl="1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Kidney damage (nephropathy) </a:t>
            </a:r>
          </a:p>
          <a:p>
            <a:pPr lvl="1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Nerve damage (neuropathy) </a:t>
            </a:r>
          </a:p>
          <a:p>
            <a:pPr lvl="0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World Health Organization (2023) states diabetes can lead to serious complications if unmanaged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7C7BA86-D691-418F-8C05-9DEE45F53A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1B336BC-5ACE-4E4F-88BC-4697A2778E1B}"/>
              </a:ext>
            </a:extLst>
          </p:cNvPr>
          <p:cNvSpPr/>
          <p:nvPr/>
        </p:nvSpPr>
        <p:spPr>
          <a:xfrm>
            <a:off x="6372200" y="4221088"/>
            <a:ext cx="2304256" cy="14401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Figure-1: Insulin resistance</a:t>
            </a:r>
          </a:p>
        </p:txBody>
      </p:sp>
    </p:spTree>
    <p:extLst>
      <p:ext uri="{BB962C8B-B14F-4D97-AF65-F5344CB8AC3E}">
        <p14:creationId xmlns:p14="http://schemas.microsoft.com/office/powerpoint/2010/main" val="999106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7278"/>
    </mc:Choice>
    <mc:Fallback xmlns="">
      <p:transition spd="slow" advTm="972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24A3-1440-EE2D-BFA7-E4E87ED06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22114"/>
          </a:xfrm>
        </p:spPr>
        <p:txBody>
          <a:bodyPr/>
          <a:lstStyle/>
          <a:p>
            <a:r>
              <a:rPr lang="en-GB" sz="2800" b="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Care Plan 1/3 – Patient Assessment</a:t>
            </a:r>
            <a:endParaRPr lang="en-GB" sz="4800" b="1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4F549-6873-A292-8A34-6B47A5140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052736"/>
            <a:ext cx="8229600" cy="4464496"/>
          </a:xfrm>
        </p:spPr>
        <p:txBody>
          <a:bodyPr/>
          <a:lstStyle/>
          <a:p>
            <a:pPr lvl="0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Patient: Mr John Smith, 48 years old </a:t>
            </a:r>
          </a:p>
          <a:p>
            <a:pPr lvl="0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Diagnosis: Type 2 diabetes </a:t>
            </a:r>
          </a:p>
          <a:p>
            <a:pPr lvl="0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Identified issues: </a:t>
            </a:r>
          </a:p>
          <a:p>
            <a:pPr lvl="1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Sedentary lifestyle </a:t>
            </a:r>
          </a:p>
          <a:p>
            <a:pPr lvl="1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Poor diet </a:t>
            </a:r>
          </a:p>
          <a:p>
            <a:pPr lvl="1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Smoking </a:t>
            </a:r>
          </a:p>
          <a:p>
            <a:pPr lvl="0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 needs: </a:t>
            </a:r>
          </a:p>
          <a:p>
            <a:pPr lvl="1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Blood glucose control </a:t>
            </a:r>
          </a:p>
          <a:p>
            <a:pPr lvl="1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Weight reduction </a:t>
            </a:r>
          </a:p>
          <a:p>
            <a:pPr lvl="1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Lifestyle modification </a:t>
            </a:r>
          </a:p>
          <a:p>
            <a:pPr lvl="0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Risk of long-term complications if unmanaged </a:t>
            </a:r>
          </a:p>
          <a:p>
            <a:pPr lvl="0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Assessment supports person-centred care approach (RCN, 2018)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EB692-B9B5-A7EC-175D-C55FD2A65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EC6AD69-2863-4C1E-9461-8BF721AE83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7216B04-3C85-4A19-9C16-445575FEF1A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8445" y="1321700"/>
            <a:ext cx="2664470" cy="2342392"/>
          </a:xfrm>
          <a:prstGeom prst="rect">
            <a:avLst/>
          </a:prstGeom>
          <a:ln w="635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E314D1A3-E1F8-41E4-82D7-BD90A9CC9B18}"/>
              </a:ext>
            </a:extLst>
          </p:cNvPr>
          <p:cNvSpPr/>
          <p:nvPr/>
        </p:nvSpPr>
        <p:spPr>
          <a:xfrm>
            <a:off x="5641380" y="3666126"/>
            <a:ext cx="2681535" cy="26693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Figure-2: Symptom or Diabetes</a:t>
            </a:r>
          </a:p>
        </p:txBody>
      </p:sp>
    </p:spTree>
    <p:extLst>
      <p:ext uri="{BB962C8B-B14F-4D97-AF65-F5344CB8AC3E}">
        <p14:creationId xmlns:p14="http://schemas.microsoft.com/office/powerpoint/2010/main" val="2070946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395"/>
    </mc:Choice>
    <mc:Fallback xmlns="">
      <p:transition spd="slow" advTm="963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9B926-B65F-3EB5-92BB-DC40BD793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8614"/>
            <a:ext cx="8229600" cy="922114"/>
          </a:xfrm>
        </p:spPr>
        <p:txBody>
          <a:bodyPr/>
          <a:lstStyle/>
          <a:p>
            <a:r>
              <a:rPr lang="en-GB" sz="2800" b="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Care Plan 2/3 – Goals &amp; Interventions</a:t>
            </a:r>
            <a:endParaRPr lang="en-GB" sz="4800" b="1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4FB70-B25A-602C-D334-08F645D206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024136"/>
            <a:ext cx="6120680" cy="4493096"/>
          </a:xfrm>
        </p:spPr>
        <p:txBody>
          <a:bodyPr/>
          <a:lstStyle/>
          <a:p>
            <a:pPr lvl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Short-term goals: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lvl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Stabilise blood glucose levels </a:t>
            </a:r>
          </a:p>
          <a:p>
            <a:pPr lvl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Improve dietary habits </a:t>
            </a:r>
          </a:p>
          <a:p>
            <a:pPr lvl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Long-term goals: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lvl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Achieve healthy weight </a:t>
            </a:r>
          </a:p>
          <a:p>
            <a:pPr lvl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Prevent complications </a:t>
            </a:r>
          </a:p>
          <a:p>
            <a:pPr lvl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Interventions: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lvl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Medication (Metformin) </a:t>
            </a:r>
          </a:p>
          <a:p>
            <a:pPr lvl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Personalised diet plan </a:t>
            </a:r>
          </a:p>
          <a:p>
            <a:pPr lvl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Exercise routine (30 mins daily) </a:t>
            </a:r>
          </a:p>
          <a:p>
            <a:pPr lvl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Smoking cessation support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90F66-9B7A-D4EF-7AC0-B0C0F1F98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15D2E-B843-1BFC-9C28-E4C39C9B0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5A1F09A-E1FB-469D-9BEA-AAFAD4BB42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D84E692-FF25-42C8-AD21-129CDB83276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215"/>
          <a:stretch/>
        </p:blipFill>
        <p:spPr>
          <a:xfrm>
            <a:off x="5839228" y="1126778"/>
            <a:ext cx="2847572" cy="2734270"/>
          </a:xfrm>
          <a:prstGeom prst="rect">
            <a:avLst/>
          </a:prstGeom>
          <a:ln w="635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599AB490-BDD6-4B1A-A77F-60CE3EADA05E}"/>
              </a:ext>
            </a:extLst>
          </p:cNvPr>
          <p:cNvSpPr/>
          <p:nvPr/>
        </p:nvSpPr>
        <p:spPr>
          <a:xfrm>
            <a:off x="5857800" y="3861048"/>
            <a:ext cx="2890664" cy="3397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Figure-3: Diabetes Management</a:t>
            </a:r>
          </a:p>
        </p:txBody>
      </p:sp>
    </p:spTree>
    <p:extLst>
      <p:ext uri="{BB962C8B-B14F-4D97-AF65-F5344CB8AC3E}">
        <p14:creationId xmlns:p14="http://schemas.microsoft.com/office/powerpoint/2010/main" val="425489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623"/>
    </mc:Choice>
    <mc:Fallback xmlns="">
      <p:transition spd="slow" advTm="846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66C28C3-5424-4E46-AF34-1B7D22CEF0C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7785" y="1831256"/>
            <a:ext cx="1980924" cy="218457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FE0124-C10B-2C22-8E26-7781C9788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22114"/>
          </a:xfrm>
        </p:spPr>
        <p:txBody>
          <a:bodyPr/>
          <a:lstStyle/>
          <a:p>
            <a:pPr>
              <a:lnSpc>
                <a:spcPct val="107000"/>
              </a:lnSpc>
              <a:spcBef>
                <a:spcPts val="200"/>
              </a:spcBef>
            </a:pPr>
            <a:r>
              <a:rPr lang="en-GB" sz="2800" b="0" dirty="0">
                <a:effectLst/>
                <a:latin typeface="Arial Black" panose="020B0A040201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Care Plan 3/3</a:t>
            </a:r>
            <a:br>
              <a:rPr lang="en-GB" sz="2800" b="0" dirty="0">
                <a:effectLst/>
                <a:latin typeface="Arial Black" panose="020B0A040201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</a:br>
            <a:r>
              <a:rPr lang="en-GB" sz="2800" b="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Monitoring, Management</a:t>
            </a:r>
            <a:r>
              <a:rPr lang="en-GB" sz="2800" b="0" dirty="0">
                <a:effectLst/>
                <a:latin typeface="Arial Black" panose="020B0A040201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 &amp; Evaluation</a:t>
            </a:r>
            <a:endParaRPr lang="en-GB" sz="2800" b="1" dirty="0">
              <a:effectLst/>
              <a:latin typeface="Arial Black" panose="020B0A04020102020204" pitchFamily="34" charset="0"/>
              <a:ea typeface="DengXian Light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DB334-A7AC-B263-B902-D885AE203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5291" y="1235545"/>
            <a:ext cx="8445181" cy="4353695"/>
          </a:xfrm>
        </p:spPr>
        <p:txBody>
          <a:bodyPr/>
          <a:lstStyle/>
          <a:p>
            <a:pPr lvl="0">
              <a:lnSpc>
                <a:spcPct val="107000"/>
              </a:lnSpc>
              <a:spcAft>
                <a:spcPts val="8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Regular blood glucose monitoring 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Medication such as metformin supports glucose control 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Lifestyle changes: </a:t>
            </a:r>
          </a:p>
          <a:p>
            <a:pPr lvl="1">
              <a:lnSpc>
                <a:spcPct val="107000"/>
              </a:lnSpc>
              <a:spcAft>
                <a:spcPts val="8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Healthy diet </a:t>
            </a:r>
          </a:p>
          <a:p>
            <a:pPr lvl="1">
              <a:lnSpc>
                <a:spcPct val="107000"/>
              </a:lnSpc>
              <a:spcAft>
                <a:spcPts val="8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Increased physical activity </a:t>
            </a:r>
          </a:p>
          <a:p>
            <a:pPr lvl="1">
              <a:lnSpc>
                <a:spcPct val="107000"/>
              </a:lnSpc>
              <a:spcAft>
                <a:spcPts val="8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Weight management 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Care guided by NICE (2022) recommendations 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Promote patient independence and self-management 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 (2023) supports ongoing monitoring for effective diabetes control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193C0-9C37-D32B-C845-058D81A00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ED7D4-D58E-B110-D734-7BC6B2731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3A236ED-33CB-4D24-A44C-C5227CB0F5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547B2DE3-681E-4F5F-8CB0-F2BD66E31304}"/>
              </a:ext>
            </a:extLst>
          </p:cNvPr>
          <p:cNvSpPr/>
          <p:nvPr/>
        </p:nvSpPr>
        <p:spPr>
          <a:xfrm>
            <a:off x="6804248" y="4005064"/>
            <a:ext cx="1964461" cy="21602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Figure-4: Care Plan</a:t>
            </a:r>
          </a:p>
        </p:txBody>
      </p:sp>
    </p:spTree>
    <p:extLst>
      <p:ext uri="{BB962C8B-B14F-4D97-AF65-F5344CB8AC3E}">
        <p14:creationId xmlns:p14="http://schemas.microsoft.com/office/powerpoint/2010/main" val="3418309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0080"/>
    </mc:Choice>
    <mc:Fallback xmlns="">
      <p:transition spd="slow" advTm="1200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28394" y="44624"/>
            <a:ext cx="6287212" cy="873224"/>
          </a:xfrm>
        </p:spPr>
        <p:txBody>
          <a:bodyPr/>
          <a:lstStyle/>
          <a:p>
            <a:pPr algn="ctr"/>
            <a:r>
              <a:rPr lang="en-GB" sz="2800" b="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Risk Factors</a:t>
            </a:r>
            <a:endParaRPr lang="en-GB" sz="4800" b="1" dirty="0"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6307EA7-00DA-7750-8609-7051118EDC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pPr lvl="0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Modifiable risk factors: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lvl="1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Obesity </a:t>
            </a:r>
          </a:p>
          <a:p>
            <a:pPr lvl="1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Physical inactivity </a:t>
            </a:r>
          </a:p>
          <a:p>
            <a:pPr lvl="1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Poor diet </a:t>
            </a:r>
          </a:p>
          <a:p>
            <a:pPr lvl="1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Smoking </a:t>
            </a:r>
          </a:p>
          <a:p>
            <a:pPr lvl="0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Non-modifiable risk factors: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lvl="1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Age </a:t>
            </a:r>
          </a:p>
          <a:p>
            <a:pPr lvl="1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v"/>
              <a:tabLst>
                <a:tab pos="914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Genetic predisposition </a:t>
            </a:r>
          </a:p>
          <a:p>
            <a:pPr lvl="0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These factors contribute to insulin resistance </a:t>
            </a:r>
          </a:p>
          <a:p>
            <a:pPr lvl="0">
              <a:spcBef>
                <a:spcPts val="200"/>
              </a:spcBef>
              <a:spcAft>
                <a:spcPts val="2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Public Health England (2020) emphasises prevention through lifestyle changes </a:t>
            </a:r>
          </a:p>
        </p:txBody>
      </p: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1090C8DF-5205-4580-947C-29973D41AD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2734168"/>
              </p:ext>
            </p:extLst>
          </p:nvPr>
        </p:nvGraphicFramePr>
        <p:xfrm>
          <a:off x="5436096" y="1142171"/>
          <a:ext cx="3250704" cy="26642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0B94268-DEFF-49B3-B40F-E368DC447C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727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856"/>
    </mc:Choice>
    <mc:Fallback xmlns="">
      <p:transition spd="slow" advTm="1148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FCB6-E8B5-E668-6859-562592213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616" y="260648"/>
            <a:ext cx="6912768" cy="960106"/>
          </a:xfrm>
        </p:spPr>
        <p:txBody>
          <a:bodyPr/>
          <a:lstStyle/>
          <a:p>
            <a:r>
              <a:rPr lang="en-GB" sz="2800" dirty="0">
                <a:latin typeface="Arial Black" panose="020B0A04020102020204" pitchFamily="34" charset="0"/>
              </a:rPr>
              <a:t>How Healthcare Professionals Support Patients Effectively</a:t>
            </a:r>
            <a:endParaRPr lang="en-GB" sz="6000" b="1" dirty="0">
              <a:latin typeface="Arial Black" panose="020B0A040201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C4459-B578-A402-DCF4-CAC2307B7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D60C8-0E6D-5493-15CC-220B5D39B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B537DD21-2A03-479E-9064-AA5C73CED9F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98376" y="1207199"/>
            <a:ext cx="7818040" cy="3877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ClrTx/>
              <a:buSzPct val="75000"/>
              <a:buFont typeface="Wingdings" panose="05000000000000000000" pitchFamily="2" charset="2"/>
              <a:buChar char="Ø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ClrTx/>
              <a:buSzPct val="75000"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 clear and simple language to ensure understanding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ClrTx/>
              <a:buSzPct val="75000"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Practice active listening to understand patient needs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ClrTx/>
              <a:buSzPct val="75000"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Respect patient beliefs, preferences, and choices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ClrTx/>
              <a:buSzPct val="75000"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Build trust and a positive patient–professional relationship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ClrTx/>
              <a:buSzPct val="75000"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Good communication improves treatment adherence (Royal College of Nursing, 2018)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ClrTx/>
              <a:buSzPct val="75000"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Maintain patient confidentiality at all times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ClrTx/>
              <a:buSzPct val="75000"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Respect patient autonomy and informed consent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ClrTx/>
              <a:buSzPct val="75000"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Promote dignity, equality, and respect in care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ts val="200"/>
              </a:spcBef>
              <a:spcAft>
                <a:spcPts val="200"/>
              </a:spcAft>
              <a:buClrTx/>
              <a:buSzPct val="75000"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Follow professional standards set by the Health and Care Professions Council (2021) 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3C905291-9E1D-4B32-BEC7-86DB6E77F5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766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1690"/>
    </mc:Choice>
    <mc:Fallback xmlns="">
      <p:transition spd="slow" advTm="1316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8604B-AC6B-0846-C825-2BEC86565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7704" y="476097"/>
            <a:ext cx="5328592" cy="740082"/>
          </a:xfrm>
        </p:spPr>
        <p:txBody>
          <a:bodyPr/>
          <a:lstStyle/>
          <a:p>
            <a:r>
              <a:rPr lang="en-GB" sz="2800" b="1" dirty="0">
                <a:latin typeface="Arial Black" panose="020B0A04020102020204" pitchFamily="34" charset="0"/>
              </a:rPr>
              <a:t>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8C4224-F958-CB66-7629-688D5AD53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147248" cy="2620887"/>
          </a:xfrm>
        </p:spPr>
        <p:txBody>
          <a:bodyPr/>
          <a:lstStyle/>
          <a:p>
            <a:pPr lvl="0">
              <a:lnSpc>
                <a:spcPct val="107000"/>
              </a:lnSpc>
              <a:spcAft>
                <a:spcPts val="8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Type 2 diabetes is a serious but manageable condition 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Lifestyle changes are essential for prevention and management 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Person-centred care improves patient outcomes 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Early intervention reduces risk of complications 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ct val="75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Healthcare guidelines (NHS, NICE) support effective care delivery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4CF4B-AA00-001B-CFC7-69AA662BA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03137-7AB2-2A5E-B86B-FAB9F630A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C2B33F3-F427-4DF6-B23F-37115FE220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544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136"/>
    </mc:Choice>
    <mc:Fallback xmlns="">
      <p:transition spd="slow" advTm="901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22104" y="116632"/>
            <a:ext cx="4176464" cy="580064"/>
          </a:xfrm>
        </p:spPr>
        <p:txBody>
          <a:bodyPr/>
          <a:lstStyle/>
          <a:p>
            <a:r>
              <a:rPr lang="en-GB" sz="2800" b="1" dirty="0">
                <a:latin typeface="Arial Black" panose="020B0A040201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085575-4426-A9AB-0F8A-7A51209EE3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4680520"/>
          </a:xfrm>
        </p:spPr>
        <p:txBody>
          <a:bodyPr/>
          <a:lstStyle/>
          <a:p>
            <a:pPr lvl="0">
              <a:spcBef>
                <a:spcPts val="0"/>
              </a:spcBef>
              <a:spcAft>
                <a:spcPts val="0"/>
              </a:spcAft>
              <a:buSzPct val="75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6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British Heart Foundation (2022) </a:t>
            </a:r>
            <a:r>
              <a:rPr lang="en-GB" sz="1600" i="1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Diabetes and cardiovascular disease</a:t>
            </a:r>
            <a:r>
              <a:rPr lang="en-GB" sz="16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https://www.bhf.org.uk</a:t>
            </a:r>
            <a:r>
              <a:rPr lang="en-GB" sz="16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16 April 2026).</a:t>
            </a:r>
          </a:p>
          <a:p>
            <a:pPr lvl="0">
              <a:spcBef>
                <a:spcPts val="0"/>
              </a:spcBef>
              <a:spcAft>
                <a:spcPts val="0"/>
              </a:spcAft>
              <a:buSzPct val="75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6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Diabetes UK (2023) </a:t>
            </a:r>
            <a:r>
              <a:rPr lang="en-GB" sz="1600" i="1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Type 2 diabetes?</a:t>
            </a:r>
            <a:r>
              <a:rPr lang="en-GB" sz="16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Available at: https://www.diabetes.org.uk/diabetes-the-basics/type-2-diabetes (Accessed: 16 April 2026).</a:t>
            </a:r>
          </a:p>
          <a:p>
            <a:pPr>
              <a:spcBef>
                <a:spcPts val="0"/>
              </a:spcBef>
              <a:spcAft>
                <a:spcPts val="0"/>
              </a:spcAft>
              <a:buSzPct val="75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6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 and Care Professions Council (2021) </a:t>
            </a:r>
            <a:r>
              <a:rPr lang="en-GB" sz="1600" i="1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Standards of conduct, performance and ethics</a:t>
            </a:r>
            <a:r>
              <a:rPr lang="en-GB" sz="16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https://www.hcpc-uk.org/standards/standards-of-conduct-performance-and-ethics/</a:t>
            </a:r>
            <a:r>
              <a:rPr lang="en-GB" sz="16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17 April 2026). </a:t>
            </a:r>
          </a:p>
          <a:p>
            <a:pPr lvl="0">
              <a:spcBef>
                <a:spcPts val="0"/>
              </a:spcBef>
              <a:spcAft>
                <a:spcPts val="0"/>
              </a:spcAft>
              <a:buSzPct val="75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6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 (2023) </a:t>
            </a:r>
            <a:r>
              <a:rPr lang="en-GB" sz="1600" i="1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Type 2 diabetes</a:t>
            </a:r>
            <a:r>
              <a:rPr lang="en-GB" sz="16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https://www.nhs.uk/conditions/type-2-diabetes/</a:t>
            </a:r>
            <a:r>
              <a:rPr lang="en-GB" sz="16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17 April 2026). </a:t>
            </a:r>
          </a:p>
          <a:p>
            <a:pPr lvl="0">
              <a:spcBef>
                <a:spcPts val="0"/>
              </a:spcBef>
              <a:spcAft>
                <a:spcPts val="0"/>
              </a:spcAft>
              <a:buSzPct val="75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6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NICE (2022) </a:t>
            </a:r>
            <a:r>
              <a:rPr lang="en-GB" sz="1600" i="1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Type 2 diabetes in adults: management (NG28)</a:t>
            </a:r>
            <a:r>
              <a:rPr lang="en-GB" sz="16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https://www.nice.org.uk/guidance/ng28</a:t>
            </a:r>
            <a:r>
              <a:rPr lang="en-GB" sz="16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</a:t>
            </a:r>
            <a:r>
              <a:rPr lang="en-GB" sz="1600" dirty="0"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20</a:t>
            </a:r>
            <a:r>
              <a:rPr lang="en-GB" sz="16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April 2026). </a:t>
            </a:r>
          </a:p>
          <a:p>
            <a:pPr lvl="0">
              <a:spcBef>
                <a:spcPts val="0"/>
              </a:spcBef>
              <a:spcAft>
                <a:spcPts val="0"/>
              </a:spcAft>
              <a:buSzPct val="75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6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Public Health England (2020) </a:t>
            </a:r>
            <a:r>
              <a:rPr lang="en-GB" sz="1600" i="1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 matters: preventing Type 2 diabetes</a:t>
            </a:r>
            <a:r>
              <a:rPr lang="en-GB" sz="16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https://www.gov.uk/government/publications/health-matters-preventing-type-2-diabetes</a:t>
            </a:r>
            <a:r>
              <a:rPr lang="en-GB" sz="16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21 April 2026). </a:t>
            </a:r>
          </a:p>
          <a:p>
            <a:pPr lvl="0">
              <a:spcBef>
                <a:spcPts val="0"/>
              </a:spcBef>
              <a:spcAft>
                <a:spcPts val="0"/>
              </a:spcAft>
              <a:buSzPct val="75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6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Royal College of Nursing (2018) </a:t>
            </a:r>
            <a:r>
              <a:rPr lang="en-GB" sz="1600" i="1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Person-centred care</a:t>
            </a:r>
            <a:r>
              <a:rPr lang="en-GB" sz="16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https://www.rcn.org.uk/clinical-topics/person-centred-care (Accessed: </a:t>
            </a:r>
            <a:r>
              <a:rPr lang="en-GB" sz="1600" dirty="0"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20</a:t>
            </a:r>
            <a:r>
              <a:rPr lang="en-GB" sz="16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April 2026). </a:t>
            </a:r>
          </a:p>
          <a:p>
            <a:pPr lvl="0">
              <a:spcBef>
                <a:spcPts val="0"/>
              </a:spcBef>
              <a:spcAft>
                <a:spcPts val="0"/>
              </a:spcAft>
              <a:buSzPct val="75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6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World Health Organization (2023) </a:t>
            </a:r>
            <a:r>
              <a:rPr lang="en-GB" sz="1600" i="1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Diabetes</a:t>
            </a:r>
            <a:r>
              <a:rPr lang="en-GB" sz="16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https://www.who.int/news-room/fact-sheets/detail/diabetes</a:t>
            </a:r>
            <a:r>
              <a:rPr lang="en-GB" sz="16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20 April 2026).</a:t>
            </a:r>
          </a:p>
          <a:p>
            <a:pPr marL="342900" lvl="0" indent="-342900">
              <a:spcBef>
                <a:spcPts val="0"/>
              </a:spcBef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600" dirty="0">
              <a:effectLst/>
              <a:latin typeface="Arial Narrow" panose="020B0606020202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91646C5E-E7C2-4ACC-9D15-2A715BF743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001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227"/>
    </mc:Choice>
    <mc:Fallback xmlns="">
      <p:transition spd="slow" advTm="132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1163</TotalTime>
  <Words>911</Words>
  <Application>Microsoft Office PowerPoint</Application>
  <PresentationFormat>On-screen Show (4:3)</PresentationFormat>
  <Paragraphs>140</Paragraphs>
  <Slides>12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Arial</vt:lpstr>
      <vt:lpstr>Arial Black</vt:lpstr>
      <vt:lpstr>Arial Narrow</vt:lpstr>
      <vt:lpstr>Myriad Pro</vt:lpstr>
      <vt:lpstr>Symbol</vt:lpstr>
      <vt:lpstr>Verdana</vt:lpstr>
      <vt:lpstr>Wingdings</vt:lpstr>
      <vt:lpstr>20140311PresentationUWTSDTemplate</vt:lpstr>
      <vt:lpstr>PowerPoint Presentation</vt:lpstr>
      <vt:lpstr>Introduction</vt:lpstr>
      <vt:lpstr>Case Study – Patient Profile</vt:lpstr>
      <vt:lpstr>Overview, Anatomy &amp; Physiology</vt:lpstr>
      <vt:lpstr>Effects of Diabetes on the Body</vt:lpstr>
      <vt:lpstr>Care Plan 1/3 – Patient Assessment</vt:lpstr>
      <vt:lpstr>Care Plan 2/3 – Goals &amp; Interventions</vt:lpstr>
      <vt:lpstr>Care Plan 3/3 Monitoring, Management &amp; Evaluation</vt:lpstr>
      <vt:lpstr>Risk Factors</vt:lpstr>
      <vt:lpstr>How Healthcare Professionals Support Patients Effectively</vt:lpstr>
      <vt:lpstr>Conclusion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Asm Saifuzzaman</cp:lastModifiedBy>
  <cp:revision>269</cp:revision>
  <cp:lastPrinted>2018-07-09T15:27:01Z</cp:lastPrinted>
  <dcterms:created xsi:type="dcterms:W3CDTF">2002-10-07T19:43:58Z</dcterms:created>
  <dcterms:modified xsi:type="dcterms:W3CDTF">2026-04-22T00:12:23Z</dcterms:modified>
</cp:coreProperties>
</file>